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s/slide2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44" r:id="rId4"/>
    <p:sldId id="269" r:id="rId5"/>
    <p:sldId id="353" r:id="rId6"/>
    <p:sldId id="309" r:id="rId7"/>
    <p:sldId id="267" r:id="rId8"/>
    <p:sldId id="268" r:id="rId9"/>
    <p:sldId id="369" r:id="rId10"/>
    <p:sldId id="311" r:id="rId11"/>
    <p:sldId id="318" r:id="rId12"/>
    <p:sldId id="328" r:id="rId13"/>
    <p:sldId id="272" r:id="rId14"/>
    <p:sldId id="370" r:id="rId15"/>
    <p:sldId id="371" r:id="rId16"/>
    <p:sldId id="381" r:id="rId17"/>
    <p:sldId id="391" r:id="rId18"/>
    <p:sldId id="404" r:id="rId19"/>
    <p:sldId id="405" r:id="rId20"/>
    <p:sldId id="409" r:id="rId21"/>
    <p:sldId id="273" r:id="rId22"/>
    <p:sldId id="274" r:id="rId23"/>
    <p:sldId id="367" r:id="rId24"/>
    <p:sldId id="275" r:id="rId25"/>
    <p:sldId id="276" r:id="rId26"/>
    <p:sldId id="462" r:id="rId27"/>
    <p:sldId id="277" r:id="rId28"/>
    <p:sldId id="278" r:id="rId29"/>
    <p:sldId id="379" r:id="rId30"/>
    <p:sldId id="279" r:id="rId31"/>
    <p:sldId id="280" r:id="rId32"/>
    <p:sldId id="366" r:id="rId33"/>
    <p:sldId id="281" r:id="rId34"/>
    <p:sldId id="282" r:id="rId35"/>
    <p:sldId id="427" r:id="rId36"/>
    <p:sldId id="342" r:id="rId37"/>
    <p:sldId id="296" r:id="rId38"/>
    <p:sldId id="341" r:id="rId39"/>
    <p:sldId id="368" r:id="rId40"/>
    <p:sldId id="343" r:id="rId41"/>
    <p:sldId id="372" r:id="rId42"/>
    <p:sldId id="306" r:id="rId43"/>
    <p:sldId id="388" r:id="rId44"/>
    <p:sldId id="373" r:id="rId45"/>
    <p:sldId id="374" r:id="rId46"/>
    <p:sldId id="375" r:id="rId47"/>
    <p:sldId id="376" r:id="rId48"/>
    <p:sldId id="377" r:id="rId49"/>
    <p:sldId id="378" r:id="rId50"/>
    <p:sldId id="393" r:id="rId51"/>
    <p:sldId id="394" r:id="rId52"/>
    <p:sldId id="406" r:id="rId53"/>
    <p:sldId id="407" r:id="rId54"/>
    <p:sldId id="283" r:id="rId55"/>
    <p:sldId id="399" r:id="rId56"/>
    <p:sldId id="389" r:id="rId57"/>
    <p:sldId id="398" r:id="rId58"/>
    <p:sldId id="414" r:id="rId59"/>
    <p:sldId id="294" r:id="rId60"/>
    <p:sldId id="425" r:id="rId61"/>
    <p:sldId id="437" r:id="rId62"/>
    <p:sldId id="284" r:id="rId63"/>
    <p:sldId id="285" r:id="rId64"/>
    <p:sldId id="397" r:id="rId65"/>
    <p:sldId id="440" r:id="rId66"/>
    <p:sldId id="413" r:id="rId67"/>
    <p:sldId id="426" r:id="rId68"/>
    <p:sldId id="438" r:id="rId69"/>
    <p:sldId id="439" r:id="rId70"/>
    <p:sldId id="441" r:id="rId71"/>
    <p:sldId id="286" r:id="rId72"/>
    <p:sldId id="415" r:id="rId73"/>
    <p:sldId id="417" r:id="rId74"/>
    <p:sldId id="416" r:id="rId75"/>
    <p:sldId id="418" r:id="rId76"/>
    <p:sldId id="419" r:id="rId77"/>
    <p:sldId id="461" r:id="rId78"/>
    <p:sldId id="420" r:id="rId79"/>
    <p:sldId id="421" r:id="rId80"/>
    <p:sldId id="320" r:id="rId81"/>
    <p:sldId id="408" r:id="rId82"/>
    <p:sldId id="321" r:id="rId83"/>
    <p:sldId id="322" r:id="rId84"/>
    <p:sldId id="324" r:id="rId85"/>
    <p:sldId id="323" r:id="rId86"/>
    <p:sldId id="340" r:id="rId87"/>
    <p:sldId id="360" r:id="rId88"/>
    <p:sldId id="412" r:id="rId89"/>
    <p:sldId id="288" r:id="rId90"/>
    <p:sldId id="297" r:id="rId91"/>
    <p:sldId id="299" r:id="rId92"/>
    <p:sldId id="351" r:id="rId93"/>
    <p:sldId id="308" r:id="rId94"/>
    <p:sldId id="316" r:id="rId95"/>
    <p:sldId id="326" r:id="rId96"/>
    <p:sldId id="327" r:id="rId97"/>
    <p:sldId id="292" r:id="rId98"/>
    <p:sldId id="429" r:id="rId99"/>
    <p:sldId id="295" r:id="rId100"/>
    <p:sldId id="305" r:id="rId101"/>
    <p:sldId id="348" r:id="rId102"/>
    <p:sldId id="313" r:id="rId103"/>
    <p:sldId id="359" r:id="rId104"/>
    <p:sldId id="261" r:id="rId105"/>
    <p:sldId id="262" r:id="rId106"/>
    <p:sldId id="355" r:id="rId107"/>
    <p:sldId id="362" r:id="rId108"/>
    <p:sldId id="263" r:id="rId109"/>
    <p:sldId id="314" r:id="rId110"/>
    <p:sldId id="315" r:id="rId111"/>
    <p:sldId id="337" r:id="rId112"/>
    <p:sldId id="336" r:id="rId113"/>
    <p:sldId id="350" r:id="rId114"/>
    <p:sldId id="387" r:id="rId115"/>
    <p:sldId id="349" r:id="rId116"/>
    <p:sldId id="335" r:id="rId117"/>
    <p:sldId id="264" r:id="rId118"/>
    <p:sldId id="303" r:id="rId119"/>
    <p:sldId id="266" r:id="rId120"/>
    <p:sldId id="304" r:id="rId121"/>
    <p:sldId id="307" r:id="rId122"/>
    <p:sldId id="319" r:id="rId123"/>
    <p:sldId id="346" r:id="rId124"/>
    <p:sldId id="430" r:id="rId125"/>
    <p:sldId id="431" r:id="rId126"/>
    <p:sldId id="432" r:id="rId127"/>
    <p:sldId id="442" r:id="rId128"/>
    <p:sldId id="290" r:id="rId129"/>
    <p:sldId id="291" r:id="rId130"/>
    <p:sldId id="289" r:id="rId131"/>
    <p:sldId id="345" r:id="rId132"/>
    <p:sldId id="443" r:id="rId133"/>
    <p:sldId id="450" r:id="rId134"/>
    <p:sldId id="457" r:id="rId135"/>
    <p:sldId id="453" r:id="rId136"/>
    <p:sldId id="454" r:id="rId137"/>
    <p:sldId id="444" r:id="rId138"/>
    <p:sldId id="445" r:id="rId139"/>
    <p:sldId id="446" r:id="rId140"/>
    <p:sldId id="455" r:id="rId141"/>
    <p:sldId id="447" r:id="rId142"/>
    <p:sldId id="451" r:id="rId143"/>
    <p:sldId id="459" r:id="rId144"/>
    <p:sldId id="460" r:id="rId145"/>
    <p:sldId id="448" r:id="rId146"/>
    <p:sldId id="449" r:id="rId147"/>
    <p:sldId id="456" r:id="rId148"/>
    <p:sldId id="458" r:id="rId149"/>
    <p:sldId id="257" r:id="rId150"/>
    <p:sldId id="333" r:id="rId151"/>
    <p:sldId id="334" r:id="rId152"/>
    <p:sldId id="363" r:id="rId153"/>
    <p:sldId id="354" r:id="rId154"/>
    <p:sldId id="385" r:id="rId155"/>
    <p:sldId id="386" r:id="rId156"/>
    <p:sldId id="301" r:id="rId157"/>
    <p:sldId id="302" r:id="rId158"/>
    <p:sldId id="330" r:id="rId159"/>
    <p:sldId id="312" r:id="rId160"/>
    <p:sldId id="317" r:id="rId161"/>
    <p:sldId id="402" r:id="rId162"/>
    <p:sldId id="403" r:id="rId163"/>
    <p:sldId id="258" r:id="rId164"/>
    <p:sldId id="331" r:id="rId165"/>
    <p:sldId id="332" r:id="rId166"/>
    <p:sldId id="352" r:id="rId167"/>
    <p:sldId id="364" r:id="rId168"/>
    <p:sldId id="365" r:id="rId169"/>
    <p:sldId id="338" r:id="rId170"/>
    <p:sldId id="339" r:id="rId171"/>
    <p:sldId id="347" r:id="rId172"/>
    <p:sldId id="361" r:id="rId173"/>
    <p:sldId id="433" r:id="rId174"/>
    <p:sldId id="434" r:id="rId175"/>
    <p:sldId id="435" r:id="rId176"/>
    <p:sldId id="436" r:id="rId177"/>
    <p:sldId id="356" r:id="rId178"/>
    <p:sldId id="357" r:id="rId179"/>
    <p:sldId id="400" r:id="rId180"/>
    <p:sldId id="401" r:id="rId181"/>
    <p:sldId id="390" r:id="rId182"/>
    <p:sldId id="392" r:id="rId183"/>
    <p:sldId id="395" r:id="rId184"/>
    <p:sldId id="396" r:id="rId185"/>
    <p:sldId id="380" r:id="rId186"/>
    <p:sldId id="410" r:id="rId187"/>
    <p:sldId id="329" r:id="rId188"/>
    <p:sldId id="422" r:id="rId189"/>
    <p:sldId id="423" r:id="rId190"/>
    <p:sldId id="424" r:id="rId191"/>
    <p:sldId id="463" r:id="rId192"/>
    <p:sldId id="464" r:id="rId193"/>
    <p:sldId id="465" r:id="rId194"/>
    <p:sldId id="503" r:id="rId195"/>
    <p:sldId id="466" r:id="rId196"/>
    <p:sldId id="467" r:id="rId197"/>
    <p:sldId id="514" r:id="rId198"/>
    <p:sldId id="468" r:id="rId199"/>
    <p:sldId id="469" r:id="rId200"/>
    <p:sldId id="470" r:id="rId201"/>
    <p:sldId id="488" r:id="rId202"/>
    <p:sldId id="491" r:id="rId203"/>
    <p:sldId id="471" r:id="rId204"/>
    <p:sldId id="472" r:id="rId205"/>
    <p:sldId id="473" r:id="rId206"/>
    <p:sldId id="474" r:id="rId207"/>
    <p:sldId id="475" r:id="rId208"/>
    <p:sldId id="476" r:id="rId209"/>
    <p:sldId id="477" r:id="rId210"/>
    <p:sldId id="478" r:id="rId211"/>
    <p:sldId id="500" r:id="rId212"/>
    <p:sldId id="479" r:id="rId213"/>
    <p:sldId id="480" r:id="rId214"/>
    <p:sldId id="481" r:id="rId215"/>
    <p:sldId id="482" r:id="rId216"/>
    <p:sldId id="483" r:id="rId217"/>
    <p:sldId id="484" r:id="rId218"/>
    <p:sldId id="485" r:id="rId219"/>
    <p:sldId id="486" r:id="rId220"/>
    <p:sldId id="487" r:id="rId221"/>
    <p:sldId id="489" r:id="rId222"/>
    <p:sldId id="490" r:id="rId223"/>
    <p:sldId id="492" r:id="rId224"/>
    <p:sldId id="493" r:id="rId225"/>
    <p:sldId id="494" r:id="rId226"/>
    <p:sldId id="495" r:id="rId227"/>
    <p:sldId id="496" r:id="rId228"/>
    <p:sldId id="497" r:id="rId229"/>
    <p:sldId id="498" r:id="rId230"/>
    <p:sldId id="499" r:id="rId231"/>
    <p:sldId id="515" r:id="rId232"/>
    <p:sldId id="502" r:id="rId233"/>
    <p:sldId id="382" r:id="rId234"/>
    <p:sldId id="383" r:id="rId235"/>
    <p:sldId id="384" r:id="rId236"/>
    <p:sldId id="411" r:id="rId237"/>
    <p:sldId id="504" r:id="rId238"/>
    <p:sldId id="505" r:id="rId239"/>
    <p:sldId id="506" r:id="rId240"/>
    <p:sldId id="507" r:id="rId241"/>
    <p:sldId id="508" r:id="rId242"/>
    <p:sldId id="509" r:id="rId243"/>
    <p:sldId id="510" r:id="rId244"/>
    <p:sldId id="511" r:id="rId245"/>
    <p:sldId id="512" r:id="rId246"/>
    <p:sldId id="513" r:id="rId247"/>
    <p:sldId id="516" r:id="rId2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0000"/>
    <a:srgbClr val="66FF33"/>
    <a:srgbClr val="33CC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viewProps" Target="view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34B8F1-7079-44A6-832C-86C20208FFF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645B-23FF-4D61-9D03-FD0F38C23705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A53E-157D-4D42-91D7-D81EECF2458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/>
          </a:bodyPr>
          <a:lstStyle/>
          <a:p>
            <a:r>
              <a:rPr lang="tr-TR" sz="71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BAYİLİK KURSU</a:t>
            </a:r>
            <a:endParaRPr lang="tr-TR" sz="71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7072362" cy="2471758"/>
          </a:xfrm>
        </p:spPr>
        <p:txBody>
          <a:bodyPr>
            <a:normAutofit lnSpcReduction="10000"/>
          </a:bodyPr>
          <a:lstStyle/>
          <a:p>
            <a:r>
              <a:rPr lang="tr-TR" sz="35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Doç. Dr. Levent ÜNLÜ</a:t>
            </a:r>
          </a:p>
          <a:p>
            <a:endParaRPr lang="tr-TR" sz="35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tr-TR" sz="3100" dirty="0" smtClean="0">
                <a:solidFill>
                  <a:schemeClr val="bg1"/>
                </a:solidFill>
              </a:rPr>
              <a:t>Selçuk Üniversitesi Ziraat Fakültesi</a:t>
            </a:r>
          </a:p>
          <a:p>
            <a:r>
              <a:rPr lang="tr-TR" sz="3100" dirty="0" smtClean="0">
                <a:solidFill>
                  <a:schemeClr val="bg1"/>
                </a:solidFill>
              </a:rPr>
              <a:t>Bitki Koruma Bölümü</a:t>
            </a:r>
            <a:r>
              <a:rPr lang="tr-TR" sz="3500" dirty="0" smtClean="0">
                <a:solidFill>
                  <a:schemeClr val="bg1"/>
                </a:solidFill>
              </a:rPr>
              <a:t>   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97" y="1428736"/>
            <a:ext cx="82659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000100" y="4143380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84277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86314" y="392906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98" y="1857364"/>
            <a:ext cx="77189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71475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61" y="1785926"/>
            <a:ext cx="78309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571736" y="3571876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627" y="1714488"/>
            <a:ext cx="743474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3643314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572560" cy="1470025"/>
          </a:xfrm>
        </p:spPr>
        <p:txBody>
          <a:bodyPr>
            <a:normAutofit/>
          </a:bodyPr>
          <a:lstStyle/>
          <a:p>
            <a:r>
              <a:rPr lang="tr-TR" sz="39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Pestisit</a:t>
            </a:r>
            <a:r>
              <a:rPr lang="tr-TR" sz="39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= Etkili madde + Dolgu maddesi</a:t>
            </a:r>
            <a:endParaRPr lang="tr-TR" sz="39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</a:rPr>
              <a:t>Etkili Madde</a:t>
            </a:r>
            <a:endParaRPr lang="tr-TR" sz="4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700" dirty="0" smtClean="0"/>
              <a:t>Zararlıları öldüren ana unsurdur,</a:t>
            </a:r>
          </a:p>
          <a:p>
            <a:pPr algn="just"/>
            <a:r>
              <a:rPr lang="tr-TR" sz="3700" dirty="0" err="1" smtClean="0"/>
              <a:t>Pestisidin</a:t>
            </a:r>
            <a:r>
              <a:rPr lang="tr-TR" sz="3700" dirty="0" smtClean="0"/>
              <a:t> içerisinde belirli bir yüzde oranında bulunması gerekir (%5-60),</a:t>
            </a:r>
          </a:p>
          <a:p>
            <a:pPr algn="just"/>
            <a:r>
              <a:rPr lang="tr-TR" sz="3700" dirty="0" smtClean="0"/>
              <a:t>Firmalar tarımsal ilaçların Etkili Madde adını ve miktarını etiketlerde belirtmek zorundadır.</a:t>
            </a:r>
            <a:endParaRPr lang="tr-TR" sz="37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245" y="1643050"/>
            <a:ext cx="7822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85918" y="378619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7272644" cy="411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414338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</a:rPr>
              <a:t>Dolgu Maddesi</a:t>
            </a:r>
            <a:endParaRPr lang="tr-TR" sz="4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700" dirty="0" smtClean="0"/>
              <a:t>Etkili maddeyi taşıyan, herhangi bir bileşikle tepkimeye girmeyen unsurdur.</a:t>
            </a:r>
          </a:p>
          <a:p>
            <a:pPr>
              <a:buNone/>
            </a:pPr>
            <a:r>
              <a:rPr lang="tr-TR" dirty="0" smtClean="0"/>
              <a:t>			    </a:t>
            </a:r>
            <a:r>
              <a:rPr lang="tr-TR" sz="4500" b="1" dirty="0" smtClean="0">
                <a:solidFill>
                  <a:srgbClr val="FF0000"/>
                </a:solidFill>
              </a:rPr>
              <a:t>Diğer maddeler</a:t>
            </a:r>
          </a:p>
          <a:p>
            <a:pPr algn="just"/>
            <a:r>
              <a:rPr lang="tr-TR" sz="3700" dirty="0" err="1" smtClean="0"/>
              <a:t>Pestisitlerin</a:t>
            </a:r>
            <a:r>
              <a:rPr lang="tr-TR" sz="3700" dirty="0" smtClean="0"/>
              <a:t> etkililiğini, dayanıklılığını artıran, uygulama kolaylığı sağlayan, </a:t>
            </a:r>
            <a:r>
              <a:rPr lang="tr-TR" sz="3700" dirty="0" err="1" smtClean="0"/>
              <a:t>fitotoksik</a:t>
            </a:r>
            <a:r>
              <a:rPr lang="tr-TR" sz="3700" dirty="0" smtClean="0"/>
              <a:t> etkiyi azaltan, kullanıcıları uyaran maddelerdir.</a:t>
            </a:r>
            <a:endParaRPr lang="tr-TR" sz="37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FF00"/>
                </a:solidFill>
              </a:rPr>
              <a:t>Bekleme Süresi</a:t>
            </a:r>
            <a:endParaRPr lang="tr-TR" b="1" dirty="0">
              <a:solidFill>
                <a:srgbClr val="00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700" b="1" dirty="0" smtClean="0">
                <a:solidFill>
                  <a:schemeClr val="bg1"/>
                </a:solidFill>
              </a:rPr>
              <a:t>Son ilaçlama ile hasat arasında geçmesi gereken süredir.</a:t>
            </a:r>
            <a:endParaRPr lang="tr-TR" sz="3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4367"/>
            <a:ext cx="7575061" cy="371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285852" y="3929066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85" y="1428736"/>
            <a:ext cx="78196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571480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357290" y="435769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50" y="1357298"/>
            <a:ext cx="761918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571480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292893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06" y="1714488"/>
            <a:ext cx="81676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78619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91" y="1928802"/>
            <a:ext cx="761578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00166" y="371475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840" y="1857364"/>
            <a:ext cx="8031615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407194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4" y="2143116"/>
            <a:ext cx="88923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785786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74" y="1785926"/>
            <a:ext cx="7409364" cy="408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4143380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Pestisitlerin</a:t>
            </a:r>
            <a:r>
              <a:rPr lang="tr-TR" dirty="0" smtClean="0"/>
              <a:t> Sınıflandırılması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525963"/>
          </a:xfrm>
        </p:spPr>
        <p:txBody>
          <a:bodyPr>
            <a:normAutofit lnSpcReduction="10000"/>
          </a:bodyPr>
          <a:lstStyle/>
          <a:p>
            <a:r>
              <a:rPr lang="tr-TR" sz="3100" dirty="0" err="1" smtClean="0"/>
              <a:t>İnsektisit</a:t>
            </a:r>
            <a:r>
              <a:rPr lang="tr-TR" sz="3100" dirty="0" smtClean="0"/>
              <a:t>		Böcekleri öldüren ilaçlar</a:t>
            </a:r>
          </a:p>
          <a:p>
            <a:r>
              <a:rPr lang="tr-TR" sz="3100" dirty="0" err="1" smtClean="0"/>
              <a:t>Akarisit</a:t>
            </a:r>
            <a:r>
              <a:rPr lang="tr-TR" sz="3100" dirty="0" smtClean="0"/>
              <a:t>		Akarları (Kır. </a:t>
            </a:r>
            <a:r>
              <a:rPr lang="tr-TR" sz="3100" dirty="0" err="1" smtClean="0"/>
              <a:t>Örm</a:t>
            </a:r>
            <a:r>
              <a:rPr lang="tr-TR" sz="3100" dirty="0" smtClean="0"/>
              <a:t>.) öldüren ilaçlar</a:t>
            </a:r>
          </a:p>
          <a:p>
            <a:r>
              <a:rPr lang="tr-TR" sz="3100" dirty="0" err="1" smtClean="0"/>
              <a:t>Fungisit</a:t>
            </a:r>
            <a:r>
              <a:rPr lang="tr-TR" sz="3100" dirty="0" smtClean="0"/>
              <a:t>		Mantarları (</a:t>
            </a:r>
            <a:r>
              <a:rPr lang="tr-TR" sz="3100" dirty="0" err="1" smtClean="0"/>
              <a:t>Fungusları</a:t>
            </a:r>
            <a:r>
              <a:rPr lang="tr-TR" sz="3100" dirty="0" smtClean="0"/>
              <a:t>) öldüren ilaçlar</a:t>
            </a:r>
          </a:p>
          <a:p>
            <a:r>
              <a:rPr lang="tr-TR" sz="3100" dirty="0" err="1" smtClean="0"/>
              <a:t>Herbisit</a:t>
            </a:r>
            <a:r>
              <a:rPr lang="tr-TR" sz="3100" dirty="0" smtClean="0"/>
              <a:t>		Yabancı otları öldüren ilaçlar</a:t>
            </a:r>
          </a:p>
          <a:p>
            <a:r>
              <a:rPr lang="tr-TR" sz="3100" dirty="0" err="1" smtClean="0"/>
              <a:t>Nematisit</a:t>
            </a:r>
            <a:r>
              <a:rPr lang="tr-TR" sz="3100" dirty="0" smtClean="0"/>
              <a:t>	Nematodları öldüren ilaçlar</a:t>
            </a:r>
          </a:p>
          <a:p>
            <a:r>
              <a:rPr lang="tr-TR" sz="3100" dirty="0" err="1" smtClean="0"/>
              <a:t>Mollussisit</a:t>
            </a:r>
            <a:r>
              <a:rPr lang="tr-TR" sz="3100" dirty="0" smtClean="0"/>
              <a:t>	</a:t>
            </a:r>
            <a:r>
              <a:rPr lang="tr-TR" sz="3100" dirty="0" err="1" smtClean="0"/>
              <a:t>Süm</a:t>
            </a:r>
            <a:r>
              <a:rPr lang="tr-TR" sz="3100" dirty="0" smtClean="0"/>
              <a:t>. Böcek ve Salyan. Öldüren ilaçlar</a:t>
            </a:r>
          </a:p>
          <a:p>
            <a:r>
              <a:rPr lang="tr-TR" sz="3100" dirty="0" err="1" smtClean="0"/>
              <a:t>Rodentisit</a:t>
            </a:r>
            <a:r>
              <a:rPr lang="tr-TR" sz="3100" dirty="0" smtClean="0"/>
              <a:t>	Kemirgenleri öldüren ilaçlar</a:t>
            </a:r>
          </a:p>
          <a:p>
            <a:r>
              <a:rPr lang="tr-TR" sz="3100" dirty="0" err="1" smtClean="0"/>
              <a:t>Avisit</a:t>
            </a:r>
            <a:r>
              <a:rPr lang="tr-TR" sz="3100" dirty="0" smtClean="0"/>
              <a:t>		Kuşları öldüren ilaçlar</a:t>
            </a:r>
          </a:p>
          <a:p>
            <a:endParaRPr lang="tr-TR" sz="3100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794335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214414" y="4143380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09" y="2071678"/>
            <a:ext cx="889264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928662" y="385762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86" y="1428736"/>
            <a:ext cx="7560757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92906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47" y="1928803"/>
            <a:ext cx="833562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000100" y="428625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92975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500562" y="3429000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263" y="1857364"/>
            <a:ext cx="72584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857356" y="321468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69" y="1357298"/>
            <a:ext cx="7590445" cy="41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643042" y="378619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FF00"/>
                </a:solidFill>
              </a:rPr>
              <a:t>Pestisitlerin</a:t>
            </a:r>
            <a:r>
              <a:rPr lang="tr-TR" b="1" dirty="0" smtClean="0">
                <a:solidFill>
                  <a:srgbClr val="00FF00"/>
                </a:solidFill>
              </a:rPr>
              <a:t> Faydalılara Olan Etkisi</a:t>
            </a:r>
            <a:endParaRPr lang="tr-TR" b="1" dirty="0">
              <a:solidFill>
                <a:srgbClr val="00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tr-TR" sz="2900" dirty="0" smtClean="0">
                <a:solidFill>
                  <a:schemeClr val="bg1"/>
                </a:solidFill>
              </a:rPr>
              <a:t>Doğal düşmanlara etkisi düşük olanlar seçilmeli,</a:t>
            </a:r>
          </a:p>
          <a:p>
            <a:r>
              <a:rPr lang="tr-TR" sz="2900" dirty="0" smtClean="0">
                <a:solidFill>
                  <a:schemeClr val="bg1"/>
                </a:solidFill>
              </a:rPr>
              <a:t>Spesifik yada dar etki spektrumuna sahip ilaçlar seçilmeli,</a:t>
            </a:r>
          </a:p>
          <a:p>
            <a:r>
              <a:rPr lang="tr-TR" sz="2900" dirty="0" smtClean="0">
                <a:solidFill>
                  <a:schemeClr val="bg1"/>
                </a:solidFill>
              </a:rPr>
              <a:t>Önerin dozların üzerinde kullanılmamalı,</a:t>
            </a:r>
          </a:p>
          <a:p>
            <a:r>
              <a:rPr lang="tr-TR" sz="2900" dirty="0" smtClean="0">
                <a:solidFill>
                  <a:schemeClr val="bg1"/>
                </a:solidFill>
              </a:rPr>
              <a:t>Bitkilerin çiçekli dönemlerinde ilaçlama yapılmamalıdır.</a:t>
            </a:r>
          </a:p>
          <a:p>
            <a:endParaRPr lang="tr-TR" sz="2900" dirty="0" smtClean="0">
              <a:solidFill>
                <a:schemeClr val="bg1"/>
              </a:solidFill>
            </a:endParaRPr>
          </a:p>
          <a:p>
            <a:endParaRPr lang="tr-TR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032" y="1714488"/>
            <a:ext cx="7289714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71435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058" y="1643050"/>
            <a:ext cx="736498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71435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85918" y="307181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102" y="1428736"/>
            <a:ext cx="71567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71435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264318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357158" y="2357428"/>
          <a:ext cx="8572560" cy="3286151"/>
        </p:xfrm>
        <a:graphic>
          <a:graphicData uri="http://schemas.openxmlformats.org/drawingml/2006/table">
            <a:tbl>
              <a:tblPr/>
              <a:tblGrid>
                <a:gridCol w="2500330"/>
                <a:gridCol w="6072230"/>
              </a:tblGrid>
              <a:tr h="728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Beyaz </a:t>
                      </a:r>
                      <a:endParaRPr lang="tr-TR" sz="33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İnsektisit</a:t>
                      </a:r>
                      <a:r>
                        <a:rPr lang="tr-TR" sz="3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tr-TR" sz="3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akarisit</a:t>
                      </a:r>
                      <a:r>
                        <a:rPr lang="tr-TR" sz="3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ve </a:t>
                      </a:r>
                      <a:r>
                        <a:rPr lang="tr-TR" sz="33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fumigantlar</a:t>
                      </a:r>
                      <a:endParaRPr lang="tr-TR" sz="33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Sarı </a:t>
                      </a:r>
                      <a:endParaRPr lang="tr-TR" sz="3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Herbisitler</a:t>
                      </a:r>
                      <a:endParaRPr lang="tr-TR" sz="33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>
                          <a:solidFill>
                            <a:srgbClr val="00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Açık yeşil </a:t>
                      </a:r>
                      <a:endParaRPr lang="tr-TR" sz="3300" b="1" dirty="0">
                        <a:solidFill>
                          <a:srgbClr val="00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 err="1">
                          <a:solidFill>
                            <a:srgbClr val="00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Fungisitler</a:t>
                      </a:r>
                      <a:endParaRPr lang="tr-TR" sz="3300" dirty="0">
                        <a:solidFill>
                          <a:srgbClr val="00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>
                          <a:solidFill>
                            <a:srgbClr val="33CC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Cam göbeği </a:t>
                      </a:r>
                      <a:endParaRPr lang="tr-TR" sz="3300" b="1" dirty="0">
                        <a:solidFill>
                          <a:srgbClr val="33CC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>
                          <a:solidFill>
                            <a:srgbClr val="33CC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Bitki Gelişim Düzenleyicileri</a:t>
                      </a:r>
                      <a:endParaRPr lang="tr-TR" sz="3300" dirty="0">
                        <a:solidFill>
                          <a:srgbClr val="33CC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b="1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Pembe</a:t>
                      </a:r>
                      <a:endParaRPr lang="tr-TR" sz="3300" b="1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300" dirty="0" err="1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Rodentisit</a:t>
                      </a:r>
                      <a:r>
                        <a:rPr lang="tr-TR" sz="33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tr-TR" sz="3300" dirty="0" err="1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Mollussisit</a:t>
                      </a:r>
                      <a:r>
                        <a:rPr lang="tr-TR" sz="3300" dirty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tr-TR" sz="3300" dirty="0" err="1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Nematisit</a:t>
                      </a:r>
                      <a:r>
                        <a:rPr lang="tr-TR" sz="3300" dirty="0" smtClean="0">
                          <a:solidFill>
                            <a:srgbClr val="FF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tr-TR" sz="3300" dirty="0">
                        <a:solidFill>
                          <a:srgbClr val="FF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tr-TR" sz="3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BİTKİ KORUMA ÜRÜNÜ GRUPLARINA GÖRE ETİKETLERİN ZEMİN RENKLERİ</a:t>
            </a:r>
            <a:endParaRPr kumimoji="0" lang="tr-TR" sz="3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2" name="Picture 14" descr="http://www.apexbiyoguvenlik.com/upload/Image/yeni/p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00438"/>
            <a:ext cx="4296011" cy="3357562"/>
          </a:xfrm>
          <a:prstGeom prst="rect">
            <a:avLst/>
          </a:prstGeom>
          <a:noFill/>
        </p:spPr>
      </p:pic>
      <p:pic>
        <p:nvPicPr>
          <p:cNvPr id="48130" name="Picture 2" descr="http://www.entoilac.com/images/Dec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29630" cy="3357562"/>
          </a:xfrm>
          <a:prstGeom prst="rect">
            <a:avLst/>
          </a:prstGeom>
          <a:noFill/>
        </p:spPr>
      </p:pic>
      <p:pic>
        <p:nvPicPr>
          <p:cNvPr id="48132" name="Picture 4" descr="http://www.baydartarim.com/_dinamik/252/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0"/>
            <a:ext cx="1686917" cy="3357562"/>
          </a:xfrm>
          <a:prstGeom prst="rect">
            <a:avLst/>
          </a:prstGeom>
          <a:noFill/>
        </p:spPr>
      </p:pic>
      <p:pic>
        <p:nvPicPr>
          <p:cNvPr id="48134" name="Picture 6" descr="http://tektarim.com.tr/imageskucuk/843b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0"/>
            <a:ext cx="3214686" cy="3214686"/>
          </a:xfrm>
          <a:prstGeom prst="rect">
            <a:avLst/>
          </a:prstGeom>
          <a:noFill/>
        </p:spPr>
      </p:pic>
      <p:pic>
        <p:nvPicPr>
          <p:cNvPr id="48136" name="Picture 8" descr="http://www.gubretas.com.tr/IMAGES/big_58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6544" y="71414"/>
            <a:ext cx="2686050" cy="3357562"/>
          </a:xfrm>
          <a:prstGeom prst="rect">
            <a:avLst/>
          </a:prstGeom>
          <a:noFill/>
        </p:spPr>
      </p:pic>
      <p:pic>
        <p:nvPicPr>
          <p:cNvPr id="48140" name="Picture 12" descr="http://www.entoilac.com/images/Nemacu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71876"/>
            <a:ext cx="2182192" cy="3286124"/>
          </a:xfrm>
          <a:prstGeom prst="rect">
            <a:avLst/>
          </a:prstGeom>
          <a:noFill/>
        </p:spPr>
      </p:pic>
      <p:pic>
        <p:nvPicPr>
          <p:cNvPr id="48144" name="Picture 16" descr="http://www.aydintarim.net/images/stories/torped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049966"/>
            <a:ext cx="2500330" cy="3808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</a:rPr>
              <a:t>Zararlılar;</a:t>
            </a:r>
            <a:endParaRPr lang="tr-TR" sz="4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Ekonomik Zararlı Olmayan Türler,</a:t>
            </a:r>
          </a:p>
          <a:p>
            <a:r>
              <a:rPr lang="tr-TR" dirty="0" smtClean="0"/>
              <a:t>Nadiren Zararlı Olan Türler,</a:t>
            </a:r>
          </a:p>
          <a:p>
            <a:r>
              <a:rPr lang="tr-TR" dirty="0" smtClean="0"/>
              <a:t>Sürekli Zararlı Olan Türler,</a:t>
            </a:r>
          </a:p>
          <a:p>
            <a:r>
              <a:rPr lang="tr-TR" dirty="0" smtClean="0"/>
              <a:t>Vahim Türler,</a:t>
            </a:r>
          </a:p>
          <a:p>
            <a:pPr>
              <a:buNone/>
            </a:pPr>
            <a:r>
              <a:rPr lang="tr-TR" dirty="0" smtClean="0"/>
              <a:t> olmak üzere dört grup içinde incelenirler.</a:t>
            </a:r>
            <a:endParaRPr lang="tr-TR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959" y="1785926"/>
            <a:ext cx="703939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1643042" y="342900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707" y="1500174"/>
            <a:ext cx="710337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428728" y="371475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03332"/>
            <a:ext cx="8229600" cy="2368544"/>
          </a:xfrm>
        </p:spPr>
        <p:txBody>
          <a:bodyPr>
            <a:normAutofit/>
          </a:bodyPr>
          <a:lstStyle/>
          <a:p>
            <a:pPr algn="just"/>
            <a:r>
              <a:rPr lang="tr-TR" sz="3400" dirty="0" smtClean="0"/>
              <a:t>Bir </a:t>
            </a:r>
            <a:r>
              <a:rPr lang="tr-TR" sz="3400" dirty="0" err="1" smtClean="0"/>
              <a:t>insektisidin</a:t>
            </a:r>
            <a:r>
              <a:rPr lang="tr-TR" sz="3400" dirty="0" smtClean="0"/>
              <a:t>, bir türün normal bir popülasyonundaki bireylerin çoğunu öldürdüğü ispatlanan dozunun, aynı böceğin diğer bir popülasyonunu öldürmemesidir. </a:t>
            </a:r>
            <a:endParaRPr lang="tr-TR" sz="3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30718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r-TR" dirty="0" smtClean="0"/>
              <a:t>Morfolojik dayanıklılık,</a:t>
            </a:r>
          </a:p>
          <a:p>
            <a:pPr>
              <a:spcBef>
                <a:spcPts val="600"/>
              </a:spcBef>
            </a:pPr>
            <a:r>
              <a:rPr lang="tr-TR" dirty="0" smtClean="0"/>
              <a:t>Davranış dayanıklılığı,</a:t>
            </a:r>
          </a:p>
          <a:p>
            <a:pPr>
              <a:spcBef>
                <a:spcPts val="600"/>
              </a:spcBef>
            </a:pPr>
            <a:r>
              <a:rPr lang="tr-TR" dirty="0" smtClean="0"/>
              <a:t>Fizyolojik dayanıklılık,</a:t>
            </a:r>
          </a:p>
          <a:p>
            <a:pPr>
              <a:spcBef>
                <a:spcPts val="600"/>
              </a:spcBef>
            </a:pPr>
            <a:r>
              <a:rPr lang="tr-TR" dirty="0" smtClean="0"/>
              <a:t>Çapraz dayanıklılık,</a:t>
            </a:r>
          </a:p>
          <a:p>
            <a:pPr>
              <a:spcBef>
                <a:spcPts val="600"/>
              </a:spcBef>
            </a:pPr>
            <a:r>
              <a:rPr lang="tr-TR" dirty="0" smtClean="0"/>
              <a:t>Çok yönlü dayanıklılık,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857356" y="214290"/>
            <a:ext cx="550862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000" b="1" dirty="0" smtClean="0">
                <a:solidFill>
                  <a:srgbClr val="FF0000"/>
                </a:solidFill>
              </a:rPr>
              <a:t>Direnç (Dayanıklılık)</a:t>
            </a:r>
            <a:endParaRPr lang="tr-TR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6335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643042" y="571480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ve 2011 Sınavları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643042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841" y="1571612"/>
            <a:ext cx="730166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928794" y="457200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Dayanıklılığa,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500" dirty="0" smtClean="0"/>
              <a:t>Çevre şartları,</a:t>
            </a:r>
          </a:p>
          <a:p>
            <a:r>
              <a:rPr lang="tr-TR" sz="3500" dirty="0" smtClean="0"/>
              <a:t>Fizyolojik etkenler,</a:t>
            </a:r>
          </a:p>
          <a:p>
            <a:r>
              <a:rPr lang="tr-TR" sz="3500" dirty="0" smtClean="0"/>
              <a:t>Kalıtsal etkenler neden olabilirler.</a:t>
            </a:r>
            <a:br>
              <a:rPr lang="tr-TR" sz="3500" dirty="0" smtClean="0"/>
            </a:br>
            <a:endParaRPr lang="tr-TR" sz="3500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93" y="1857364"/>
            <a:ext cx="80588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571604" y="421481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Morfolojik Dayanıklılık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Zararlının vücut yapısı nedeniyle görülen dayanıklılıktır. Böceğin vücudunun sık kıllı, </a:t>
            </a:r>
            <a:r>
              <a:rPr lang="tr-TR" dirty="0" err="1" smtClean="0"/>
              <a:t>kütikulasının</a:t>
            </a:r>
            <a:r>
              <a:rPr lang="tr-TR" dirty="0" smtClean="0"/>
              <a:t> kalın olması gibi…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Davranış Dayanıklılığı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Zararlının davranışı nedeniyle ortaya çıkan dayanıklılıktır. Depo zararlılarının ilaçlamalarda </a:t>
            </a:r>
            <a:r>
              <a:rPr lang="tr-TR" dirty="0" err="1" smtClean="0"/>
              <a:t>stigmalarını</a:t>
            </a:r>
            <a:r>
              <a:rPr lang="tr-TR" dirty="0" smtClean="0"/>
              <a:t> kapatma davranışı gibi…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Fizyolojik Dayanıklılık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Zararlıların fizyolojik faaliyetleri sonucu biyokimyasal yollarla meydana getirdikleri dayanıklılık şeklidir. İlacın nüfuzunu engelleyen barsak veya mide çeperinin olması, pestisidi tutan yağ ve lipid, çeşitli enzimlerin olması gibi…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Önceden Tahmin Erken Uyarı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bg1"/>
                </a:solidFill>
              </a:rPr>
              <a:t>Zararlının biyolojisinin izlenmesi,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Bitki </a:t>
            </a:r>
            <a:r>
              <a:rPr lang="tr-TR" sz="3500" dirty="0" err="1" smtClean="0">
                <a:solidFill>
                  <a:schemeClr val="bg1"/>
                </a:solidFill>
              </a:rPr>
              <a:t>fenolojisinin</a:t>
            </a:r>
            <a:r>
              <a:rPr lang="tr-TR" sz="3500" dirty="0" smtClean="0">
                <a:solidFill>
                  <a:schemeClr val="bg1"/>
                </a:solidFill>
              </a:rPr>
              <a:t> izlenmesi,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Zararlıların gelişme eşiği, </a:t>
            </a:r>
            <a:r>
              <a:rPr lang="tr-TR" sz="3500" dirty="0" err="1" smtClean="0">
                <a:solidFill>
                  <a:schemeClr val="bg1"/>
                </a:solidFill>
              </a:rPr>
              <a:t>thermal</a:t>
            </a:r>
            <a:r>
              <a:rPr lang="tr-TR" sz="3500" dirty="0" smtClean="0">
                <a:solidFill>
                  <a:schemeClr val="bg1"/>
                </a:solidFill>
              </a:rPr>
              <a:t> </a:t>
            </a:r>
            <a:r>
              <a:rPr lang="tr-TR" sz="3500" dirty="0" err="1" smtClean="0">
                <a:solidFill>
                  <a:schemeClr val="bg1"/>
                </a:solidFill>
              </a:rPr>
              <a:t>konstant</a:t>
            </a:r>
            <a:r>
              <a:rPr lang="tr-TR" sz="3500" dirty="0" smtClean="0">
                <a:solidFill>
                  <a:schemeClr val="bg1"/>
                </a:solidFill>
              </a:rPr>
              <a:t> ve sıcaklıkla olan ilişkilerden yararlanmak,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Yaşama alanları ve </a:t>
            </a:r>
            <a:r>
              <a:rPr lang="tr-TR" sz="3500" dirty="0" err="1" smtClean="0">
                <a:solidFill>
                  <a:schemeClr val="bg1"/>
                </a:solidFill>
              </a:rPr>
              <a:t>klimogramlardan</a:t>
            </a:r>
            <a:r>
              <a:rPr lang="tr-TR" sz="3500" dirty="0" smtClean="0">
                <a:solidFill>
                  <a:schemeClr val="bg1"/>
                </a:solidFill>
              </a:rPr>
              <a:t> yararlanmak gerekmektedir.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682" y="1785926"/>
            <a:ext cx="7138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071670" y="285749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Çapraz Dayanıklılık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Cross</a:t>
            </a:r>
            <a:r>
              <a:rPr lang="tr-TR" dirty="0" smtClean="0"/>
              <a:t> </a:t>
            </a:r>
            <a:r>
              <a:rPr lang="tr-TR" dirty="0" err="1" smtClean="0"/>
              <a:t>resistance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zararlının herhangi bir </a:t>
            </a:r>
            <a:r>
              <a:rPr lang="tr-TR" dirty="0" err="1" smtClean="0"/>
              <a:t>pestisite</a:t>
            </a:r>
            <a:r>
              <a:rPr lang="tr-TR" dirty="0" smtClean="0"/>
              <a:t> karşı kazandığı dayanıklılığın, aynı gruptan bir diğer </a:t>
            </a:r>
            <a:r>
              <a:rPr lang="tr-TR" dirty="0" err="1" smtClean="0"/>
              <a:t>pestisite</a:t>
            </a:r>
            <a:r>
              <a:rPr lang="tr-TR" dirty="0" smtClean="0"/>
              <a:t> de otomatikman kazandığı dayanıklılıktır.  Organik fosforlu bir ilaca dayanıklılık kazanan bir zararlının, başka bir organik fosforlu ilaca karşı kazanmış olduğu dayanıklılık gibi…</a:t>
            </a:r>
            <a:endParaRPr lang="tr-TR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64" y="1571612"/>
            <a:ext cx="76208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714480" y="464344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296" y="1357298"/>
            <a:ext cx="748903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857356" y="335756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485" y="1428736"/>
            <a:ext cx="683087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928794" y="392906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Çok Yönlü Dayanıklılık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resistance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Zararlılarda birden fazla yolla meydana gelen dayanıklılıktır. </a:t>
            </a:r>
            <a:endParaRPr lang="tr-TR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33CCFF"/>
                </a:solidFill>
              </a:rPr>
              <a:t>Dayanıklılığı engellemek için;</a:t>
            </a:r>
            <a:endParaRPr lang="tr-TR" b="1" dirty="0">
              <a:solidFill>
                <a:srgbClr val="33CCFF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Geniş spektrumlu </a:t>
            </a:r>
            <a:r>
              <a:rPr lang="tr-TR" dirty="0" err="1" smtClean="0"/>
              <a:t>pestisitler</a:t>
            </a:r>
            <a:r>
              <a:rPr lang="tr-TR" dirty="0" smtClean="0"/>
              <a:t> tercih edilmemeli,</a:t>
            </a:r>
          </a:p>
          <a:p>
            <a:r>
              <a:rPr lang="tr-TR" dirty="0" smtClean="0"/>
              <a:t>İlaçlamalar sık aralıklarla yapılmamalıdır,</a:t>
            </a:r>
          </a:p>
          <a:p>
            <a:r>
              <a:rPr lang="tr-TR" dirty="0" smtClean="0"/>
              <a:t>Etki süresi kısa süren ilaçlar tercih edilmelidir,</a:t>
            </a:r>
          </a:p>
          <a:p>
            <a:r>
              <a:rPr lang="tr-TR" dirty="0" smtClean="0"/>
              <a:t>Yüksek dozda ilaçlar kullanılmamalıdır,</a:t>
            </a:r>
          </a:p>
          <a:p>
            <a:r>
              <a:rPr lang="tr-TR" dirty="0" smtClean="0"/>
              <a:t>Aynı zararlıya karşı farklı etkili madde gruplarından ilaçlara yer verilmelidir,</a:t>
            </a:r>
          </a:p>
          <a:p>
            <a:r>
              <a:rPr lang="tr-TR" dirty="0" smtClean="0"/>
              <a:t>İlaçlara </a:t>
            </a:r>
            <a:r>
              <a:rPr lang="tr-TR" dirty="0" err="1" smtClean="0"/>
              <a:t>sinerjist</a:t>
            </a:r>
            <a:r>
              <a:rPr lang="tr-TR" dirty="0" smtClean="0"/>
              <a:t> maddeler eklenmelidir.</a:t>
            </a:r>
            <a:endParaRPr lang="tr-TR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84220"/>
            <a:ext cx="6929485" cy="45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143108" y="471488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501" y="1500174"/>
            <a:ext cx="77414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285852" y="785794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5" name="4 Oval"/>
          <p:cNvSpPr/>
          <p:nvPr/>
        </p:nvSpPr>
        <p:spPr>
          <a:xfrm>
            <a:off x="1500166" y="435769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Bitki Koruma Ürününün Etiketinde;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a) Bitki koruma ürününün ticari adı;</a:t>
            </a:r>
          </a:p>
          <a:p>
            <a:r>
              <a:rPr lang="tr-TR" dirty="0" smtClean="0"/>
              <a:t>b</a:t>
            </a:r>
            <a:r>
              <a:rPr lang="tr-TR" dirty="0"/>
              <a:t>) Bitki koruma ürününün içerdiği aktif madde adı ve oranı;</a:t>
            </a:r>
          </a:p>
          <a:p>
            <a:r>
              <a:rPr lang="tr-TR" dirty="0" smtClean="0"/>
              <a:t>c</a:t>
            </a:r>
            <a:r>
              <a:rPr lang="tr-TR" dirty="0"/>
              <a:t>) Bitki koruma ürününün </a:t>
            </a:r>
            <a:r>
              <a:rPr lang="tr-TR" dirty="0" err="1"/>
              <a:t>formülasyonu</a:t>
            </a:r>
            <a:r>
              <a:rPr lang="tr-TR" dirty="0"/>
              <a:t>;</a:t>
            </a:r>
          </a:p>
          <a:p>
            <a:r>
              <a:rPr lang="tr-TR" dirty="0" smtClean="0"/>
              <a:t>ç) </a:t>
            </a:r>
            <a:r>
              <a:rPr lang="tr-TR" dirty="0"/>
              <a:t>Bitki koruma ürününün kontrol ettiği etmene göre sınıfı;</a:t>
            </a:r>
          </a:p>
          <a:p>
            <a:r>
              <a:rPr lang="tr-TR" dirty="0" smtClean="0"/>
              <a:t>d</a:t>
            </a:r>
            <a:r>
              <a:rPr lang="tr-TR" dirty="0"/>
              <a:t>) Ruhsatname tarih ve numarası;</a:t>
            </a:r>
          </a:p>
          <a:p>
            <a:r>
              <a:rPr lang="tr-TR" dirty="0" smtClean="0"/>
              <a:t>e</a:t>
            </a:r>
            <a:r>
              <a:rPr lang="tr-TR" dirty="0"/>
              <a:t>) Bitki koruma ürününün net ağırlığı;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28" y="1357298"/>
            <a:ext cx="71949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85918" y="450057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072230"/>
          </a:xfrm>
        </p:spPr>
        <p:txBody>
          <a:bodyPr>
            <a:noAutofit/>
          </a:bodyPr>
          <a:lstStyle/>
          <a:p>
            <a:r>
              <a:rPr lang="tr-TR" sz="3500" dirty="0" smtClean="0"/>
              <a:t>f</a:t>
            </a:r>
            <a:r>
              <a:rPr lang="tr-TR" sz="3500" dirty="0"/>
              <a:t>) Azami perakende satış fiyatı;</a:t>
            </a:r>
          </a:p>
          <a:p>
            <a:r>
              <a:rPr lang="tr-TR" sz="3500" dirty="0" smtClean="0"/>
              <a:t>g</a:t>
            </a:r>
            <a:r>
              <a:rPr lang="tr-TR" sz="3500" dirty="0"/>
              <a:t>) İmal ve son kullanım tarihi;</a:t>
            </a:r>
          </a:p>
          <a:p>
            <a:r>
              <a:rPr lang="tr-TR" sz="3500" dirty="0" smtClean="0"/>
              <a:t>ğ</a:t>
            </a:r>
            <a:r>
              <a:rPr lang="tr-TR" sz="3500" dirty="0"/>
              <a:t>) Etiket veya şişe/ambalaj üzerinde her imalata ait şarj numarası.</a:t>
            </a:r>
          </a:p>
          <a:p>
            <a:r>
              <a:rPr lang="tr-TR" sz="3500" dirty="0"/>
              <a:t>h) İmalatçı ve/veya ruhsat sahibi firmanın unvanı, adres ve telefon numarası.</a:t>
            </a:r>
          </a:p>
          <a:p>
            <a:r>
              <a:rPr lang="tr-TR" sz="3500" dirty="0"/>
              <a:t>ı) Taşıma ve nakliye sırasında dikkat edilecek hususlar.</a:t>
            </a:r>
          </a:p>
          <a:p>
            <a:r>
              <a:rPr lang="tr-TR" sz="3500" dirty="0"/>
              <a:t>i) İthal edilmiş mallarda, yurt dışındaki üretici firmanın unvanı ve açık adresi.</a:t>
            </a:r>
          </a:p>
          <a:p>
            <a:endParaRPr lang="tr-TR" sz="3500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48" y="1428736"/>
            <a:ext cx="824754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285852" y="442913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48" y="1428736"/>
            <a:ext cx="716523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571604" y="3714752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36" y="1357299"/>
            <a:ext cx="7587664" cy="39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500166" y="2714620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err="1" smtClean="0">
                <a:solidFill>
                  <a:srgbClr val="FFFF00"/>
                </a:solidFill>
              </a:rPr>
              <a:t>Pestisitlerin</a:t>
            </a:r>
            <a:r>
              <a:rPr lang="tr-TR" sz="4500" b="1" dirty="0" smtClean="0">
                <a:solidFill>
                  <a:srgbClr val="FFFF00"/>
                </a:solidFill>
              </a:rPr>
              <a:t> karışılabilirliği</a:t>
            </a:r>
            <a:endParaRPr lang="tr-TR" sz="4500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500" dirty="0" err="1" smtClean="0">
                <a:solidFill>
                  <a:schemeClr val="bg1"/>
                </a:solidFill>
              </a:rPr>
              <a:t>Pestisitlerin</a:t>
            </a:r>
            <a:r>
              <a:rPr lang="tr-TR" sz="3500" dirty="0" smtClean="0">
                <a:solidFill>
                  <a:schemeClr val="bg1"/>
                </a:solidFill>
              </a:rPr>
              <a:t> birbirleriyle karıştırılarak kullanılması uygulamada ekonomi saplaması için önemlidir.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İlaçlar karıştırılırken özelliklerini yitirmemesi ve birbirlerine zarar vermemesi gerekir.</a:t>
            </a:r>
          </a:p>
          <a:p>
            <a:r>
              <a:rPr lang="tr-TR" sz="3500" dirty="0" smtClean="0">
                <a:solidFill>
                  <a:schemeClr val="bg1"/>
                </a:solidFill>
              </a:rPr>
              <a:t>Karışım tabloları her yıl hazırlanıp, ilgililere bilgi verilir.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41696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572000" y="307181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tr-TR" sz="5000" b="1" dirty="0" err="1" smtClean="0"/>
              <a:t>Pestisitlerde</a:t>
            </a:r>
            <a:r>
              <a:rPr lang="tr-TR" sz="5000" b="1" dirty="0" smtClean="0"/>
              <a:t> Zehirlilik Sınıfları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900" dirty="0" err="1" smtClean="0"/>
              <a:t>Pestisitler</a:t>
            </a:r>
            <a:r>
              <a:rPr lang="tr-TR" sz="3900" dirty="0" smtClean="0"/>
              <a:t>, insanlar ve çevredeki diğer canlılara olan zehirliliğini belirlemek amacıyla </a:t>
            </a:r>
            <a:r>
              <a:rPr lang="tr-TR" sz="3900" u="sng" dirty="0" smtClean="0"/>
              <a:t>4 sınıfa </a:t>
            </a:r>
            <a:r>
              <a:rPr lang="tr-TR" sz="3900" dirty="0" smtClean="0"/>
              <a:t>ayrılırlar.</a:t>
            </a:r>
            <a:endParaRPr lang="tr-TR" sz="39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660795"/>
            <a:ext cx="8229600" cy="2625725"/>
          </a:xfrm>
        </p:spPr>
        <p:txBody>
          <a:bodyPr>
            <a:normAutofit/>
          </a:bodyPr>
          <a:lstStyle/>
          <a:p>
            <a:r>
              <a:rPr lang="tr-TR" dirty="0" smtClean="0"/>
              <a:t>Çok zehirli			0-5			</a:t>
            </a:r>
          </a:p>
          <a:p>
            <a:r>
              <a:rPr lang="tr-TR" dirty="0" smtClean="0"/>
              <a:t>Zehirli				5-50</a:t>
            </a:r>
          </a:p>
          <a:p>
            <a:r>
              <a:rPr lang="tr-TR" dirty="0" smtClean="0"/>
              <a:t>Orta derecede zehirli	50-500</a:t>
            </a:r>
          </a:p>
          <a:p>
            <a:r>
              <a:rPr lang="tr-TR" dirty="0" smtClean="0"/>
              <a:t>Az zehirli				500&lt;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072066" y="2928934"/>
            <a:ext cx="26432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/>
              <a:t>LD</a:t>
            </a:r>
            <a:r>
              <a:rPr lang="tr-TR" sz="2000" b="1" dirty="0" smtClean="0"/>
              <a:t>50  (mg/kg)</a:t>
            </a:r>
            <a:endParaRPr lang="tr-TR" sz="3500" b="1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82" y="1571612"/>
            <a:ext cx="807110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286248" y="400050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725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6786578" y="378619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04" y="1571612"/>
            <a:ext cx="8494626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857224" y="342900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78499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85918" y="385762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60" y="1928802"/>
            <a:ext cx="84475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000100" y="3214686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err="1" smtClean="0">
                <a:solidFill>
                  <a:srgbClr val="FFFF00"/>
                </a:solidFill>
              </a:rPr>
              <a:t>Fitotoksisite</a:t>
            </a:r>
            <a:endParaRPr lang="tr-TR" sz="4500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700" dirty="0" smtClean="0">
                <a:solidFill>
                  <a:schemeClr val="bg1"/>
                </a:solidFill>
              </a:rPr>
              <a:t>Yapılan zirai mücadelelerde, kullanılan bitki koruma ürünlerinden bitkilerin zarar görmesi durumudur.</a:t>
            </a:r>
            <a:endParaRPr lang="tr-TR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8647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857752" y="292893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Bitki Koruma Ürününün Etiketinde</a:t>
            </a:r>
            <a:br>
              <a:rPr lang="tr-TR" dirty="0" smtClean="0"/>
            </a:br>
            <a:r>
              <a:rPr lang="tr-TR" b="1" dirty="0" smtClean="0"/>
              <a:t> Korunma bilgileri ve esasları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</a:t>
            </a:r>
            <a:r>
              <a:rPr lang="tr-TR" dirty="0"/>
              <a:t>) Sıcakkanlıların </a:t>
            </a:r>
            <a:r>
              <a:rPr lang="tr-TR" dirty="0" smtClean="0"/>
              <a:t>korunması</a:t>
            </a:r>
            <a:endParaRPr lang="tr-TR" dirty="0"/>
          </a:p>
          <a:p>
            <a:r>
              <a:rPr lang="tr-TR" dirty="0"/>
              <a:t>b) Zehirlenme </a:t>
            </a:r>
            <a:r>
              <a:rPr lang="tr-TR" dirty="0" smtClean="0"/>
              <a:t>belirtileri</a:t>
            </a:r>
            <a:endParaRPr lang="tr-TR" dirty="0"/>
          </a:p>
          <a:p>
            <a:r>
              <a:rPr lang="tr-TR" dirty="0"/>
              <a:t>c) İlk yardım </a:t>
            </a:r>
            <a:r>
              <a:rPr lang="tr-TR" dirty="0" smtClean="0"/>
              <a:t>önlemleri</a:t>
            </a:r>
            <a:endParaRPr lang="tr-TR" dirty="0"/>
          </a:p>
          <a:p>
            <a:r>
              <a:rPr lang="tr-TR" dirty="0"/>
              <a:t>ç) Antidotu ve gerekli </a:t>
            </a:r>
            <a:r>
              <a:rPr lang="tr-TR" dirty="0" smtClean="0"/>
              <a:t>bilgiler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Pestisitlerin</a:t>
            </a:r>
            <a:r>
              <a:rPr lang="tr-TR" dirty="0" smtClean="0"/>
              <a:t> İnsanlara Etkileri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500" b="1" dirty="0" smtClean="0">
                <a:solidFill>
                  <a:srgbClr val="FF0000"/>
                </a:solidFill>
              </a:rPr>
              <a:t>Ani (Akut) Zehirlenme: </a:t>
            </a:r>
            <a:r>
              <a:rPr lang="tr-TR" sz="3500" dirty="0" smtClean="0"/>
              <a:t>İnsan vücuduna alınmasından itibaren ilk 24 saat içinde meydana gelen zehirlenmelerdir.</a:t>
            </a:r>
          </a:p>
          <a:p>
            <a:pPr algn="just"/>
            <a:r>
              <a:rPr lang="tr-TR" sz="3500" b="1" dirty="0" smtClean="0">
                <a:solidFill>
                  <a:srgbClr val="FF0000"/>
                </a:solidFill>
              </a:rPr>
              <a:t>Yavaş (Kronik) Zehirlenme: </a:t>
            </a:r>
            <a:r>
              <a:rPr lang="tr-TR" sz="3500" dirty="0" smtClean="0"/>
              <a:t>Kullanım sırasında ve özellikle ürünler üzerinde bulunan </a:t>
            </a:r>
            <a:r>
              <a:rPr lang="tr-TR" sz="3500" dirty="0" err="1" smtClean="0"/>
              <a:t>pestisit</a:t>
            </a:r>
            <a:r>
              <a:rPr lang="tr-TR" sz="3500" dirty="0" smtClean="0"/>
              <a:t> kalıntısı ile vücuda alınan </a:t>
            </a:r>
            <a:r>
              <a:rPr lang="tr-TR" sz="3500" dirty="0" err="1" smtClean="0"/>
              <a:t>pestisitlerle</a:t>
            </a:r>
            <a:r>
              <a:rPr lang="tr-TR" sz="3500" dirty="0" smtClean="0"/>
              <a:t> oluşan zehirlenmelerdir. </a:t>
            </a:r>
            <a:endParaRPr lang="tr-TR" sz="3500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63" y="1571612"/>
            <a:ext cx="89968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143372" y="364331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85" y="1785926"/>
            <a:ext cx="8367447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071934" y="3714752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14955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500166" y="450057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01" y="1285860"/>
            <a:ext cx="739763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785918" y="421481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470025"/>
          </a:xfrm>
        </p:spPr>
        <p:txBody>
          <a:bodyPr>
            <a:noAutofit/>
          </a:bodyPr>
          <a:lstStyle/>
          <a:p>
            <a:r>
              <a:rPr lang="tr-TR" sz="4700" dirty="0" err="1" smtClean="0"/>
              <a:t>Pestisit</a:t>
            </a:r>
            <a:r>
              <a:rPr lang="tr-TR" sz="4700" dirty="0" smtClean="0"/>
              <a:t> Zehirlenmelerinde Antidot kullanılır</a:t>
            </a:r>
            <a:endParaRPr lang="tr-TR" sz="47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747970"/>
            <a:ext cx="6843738" cy="1752600"/>
          </a:xfrm>
        </p:spPr>
        <p:txBody>
          <a:bodyPr>
            <a:noAutofit/>
          </a:bodyPr>
          <a:lstStyle/>
          <a:p>
            <a:pPr algn="just"/>
            <a:r>
              <a:rPr lang="tr-TR" sz="3500" dirty="0" smtClean="0">
                <a:solidFill>
                  <a:srgbClr val="FF0000"/>
                </a:solidFill>
              </a:rPr>
              <a:t>Antidot: </a:t>
            </a:r>
            <a:r>
              <a:rPr lang="tr-TR" sz="3500" dirty="0" smtClean="0">
                <a:solidFill>
                  <a:schemeClr val="tx1"/>
                </a:solidFill>
              </a:rPr>
              <a:t>Organizmaya alınmış zehirli bir bileşiğin organizma üzerindeki etkisini azaltan veya ortadan kaldıran bileşiklerdir.</a:t>
            </a:r>
            <a:endParaRPr lang="tr-TR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1867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64331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1571612"/>
            <a:ext cx="82990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714876" y="3214686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34" y="1714488"/>
            <a:ext cx="79199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928662" y="364331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63" y="1428736"/>
            <a:ext cx="825462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4500562" y="328612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143000"/>
          </a:xfrm>
        </p:spPr>
        <p:txBody>
          <a:bodyPr/>
          <a:lstStyle/>
          <a:p>
            <a:r>
              <a:rPr lang="tr-TR" b="1" dirty="0" err="1" smtClean="0">
                <a:solidFill>
                  <a:srgbClr val="00FF00"/>
                </a:solidFill>
              </a:rPr>
              <a:t>Pestisitlerin</a:t>
            </a:r>
            <a:r>
              <a:rPr lang="tr-TR" b="1" dirty="0" smtClean="0">
                <a:solidFill>
                  <a:srgbClr val="00FF00"/>
                </a:solidFill>
              </a:rPr>
              <a:t> Depolanması</a:t>
            </a:r>
            <a:endParaRPr lang="tr-TR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904" y="1285860"/>
            <a:ext cx="7228916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571604" y="2714620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FF00"/>
                </a:solidFill>
              </a:rPr>
              <a:t>İlaçlamalardan sonra Yapılması gerekenler</a:t>
            </a:r>
            <a:endParaRPr lang="tr-TR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007" y="1214422"/>
            <a:ext cx="724701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5" name="4 Oval"/>
          <p:cNvSpPr/>
          <p:nvPr/>
        </p:nvSpPr>
        <p:spPr>
          <a:xfrm>
            <a:off x="1785918" y="4357694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FF00"/>
                </a:solidFill>
              </a:rPr>
              <a:t>Entegre Mücadele</a:t>
            </a:r>
            <a:endParaRPr lang="tr-TR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76" y="1357298"/>
            <a:ext cx="723853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85918" y="3214686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788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643042" y="400050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81220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42900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82932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14480" y="292893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74447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85918" y="3429000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879" y="1357298"/>
            <a:ext cx="69385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85918" y="457200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815775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1643042" y="335756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80631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643042" y="271462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70460"/>
            <a:ext cx="6858048" cy="425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357290" y="342900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73711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857356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500" b="1" dirty="0" smtClean="0">
                <a:solidFill>
                  <a:srgbClr val="FFFF00"/>
                </a:solidFill>
              </a:rPr>
              <a:t>ENTOMOLOJİ</a:t>
            </a:r>
            <a:endParaRPr lang="tr-TR" sz="5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65187"/>
          </a:xfrm>
        </p:spPr>
        <p:txBody>
          <a:bodyPr/>
          <a:lstStyle/>
          <a:p>
            <a:r>
              <a:rPr lang="tr-TR" b="1" dirty="0" smtClean="0">
                <a:solidFill>
                  <a:srgbClr val="FFCC00"/>
                </a:solidFill>
              </a:rPr>
              <a:t>Bilgiler</a:t>
            </a:r>
            <a:endParaRPr lang="tr-TR" b="1" dirty="0">
              <a:solidFill>
                <a:srgbClr val="FFCC00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6" y="1196975"/>
            <a:ext cx="8715404" cy="5661025"/>
          </a:xfrm>
        </p:spPr>
        <p:txBody>
          <a:bodyPr>
            <a:normAutofit/>
          </a:bodyPr>
          <a:lstStyle/>
          <a:p>
            <a:pPr algn="just">
              <a:spcAft>
                <a:spcPct val="10000"/>
              </a:spcAft>
            </a:pPr>
            <a:r>
              <a:rPr lang="tr-TR" sz="3700" b="1" dirty="0">
                <a:solidFill>
                  <a:srgbClr val="00CC00"/>
                </a:solidFill>
              </a:rPr>
              <a:t>Biyolojik Evre (dönem):</a:t>
            </a:r>
            <a:r>
              <a:rPr lang="tr-TR" sz="3700" dirty="0">
                <a:solidFill>
                  <a:schemeClr val="bg1"/>
                </a:solidFill>
              </a:rPr>
              <a:t> Böceklerin yaşamları boyunca geçirdiği yumurta, larva, </a:t>
            </a:r>
            <a:r>
              <a:rPr lang="tr-TR" sz="3700" dirty="0" err="1">
                <a:solidFill>
                  <a:schemeClr val="bg1"/>
                </a:solidFill>
              </a:rPr>
              <a:t>nimf</a:t>
            </a:r>
            <a:r>
              <a:rPr lang="tr-TR" sz="3700" dirty="0">
                <a:solidFill>
                  <a:schemeClr val="bg1"/>
                </a:solidFill>
              </a:rPr>
              <a:t>, pupa ve ergin dönemlerinin her biridir.</a:t>
            </a:r>
          </a:p>
          <a:p>
            <a:pPr algn="just">
              <a:spcAft>
                <a:spcPct val="10000"/>
              </a:spcAft>
            </a:pPr>
            <a:r>
              <a:rPr lang="tr-TR" sz="3700" b="1" dirty="0">
                <a:solidFill>
                  <a:srgbClr val="00CC00"/>
                </a:solidFill>
              </a:rPr>
              <a:t>Gelişme Dönemi:</a:t>
            </a:r>
            <a:r>
              <a:rPr lang="tr-TR" sz="3700" b="1" dirty="0">
                <a:solidFill>
                  <a:schemeClr val="bg1"/>
                </a:solidFill>
              </a:rPr>
              <a:t> </a:t>
            </a:r>
            <a:r>
              <a:rPr lang="tr-TR" sz="3700" dirty="0">
                <a:solidFill>
                  <a:schemeClr val="bg1"/>
                </a:solidFill>
              </a:rPr>
              <a:t>Bir böceğin yumurta döneminden ergin oluncaya kadar geçen süredir</a:t>
            </a:r>
            <a:r>
              <a:rPr lang="tr-TR" sz="3700" dirty="0" smtClean="0">
                <a:solidFill>
                  <a:schemeClr val="bg1"/>
                </a:solidFill>
              </a:rPr>
              <a:t>.</a:t>
            </a:r>
            <a:endParaRPr lang="tr-TR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>
            <a:normAutofit/>
          </a:bodyPr>
          <a:lstStyle/>
          <a:p>
            <a:pPr algn="just">
              <a:spcAft>
                <a:spcPct val="10000"/>
              </a:spcAft>
            </a:pPr>
            <a:r>
              <a:rPr lang="tr-TR" sz="3700" b="1" dirty="0" smtClean="0">
                <a:solidFill>
                  <a:srgbClr val="00CC00"/>
                </a:solidFill>
              </a:rPr>
              <a:t>Döl</a:t>
            </a:r>
            <a:r>
              <a:rPr lang="tr-TR" sz="3700" b="1" dirty="0">
                <a:solidFill>
                  <a:srgbClr val="00CC00"/>
                </a:solidFill>
              </a:rPr>
              <a:t>: </a:t>
            </a:r>
            <a:r>
              <a:rPr lang="tr-TR" sz="3700" dirty="0">
                <a:solidFill>
                  <a:schemeClr val="bg1"/>
                </a:solidFill>
              </a:rPr>
              <a:t>Bir böceğin yumurta döneminden tekrar  yumurta dönemine gelmesi döl denir.</a:t>
            </a:r>
          </a:p>
          <a:p>
            <a:pPr algn="just">
              <a:spcAft>
                <a:spcPct val="10000"/>
              </a:spcAft>
              <a:buFontTx/>
              <a:buNone/>
            </a:pPr>
            <a:r>
              <a:rPr lang="tr-TR" sz="3700" dirty="0">
                <a:solidFill>
                  <a:schemeClr val="bg1"/>
                </a:solidFill>
              </a:rPr>
              <a:t>	</a:t>
            </a:r>
            <a:r>
              <a:rPr lang="tr-TR" sz="3700" dirty="0" err="1">
                <a:solidFill>
                  <a:schemeClr val="bg1"/>
                </a:solidFill>
              </a:rPr>
              <a:t>Univoltine</a:t>
            </a:r>
            <a:r>
              <a:rPr lang="tr-TR" sz="3700" dirty="0">
                <a:solidFill>
                  <a:schemeClr val="bg1"/>
                </a:solidFill>
              </a:rPr>
              <a:t>, </a:t>
            </a:r>
            <a:r>
              <a:rPr lang="tr-TR" sz="3700" dirty="0" err="1">
                <a:solidFill>
                  <a:schemeClr val="bg1"/>
                </a:solidFill>
              </a:rPr>
              <a:t>Bivoltine</a:t>
            </a:r>
            <a:r>
              <a:rPr lang="tr-TR" sz="3700" dirty="0">
                <a:solidFill>
                  <a:schemeClr val="bg1"/>
                </a:solidFill>
              </a:rPr>
              <a:t>, </a:t>
            </a:r>
            <a:r>
              <a:rPr lang="tr-TR" sz="3700" dirty="0" err="1">
                <a:solidFill>
                  <a:schemeClr val="bg1"/>
                </a:solidFill>
              </a:rPr>
              <a:t>Trivoltine</a:t>
            </a:r>
            <a:r>
              <a:rPr lang="tr-TR" sz="3700" dirty="0">
                <a:solidFill>
                  <a:schemeClr val="bg1"/>
                </a:solidFill>
              </a:rPr>
              <a:t> ve </a:t>
            </a:r>
            <a:r>
              <a:rPr lang="tr-TR" sz="3700" dirty="0" err="1">
                <a:solidFill>
                  <a:schemeClr val="bg1"/>
                </a:solidFill>
              </a:rPr>
              <a:t>Multivoltine</a:t>
            </a:r>
            <a:endParaRPr lang="tr-TR" sz="3700" dirty="0">
              <a:solidFill>
                <a:schemeClr val="bg1"/>
              </a:solidFill>
            </a:endParaRPr>
          </a:p>
          <a:p>
            <a:pPr algn="just">
              <a:spcAft>
                <a:spcPct val="10000"/>
              </a:spcAft>
            </a:pPr>
            <a:r>
              <a:rPr lang="tr-TR" sz="3700" b="1" dirty="0">
                <a:solidFill>
                  <a:srgbClr val="00CC00"/>
                </a:solidFill>
              </a:rPr>
              <a:t>Ömür:</a:t>
            </a:r>
            <a:r>
              <a:rPr lang="tr-TR" sz="3700" dirty="0">
                <a:solidFill>
                  <a:schemeClr val="bg1"/>
                </a:solidFill>
              </a:rPr>
              <a:t> Böceğin ergin olduktan ölene kadar geçen süreye denir.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71844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857356" y="378619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83143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4786314" y="3357562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68" y="1571612"/>
            <a:ext cx="8073797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357290" y="300037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Fumajine</a:t>
            </a:r>
            <a:r>
              <a:rPr lang="tr-TR" dirty="0" smtClean="0">
                <a:solidFill>
                  <a:srgbClr val="FF0000"/>
                </a:solidFill>
              </a:rPr>
              <a:t> sebep olan böcekler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Yaprakbitleri (</a:t>
            </a:r>
            <a:r>
              <a:rPr lang="tr-TR" dirty="0" err="1" smtClean="0"/>
              <a:t>afitler</a:t>
            </a:r>
            <a:r>
              <a:rPr lang="tr-TR" dirty="0" smtClean="0"/>
              <a:t>)</a:t>
            </a:r>
          </a:p>
          <a:p>
            <a:r>
              <a:rPr lang="tr-TR" dirty="0" smtClean="0"/>
              <a:t>Beyazsinekler</a:t>
            </a:r>
          </a:p>
          <a:p>
            <a:r>
              <a:rPr lang="tr-TR" dirty="0" err="1" smtClean="0"/>
              <a:t>Pamuklubitler</a:t>
            </a:r>
            <a:endParaRPr lang="tr-TR" dirty="0" smtClean="0"/>
          </a:p>
          <a:p>
            <a:r>
              <a:rPr lang="tr-TR" dirty="0" smtClean="0"/>
              <a:t>Koşniller</a:t>
            </a:r>
            <a:endParaRPr lang="tr-TR" dirty="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58" y="1857364"/>
            <a:ext cx="91631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785786" y="407194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66" y="1500174"/>
            <a:ext cx="83960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71604" y="307181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Virüs hastalıklarını taşıyan böcekler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Hemiptera</a:t>
            </a:r>
            <a:r>
              <a:rPr lang="tr-TR" dirty="0" smtClean="0"/>
              <a:t> (</a:t>
            </a:r>
            <a:r>
              <a:rPr lang="tr-TR" dirty="0" err="1" smtClean="0"/>
              <a:t>Homoptera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Thysanoptera</a:t>
            </a:r>
            <a:endParaRPr lang="tr-TR" dirty="0" smtClean="0"/>
          </a:p>
          <a:p>
            <a:r>
              <a:rPr lang="tr-TR" dirty="0" smtClean="0"/>
              <a:t>Nematodlar</a:t>
            </a:r>
            <a:endParaRPr lang="tr-TR" dirty="0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31" y="1785926"/>
            <a:ext cx="810353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00166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tr-TR" b="1">
                <a:solidFill>
                  <a:srgbClr val="FFCC00"/>
                </a:solidFill>
              </a:rPr>
              <a:t>Abdomen (Karın)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tr-TR" sz="3500" b="1" dirty="0" smtClean="0">
                <a:solidFill>
                  <a:schemeClr val="bg1"/>
                </a:solidFill>
              </a:rPr>
              <a:t>Abdomen </a:t>
            </a:r>
            <a:r>
              <a:rPr lang="tr-TR" sz="3500" b="1" dirty="0">
                <a:solidFill>
                  <a:schemeClr val="bg1"/>
                </a:solidFill>
              </a:rPr>
              <a:t>uzantıları;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smtClean="0">
                <a:solidFill>
                  <a:schemeClr val="bg1"/>
                </a:solidFill>
              </a:rPr>
              <a:t>Cerci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Epiproct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Paraproct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-Eşey </a:t>
            </a:r>
            <a:r>
              <a:rPr lang="tr-TR" sz="3500" b="1" dirty="0" smtClean="0">
                <a:solidFill>
                  <a:schemeClr val="bg1"/>
                </a:solidFill>
              </a:rPr>
              <a:t>organları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Furcula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Styli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500" b="1" dirty="0">
                <a:solidFill>
                  <a:schemeClr val="bg1"/>
                </a:solidFill>
              </a:rPr>
              <a:t>-</a:t>
            </a:r>
            <a:r>
              <a:rPr lang="tr-TR" sz="3500" b="1" dirty="0" err="1" smtClean="0">
                <a:solidFill>
                  <a:schemeClr val="bg1"/>
                </a:solidFill>
              </a:rPr>
              <a:t>Cornuculi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-</a:t>
            </a:r>
            <a:r>
              <a:rPr lang="tr-TR" sz="3500" b="1" dirty="0" err="1" smtClean="0">
                <a:solidFill>
                  <a:schemeClr val="bg1"/>
                </a:solidFill>
              </a:rPr>
              <a:t>Ovipositor</a:t>
            </a:r>
            <a:endParaRPr lang="tr-TR" sz="35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endParaRPr lang="tr-T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tr-TR" sz="5500" b="1" dirty="0" smtClean="0">
                <a:solidFill>
                  <a:srgbClr val="FF0000"/>
                </a:solidFill>
              </a:rPr>
              <a:t>Larva Tipleri</a:t>
            </a:r>
            <a:endParaRPr lang="tr-TR" sz="5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00B050"/>
                </a:solidFill>
              </a:rPr>
              <a:t>Apod</a:t>
            </a:r>
            <a:r>
              <a:rPr lang="tr-TR" dirty="0" smtClean="0"/>
              <a:t>			</a:t>
            </a:r>
            <a:r>
              <a:rPr lang="tr-TR" dirty="0" err="1" smtClean="0"/>
              <a:t>Diptera</a:t>
            </a:r>
            <a:r>
              <a:rPr lang="tr-TR" dirty="0" smtClean="0"/>
              <a:t>, </a:t>
            </a:r>
            <a:r>
              <a:rPr lang="tr-TR" dirty="0" err="1" smtClean="0"/>
              <a:t>Hymenoptera</a:t>
            </a:r>
            <a:endParaRPr lang="tr-TR" dirty="0" smtClean="0"/>
          </a:p>
          <a:p>
            <a:r>
              <a:rPr lang="tr-TR" b="1" dirty="0" err="1" smtClean="0">
                <a:solidFill>
                  <a:srgbClr val="00B050"/>
                </a:solidFill>
              </a:rPr>
              <a:t>Olygopod</a:t>
            </a:r>
            <a:endParaRPr lang="tr-T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Campodeiform</a:t>
            </a:r>
            <a:r>
              <a:rPr lang="tr-TR" dirty="0" smtClean="0"/>
              <a:t>,	</a:t>
            </a:r>
            <a:r>
              <a:rPr lang="tr-TR" dirty="0" err="1" smtClean="0"/>
              <a:t>Coleoptera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Elateriform</a:t>
            </a:r>
            <a:r>
              <a:rPr lang="tr-TR" dirty="0" smtClean="0"/>
              <a:t>,		</a:t>
            </a:r>
            <a:r>
              <a:rPr lang="tr-TR" dirty="0" err="1" smtClean="0"/>
              <a:t>Coleoptera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-</a:t>
            </a:r>
            <a:r>
              <a:rPr lang="tr-TR" dirty="0" err="1" smtClean="0"/>
              <a:t>Scarabeiform</a:t>
            </a:r>
            <a:r>
              <a:rPr lang="tr-TR" dirty="0" smtClean="0"/>
              <a:t>		</a:t>
            </a:r>
            <a:r>
              <a:rPr lang="tr-TR" dirty="0" err="1" smtClean="0"/>
              <a:t>Coleoptera</a:t>
            </a:r>
            <a:endParaRPr lang="tr-TR" dirty="0" smtClean="0"/>
          </a:p>
          <a:p>
            <a:r>
              <a:rPr lang="tr-TR" b="1" dirty="0" err="1" smtClean="0">
                <a:solidFill>
                  <a:srgbClr val="00B050"/>
                </a:solidFill>
              </a:rPr>
              <a:t>Polypod</a:t>
            </a:r>
            <a:endParaRPr lang="tr-T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dirty="0" smtClean="0"/>
              <a:t>	-Gerçek Tırtıl,		</a:t>
            </a:r>
            <a:r>
              <a:rPr lang="tr-TR" dirty="0" err="1" smtClean="0"/>
              <a:t>Lepidoptera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-Yalancı Tırtıl,		</a:t>
            </a:r>
            <a:r>
              <a:rPr lang="tr-TR" dirty="0" err="1" smtClean="0"/>
              <a:t>Hymenoptera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-Mühendis Tırtılı,	</a:t>
            </a:r>
            <a:r>
              <a:rPr lang="tr-TR" dirty="0" err="1" smtClean="0"/>
              <a:t>Lepidoptera</a:t>
            </a:r>
            <a:endParaRPr lang="tr-TR" dirty="0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42" y="1714488"/>
            <a:ext cx="839204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643438" y="328612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tr-TR" sz="3900" b="1" dirty="0">
                <a:solidFill>
                  <a:srgbClr val="FFCC00"/>
                </a:solidFill>
              </a:rPr>
              <a:t>Alem: </a:t>
            </a:r>
            <a:r>
              <a:rPr lang="tr-TR" sz="3900" b="1" dirty="0" err="1">
                <a:solidFill>
                  <a:srgbClr val="FFCC00"/>
                </a:solidFill>
              </a:rPr>
              <a:t>Animalia</a:t>
            </a:r>
            <a:r>
              <a:rPr lang="tr-TR" sz="3900" b="1" dirty="0">
                <a:solidFill>
                  <a:srgbClr val="FFCC00"/>
                </a:solidFill>
              </a:rPr>
              <a:t> (Hayvanlar)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165850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tr-TR" sz="2700" b="1" dirty="0">
                <a:solidFill>
                  <a:schemeClr val="bg1"/>
                </a:solidFill>
              </a:rPr>
              <a:t>Şube: </a:t>
            </a:r>
            <a:r>
              <a:rPr lang="tr-TR" sz="2700" b="1" dirty="0" err="1">
                <a:solidFill>
                  <a:schemeClr val="bg1"/>
                </a:solidFill>
              </a:rPr>
              <a:t>Mollusca</a:t>
            </a:r>
            <a:r>
              <a:rPr lang="tr-TR" sz="2700" b="1" dirty="0">
                <a:solidFill>
                  <a:schemeClr val="bg1"/>
                </a:solidFill>
              </a:rPr>
              <a:t> (Yumuşakçalar)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Sınıf: </a:t>
            </a:r>
            <a:r>
              <a:rPr lang="tr-TR" sz="2700" b="1" dirty="0" err="1">
                <a:solidFill>
                  <a:schemeClr val="bg1"/>
                </a:solidFill>
              </a:rPr>
              <a:t>Gastropoda</a:t>
            </a:r>
            <a:r>
              <a:rPr lang="tr-TR" sz="2700" b="1" dirty="0">
                <a:solidFill>
                  <a:schemeClr val="bg1"/>
                </a:solidFill>
              </a:rPr>
              <a:t> </a:t>
            </a:r>
            <a:r>
              <a:rPr lang="tr-TR" sz="2700" b="1" dirty="0" smtClean="0">
                <a:solidFill>
                  <a:schemeClr val="bg1"/>
                </a:solidFill>
              </a:rPr>
              <a:t>(Sümüklü Böcek ve Salyangozlar)</a:t>
            </a:r>
            <a:endParaRPr lang="tr-TR" sz="2700" b="1" dirty="0">
              <a:solidFill>
                <a:schemeClr val="bg1"/>
              </a:solidFill>
            </a:endParaRPr>
          </a:p>
          <a:p>
            <a:pPr>
              <a:spcBef>
                <a:spcPct val="10000"/>
              </a:spcBef>
            </a:pPr>
            <a:r>
              <a:rPr lang="tr-TR" sz="2700" b="1" dirty="0">
                <a:solidFill>
                  <a:schemeClr val="bg1"/>
                </a:solidFill>
              </a:rPr>
              <a:t>Şube: </a:t>
            </a:r>
            <a:r>
              <a:rPr lang="tr-TR" sz="2700" b="1" dirty="0" err="1">
                <a:solidFill>
                  <a:schemeClr val="bg1"/>
                </a:solidFill>
              </a:rPr>
              <a:t>Nemathelminthes</a:t>
            </a:r>
            <a:r>
              <a:rPr lang="tr-TR" sz="2700" b="1" dirty="0">
                <a:solidFill>
                  <a:schemeClr val="bg1"/>
                </a:solidFill>
              </a:rPr>
              <a:t> (Solucanlar)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</a:t>
            </a:r>
            <a:r>
              <a:rPr lang="tr-TR" sz="2700" b="1" dirty="0">
                <a:solidFill>
                  <a:schemeClr val="accent6">
                    <a:lumMod val="75000"/>
                  </a:schemeClr>
                </a:solidFill>
              </a:rPr>
              <a:t>Sınıf: Nematoda (Nematodlar</a:t>
            </a:r>
            <a:r>
              <a:rPr lang="tr-TR" sz="27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tr-TR" sz="2700" b="1" dirty="0">
                <a:solidFill>
                  <a:schemeClr val="bg1"/>
                </a:solidFill>
              </a:rPr>
              <a:t>		</a:t>
            </a:r>
            <a:endParaRPr lang="tr-TR" sz="2700" b="1" dirty="0" smtClean="0">
              <a:solidFill>
                <a:schemeClr val="bg1"/>
              </a:solidFill>
            </a:endParaRPr>
          </a:p>
          <a:p>
            <a:pPr>
              <a:spcBef>
                <a:spcPct val="10000"/>
              </a:spcBef>
            </a:pPr>
            <a:r>
              <a:rPr lang="tr-TR" sz="2700" b="1" u="sng" dirty="0" smtClean="0">
                <a:solidFill>
                  <a:schemeClr val="bg1"/>
                </a:solidFill>
              </a:rPr>
              <a:t>Şube: </a:t>
            </a:r>
            <a:r>
              <a:rPr lang="tr-TR" sz="2700" b="1" u="sng" dirty="0" err="1" smtClean="0">
                <a:solidFill>
                  <a:schemeClr val="bg1"/>
                </a:solidFill>
              </a:rPr>
              <a:t>Arthropoda</a:t>
            </a:r>
            <a:r>
              <a:rPr lang="tr-TR" sz="2700" b="1" u="sng" dirty="0" smtClean="0">
                <a:solidFill>
                  <a:schemeClr val="bg1"/>
                </a:solidFill>
              </a:rPr>
              <a:t> (Eklembacaklılar)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</a:t>
            </a:r>
            <a:r>
              <a:rPr lang="tr-TR" sz="2700" b="1" dirty="0">
                <a:solidFill>
                  <a:srgbClr val="FF0000"/>
                </a:solidFill>
              </a:rPr>
              <a:t>Sınıf: </a:t>
            </a:r>
            <a:r>
              <a:rPr lang="tr-TR" sz="2700" b="1" dirty="0" err="1">
                <a:solidFill>
                  <a:srgbClr val="FF0000"/>
                </a:solidFill>
              </a:rPr>
              <a:t>Arachnida</a:t>
            </a:r>
            <a:r>
              <a:rPr lang="tr-TR" sz="2700" b="1" dirty="0">
                <a:solidFill>
                  <a:srgbClr val="FF0000"/>
                </a:solidFill>
              </a:rPr>
              <a:t> (Örümcekler)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</a:t>
            </a:r>
            <a:r>
              <a:rPr lang="tr-TR" sz="2700" b="1" dirty="0" smtClean="0">
                <a:solidFill>
                  <a:srgbClr val="66FF33"/>
                </a:solidFill>
              </a:rPr>
              <a:t>Sınıf</a:t>
            </a:r>
            <a:r>
              <a:rPr lang="tr-TR" sz="2700" b="1" dirty="0">
                <a:solidFill>
                  <a:srgbClr val="66FF33"/>
                </a:solidFill>
              </a:rPr>
              <a:t>: </a:t>
            </a:r>
            <a:r>
              <a:rPr lang="tr-TR" sz="2700" b="1" dirty="0" err="1">
                <a:solidFill>
                  <a:srgbClr val="66FF33"/>
                </a:solidFill>
              </a:rPr>
              <a:t>Insecta</a:t>
            </a:r>
            <a:r>
              <a:rPr lang="tr-TR" sz="2700" b="1" dirty="0">
                <a:solidFill>
                  <a:srgbClr val="66FF33"/>
                </a:solidFill>
              </a:rPr>
              <a:t> (=</a:t>
            </a:r>
            <a:r>
              <a:rPr lang="tr-TR" sz="2700" b="1" dirty="0" err="1">
                <a:solidFill>
                  <a:srgbClr val="66FF33"/>
                </a:solidFill>
              </a:rPr>
              <a:t>Hexapoda</a:t>
            </a:r>
            <a:r>
              <a:rPr lang="tr-TR" sz="2700" b="1" dirty="0">
                <a:solidFill>
                  <a:srgbClr val="66FF33"/>
                </a:solidFill>
              </a:rPr>
              <a:t>, Böcekler)</a:t>
            </a:r>
          </a:p>
          <a:p>
            <a:pPr>
              <a:spcBef>
                <a:spcPct val="10000"/>
              </a:spcBef>
            </a:pPr>
            <a:r>
              <a:rPr lang="tr-TR" sz="2700" b="1" dirty="0">
                <a:solidFill>
                  <a:schemeClr val="bg1"/>
                </a:solidFill>
              </a:rPr>
              <a:t>Şube: </a:t>
            </a:r>
            <a:r>
              <a:rPr lang="tr-TR" sz="2700" b="1" dirty="0" err="1">
                <a:solidFill>
                  <a:schemeClr val="bg1"/>
                </a:solidFill>
              </a:rPr>
              <a:t>Chordata</a:t>
            </a:r>
            <a:r>
              <a:rPr lang="tr-TR" sz="2700" b="1" dirty="0">
                <a:solidFill>
                  <a:schemeClr val="bg1"/>
                </a:solidFill>
              </a:rPr>
              <a:t> (Omurgalılar)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Sınıf: </a:t>
            </a:r>
            <a:r>
              <a:rPr lang="tr-TR" sz="2700" b="1" dirty="0" err="1">
                <a:solidFill>
                  <a:schemeClr val="bg1"/>
                </a:solidFill>
              </a:rPr>
              <a:t>Mamalia</a:t>
            </a:r>
            <a:r>
              <a:rPr lang="tr-TR" sz="2700" b="1" dirty="0">
                <a:solidFill>
                  <a:schemeClr val="bg1"/>
                </a:solidFill>
              </a:rPr>
              <a:t> (Memeliler)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	Takım: </a:t>
            </a:r>
            <a:r>
              <a:rPr lang="tr-TR" sz="2700" b="1" dirty="0" err="1">
                <a:solidFill>
                  <a:schemeClr val="bg1"/>
                </a:solidFill>
              </a:rPr>
              <a:t>Rodentia</a:t>
            </a:r>
            <a:r>
              <a:rPr lang="tr-TR" sz="2700" b="1" dirty="0">
                <a:solidFill>
                  <a:schemeClr val="bg1"/>
                </a:solidFill>
              </a:rPr>
              <a:t> (Kemirgenler)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2700" b="1" dirty="0">
                <a:solidFill>
                  <a:schemeClr val="bg1"/>
                </a:solidFill>
              </a:rPr>
              <a:t>		Sınıf: </a:t>
            </a:r>
            <a:r>
              <a:rPr lang="tr-TR" sz="2700" b="1" dirty="0" err="1">
                <a:solidFill>
                  <a:schemeClr val="bg1"/>
                </a:solidFill>
              </a:rPr>
              <a:t>Aves</a:t>
            </a:r>
            <a:r>
              <a:rPr lang="tr-TR" sz="2700" b="1" dirty="0">
                <a:solidFill>
                  <a:schemeClr val="bg1"/>
                </a:solidFill>
              </a:rPr>
              <a:t> (Kuşlar)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1571612"/>
            <a:ext cx="723683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143108" y="392906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Zehirli Yemler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tr-TR" dirty="0" smtClean="0"/>
              <a:t>Kemiriciler,		Çinko </a:t>
            </a:r>
            <a:r>
              <a:rPr lang="tr-TR" dirty="0" err="1" smtClean="0"/>
              <a:t>fosfür</a:t>
            </a:r>
            <a:endParaRPr lang="tr-TR" dirty="0" smtClean="0"/>
          </a:p>
          <a:p>
            <a:r>
              <a:rPr lang="tr-TR" dirty="0" smtClean="0"/>
              <a:t>Danaburnu,		</a:t>
            </a:r>
            <a:r>
              <a:rPr lang="tr-TR" dirty="0" err="1" smtClean="0"/>
              <a:t>Endosülfan</a:t>
            </a:r>
            <a:r>
              <a:rPr lang="tr-TR" dirty="0" smtClean="0"/>
              <a:t> ve </a:t>
            </a:r>
            <a:r>
              <a:rPr lang="tr-TR" dirty="0" err="1" smtClean="0"/>
              <a:t>Chlorpyrifos</a:t>
            </a:r>
            <a:endParaRPr lang="tr-TR" dirty="0" smtClean="0"/>
          </a:p>
          <a:p>
            <a:r>
              <a:rPr lang="tr-TR" dirty="0" smtClean="0"/>
              <a:t>Bozkurtlar,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54" y="2071678"/>
            <a:ext cx="8224779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214414" y="378619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42" y="2143116"/>
            <a:ext cx="866552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143372" y="342900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87221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85918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63" y="1500174"/>
            <a:ext cx="782473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00166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Diptera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Karasinekler   		</a:t>
            </a:r>
            <a:r>
              <a:rPr lang="tr-TR" i="1" dirty="0" err="1" smtClean="0"/>
              <a:t>Musca</a:t>
            </a:r>
            <a:r>
              <a:rPr lang="tr-TR" i="1" dirty="0" smtClean="0"/>
              <a:t> </a:t>
            </a:r>
            <a:r>
              <a:rPr lang="tr-TR" i="1" dirty="0" err="1" smtClean="0"/>
              <a:t>domestica</a:t>
            </a:r>
            <a:endParaRPr lang="tr-TR" i="1" dirty="0" smtClean="0"/>
          </a:p>
          <a:p>
            <a:r>
              <a:rPr lang="tr-TR" dirty="0" smtClean="0"/>
              <a:t>Sivrisinekler		</a:t>
            </a:r>
            <a:r>
              <a:rPr lang="tr-TR" i="1" dirty="0" err="1" smtClean="0"/>
              <a:t>Culex</a:t>
            </a:r>
            <a:r>
              <a:rPr lang="tr-TR" dirty="0" smtClean="0"/>
              <a:t> </a:t>
            </a:r>
            <a:r>
              <a:rPr lang="tr-TR" dirty="0" err="1" smtClean="0"/>
              <a:t>spp</a:t>
            </a:r>
            <a:r>
              <a:rPr lang="tr-TR" dirty="0" smtClean="0"/>
              <a:t>.</a:t>
            </a:r>
          </a:p>
          <a:p>
            <a:r>
              <a:rPr lang="tr-TR" dirty="0" smtClean="0"/>
              <a:t>Meyve sinekleri 	</a:t>
            </a:r>
            <a:r>
              <a:rPr lang="tr-TR" i="1" dirty="0" err="1" smtClean="0"/>
              <a:t>Ceratitis</a:t>
            </a:r>
            <a:r>
              <a:rPr lang="tr-TR" i="1" dirty="0" smtClean="0"/>
              <a:t> </a:t>
            </a:r>
            <a:r>
              <a:rPr lang="tr-TR" i="1" dirty="0" err="1" smtClean="0"/>
              <a:t>capitata</a:t>
            </a:r>
            <a:endParaRPr lang="tr-TR" i="1" dirty="0" smtClean="0"/>
          </a:p>
          <a:p>
            <a:pPr>
              <a:buNone/>
            </a:pPr>
            <a:r>
              <a:rPr lang="tr-TR" i="1" dirty="0" smtClean="0"/>
              <a:t>					</a:t>
            </a:r>
            <a:r>
              <a:rPr lang="tr-TR" i="1" dirty="0" err="1" smtClean="0"/>
              <a:t>Dacus</a:t>
            </a:r>
            <a:r>
              <a:rPr lang="tr-TR" i="1" dirty="0" smtClean="0"/>
              <a:t> </a:t>
            </a:r>
            <a:r>
              <a:rPr lang="tr-TR" i="1" dirty="0" err="1" smtClean="0"/>
              <a:t>oleae</a:t>
            </a:r>
            <a:endParaRPr lang="tr-TR" i="1" dirty="0" smtClean="0"/>
          </a:p>
          <a:p>
            <a:pPr>
              <a:buNone/>
            </a:pPr>
            <a:r>
              <a:rPr lang="tr-TR" i="1" dirty="0" smtClean="0"/>
              <a:t>					</a:t>
            </a:r>
            <a:r>
              <a:rPr lang="tr-TR" i="1" dirty="0" err="1" smtClean="0"/>
              <a:t>Myopardalis</a:t>
            </a:r>
            <a:r>
              <a:rPr lang="tr-TR" i="1" dirty="0" smtClean="0"/>
              <a:t> </a:t>
            </a:r>
            <a:r>
              <a:rPr lang="tr-TR" i="1" dirty="0" err="1" smtClean="0"/>
              <a:t>pardalina</a:t>
            </a:r>
            <a:endParaRPr lang="tr-TR" i="1" dirty="0" smtClean="0"/>
          </a:p>
          <a:p>
            <a:pPr>
              <a:buNone/>
            </a:pPr>
            <a:r>
              <a:rPr lang="tr-TR" dirty="0" smtClean="0"/>
              <a:t>					</a:t>
            </a:r>
            <a:r>
              <a:rPr lang="tr-TR" i="1" dirty="0" err="1" smtClean="0"/>
              <a:t>Rhagoletis</a:t>
            </a:r>
            <a:r>
              <a:rPr lang="tr-TR" i="1" dirty="0" smtClean="0"/>
              <a:t> </a:t>
            </a:r>
            <a:r>
              <a:rPr lang="tr-TR" i="1" dirty="0" err="1" smtClean="0"/>
              <a:t>cerasi</a:t>
            </a:r>
            <a:endParaRPr lang="tr-TR" i="1" dirty="0" smtClean="0"/>
          </a:p>
          <a:p>
            <a:r>
              <a:rPr lang="tr-TR" dirty="0" err="1" smtClean="0"/>
              <a:t>Predatör</a:t>
            </a:r>
            <a:r>
              <a:rPr lang="tr-TR" dirty="0" smtClean="0"/>
              <a:t> ve </a:t>
            </a:r>
            <a:r>
              <a:rPr lang="tr-TR" dirty="0" err="1" smtClean="0"/>
              <a:t>parazitoitler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			</a:t>
            </a:r>
            <a:r>
              <a:rPr lang="tr-TR" dirty="0" err="1" smtClean="0"/>
              <a:t>Syrphidae</a:t>
            </a:r>
            <a:r>
              <a:rPr lang="tr-TR" dirty="0" smtClean="0"/>
              <a:t>, </a:t>
            </a:r>
            <a:r>
              <a:rPr lang="tr-TR" dirty="0" err="1" smtClean="0"/>
              <a:t>Tachinidae</a:t>
            </a:r>
            <a:endParaRPr lang="tr-TR" dirty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840" y="1714488"/>
            <a:ext cx="822636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71604" y="3357562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Yaprakbitlerinin Zarar Şekilleri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Tatlımsı madde çıkararak, </a:t>
            </a:r>
            <a:r>
              <a:rPr lang="tr-TR" dirty="0" err="1" smtClean="0"/>
              <a:t>fumajine</a:t>
            </a:r>
            <a:r>
              <a:rPr lang="tr-TR" dirty="0" smtClean="0"/>
              <a:t> sebep olurlar,</a:t>
            </a:r>
          </a:p>
          <a:p>
            <a:r>
              <a:rPr lang="tr-TR" dirty="0" smtClean="0"/>
              <a:t>Bitki özsuyu emerler,</a:t>
            </a:r>
          </a:p>
          <a:p>
            <a:r>
              <a:rPr lang="tr-TR" dirty="0" smtClean="0"/>
              <a:t>Yapraklarda deformasyonlara (kıvrılmalara) sebep olurlar,</a:t>
            </a:r>
          </a:p>
          <a:p>
            <a:r>
              <a:rPr lang="tr-TR" dirty="0" smtClean="0"/>
              <a:t>Virüs taşırlar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738" y="1714488"/>
            <a:ext cx="77692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857356" y="314324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Elma </a:t>
            </a:r>
            <a:r>
              <a:rPr lang="tr-TR" b="1" dirty="0" err="1" smtClean="0">
                <a:solidFill>
                  <a:srgbClr val="FF0000"/>
                </a:solidFill>
              </a:rPr>
              <a:t>İçkurdu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tr-TR" dirty="0" smtClean="0"/>
              <a:t>Elma bahçelerinin ana zararlısıdır,</a:t>
            </a:r>
          </a:p>
          <a:p>
            <a:r>
              <a:rPr lang="tr-TR" dirty="0" smtClean="0"/>
              <a:t>Mücadelesinde yumurta </a:t>
            </a:r>
            <a:r>
              <a:rPr lang="tr-TR" dirty="0" err="1" smtClean="0"/>
              <a:t>parazitoitleri</a:t>
            </a:r>
            <a:r>
              <a:rPr lang="tr-TR" dirty="0" smtClean="0"/>
              <a:t> kullanılır,</a:t>
            </a:r>
          </a:p>
          <a:p>
            <a:r>
              <a:rPr lang="tr-TR" dirty="0" err="1" smtClean="0"/>
              <a:t>Feromonlar</a:t>
            </a:r>
            <a:r>
              <a:rPr lang="tr-TR" dirty="0" smtClean="0"/>
              <a:t> (kitle yakalama ve şaşırtma) kullanılır,</a:t>
            </a:r>
          </a:p>
          <a:p>
            <a:r>
              <a:rPr lang="tr-TR" dirty="0" smtClean="0"/>
              <a:t>Mücadele zamanını belirlemede;</a:t>
            </a:r>
          </a:p>
          <a:p>
            <a:pPr>
              <a:buNone/>
            </a:pPr>
            <a:r>
              <a:rPr lang="tr-TR" dirty="0" smtClean="0"/>
              <a:t>	-Etkili sıcaklıklar toplamı, </a:t>
            </a:r>
            <a:r>
              <a:rPr lang="tr-TR" dirty="0" err="1" smtClean="0"/>
              <a:t>feromon</a:t>
            </a:r>
            <a:r>
              <a:rPr lang="tr-TR" dirty="0" smtClean="0"/>
              <a:t> tuzakları, ergin çıkışları ve yumurta takibi yapılır.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tr-TR" sz="4100" b="1">
                <a:solidFill>
                  <a:srgbClr val="FFCC00"/>
                </a:solidFill>
              </a:rPr>
              <a:t>Kültürel Önlemler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 dirty="0">
                <a:solidFill>
                  <a:schemeClr val="bg1"/>
                </a:solidFill>
              </a:rPr>
              <a:t>Sağlıklı bitki yetiştirmek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dirty="0">
                <a:solidFill>
                  <a:schemeClr val="bg1"/>
                </a:solidFill>
              </a:rPr>
              <a:t>		</a:t>
            </a:r>
            <a:r>
              <a:rPr lang="tr-TR" sz="3700" b="1" dirty="0">
                <a:solidFill>
                  <a:srgbClr val="66FFFF"/>
                </a:solidFill>
              </a:rPr>
              <a:t>-Toprak işleme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b="1" dirty="0">
                <a:solidFill>
                  <a:srgbClr val="66FFFF"/>
                </a:solidFill>
              </a:rPr>
              <a:t>		-Uygun yer seçimi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b="1" dirty="0">
                <a:solidFill>
                  <a:srgbClr val="66FFFF"/>
                </a:solidFill>
              </a:rPr>
              <a:t>		-Gübreleme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b="1" dirty="0">
                <a:solidFill>
                  <a:srgbClr val="66FFFF"/>
                </a:solidFill>
              </a:rPr>
              <a:t>		-Bitki sıklığı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sz="3700" b="1" dirty="0">
                <a:solidFill>
                  <a:srgbClr val="66FFFF"/>
                </a:solidFill>
              </a:rPr>
              <a:t>		-Sulama ve drenaj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62" y="1785926"/>
            <a:ext cx="806929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428728" y="314324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1142984"/>
            <a:ext cx="754338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643042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Toprakaltı Zararlıları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err="1" smtClean="0"/>
              <a:t>Capnodis</a:t>
            </a:r>
            <a:r>
              <a:rPr lang="tr-TR" dirty="0" smtClean="0"/>
              <a:t> </a:t>
            </a:r>
            <a:r>
              <a:rPr lang="tr-TR" dirty="0" err="1" smtClean="0"/>
              <a:t>spp</a:t>
            </a:r>
            <a:r>
              <a:rPr lang="tr-TR" dirty="0" smtClean="0"/>
              <a:t>. (Fidan </a:t>
            </a:r>
            <a:r>
              <a:rPr lang="tr-TR" dirty="0" err="1" smtClean="0"/>
              <a:t>Dipkurtları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826" y="1500174"/>
            <a:ext cx="7376345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714480" y="285749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Salkım Güvesi (</a:t>
            </a:r>
            <a:r>
              <a:rPr lang="tr-TR" b="1" i="1" dirty="0" err="1" smtClean="0">
                <a:solidFill>
                  <a:srgbClr val="FF0000"/>
                </a:solidFill>
              </a:rPr>
              <a:t>Lobesia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botrana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Bağ alanlarının ana zararlısı,</a:t>
            </a:r>
          </a:p>
          <a:p>
            <a:r>
              <a:rPr lang="tr-TR" dirty="0" smtClean="0"/>
              <a:t>Mücadelesinde </a:t>
            </a:r>
            <a:r>
              <a:rPr lang="tr-TR" i="1" dirty="0" err="1" smtClean="0"/>
              <a:t>Bacillus</a:t>
            </a:r>
            <a:r>
              <a:rPr lang="tr-TR" dirty="0" smtClean="0"/>
              <a:t> etkili </a:t>
            </a:r>
            <a:r>
              <a:rPr lang="tr-TR" dirty="0" err="1" smtClean="0"/>
              <a:t>biyopreparatlar</a:t>
            </a:r>
            <a:r>
              <a:rPr lang="tr-TR" dirty="0" smtClean="0"/>
              <a:t> kullanılır,</a:t>
            </a:r>
          </a:p>
          <a:p>
            <a:r>
              <a:rPr lang="tr-TR" dirty="0" smtClean="0"/>
              <a:t>Sentetik </a:t>
            </a:r>
            <a:r>
              <a:rPr lang="tr-TR" dirty="0" err="1" smtClean="0"/>
              <a:t>pretroitler</a:t>
            </a:r>
            <a:r>
              <a:rPr lang="tr-TR" dirty="0" smtClean="0"/>
              <a:t>, organik fosforlu ilaçlar kullanılır,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65" y="1285860"/>
            <a:ext cx="7589825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428728" y="292893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92" y="1714488"/>
            <a:ext cx="82894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357290" y="392906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Patates Böceği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i="1" dirty="0" err="1" smtClean="0"/>
              <a:t>Leptinotarsa</a:t>
            </a:r>
            <a:r>
              <a:rPr lang="tr-TR" i="1" dirty="0" smtClean="0"/>
              <a:t> </a:t>
            </a:r>
            <a:r>
              <a:rPr lang="tr-TR" i="1" dirty="0" err="1" smtClean="0"/>
              <a:t>decemlineata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04" y="1785926"/>
            <a:ext cx="850039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2010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286248" y="364331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Fındık Kurdu (</a:t>
            </a:r>
            <a:r>
              <a:rPr lang="tr-TR" b="1" i="1" dirty="0" err="1" smtClean="0">
                <a:solidFill>
                  <a:srgbClr val="FF0000"/>
                </a:solidFill>
              </a:rPr>
              <a:t>Balaninus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nucum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tr-TR" sz="4100" b="1">
                <a:solidFill>
                  <a:srgbClr val="FFCC00"/>
                </a:solidFill>
              </a:rPr>
              <a:t>Kültürel Önlemler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Yabancı otlar ve bitki artıkların temizlenmesi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Ekim, dikim ve hasat zamanının ayarlanması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chemeClr val="bg1"/>
                </a:solidFill>
              </a:rPr>
              <a:t>Ekim </a:t>
            </a:r>
            <a:r>
              <a:rPr lang="tr-TR" b="1" dirty="0" smtClean="0">
                <a:solidFill>
                  <a:schemeClr val="bg1"/>
                </a:solidFill>
              </a:rPr>
              <a:t>nöbeti (Münavebe)</a:t>
            </a:r>
            <a:endParaRPr lang="tr-TR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Tuzak bitki yetiştirmek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</a:rPr>
              <a:t>Dayanıklı bitki tür ve çeşitleri yetiştirmek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		</a:t>
            </a:r>
            <a:r>
              <a:rPr lang="tr-TR" dirty="0">
                <a:solidFill>
                  <a:srgbClr val="66FFFF"/>
                </a:solidFill>
              </a:rPr>
              <a:t>-Tercih olunmama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dirty="0">
                <a:solidFill>
                  <a:srgbClr val="66FFFF"/>
                </a:solidFill>
              </a:rPr>
              <a:t>		-</a:t>
            </a:r>
            <a:r>
              <a:rPr lang="tr-TR" dirty="0" err="1">
                <a:solidFill>
                  <a:srgbClr val="66FFFF"/>
                </a:solidFill>
              </a:rPr>
              <a:t>Antibiosis</a:t>
            </a:r>
            <a:endParaRPr lang="tr-TR" dirty="0">
              <a:solidFill>
                <a:srgbClr val="66FFFF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dirty="0">
                <a:solidFill>
                  <a:srgbClr val="66FFFF"/>
                </a:solidFill>
              </a:rPr>
              <a:t>		-Tolerans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86" y="1785926"/>
            <a:ext cx="7906037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5072066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Kırmızı Örümceklerin Zarar Şekilleri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Küçük sarı noktacıklar şeklinde yaprakta belirti vermek,</a:t>
            </a:r>
          </a:p>
          <a:p>
            <a:r>
              <a:rPr lang="tr-TR" dirty="0" smtClean="0"/>
              <a:t>Yaprak altında ağ oluşturmak,</a:t>
            </a:r>
          </a:p>
          <a:p>
            <a:r>
              <a:rPr lang="tr-TR" dirty="0" smtClean="0"/>
              <a:t>Yaprağı kurutmak ve dökmek,</a:t>
            </a:r>
            <a:endParaRPr lang="tr-TR" dirty="0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0" y="1928802"/>
            <a:ext cx="8269914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500166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Kabuklubit</a:t>
            </a:r>
            <a:r>
              <a:rPr lang="tr-TR" b="1" dirty="0" smtClean="0">
                <a:solidFill>
                  <a:srgbClr val="FF0000"/>
                </a:solidFill>
              </a:rPr>
              <a:t> ve Koşnillerin Zarar Şekilleri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Yaprak ve saplarda bitki özsuyunu emmek,</a:t>
            </a:r>
          </a:p>
          <a:p>
            <a:r>
              <a:rPr lang="tr-TR" dirty="0" smtClean="0"/>
              <a:t>Koşniller </a:t>
            </a:r>
            <a:r>
              <a:rPr lang="tr-TR" dirty="0" err="1" smtClean="0"/>
              <a:t>fumajine</a:t>
            </a:r>
            <a:r>
              <a:rPr lang="tr-TR" dirty="0" smtClean="0"/>
              <a:t> neden olurlar,</a:t>
            </a:r>
            <a:endParaRPr lang="tr-TR"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977" y="1928802"/>
            <a:ext cx="787804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285852" y="392906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Odun Dokusunda zararlı türler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Scolytidae</a:t>
            </a:r>
            <a:r>
              <a:rPr lang="tr-TR" dirty="0" smtClean="0"/>
              <a:t> familyası</a:t>
            </a:r>
            <a:endParaRPr lang="tr-TR" dirty="0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69" y="1928802"/>
            <a:ext cx="8229655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929190" y="414338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Başkalaşım Tipleri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500" b="1" dirty="0" err="1" smtClean="0">
                <a:solidFill>
                  <a:srgbClr val="00B0F0"/>
                </a:solidFill>
              </a:rPr>
              <a:t>Hemimetabola</a:t>
            </a:r>
            <a:endParaRPr lang="tr-TR" sz="35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dirty="0" smtClean="0"/>
              <a:t>		Yumurta  +  </a:t>
            </a:r>
            <a:r>
              <a:rPr lang="tr-TR" dirty="0" err="1" smtClean="0"/>
              <a:t>Nimf</a:t>
            </a:r>
            <a:r>
              <a:rPr lang="tr-TR" dirty="0" smtClean="0"/>
              <a:t>  +  Ergin</a:t>
            </a:r>
          </a:p>
          <a:p>
            <a:pPr>
              <a:buNone/>
            </a:pPr>
            <a:r>
              <a:rPr lang="tr-TR" dirty="0" err="1" smtClean="0"/>
              <a:t>Orthoptera</a:t>
            </a:r>
            <a:r>
              <a:rPr lang="tr-TR" dirty="0" smtClean="0"/>
              <a:t>, </a:t>
            </a:r>
            <a:r>
              <a:rPr lang="tr-TR" dirty="0" err="1" smtClean="0"/>
              <a:t>Hemiptera</a:t>
            </a:r>
            <a:r>
              <a:rPr lang="tr-TR" dirty="0" smtClean="0"/>
              <a:t>, </a:t>
            </a:r>
            <a:r>
              <a:rPr lang="tr-TR" dirty="0" err="1" smtClean="0"/>
              <a:t>Heteroptera</a:t>
            </a:r>
            <a:r>
              <a:rPr lang="tr-TR" dirty="0" smtClean="0"/>
              <a:t>, </a:t>
            </a:r>
          </a:p>
          <a:p>
            <a:pPr>
              <a:buNone/>
            </a:pPr>
            <a:endParaRPr lang="tr-TR" dirty="0" smtClean="0"/>
          </a:p>
          <a:p>
            <a:r>
              <a:rPr lang="tr-TR" sz="3500" b="1" dirty="0" err="1" smtClean="0">
                <a:solidFill>
                  <a:srgbClr val="00B0F0"/>
                </a:solidFill>
              </a:rPr>
              <a:t>Holometabola</a:t>
            </a:r>
            <a:endParaRPr lang="tr-TR" sz="35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dirty="0" smtClean="0"/>
              <a:t>		 Yumurta  +  Larva  +  Pupa  +  Ergin</a:t>
            </a:r>
          </a:p>
          <a:p>
            <a:pPr>
              <a:buNone/>
            </a:pPr>
            <a:r>
              <a:rPr lang="tr-TR" dirty="0" err="1" smtClean="0"/>
              <a:t>Lepidoptera</a:t>
            </a:r>
            <a:r>
              <a:rPr lang="tr-TR" dirty="0" smtClean="0"/>
              <a:t>, </a:t>
            </a:r>
            <a:r>
              <a:rPr lang="tr-TR" dirty="0" err="1" smtClean="0"/>
              <a:t>Diptera</a:t>
            </a:r>
            <a:r>
              <a:rPr lang="tr-TR" dirty="0" smtClean="0"/>
              <a:t>, </a:t>
            </a:r>
            <a:r>
              <a:rPr lang="tr-TR" dirty="0" err="1" smtClean="0"/>
              <a:t>Hymenoptera</a:t>
            </a:r>
            <a:endParaRPr lang="tr-TR"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18" y="1928802"/>
            <a:ext cx="7969824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643042" y="364331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Akdeniz Meyve Sineği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Konukçuları Greyfurt hariç turunçgiller, kayısı</a:t>
            </a:r>
          </a:p>
          <a:p>
            <a:r>
              <a:rPr lang="tr-TR" dirty="0" smtClean="0"/>
              <a:t>Mücadelesinde Zehirli yem kısmı dal ilaçlaması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96" y="1571612"/>
            <a:ext cx="83530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14612" y="642918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214414" y="4500570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08" y="2000240"/>
            <a:ext cx="7681443" cy="28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1428728" y="428625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tr-TR" b="1">
                <a:solidFill>
                  <a:srgbClr val="FFCC00"/>
                </a:solidFill>
              </a:rPr>
              <a:t>Diğer Üreme Çeşitleri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Heterogonie:</a:t>
            </a:r>
            <a:r>
              <a:rPr lang="tr-TR" sz="3300">
                <a:solidFill>
                  <a:schemeClr val="bg1"/>
                </a:solidFill>
              </a:rPr>
              <a:t> Döllemli ve döllemsiz üremenin birbirini izlemesi. Aphididae  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Paedogenesis:</a:t>
            </a:r>
            <a:r>
              <a:rPr lang="tr-TR" sz="3300">
                <a:solidFill>
                  <a:schemeClr val="bg1"/>
                </a:solidFill>
              </a:rPr>
              <a:t> Ergin olmayan bireyin olgun yumurtalara sahip olup, eşeysiz üremesidir. Coleoptera ve Diptera takımları. 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Polyemrionie:</a:t>
            </a:r>
            <a:r>
              <a:rPr lang="tr-TR" sz="3300">
                <a:solidFill>
                  <a:schemeClr val="bg1"/>
                </a:solidFill>
              </a:rPr>
              <a:t> Bir yumurtadan birden fazla bireyin oluşması. Hymenoptera.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Viviparite:</a:t>
            </a:r>
            <a:r>
              <a:rPr lang="tr-TR" sz="3300">
                <a:solidFill>
                  <a:schemeClr val="bg1"/>
                </a:solidFill>
              </a:rPr>
              <a:t> Dişinin canlı yavru doğurmasıdır.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</a:pPr>
            <a:r>
              <a:rPr lang="tr-TR" sz="3300">
                <a:solidFill>
                  <a:srgbClr val="CCFF33"/>
                </a:solidFill>
              </a:rPr>
              <a:t>Hermophroditismus:</a:t>
            </a:r>
            <a:r>
              <a:rPr lang="tr-TR" sz="3300">
                <a:solidFill>
                  <a:schemeClr val="bg1"/>
                </a:solidFill>
              </a:rPr>
              <a:t> Aynı bireyde hem erkek hemde dişi üreme hücrelerinin olması.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64" y="2143116"/>
            <a:ext cx="812607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2009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714876" y="400050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100" b="1" dirty="0" smtClean="0">
                <a:solidFill>
                  <a:srgbClr val="FFFF00"/>
                </a:solidFill>
              </a:rPr>
              <a:t>EKOLOJİ</a:t>
            </a:r>
            <a:endParaRPr lang="tr-TR" sz="6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66FF33"/>
                </a:solidFill>
              </a:rPr>
              <a:t>Gelişme Eşiği</a:t>
            </a:r>
            <a:endParaRPr lang="tr-TR" sz="4500" b="1" dirty="0">
              <a:solidFill>
                <a:srgbClr val="66FF33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500" dirty="0" smtClean="0"/>
              <a:t>Böceklerin gelişebildiği en düşük sıcaklık derecesidir.</a:t>
            </a:r>
            <a:endParaRPr lang="tr-TR" sz="35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57158" y="30718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Thermal</a:t>
            </a: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Constant</a:t>
            </a:r>
            <a:endParaRPr kumimoji="0" lang="tr-TR" sz="45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4286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Böceğin bir dölünü verebilmesi için gerekli olan sıcaklıklar toplamıdır.</a:t>
            </a:r>
            <a:endParaRPr kumimoji="0" lang="tr-T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571472" y="53578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ThC</a:t>
            </a:r>
            <a:r>
              <a:rPr kumimoji="0" lang="tr-T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( T- C ) . t</a:t>
            </a:r>
            <a:endParaRPr kumimoji="0" lang="tr-TR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68" y="2143116"/>
            <a:ext cx="83427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2008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4643438" y="3786190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742541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571604" y="357166"/>
            <a:ext cx="52864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b="1" dirty="0" smtClean="0"/>
              <a:t>2011 Sınavı</a:t>
            </a:r>
            <a:endParaRPr lang="tr-TR" sz="4100" b="1" dirty="0"/>
          </a:p>
        </p:txBody>
      </p:sp>
      <p:sp>
        <p:nvSpPr>
          <p:cNvPr id="4" name="3 Oval"/>
          <p:cNvSpPr/>
          <p:nvPr/>
        </p:nvSpPr>
        <p:spPr>
          <a:xfrm>
            <a:off x="3357554" y="328612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1470025"/>
          </a:xfrm>
        </p:spPr>
        <p:txBody>
          <a:bodyPr/>
          <a:lstStyle/>
          <a:p>
            <a:r>
              <a:rPr lang="tr-TR" sz="5100">
                <a:solidFill>
                  <a:srgbClr val="66FF33"/>
                </a:solidFill>
              </a:rPr>
              <a:t>Canlıların Karşılıklı Etkileri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97200"/>
            <a:ext cx="8496300" cy="1752600"/>
          </a:xfrm>
        </p:spPr>
        <p:txBody>
          <a:bodyPr/>
          <a:lstStyle/>
          <a:p>
            <a:pPr algn="just"/>
            <a:r>
              <a:rPr lang="tr-TR" sz="3500">
                <a:solidFill>
                  <a:schemeClr val="bg1"/>
                </a:solidFill>
              </a:rPr>
              <a:t>*Böceklerin Bitkilerle Olan İlişkileri</a:t>
            </a:r>
          </a:p>
          <a:p>
            <a:pPr algn="just"/>
            <a:r>
              <a:rPr lang="tr-TR" sz="3500">
                <a:solidFill>
                  <a:schemeClr val="bg1"/>
                </a:solidFill>
              </a:rPr>
              <a:t>*Böceklerin Diğer Canlılarla Olan İlişkileri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r>
              <a:rPr lang="tr-TR" sz="4800">
                <a:solidFill>
                  <a:srgbClr val="66FF33"/>
                </a:solidFill>
              </a:rPr>
              <a:t>Böceklerin Bitkilerle Olan İlişkileri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9244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tr-TR" sz="3700">
                <a:solidFill>
                  <a:schemeClr val="bg1"/>
                </a:solidFill>
              </a:rPr>
              <a:t>Böcekler, Fitofag veya Herbivor oldukları için canlı bitkilerle beslenirler.</a:t>
            </a:r>
          </a:p>
          <a:p>
            <a:pPr algn="just">
              <a:spcBef>
                <a:spcPct val="0"/>
              </a:spcBef>
            </a:pPr>
            <a:r>
              <a:rPr lang="tr-TR" sz="3700">
                <a:solidFill>
                  <a:srgbClr val="66FF33"/>
                </a:solidFill>
              </a:rPr>
              <a:t>Çürümüş veya kurumuş bitki kısımlarıyla da beslenmeleri sonucu da böcekler bitkilerden faydalanırlar.</a:t>
            </a:r>
          </a:p>
          <a:p>
            <a:pPr algn="just">
              <a:spcBef>
                <a:spcPct val="0"/>
              </a:spcBef>
            </a:pPr>
            <a:r>
              <a:rPr lang="tr-TR" sz="3700">
                <a:solidFill>
                  <a:schemeClr val="bg1"/>
                </a:solidFill>
              </a:rPr>
              <a:t>Böceklerin bitkilerden sığınak, yuva, gölgelik vb. şeyler için de bitkileri kullanırlar.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4275" name="Group 179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Etkisizlik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Etki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76" name="Text Box 180"/>
          <p:cNvSpPr txBox="1">
            <a:spLocks noChangeArrowheads="1"/>
          </p:cNvSpPr>
          <p:nvPr/>
        </p:nvSpPr>
        <p:spPr bwMode="auto">
          <a:xfrm>
            <a:off x="468313" y="5084763"/>
            <a:ext cx="8135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>
                <a:solidFill>
                  <a:schemeClr val="bg1"/>
                </a:solidFill>
              </a:rPr>
              <a:t>Zeytin Sineği (</a:t>
            </a:r>
            <a:r>
              <a:rPr lang="tr-TR" sz="3200" i="1">
                <a:solidFill>
                  <a:schemeClr val="bg1"/>
                </a:solidFill>
              </a:rPr>
              <a:t>Dacus oleae</a:t>
            </a:r>
            <a:r>
              <a:rPr lang="tr-TR" sz="3200">
                <a:solidFill>
                  <a:schemeClr val="bg1"/>
                </a:solidFill>
              </a:rPr>
              <a:t>) ile Zeytin Thripsi (</a:t>
            </a:r>
            <a:r>
              <a:rPr lang="tr-TR" sz="3200" i="1">
                <a:solidFill>
                  <a:schemeClr val="bg1"/>
                </a:solidFill>
              </a:rPr>
              <a:t>Liothrips oleae</a:t>
            </a:r>
            <a:r>
              <a:rPr lang="tr-TR" sz="3200">
                <a:solidFill>
                  <a:schemeClr val="bg1"/>
                </a:solidFill>
              </a:rPr>
              <a:t>)’nin ilişkisi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tr-TR" sz="4100" b="1">
                <a:solidFill>
                  <a:srgbClr val="FFCC00"/>
                </a:solidFill>
              </a:rPr>
              <a:t>Mekaniksel Mücadele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Toplama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Engelleme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Ezme, eleme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Sarsma ve silkme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Çekişme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Olumsuz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0" y="508476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3500" i="1">
                <a:solidFill>
                  <a:schemeClr val="bg1"/>
                </a:solidFill>
              </a:rPr>
              <a:t>Tribolium</a:t>
            </a:r>
            <a:r>
              <a:rPr lang="tr-TR" sz="3500">
                <a:solidFill>
                  <a:schemeClr val="bg1"/>
                </a:solidFill>
              </a:rPr>
              <a:t> ve </a:t>
            </a:r>
            <a:r>
              <a:rPr lang="tr-TR" sz="3500" i="1">
                <a:solidFill>
                  <a:schemeClr val="bg1"/>
                </a:solidFill>
              </a:rPr>
              <a:t>Oryzaephilus</a:t>
            </a:r>
            <a:r>
              <a:rPr lang="tr-TR" sz="3500">
                <a:solidFill>
                  <a:schemeClr val="bg1"/>
                </a:solidFill>
              </a:rPr>
              <a:t>’un ilişkisi</a:t>
            </a:r>
          </a:p>
          <a:p>
            <a:pPr algn="ctr"/>
            <a:r>
              <a:rPr lang="tr-TR" sz="3500">
                <a:solidFill>
                  <a:schemeClr val="bg1"/>
                </a:solidFill>
              </a:rPr>
              <a:t>Birbirinin yiyeceğine ve yaşama yerlerine saldırıp, olumsuz etkilenirler.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Ortak yaşam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Zorunluluk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0" y="508476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3500" i="1">
                <a:solidFill>
                  <a:schemeClr val="bg1"/>
                </a:solidFill>
              </a:rPr>
              <a:t>Unlubit ile</a:t>
            </a:r>
            <a:r>
              <a:rPr lang="tr-TR" sz="3500">
                <a:solidFill>
                  <a:schemeClr val="bg1"/>
                </a:solidFill>
              </a:rPr>
              <a:t> </a:t>
            </a:r>
            <a:r>
              <a:rPr lang="tr-TR" sz="3500" i="1">
                <a:solidFill>
                  <a:schemeClr val="bg1"/>
                </a:solidFill>
              </a:rPr>
              <a:t>Karıncaların</a:t>
            </a:r>
            <a:r>
              <a:rPr lang="tr-TR" sz="3500">
                <a:solidFill>
                  <a:schemeClr val="bg1"/>
                </a:solidFill>
              </a:rPr>
              <a:t> ilişkisi</a:t>
            </a:r>
          </a:p>
          <a:p>
            <a:pPr algn="ctr"/>
            <a:r>
              <a:rPr lang="tr-TR" sz="3500">
                <a:solidFill>
                  <a:schemeClr val="bg1"/>
                </a:solidFill>
              </a:rPr>
              <a:t>Tek olunca birbirine faydası yok,  bir araya geldiklerinde birbirlerini  olumlu etkilerler.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8223" name="Group 31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81273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Birlikte yararlanma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Zorunluluk yok ama faydalı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Danaburnu beslenirken çürüyen bitkilerden Bazı Carabidlerin da beslenmesi ilişkiyi</a:t>
            </a:r>
            <a:r>
              <a:rPr lang="tr-TR" sz="3500">
                <a:solidFill>
                  <a:schemeClr val="bg1"/>
                </a:solidFill>
              </a:rPr>
              <a:t>  olumlu etkiler.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9246" name="Group 30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Tek yönlü yarar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Tek yönlü zorunluluk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Yaprakbiti ile Karıncalar</a:t>
            </a:r>
            <a:r>
              <a:rPr lang="tr-TR" sz="3500">
                <a:solidFill>
                  <a:schemeClr val="bg1"/>
                </a:solidFill>
              </a:rPr>
              <a:t>. Karınca artıklarıyla beslenir.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Tek yönlü zarar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Tek yönlü zarar olur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İri tırtılın dolaşırken yaprakbiti nimfini ezmesi</a:t>
            </a:r>
            <a:endParaRPr lang="tr-TR" sz="35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Asalaklık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Zorunlu beslenme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Parazitoidlerin beslenmesi sırasında konukçusunu öldürmesi</a:t>
            </a:r>
            <a:endParaRPr lang="tr-TR" sz="35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>
                <a:solidFill>
                  <a:schemeClr val="bg1"/>
                </a:solidFill>
              </a:rPr>
              <a:t>Böceklerin Diğer Canlılarla Olan İlişkileri</a:t>
            </a: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570288"/>
        </p:xfrm>
        <a:graphic>
          <a:graphicData uri="http://schemas.openxmlformats.org/drawingml/2006/table">
            <a:tbl>
              <a:tblPr/>
              <a:tblGrid>
                <a:gridCol w="1881188"/>
                <a:gridCol w="1025525"/>
                <a:gridCol w="1452562"/>
                <a:gridCol w="1071563"/>
                <a:gridCol w="1362075"/>
                <a:gridCol w="2351087"/>
              </a:tblGrid>
              <a:tr h="158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Şekli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Kurulmadan Önce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Bağlantı Kurulduktan Sonra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Sonuç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tr-TR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Avcılık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charset="0"/>
                        </a:rPr>
                        <a:t>Zorunlu beslenme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0" y="535940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3500" i="1">
                <a:solidFill>
                  <a:schemeClr val="bg1"/>
                </a:solidFill>
              </a:rPr>
              <a:t>Predatörlerin beslenmesi sırasında konukçusunu öldürmesi</a:t>
            </a:r>
            <a:endParaRPr lang="tr-TR" sz="35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lider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99492"/>
            <a:ext cx="8096250" cy="2857500"/>
          </a:xfrm>
          <a:prstGeom prst="rect">
            <a:avLst/>
          </a:prstGeom>
        </p:spPr>
      </p:pic>
      <p:pic>
        <p:nvPicPr>
          <p:cNvPr id="6" name="5 Resim" descr="slider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51820"/>
            <a:ext cx="8136904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tr-TR" sz="4100" b="1">
                <a:solidFill>
                  <a:srgbClr val="FFCC00"/>
                </a:solidFill>
              </a:rPr>
              <a:t>Mekaniksel Mücadele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>
                <a:solidFill>
                  <a:schemeClr val="bg1"/>
                </a:solidFill>
              </a:rPr>
              <a:t>Tuzakla yakalama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chemeClr val="bg1"/>
                </a:solidFill>
              </a:rPr>
              <a:t>		</a:t>
            </a:r>
            <a:r>
              <a:rPr lang="tr-TR">
                <a:solidFill>
                  <a:srgbClr val="66FFFF"/>
                </a:solidFill>
              </a:rPr>
              <a:t>-Işık tuzağı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-Renk tuzakları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-Yapışkan tuzaklar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-Feromon tuzakları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-Tuzak yemler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-Kışlak tuzakları</a:t>
            </a:r>
          </a:p>
          <a:p>
            <a:pPr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tr-TR">
                <a:solidFill>
                  <a:srgbClr val="66FFFF"/>
                </a:solidFill>
              </a:rPr>
              <a:t>		-Kapanlar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65" y="1928802"/>
            <a:ext cx="82399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86314" y="350043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9125"/>
            <a:ext cx="8229600" cy="865188"/>
          </a:xfrm>
        </p:spPr>
        <p:txBody>
          <a:bodyPr/>
          <a:lstStyle/>
          <a:p>
            <a:r>
              <a:rPr lang="tr-T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Fiziksel Mücadele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>
            <a:normAutofit/>
          </a:bodyPr>
          <a:lstStyle/>
          <a:p>
            <a:pPr algn="just"/>
            <a:r>
              <a:rPr lang="tr-TR" sz="3700" dirty="0">
                <a:solidFill>
                  <a:schemeClr val="bg1"/>
                </a:solidFill>
              </a:rPr>
              <a:t>Zararlıların yaşadıkları ortamın fiziksel özelliklerini değiştirmek suretiyle popülasyonlarının ekonomik zarar eşiği altında tutulmasıdır</a:t>
            </a:r>
            <a:r>
              <a:rPr lang="tr-TR" sz="3700" dirty="0" smtClean="0">
                <a:solidFill>
                  <a:schemeClr val="bg1"/>
                </a:solidFill>
              </a:rPr>
              <a:t>.</a:t>
            </a:r>
            <a:endParaRPr lang="tr-TR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tr-T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Fiziksel Mücadele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Yüksek sıcaklık,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		-Sıcak su,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		-Su buharı,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dirty="0">
                <a:solidFill>
                  <a:schemeClr val="bg1"/>
                </a:solidFill>
              </a:rPr>
              <a:t>		</a:t>
            </a:r>
            <a:r>
              <a:rPr lang="tr-TR" b="1" dirty="0">
                <a:solidFill>
                  <a:schemeClr val="bg1"/>
                </a:solidFill>
              </a:rPr>
              <a:t>-</a:t>
            </a:r>
            <a:r>
              <a:rPr lang="tr-TR" b="1" dirty="0" err="1">
                <a:solidFill>
                  <a:schemeClr val="bg1"/>
                </a:solidFill>
              </a:rPr>
              <a:t>Solarizasyon</a:t>
            </a:r>
            <a:r>
              <a:rPr lang="tr-TR" dirty="0">
                <a:solidFill>
                  <a:schemeClr val="bg1"/>
                </a:solidFill>
              </a:rPr>
              <a:t>,	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Düşük Sıcaklık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Yakma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Suya daldırma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Sesten faydalanma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Mineral Tuzlardan faydalanma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Radyasyondan faydalanma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78897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392906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16" y="1785926"/>
            <a:ext cx="7679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14324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FFFF00"/>
                </a:solidFill>
              </a:rPr>
              <a:t>Biyoteknik Mücadele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84563"/>
          </a:xfrm>
        </p:spPr>
        <p:txBody>
          <a:bodyPr/>
          <a:lstStyle/>
          <a:p>
            <a:pPr algn="just"/>
            <a:r>
              <a:rPr lang="tr-TR" sz="3700">
                <a:solidFill>
                  <a:schemeClr val="bg1"/>
                </a:solidFill>
              </a:rPr>
              <a:t>Zararlıların biyoloji, fizyoloji ve davranışları üzerine etkili olan bazı yapay veya doğal maddeler kullanarak zararını önlemek için alınan tedbirlerdir.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FFFF00"/>
                </a:solidFill>
              </a:rPr>
              <a:t>Biyoteknik Mücadele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84563"/>
          </a:xfrm>
        </p:spPr>
        <p:txBody>
          <a:bodyPr/>
          <a:lstStyle/>
          <a:p>
            <a:pPr algn="just"/>
            <a:r>
              <a:rPr lang="tr-TR" sz="3700">
                <a:solidFill>
                  <a:schemeClr val="bg1"/>
                </a:solidFill>
              </a:rPr>
              <a:t>Feromonlar,</a:t>
            </a:r>
          </a:p>
          <a:p>
            <a:pPr algn="just"/>
            <a:r>
              <a:rPr lang="tr-TR" sz="3700">
                <a:solidFill>
                  <a:schemeClr val="bg1"/>
                </a:solidFill>
              </a:rPr>
              <a:t>Juvenil Hormon Analogları (JHA)</a:t>
            </a:r>
          </a:p>
          <a:p>
            <a:pPr algn="just"/>
            <a:r>
              <a:rPr lang="tr-TR" sz="3700">
                <a:solidFill>
                  <a:schemeClr val="bg1"/>
                </a:solidFill>
              </a:rPr>
              <a:t>Uzaklaştırıcılar</a:t>
            </a:r>
          </a:p>
          <a:p>
            <a:pPr algn="just"/>
            <a:r>
              <a:rPr lang="tr-TR" sz="3700">
                <a:solidFill>
                  <a:schemeClr val="bg1"/>
                </a:solidFill>
              </a:rPr>
              <a:t>Beslenmeyi engelleyiciler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421" y="1571612"/>
            <a:ext cx="807977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350043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5100" b="1">
                <a:solidFill>
                  <a:srgbClr val="FFFF00"/>
                </a:solidFill>
              </a:rPr>
              <a:t>Biyolojik Mücadele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>
                <a:solidFill>
                  <a:schemeClr val="bg1"/>
                </a:solidFill>
              </a:rPr>
              <a:t>Zararlı popülasyonunu ekonomik zarar eşiğinin altında tutmak amacıyla, üzerinde yaşayan canlı organizmalardan faydalanarak yapılan mücadeledir.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Biyolojik Mücadele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4525963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500">
                <a:solidFill>
                  <a:srgbClr val="FF3300"/>
                </a:solidFill>
              </a:rPr>
              <a:t>Parazit:</a:t>
            </a:r>
            <a:r>
              <a:rPr lang="tr-TR" sz="3500">
                <a:solidFill>
                  <a:schemeClr val="bg1"/>
                </a:solidFill>
              </a:rPr>
              <a:t> Konukçusunu zayıflatıp, öldürmeyen canlılardır.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500">
                <a:solidFill>
                  <a:srgbClr val="FF3300"/>
                </a:solidFill>
              </a:rPr>
              <a:t>Parazitoit:</a:t>
            </a:r>
            <a:r>
              <a:rPr lang="tr-TR" sz="3500">
                <a:solidFill>
                  <a:schemeClr val="bg1"/>
                </a:solidFill>
              </a:rPr>
              <a:t> Konukçusu üzerinde beslenen, onun üzerinde gelişen ve en sonunda öldüren canlılardır.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tr-TR" sz="3500">
                <a:solidFill>
                  <a:srgbClr val="FF3300"/>
                </a:solidFill>
              </a:rPr>
              <a:t>Predatör:</a:t>
            </a:r>
            <a:r>
              <a:rPr lang="tr-TR" sz="3500">
                <a:solidFill>
                  <a:schemeClr val="bg1"/>
                </a:solidFill>
              </a:rPr>
              <a:t> Konukçusu hemen öldüren canlılardır (Avcı).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1332125"/>
            <a:ext cx="6308935" cy="402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86050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071670" y="271462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18" y="2000240"/>
            <a:ext cx="80705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407194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659" y="1571612"/>
            <a:ext cx="805065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86314" y="335756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34" y="1714488"/>
            <a:ext cx="772212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357290" y="3571876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148" y="1785926"/>
            <a:ext cx="78975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64331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FF0000"/>
                </a:solidFill>
              </a:rPr>
              <a:t>Tarımsal Mücadele Yöntemleri</a:t>
            </a:r>
            <a:endParaRPr lang="tr-TR" sz="45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Kültürel Önlemler,</a:t>
            </a:r>
          </a:p>
          <a:p>
            <a:r>
              <a:rPr lang="tr-TR" dirty="0" err="1" smtClean="0"/>
              <a:t>Menaniksel</a:t>
            </a:r>
            <a:r>
              <a:rPr lang="tr-TR" dirty="0" smtClean="0"/>
              <a:t> Savaş,</a:t>
            </a:r>
          </a:p>
          <a:p>
            <a:r>
              <a:rPr lang="tr-TR" dirty="0" smtClean="0"/>
              <a:t>Fiziksel Savaş,</a:t>
            </a:r>
          </a:p>
          <a:p>
            <a:r>
              <a:rPr lang="tr-TR" dirty="0" smtClean="0"/>
              <a:t>Karantina Önlemleri,</a:t>
            </a:r>
          </a:p>
          <a:p>
            <a:r>
              <a:rPr lang="tr-TR" dirty="0" err="1" smtClean="0"/>
              <a:t>Biyoteknik</a:t>
            </a:r>
            <a:r>
              <a:rPr lang="tr-TR" dirty="0" smtClean="0"/>
              <a:t> Yöntemler,</a:t>
            </a:r>
          </a:p>
          <a:p>
            <a:r>
              <a:rPr lang="tr-TR" dirty="0" smtClean="0"/>
              <a:t>Biyolojik Savaş,</a:t>
            </a:r>
          </a:p>
          <a:p>
            <a:r>
              <a:rPr lang="tr-TR" dirty="0" smtClean="0"/>
              <a:t>Kimyasal Savaş,</a:t>
            </a:r>
          </a:p>
          <a:p>
            <a:r>
              <a:rPr lang="tr-TR" dirty="0" smtClean="0"/>
              <a:t>Entegre Savaş.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88925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357686" y="335756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08115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00166" y="292893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18" y="2000240"/>
            <a:ext cx="80705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407194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813693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14876" y="350043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00314"/>
            <a:ext cx="8229600" cy="1143000"/>
          </a:xfrm>
        </p:spPr>
        <p:txBody>
          <a:bodyPr>
            <a:normAutofit/>
          </a:bodyPr>
          <a:lstStyle/>
          <a:p>
            <a:r>
              <a:rPr lang="tr-TR" sz="5500" b="1" dirty="0" smtClean="0">
                <a:solidFill>
                  <a:srgbClr val="FFFF00"/>
                </a:solidFill>
              </a:rPr>
              <a:t>Organik Tarım</a:t>
            </a:r>
            <a:endParaRPr lang="tr-TR" sz="5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01" y="1643050"/>
            <a:ext cx="811871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400050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21" y="1785926"/>
            <a:ext cx="805820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421481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28667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357187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8441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3786190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40" y="1785926"/>
            <a:ext cx="7719146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00166" y="464344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24" y="1500174"/>
            <a:ext cx="739013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00166" y="442913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361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3000372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02" y="857232"/>
            <a:ext cx="6151928" cy="603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86050" y="142852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292893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761840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86050" y="142852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14876" y="278605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79136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86050" y="142852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242886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6400"/>
            <a:ext cx="8229600" cy="935038"/>
          </a:xfrm>
        </p:spPr>
        <p:txBody>
          <a:bodyPr/>
          <a:lstStyle/>
          <a:p>
            <a:r>
              <a:rPr lang="tr-TR" sz="4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Kimyasal Mücadele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539750" y="1517650"/>
            <a:ext cx="80645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3700" b="1">
                <a:solidFill>
                  <a:srgbClr val="66FF33"/>
                </a:solidFill>
              </a:rPr>
              <a:t>	</a:t>
            </a:r>
            <a:r>
              <a:rPr lang="tr-TR" sz="3700" b="1">
                <a:solidFill>
                  <a:schemeClr val="bg1"/>
                </a:solidFill>
              </a:rPr>
              <a:t>Zararlı, hastalık ve yabancı otların mücadelesi için kullanılan kimyasal maddelere </a:t>
            </a:r>
            <a:r>
              <a:rPr lang="tr-TR" sz="3700" b="1">
                <a:solidFill>
                  <a:srgbClr val="66FF33"/>
                </a:solidFill>
              </a:rPr>
              <a:t>pestisit</a:t>
            </a:r>
            <a:r>
              <a:rPr lang="tr-TR" sz="3700" b="1">
                <a:solidFill>
                  <a:schemeClr val="bg1"/>
                </a:solidFill>
              </a:rPr>
              <a:t> denir.</a:t>
            </a: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36513" y="3643314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3700" b="1" dirty="0" err="1">
                <a:solidFill>
                  <a:srgbClr val="FFFF00"/>
                </a:solidFill>
              </a:rPr>
              <a:t>Pestisit</a:t>
            </a:r>
            <a:r>
              <a:rPr lang="tr-TR" sz="3700" b="1" dirty="0">
                <a:solidFill>
                  <a:srgbClr val="FFFF00"/>
                </a:solidFill>
              </a:rPr>
              <a:t> = Etkili Madde + Dolgu Maddesi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8913" y="4630751"/>
            <a:ext cx="881224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3700" b="1" dirty="0" smtClean="0">
                <a:solidFill>
                  <a:schemeClr val="bg1"/>
                </a:solidFill>
              </a:rPr>
              <a:t>Bitki koruma ürünün göstermiş olduğu etkiye </a:t>
            </a:r>
            <a:r>
              <a:rPr lang="tr-TR" sz="3700" b="1" dirty="0" smtClean="0">
                <a:solidFill>
                  <a:srgbClr val="FFFF00"/>
                </a:solidFill>
              </a:rPr>
              <a:t>biyolojik etki </a:t>
            </a:r>
            <a:r>
              <a:rPr lang="tr-TR" sz="3700" b="1" dirty="0" smtClean="0">
                <a:solidFill>
                  <a:schemeClr val="bg1"/>
                </a:solidFill>
              </a:rPr>
              <a:t>denir.</a:t>
            </a:r>
            <a:endParaRPr lang="tr-TR" sz="3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5458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071810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80355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5000628" y="300037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5786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643438" y="314324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983194" cy="405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071670" y="228599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470025"/>
          </a:xfrm>
        </p:spPr>
        <p:txBody>
          <a:bodyPr/>
          <a:lstStyle/>
          <a:p>
            <a:r>
              <a:rPr lang="tr-TR" dirty="0" err="1" smtClean="0"/>
              <a:t>Pestisit</a:t>
            </a:r>
            <a:r>
              <a:rPr lang="tr-TR" dirty="0" smtClean="0"/>
              <a:t> = Tarım İlacı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1752600"/>
          </a:xfrm>
        </p:spPr>
        <p:txBody>
          <a:bodyPr>
            <a:normAutofit/>
          </a:bodyPr>
          <a:lstStyle/>
          <a:p>
            <a:r>
              <a:rPr lang="tr-TR" sz="3500" dirty="0" err="1" smtClean="0">
                <a:solidFill>
                  <a:schemeClr val="tx1"/>
                </a:solidFill>
              </a:rPr>
              <a:t>İnsektisit</a:t>
            </a:r>
            <a:r>
              <a:rPr lang="tr-TR" sz="3500" dirty="0" smtClean="0">
                <a:solidFill>
                  <a:schemeClr val="tx1"/>
                </a:solidFill>
              </a:rPr>
              <a:t>, </a:t>
            </a:r>
            <a:r>
              <a:rPr lang="tr-TR" sz="3500" dirty="0" err="1" smtClean="0">
                <a:solidFill>
                  <a:schemeClr val="tx1"/>
                </a:solidFill>
              </a:rPr>
              <a:t>Fungisit</a:t>
            </a:r>
            <a:r>
              <a:rPr lang="tr-TR" sz="3500" dirty="0" smtClean="0">
                <a:solidFill>
                  <a:schemeClr val="tx1"/>
                </a:solidFill>
              </a:rPr>
              <a:t>, </a:t>
            </a:r>
            <a:r>
              <a:rPr lang="tr-TR" sz="3500" dirty="0" err="1" smtClean="0">
                <a:solidFill>
                  <a:schemeClr val="tx1"/>
                </a:solidFill>
              </a:rPr>
              <a:t>Herbisit</a:t>
            </a:r>
            <a:r>
              <a:rPr lang="tr-TR" sz="3500" dirty="0" smtClean="0">
                <a:solidFill>
                  <a:schemeClr val="tx1"/>
                </a:solidFill>
              </a:rPr>
              <a:t>, </a:t>
            </a:r>
            <a:r>
              <a:rPr lang="tr-TR" sz="3500" dirty="0" err="1" smtClean="0">
                <a:solidFill>
                  <a:schemeClr val="tx1"/>
                </a:solidFill>
              </a:rPr>
              <a:t>Akarisit</a:t>
            </a:r>
            <a:r>
              <a:rPr lang="tr-TR" sz="3500" dirty="0" smtClean="0">
                <a:solidFill>
                  <a:schemeClr val="tx1"/>
                </a:solidFill>
              </a:rPr>
              <a:t> gibi ilaçların tamamına </a:t>
            </a:r>
            <a:r>
              <a:rPr lang="tr-TR" sz="3500" dirty="0" err="1" smtClean="0">
                <a:solidFill>
                  <a:srgbClr val="FF0000"/>
                </a:solidFill>
              </a:rPr>
              <a:t>pestisit</a:t>
            </a:r>
            <a:r>
              <a:rPr lang="tr-TR" sz="3500" dirty="0" smtClean="0">
                <a:solidFill>
                  <a:schemeClr val="tx1"/>
                </a:solidFill>
              </a:rPr>
              <a:t> adı verilir.</a:t>
            </a:r>
            <a:endParaRPr lang="tr-TR" sz="3500" dirty="0">
              <a:solidFill>
                <a:schemeClr val="tx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785786" y="4748234"/>
            <a:ext cx="75724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</a:t>
            </a:r>
            <a:r>
              <a:rPr kumimoji="0" lang="tr-TR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15-30 °C sıcaklıklar arasında uygulanmalıdır.</a:t>
            </a:r>
            <a:endParaRPr kumimoji="0" lang="tr-TR" sz="3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171846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Ekonomik zarar seviyesi (EZD): </a:t>
            </a:r>
            <a:r>
              <a:rPr lang="tr-TR" sz="4100" dirty="0" smtClean="0"/>
              <a:t>Bir zararlının ekonomik zarara neden olan en düşük popülasyon yoğunluğudur.</a:t>
            </a:r>
            <a:endParaRPr lang="tr-TR" sz="41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785786" y="3400426"/>
            <a:ext cx="7772400" cy="3171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Ekonomik zarar eşiği (EZE):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Bir zararlının popülasyonunun, ekonomik zarar seviyesine ulaşmadan popülasyonunun</a:t>
            </a:r>
            <a:r>
              <a:rPr kumimoji="0" lang="tr-TR" sz="4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düşürülmesi gerektiği noktadır.</a:t>
            </a:r>
            <a:endParaRPr kumimoji="0" lang="tr-TR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663" y="1714488"/>
            <a:ext cx="732618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776899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929190" y="3143248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4475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776899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500438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964613" cy="4679950"/>
          </a:xfrm>
        </p:spPr>
        <p:txBody>
          <a:bodyPr/>
          <a:lstStyle/>
          <a:p>
            <a:r>
              <a:rPr lang="tr-TR" sz="3500" dirty="0">
                <a:solidFill>
                  <a:srgbClr val="FF3300"/>
                </a:solidFill>
              </a:rPr>
              <a:t>Etkiledikleri canlı grubuna göre;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500" dirty="0">
                <a:solidFill>
                  <a:schemeClr val="bg1"/>
                </a:solidFill>
              </a:rPr>
              <a:t>	</a:t>
            </a:r>
            <a:r>
              <a:rPr lang="tr-TR" sz="3100" dirty="0">
                <a:solidFill>
                  <a:schemeClr val="bg1"/>
                </a:solidFill>
              </a:rPr>
              <a:t>-</a:t>
            </a:r>
            <a:r>
              <a:rPr lang="tr-TR" sz="3100" dirty="0" err="1">
                <a:solidFill>
                  <a:schemeClr val="bg1"/>
                </a:solidFill>
              </a:rPr>
              <a:t>İnsektisit</a:t>
            </a:r>
            <a:r>
              <a:rPr lang="tr-TR" sz="3100" dirty="0">
                <a:solidFill>
                  <a:schemeClr val="bg1"/>
                </a:solidFill>
              </a:rPr>
              <a:t> 	(Böcekler)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Fungisit</a:t>
            </a:r>
            <a:r>
              <a:rPr lang="tr-TR" sz="3100" dirty="0">
                <a:solidFill>
                  <a:schemeClr val="bg1"/>
                </a:solidFill>
              </a:rPr>
              <a:t> 	</a:t>
            </a:r>
            <a:r>
              <a:rPr lang="tr-TR" sz="3100" dirty="0" smtClean="0">
                <a:solidFill>
                  <a:schemeClr val="bg1"/>
                </a:solidFill>
              </a:rPr>
              <a:t>	(</a:t>
            </a:r>
            <a:r>
              <a:rPr lang="tr-TR" sz="3100" dirty="0" err="1">
                <a:solidFill>
                  <a:schemeClr val="bg1"/>
                </a:solidFill>
              </a:rPr>
              <a:t>Funguslar</a:t>
            </a:r>
            <a:r>
              <a:rPr lang="tr-TR" sz="3100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Akarisit</a:t>
            </a:r>
            <a:r>
              <a:rPr lang="tr-TR" sz="3100" dirty="0">
                <a:solidFill>
                  <a:schemeClr val="bg1"/>
                </a:solidFill>
              </a:rPr>
              <a:t> 	</a:t>
            </a:r>
            <a:r>
              <a:rPr lang="tr-TR" sz="3100" dirty="0" smtClean="0">
                <a:solidFill>
                  <a:schemeClr val="bg1"/>
                </a:solidFill>
              </a:rPr>
              <a:t>	(</a:t>
            </a:r>
            <a:r>
              <a:rPr lang="tr-TR" sz="3100" dirty="0">
                <a:solidFill>
                  <a:schemeClr val="bg1"/>
                </a:solidFill>
              </a:rPr>
              <a:t>Akarlar)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Avisit</a:t>
            </a:r>
            <a:r>
              <a:rPr lang="tr-TR" sz="3100" dirty="0">
                <a:solidFill>
                  <a:schemeClr val="bg1"/>
                </a:solidFill>
              </a:rPr>
              <a:t> 		(Kuşlar)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Rodentisit</a:t>
            </a:r>
            <a:r>
              <a:rPr lang="tr-TR" sz="3100" dirty="0">
                <a:solidFill>
                  <a:schemeClr val="bg1"/>
                </a:solidFill>
              </a:rPr>
              <a:t> 	(Kemirgenler)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Nematisit</a:t>
            </a:r>
            <a:r>
              <a:rPr lang="tr-TR" sz="3100" dirty="0">
                <a:solidFill>
                  <a:schemeClr val="bg1"/>
                </a:solidFill>
              </a:rPr>
              <a:t> 	(Nematodlar)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tr-TR" sz="3100" dirty="0">
                <a:solidFill>
                  <a:schemeClr val="bg1"/>
                </a:solidFill>
              </a:rPr>
              <a:t>	-</a:t>
            </a:r>
            <a:r>
              <a:rPr lang="tr-TR" sz="3100" dirty="0" err="1">
                <a:solidFill>
                  <a:schemeClr val="bg1"/>
                </a:solidFill>
              </a:rPr>
              <a:t>Mollussisit</a:t>
            </a:r>
            <a:r>
              <a:rPr lang="tr-TR" sz="3100" dirty="0">
                <a:solidFill>
                  <a:schemeClr val="bg1"/>
                </a:solidFill>
              </a:rPr>
              <a:t> 	(Yumuşakçalar)</a:t>
            </a:r>
          </a:p>
        </p:txBody>
      </p:sp>
      <p:sp>
        <p:nvSpPr>
          <p:cNvPr id="547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6100" b="1">
                <a:solidFill>
                  <a:srgbClr val="66FF33"/>
                </a:solidFill>
              </a:rPr>
              <a:t>Pestisitler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964613" cy="5400675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tr-TR" sz="3900">
                <a:solidFill>
                  <a:srgbClr val="FF3300"/>
                </a:solidFill>
              </a:rPr>
              <a:t>Biyolojik dönemlerine göre;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>
                <a:solidFill>
                  <a:schemeClr val="bg1"/>
                </a:solidFill>
              </a:rPr>
              <a:t>	</a:t>
            </a:r>
            <a:r>
              <a:rPr lang="tr-TR" sz="3500">
                <a:solidFill>
                  <a:schemeClr val="bg1"/>
                </a:solidFill>
              </a:rPr>
              <a:t>-Ovisit	(Yumurta öldüren)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chemeClr val="bg1"/>
                </a:solidFill>
              </a:rPr>
              <a:t>	-Larvisit	(Larvaları öldüren)</a:t>
            </a:r>
            <a:endParaRPr lang="tr-TR" sz="3500">
              <a:solidFill>
                <a:srgbClr val="FF3300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tr-TR" sz="3900">
                <a:solidFill>
                  <a:srgbClr val="FF3300"/>
                </a:solidFill>
              </a:rPr>
              <a:t>Etki şekillerine göre;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rgbClr val="FF3300"/>
                </a:solidFill>
              </a:rPr>
              <a:t>	</a:t>
            </a:r>
            <a:r>
              <a:rPr lang="tr-TR" sz="3500">
                <a:solidFill>
                  <a:schemeClr val="bg1"/>
                </a:solidFill>
              </a:rPr>
              <a:t>-Kontakt (Değme)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chemeClr val="bg1"/>
                </a:solidFill>
              </a:rPr>
              <a:t>	-Mide zehiri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chemeClr val="bg1"/>
                </a:solidFill>
              </a:rPr>
              <a:t>	-Solunum yolu etkili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tr-TR" sz="350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4581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14876" y="3000372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99" y="1857364"/>
            <a:ext cx="696441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392906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8257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929190" y="328612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240" y="1785926"/>
            <a:ext cx="77240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421481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81161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643042" y="278605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246" y="2214554"/>
            <a:ext cx="79564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14876" y="3714752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Ekonomik Zarar Eşiği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5715040" cy="50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643438" y="2849731"/>
            <a:ext cx="37147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/>
              <a:t>Ekonomik Zarar Seviyesi</a:t>
            </a:r>
            <a:endParaRPr lang="tr-TR" sz="27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4643438" y="3500438"/>
            <a:ext cx="3643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/>
              <a:t>Ekonomik Zarar Eşiği</a:t>
            </a:r>
            <a:endParaRPr lang="tr-TR" sz="27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80227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643438" y="350043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tr-TR">
                <a:solidFill>
                  <a:srgbClr val="FFFF00"/>
                </a:solidFill>
              </a:rPr>
              <a:t>Formulasyon Şekilleri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4"/>
            <a:ext cx="8291513" cy="5786478"/>
          </a:xfrm>
        </p:spPr>
        <p:txBody>
          <a:bodyPr>
            <a:noAutofit/>
          </a:bodyPr>
          <a:lstStyle/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Toz İlaç 				</a:t>
            </a:r>
            <a:r>
              <a:rPr lang="tr-TR" sz="3000" dirty="0" smtClean="0">
                <a:solidFill>
                  <a:schemeClr val="bg1"/>
                </a:solidFill>
              </a:rPr>
              <a:t>	DP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Islanabilir Toz		</a:t>
            </a:r>
            <a:r>
              <a:rPr lang="tr-TR" sz="3000" dirty="0" smtClean="0">
                <a:solidFill>
                  <a:schemeClr val="bg1"/>
                </a:solidFill>
              </a:rPr>
              <a:t>		WP</a:t>
            </a:r>
          </a:p>
          <a:p>
            <a:pPr>
              <a:spcBef>
                <a:spcPct val="5000"/>
              </a:spcBef>
            </a:pPr>
            <a:r>
              <a:rPr lang="tr-TR" sz="3000" dirty="0" smtClean="0">
                <a:solidFill>
                  <a:schemeClr val="bg1"/>
                </a:solidFill>
              </a:rPr>
              <a:t>Suda dağılan granül			SG 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Tohum İlaçları		</a:t>
            </a:r>
            <a:r>
              <a:rPr lang="tr-TR" sz="3000" dirty="0" smtClean="0">
                <a:solidFill>
                  <a:schemeClr val="bg1"/>
                </a:solidFill>
              </a:rPr>
              <a:t>		DS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Suda Çözünen Toz İlaç		SP</a:t>
            </a: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Emülsiyon Konsantre		</a:t>
            </a:r>
            <a:r>
              <a:rPr lang="tr-TR" sz="3000" dirty="0" smtClean="0">
                <a:solidFill>
                  <a:schemeClr val="bg1"/>
                </a:solidFill>
              </a:rPr>
              <a:t>	EC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Akıcı Konsantre			</a:t>
            </a:r>
            <a:r>
              <a:rPr lang="tr-TR" sz="3000" dirty="0" smtClean="0">
                <a:solidFill>
                  <a:schemeClr val="bg1"/>
                </a:solidFill>
              </a:rPr>
              <a:t>	SC</a:t>
            </a:r>
          </a:p>
          <a:p>
            <a:pPr>
              <a:spcBef>
                <a:spcPct val="5000"/>
              </a:spcBef>
            </a:pPr>
            <a:r>
              <a:rPr lang="tr-TR" sz="3000" dirty="0" smtClean="0">
                <a:solidFill>
                  <a:schemeClr val="bg1"/>
                </a:solidFill>
              </a:rPr>
              <a:t>Suda eriyen konsantre		SL</a:t>
            </a:r>
            <a:endParaRPr lang="tr-TR" sz="3000" dirty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Granüller				</a:t>
            </a:r>
            <a:r>
              <a:rPr lang="tr-TR" sz="3000" dirty="0" smtClean="0">
                <a:solidFill>
                  <a:schemeClr val="bg1"/>
                </a:solidFill>
              </a:rPr>
              <a:t>	G</a:t>
            </a:r>
            <a:r>
              <a:rPr lang="tr-TR" sz="3000" dirty="0">
                <a:solidFill>
                  <a:schemeClr val="bg1"/>
                </a:solidFill>
              </a:rPr>
              <a:t>, GR</a:t>
            </a: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Yağlar					GS</a:t>
            </a:r>
          </a:p>
          <a:p>
            <a:pPr>
              <a:spcBef>
                <a:spcPct val="5000"/>
              </a:spcBef>
            </a:pPr>
            <a:r>
              <a:rPr lang="tr-TR" sz="3000" dirty="0">
                <a:solidFill>
                  <a:schemeClr val="bg1"/>
                </a:solidFill>
              </a:rPr>
              <a:t>Tablet					TB</a:t>
            </a:r>
          </a:p>
          <a:p>
            <a:pPr>
              <a:spcBef>
                <a:spcPct val="5000"/>
              </a:spcBef>
            </a:pPr>
            <a:r>
              <a:rPr lang="tr-TR" sz="3000" dirty="0" err="1">
                <a:solidFill>
                  <a:schemeClr val="bg1"/>
                </a:solidFill>
              </a:rPr>
              <a:t>Aerosoller</a:t>
            </a:r>
            <a:r>
              <a:rPr lang="tr-TR" sz="3000" dirty="0">
                <a:solidFill>
                  <a:schemeClr val="bg1"/>
                </a:solidFill>
              </a:rPr>
              <a:t>				AE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tr-TR" dirty="0" smtClean="0">
                <a:solidFill>
                  <a:srgbClr val="33CCFF"/>
                </a:solidFill>
              </a:rPr>
              <a:t>Toz İlaçlar (DP)</a:t>
            </a:r>
            <a:endParaRPr lang="tr-TR" dirty="0">
              <a:solidFill>
                <a:srgbClr val="33CCFF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828668"/>
          </a:xfrm>
        </p:spPr>
        <p:txBody>
          <a:bodyPr/>
          <a:lstStyle/>
          <a:p>
            <a:r>
              <a:rPr lang="tr-TR" dirty="0" smtClean="0"/>
              <a:t>Toz halinde kullanılan </a:t>
            </a:r>
            <a:r>
              <a:rPr lang="tr-TR" dirty="0" err="1" smtClean="0"/>
              <a:t>pestisitlerdir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28596" y="273211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Islanabilir</a:t>
            </a:r>
            <a:r>
              <a:rPr kumimoji="0" lang="tr-TR" sz="4400" b="0" i="0" u="none" strike="noStrike" kern="1200" cap="none" spc="0" normalizeH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Toz İlaçlar (WP)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71430" y="3671902"/>
            <a:ext cx="8229600" cy="828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Toz ilaç görünümünde olup, su ile karıştırılarak kullanılan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pestisitlerdir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>
          <a:xfrm>
            <a:off x="609600" y="71435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Suda Çözünen Toz İlaçlar (SP)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28596" y="1654140"/>
            <a:ext cx="8453438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Suda çözünüp, eriyik haline gelen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pestisitlerdir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57200" y="3517936"/>
            <a:ext cx="8229600" cy="796908"/>
          </a:xfrm>
        </p:spPr>
        <p:txBody>
          <a:bodyPr/>
          <a:lstStyle/>
          <a:p>
            <a:r>
              <a:rPr lang="tr-TR" dirty="0" smtClean="0">
                <a:solidFill>
                  <a:srgbClr val="33CCFF"/>
                </a:solidFill>
              </a:rPr>
              <a:t>Kuru Tohum İlaçları (DS)</a:t>
            </a:r>
            <a:endParaRPr lang="tr-TR" dirty="0">
              <a:solidFill>
                <a:srgbClr val="33CCFF"/>
              </a:solidFill>
            </a:endParaRPr>
          </a:p>
        </p:txBody>
      </p:sp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500034" y="4314844"/>
            <a:ext cx="8229600" cy="1757362"/>
          </a:xfrm>
        </p:spPr>
        <p:txBody>
          <a:bodyPr>
            <a:noAutofit/>
          </a:bodyPr>
          <a:lstStyle/>
          <a:p>
            <a:r>
              <a:rPr lang="tr-TR" sz="2900" dirty="0" smtClean="0"/>
              <a:t>Tohumlukların ilaçlanmasında kullanılan, renk maddesi, tozumayı önleyici ve yapışmayı sağlayan demir oksit, vazelin gibi yardımcı maddeleri içerir. </a:t>
            </a:r>
            <a:endParaRPr lang="tr-TR" sz="29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428596" y="64291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Granüller</a:t>
            </a:r>
            <a:r>
              <a:rPr kumimoji="0" lang="tr-TR" sz="4400" b="0" i="0" u="none" strike="noStrike" kern="1200" cap="none" spc="0" normalizeH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(GR)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71430" y="1539852"/>
            <a:ext cx="8458288" cy="828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Toz ilaçlara benzeyen, toprağa uygulanan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pestisitlerdir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32184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Emülsiyon Konsantre İlaçlar (EC)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28596" y="4171968"/>
            <a:ext cx="8453438" cy="828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Suda çözünüp, eriyik haline gelen sıvı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pestisitlerdir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52" y="2000240"/>
            <a:ext cx="79448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6572264" y="414338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31" y="1643050"/>
            <a:ext cx="843316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64331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198" y="1785926"/>
            <a:ext cx="8106090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421481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71088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929190" y="321468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76828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928926" y="848337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143108" y="3214686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288" y="1928802"/>
            <a:ext cx="72623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35756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smtClean="0">
                <a:solidFill>
                  <a:srgbClr val="00FF00"/>
                </a:solidFill>
              </a:rPr>
              <a:t>Doz</a:t>
            </a:r>
            <a:endParaRPr lang="tr-TR" sz="4500" b="1" dirty="0">
              <a:solidFill>
                <a:srgbClr val="00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700" dirty="0" smtClean="0">
                <a:solidFill>
                  <a:schemeClr val="bg1"/>
                </a:solidFill>
              </a:rPr>
              <a:t>Birim alan veya birim hacimdeki etkili madde miktarına denir. Etkili madde yada preparata göre verilebilir.</a:t>
            </a:r>
            <a:endParaRPr lang="tr-TR" sz="3700" dirty="0">
              <a:solidFill>
                <a:schemeClr val="bg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14348" y="4000504"/>
            <a:ext cx="2857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100" dirty="0" smtClean="0">
                <a:solidFill>
                  <a:srgbClr val="FFFF00"/>
                </a:solidFill>
              </a:rPr>
              <a:t>A= B x 100</a:t>
            </a:r>
          </a:p>
          <a:p>
            <a:r>
              <a:rPr lang="tr-TR" sz="4100" dirty="0" smtClean="0">
                <a:solidFill>
                  <a:srgbClr val="FFFF00"/>
                </a:solidFill>
              </a:rPr>
              <a:t>           C</a:t>
            </a:r>
            <a:endParaRPr lang="tr-TR" sz="4100" dirty="0">
              <a:solidFill>
                <a:srgbClr val="FFFF00"/>
              </a:solidFill>
            </a:endParaRPr>
          </a:p>
        </p:txBody>
      </p:sp>
      <p:cxnSp>
        <p:nvCxnSpPr>
          <p:cNvPr id="6" name="5 Düz Bağlayıcı"/>
          <p:cNvCxnSpPr/>
          <p:nvPr/>
        </p:nvCxnSpPr>
        <p:spPr>
          <a:xfrm>
            <a:off x="1428728" y="4643446"/>
            <a:ext cx="1571636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3500430" y="4071942"/>
            <a:ext cx="56435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900" b="1" dirty="0" smtClean="0">
                <a:solidFill>
                  <a:srgbClr val="00B0F0"/>
                </a:solidFill>
              </a:rPr>
              <a:t>A: Preparat Miktarı (g yada ml)</a:t>
            </a:r>
          </a:p>
          <a:p>
            <a:r>
              <a:rPr lang="tr-TR" sz="2900" b="1" dirty="0" smtClean="0">
                <a:solidFill>
                  <a:srgbClr val="00B0F0"/>
                </a:solidFill>
              </a:rPr>
              <a:t>B: Etkili Madde Miktarı (g yada ml)</a:t>
            </a:r>
          </a:p>
          <a:p>
            <a:r>
              <a:rPr lang="tr-TR" sz="2900" b="1" dirty="0" smtClean="0">
                <a:solidFill>
                  <a:srgbClr val="00B0F0"/>
                </a:solidFill>
              </a:rPr>
              <a:t>C: Etkili madde oranı (%)</a:t>
            </a:r>
            <a:endParaRPr lang="tr-TR" sz="29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0889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571480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643438" y="3571876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4" y="1857364"/>
            <a:ext cx="8834314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428860" y="3643314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4646551"/>
            <a:ext cx="2857520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>
                <a:solidFill>
                  <a:srgbClr val="00B0F0"/>
                </a:solidFill>
              </a:rPr>
              <a:t>A= B x 100</a:t>
            </a:r>
          </a:p>
          <a:p>
            <a:r>
              <a:rPr lang="tr-TR" sz="4100" b="1" dirty="0" smtClean="0">
                <a:solidFill>
                  <a:srgbClr val="00B0F0"/>
                </a:solidFill>
              </a:rPr>
              <a:t>           C</a:t>
            </a:r>
            <a:endParaRPr lang="tr-TR" sz="4100" b="1" dirty="0">
              <a:solidFill>
                <a:srgbClr val="00B0F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1428728" y="5289493"/>
            <a:ext cx="1571636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071934" y="4646551"/>
            <a:ext cx="3714776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/>
              <a:t>200= B x 100</a:t>
            </a:r>
          </a:p>
          <a:p>
            <a:r>
              <a:rPr lang="tr-TR" sz="4100" b="1" dirty="0" smtClean="0"/>
              <a:t>               35</a:t>
            </a:r>
            <a:endParaRPr lang="tr-TR" sz="4100" b="1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5286380" y="5286388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214422"/>
            <a:ext cx="843184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2571736" y="2928934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4646551"/>
            <a:ext cx="2857520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>
                <a:solidFill>
                  <a:srgbClr val="00B0F0"/>
                </a:solidFill>
              </a:rPr>
              <a:t>A= B x 100</a:t>
            </a:r>
          </a:p>
          <a:p>
            <a:r>
              <a:rPr lang="tr-TR" sz="4100" b="1" dirty="0" smtClean="0">
                <a:solidFill>
                  <a:srgbClr val="00B0F0"/>
                </a:solidFill>
              </a:rPr>
              <a:t>           C</a:t>
            </a:r>
            <a:endParaRPr lang="tr-TR" sz="4100" b="1" dirty="0">
              <a:solidFill>
                <a:srgbClr val="00B0F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1428728" y="5289493"/>
            <a:ext cx="1571636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071934" y="4646551"/>
            <a:ext cx="3714776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/>
              <a:t>400= B x 100</a:t>
            </a:r>
          </a:p>
          <a:p>
            <a:r>
              <a:rPr lang="tr-TR" sz="4100" b="1" dirty="0" smtClean="0"/>
              <a:t>               60</a:t>
            </a:r>
            <a:endParaRPr lang="tr-TR" sz="4100" b="1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5286380" y="5286388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75" y="1285860"/>
            <a:ext cx="7973339" cy="32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071934" y="278605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4646551"/>
            <a:ext cx="2857520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>
                <a:solidFill>
                  <a:srgbClr val="00B0F0"/>
                </a:solidFill>
              </a:rPr>
              <a:t>A= B x 100</a:t>
            </a:r>
          </a:p>
          <a:p>
            <a:r>
              <a:rPr lang="tr-TR" sz="4100" b="1" dirty="0" smtClean="0">
                <a:solidFill>
                  <a:srgbClr val="00B0F0"/>
                </a:solidFill>
              </a:rPr>
              <a:t>           C</a:t>
            </a:r>
            <a:endParaRPr lang="tr-TR" sz="4100" b="1" dirty="0">
              <a:solidFill>
                <a:srgbClr val="00B0F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1428728" y="5289493"/>
            <a:ext cx="1571636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071934" y="4646551"/>
            <a:ext cx="3714776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/>
              <a:t>200= B x 100</a:t>
            </a:r>
          </a:p>
          <a:p>
            <a:r>
              <a:rPr lang="tr-TR" sz="4100" b="1" dirty="0" smtClean="0"/>
              <a:t>               350</a:t>
            </a:r>
            <a:endParaRPr lang="tr-TR" sz="4100" b="1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5286380" y="5286388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kutusu"/>
          <p:cNvSpPr txBox="1"/>
          <p:nvPr/>
        </p:nvSpPr>
        <p:spPr>
          <a:xfrm>
            <a:off x="714348" y="1428736"/>
            <a:ext cx="77867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100" dirty="0" smtClean="0"/>
              <a:t>2. Litrede 450 g aktif madde bulunan bir bitki</a:t>
            </a:r>
          </a:p>
          <a:p>
            <a:r>
              <a:rPr lang="tr-TR" sz="3100" dirty="0" smtClean="0"/>
              <a:t>    koruma ürünü, dekara 300 g tavsiye edilmesi</a:t>
            </a:r>
          </a:p>
          <a:p>
            <a:r>
              <a:rPr lang="tr-TR" sz="3100" dirty="0" smtClean="0"/>
              <a:t>    durumunda dekara düşen aktif madde </a:t>
            </a:r>
          </a:p>
          <a:p>
            <a:r>
              <a:rPr lang="tr-TR" sz="3100" dirty="0" smtClean="0"/>
              <a:t>     miktarı kaç gramdır?</a:t>
            </a:r>
            <a:endParaRPr lang="tr-TR" sz="31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2857488" y="35716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000100" y="3714752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14348" y="4646551"/>
            <a:ext cx="2857520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>
                <a:solidFill>
                  <a:srgbClr val="00B0F0"/>
                </a:solidFill>
              </a:rPr>
              <a:t>A= B x 100</a:t>
            </a:r>
          </a:p>
          <a:p>
            <a:r>
              <a:rPr lang="tr-TR" sz="4100" b="1" dirty="0" smtClean="0">
                <a:solidFill>
                  <a:srgbClr val="00B0F0"/>
                </a:solidFill>
              </a:rPr>
              <a:t>           C</a:t>
            </a:r>
            <a:endParaRPr lang="tr-TR" sz="4100" b="1" dirty="0">
              <a:solidFill>
                <a:srgbClr val="00B0F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1428728" y="5289493"/>
            <a:ext cx="1571636" cy="1588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071934" y="4646551"/>
            <a:ext cx="3714776" cy="1354217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square" rtlCol="0">
            <a:spAutoFit/>
          </a:bodyPr>
          <a:lstStyle/>
          <a:p>
            <a:r>
              <a:rPr lang="tr-TR" sz="4100" b="1" dirty="0" smtClean="0"/>
              <a:t>300= B x 100</a:t>
            </a:r>
          </a:p>
          <a:p>
            <a:r>
              <a:rPr lang="tr-TR" sz="4100" b="1" dirty="0" smtClean="0"/>
              <a:t>               450</a:t>
            </a:r>
            <a:endParaRPr lang="tr-TR" sz="4100" b="1" dirty="0"/>
          </a:p>
        </p:txBody>
      </p:sp>
      <p:cxnSp>
        <p:nvCxnSpPr>
          <p:cNvPr id="9" name="8 Düz Bağlayıcı"/>
          <p:cNvCxnSpPr/>
          <p:nvPr/>
        </p:nvCxnSpPr>
        <p:spPr>
          <a:xfrm>
            <a:off x="5286380" y="5286388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1071538" y="3714752"/>
            <a:ext cx="72866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900" dirty="0" smtClean="0"/>
              <a:t>A) 135	B) 175	C) 225	D) 255</a:t>
            </a:r>
            <a:endParaRPr lang="tr-TR" sz="29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9464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357290" y="3000372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9461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50043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9674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928794" y="364331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6100" b="1">
                <a:solidFill>
                  <a:srgbClr val="66FF33"/>
                </a:solidFill>
              </a:rPr>
              <a:t>LD</a:t>
            </a:r>
            <a:r>
              <a:rPr lang="tr-TR" sz="6100" b="1" baseline="-25000">
                <a:solidFill>
                  <a:srgbClr val="66FF33"/>
                </a:solidFill>
              </a:rPr>
              <a:t>50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>
                <a:solidFill>
                  <a:schemeClr val="bg1"/>
                </a:solidFill>
              </a:rPr>
              <a:t>Bir zararlı popülasyonunun, %50 sinin ölümüne sebep olan öldürücü doz miktarıdır.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 b="1">
                <a:solidFill>
                  <a:schemeClr val="bg1"/>
                </a:solidFill>
              </a:rPr>
              <a:t>LD</a:t>
            </a:r>
            <a:r>
              <a:rPr lang="tr-TR" sz="3700" b="1" baseline="-25000">
                <a:solidFill>
                  <a:schemeClr val="bg1"/>
                </a:solidFill>
              </a:rPr>
              <a:t>50 </a:t>
            </a:r>
            <a:r>
              <a:rPr lang="tr-TR" sz="3700">
                <a:solidFill>
                  <a:schemeClr val="bg1"/>
                </a:solidFill>
              </a:rPr>
              <a:t>değeri ne kadar düşükse, ilaç çok kadar zehirlidir.</a:t>
            </a:r>
            <a:endParaRPr lang="tr-TR" sz="37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1428736"/>
            <a:ext cx="708208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571736" y="785794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714480" y="350043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38" y="1785926"/>
            <a:ext cx="776888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142976" y="328612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21650"/>
            <a:ext cx="7786741" cy="37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071538" y="507207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80" y="2143116"/>
            <a:ext cx="85904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4786314" y="400050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2009 Sınavı</a:t>
            </a:r>
            <a:endParaRPr lang="tr-TR" sz="41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223" y="1928802"/>
            <a:ext cx="86842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1000100" y="321468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14" y="1785926"/>
            <a:ext cx="859297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2010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5072066" y="3714752"/>
            <a:ext cx="5000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699" y="2000240"/>
            <a:ext cx="67151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50043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83" y="1714488"/>
            <a:ext cx="736845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2011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571604" y="3286124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6100" b="1" dirty="0" smtClean="0">
                <a:solidFill>
                  <a:srgbClr val="66FF33"/>
                </a:solidFill>
              </a:rPr>
              <a:t>Tolerans</a:t>
            </a:r>
            <a:endParaRPr lang="tr-TR" sz="6100" b="1" baseline="-25000" dirty="0">
              <a:solidFill>
                <a:srgbClr val="66FF33"/>
              </a:solidFill>
            </a:endParaRP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829196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 dirty="0" err="1" smtClean="0">
                <a:solidFill>
                  <a:schemeClr val="bg1"/>
                </a:solidFill>
              </a:rPr>
              <a:t>Pestisitlerin</a:t>
            </a:r>
            <a:r>
              <a:rPr lang="tr-TR" sz="3700" dirty="0" smtClean="0">
                <a:solidFill>
                  <a:schemeClr val="bg1"/>
                </a:solidFill>
              </a:rPr>
              <a:t> insan ve hayvan yiyeceği olarak kullanılan ürünler üzerinde bulunmasına göz yumulabilen kalıntı miktarıdır.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 dirty="0" smtClean="0">
                <a:solidFill>
                  <a:schemeClr val="bg1"/>
                </a:solidFill>
              </a:rPr>
              <a:t>Birimi </a:t>
            </a:r>
            <a:r>
              <a:rPr lang="tr-TR" sz="3700" dirty="0" err="1" smtClean="0">
                <a:solidFill>
                  <a:schemeClr val="bg1"/>
                </a:solidFill>
              </a:rPr>
              <a:t>ppm</a:t>
            </a:r>
            <a:r>
              <a:rPr lang="tr-TR" sz="3700" dirty="0" smtClean="0">
                <a:solidFill>
                  <a:schemeClr val="bg1"/>
                </a:solidFill>
              </a:rPr>
              <a:t>, mg/kg olarak ifade edilir.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tr-TR" sz="3700" dirty="0" smtClean="0">
                <a:solidFill>
                  <a:schemeClr val="bg1"/>
                </a:solidFill>
              </a:rPr>
              <a:t>MRL= </a:t>
            </a:r>
            <a:r>
              <a:rPr lang="tr-TR" sz="3700" b="1" dirty="0" err="1" smtClean="0">
                <a:solidFill>
                  <a:srgbClr val="00FF00"/>
                </a:solidFill>
              </a:rPr>
              <a:t>M</a:t>
            </a:r>
            <a:r>
              <a:rPr lang="tr-TR" sz="3700" dirty="0" err="1" smtClean="0">
                <a:solidFill>
                  <a:schemeClr val="bg1"/>
                </a:solidFill>
              </a:rPr>
              <a:t>aximum</a:t>
            </a:r>
            <a:r>
              <a:rPr lang="tr-TR" sz="3700" dirty="0" smtClean="0">
                <a:solidFill>
                  <a:schemeClr val="bg1"/>
                </a:solidFill>
              </a:rPr>
              <a:t> </a:t>
            </a:r>
            <a:r>
              <a:rPr lang="tr-TR" sz="3700" b="1" dirty="0" err="1" smtClean="0">
                <a:solidFill>
                  <a:srgbClr val="00FF00"/>
                </a:solidFill>
              </a:rPr>
              <a:t>R</a:t>
            </a:r>
            <a:r>
              <a:rPr lang="tr-TR" sz="3700" dirty="0" err="1" smtClean="0">
                <a:solidFill>
                  <a:schemeClr val="bg1"/>
                </a:solidFill>
              </a:rPr>
              <a:t>esidue</a:t>
            </a:r>
            <a:r>
              <a:rPr lang="tr-TR" sz="3700" dirty="0" smtClean="0">
                <a:solidFill>
                  <a:schemeClr val="bg1"/>
                </a:solidFill>
              </a:rPr>
              <a:t> </a:t>
            </a:r>
            <a:r>
              <a:rPr lang="tr-TR" sz="3700" b="1" dirty="0" err="1" smtClean="0">
                <a:solidFill>
                  <a:srgbClr val="00FF00"/>
                </a:solidFill>
              </a:rPr>
              <a:t>L</a:t>
            </a:r>
            <a:r>
              <a:rPr lang="tr-TR" sz="3700" dirty="0" err="1" smtClean="0">
                <a:solidFill>
                  <a:schemeClr val="bg1"/>
                </a:solidFill>
              </a:rPr>
              <a:t>evel</a:t>
            </a:r>
            <a:endParaRPr lang="tr-TR" sz="3700" dirty="0" smtClean="0">
              <a:solidFill>
                <a:schemeClr val="bg1"/>
              </a:solidFill>
            </a:endParaRPr>
          </a:p>
          <a:p>
            <a:pPr algn="just">
              <a:spcBef>
                <a:spcPct val="25000"/>
              </a:spcBef>
              <a:spcAft>
                <a:spcPct val="25000"/>
              </a:spcAft>
              <a:buNone/>
            </a:pPr>
            <a:r>
              <a:rPr lang="tr-TR" sz="3700" dirty="0" smtClean="0">
                <a:solidFill>
                  <a:schemeClr val="bg1"/>
                </a:solidFill>
              </a:rPr>
              <a:t>            (Maksimum Kalıntı Miktarı)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endParaRPr lang="tr-TR" sz="3700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38887"/>
            <a:ext cx="7143800" cy="35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714356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428728" y="3714752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193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857488" y="991213"/>
            <a:ext cx="27146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100" dirty="0" smtClean="0"/>
              <a:t>2008 Sınavı</a:t>
            </a:r>
            <a:endParaRPr lang="tr-TR" sz="4100" dirty="0"/>
          </a:p>
        </p:txBody>
      </p:sp>
      <p:sp>
        <p:nvSpPr>
          <p:cNvPr id="4" name="3 Oval"/>
          <p:cNvSpPr/>
          <p:nvPr/>
        </p:nvSpPr>
        <p:spPr>
          <a:xfrm>
            <a:off x="1857356" y="428625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2286</Words>
  <Application>Microsoft Office PowerPoint</Application>
  <PresentationFormat>Ekran Gösterisi (4:3)</PresentationFormat>
  <Paragraphs>689</Paragraphs>
  <Slides>247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247</vt:i4>
      </vt:variant>
    </vt:vector>
  </HeadingPairs>
  <TitlesOfParts>
    <vt:vector size="248" baseType="lpstr">
      <vt:lpstr>Ofis Teması</vt:lpstr>
      <vt:lpstr>BAYİLİK KURSU</vt:lpstr>
      <vt:lpstr>Alem: Animalia (Hayvanlar)</vt:lpstr>
      <vt:lpstr>Slayt 3</vt:lpstr>
      <vt:lpstr>Tarımsal Mücadele Yöntemleri</vt:lpstr>
      <vt:lpstr>Slayt 5</vt:lpstr>
      <vt:lpstr>Ekonomik zarar seviyesi (EZD): Bir zararlının ekonomik zarara neden olan en düşük popülasyon yoğunluğudur.</vt:lpstr>
      <vt:lpstr>Ekonomik Zarar Eşiği</vt:lpstr>
      <vt:lpstr>Slayt 8</vt:lpstr>
      <vt:lpstr>Slayt 9</vt:lpstr>
      <vt:lpstr>Slayt 10</vt:lpstr>
      <vt:lpstr>Slayt 11</vt:lpstr>
      <vt:lpstr>Slayt 12</vt:lpstr>
      <vt:lpstr>Zararlılar;</vt:lpstr>
      <vt:lpstr>Önceden Tahmin Erken Uyarı</vt:lpstr>
      <vt:lpstr>Slayt 15</vt:lpstr>
      <vt:lpstr>Slayt 16</vt:lpstr>
      <vt:lpstr>Slayt 17</vt:lpstr>
      <vt:lpstr>Slayt 18</vt:lpstr>
      <vt:lpstr>Slayt 19</vt:lpstr>
      <vt:lpstr>Slayt 20</vt:lpstr>
      <vt:lpstr>Kültürel Önlemler</vt:lpstr>
      <vt:lpstr>Kültürel Önlemler</vt:lpstr>
      <vt:lpstr>Slayt 23</vt:lpstr>
      <vt:lpstr>Mekaniksel Mücadele</vt:lpstr>
      <vt:lpstr>Mekaniksel Mücadele</vt:lpstr>
      <vt:lpstr>Slayt 26</vt:lpstr>
      <vt:lpstr>Fiziksel Mücadele</vt:lpstr>
      <vt:lpstr>Fiziksel Mücadele</vt:lpstr>
      <vt:lpstr>Slayt 29</vt:lpstr>
      <vt:lpstr>Biyoteknik Mücadele</vt:lpstr>
      <vt:lpstr>Biyoteknik Mücadele</vt:lpstr>
      <vt:lpstr>Slayt 32</vt:lpstr>
      <vt:lpstr>Biyolojik Mücadele</vt:lpstr>
      <vt:lpstr>Biyolojik Mücadele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Organik Tarım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Kimyasal Mücadele</vt:lpstr>
      <vt:lpstr>Slayt 55</vt:lpstr>
      <vt:lpstr>Slayt 56</vt:lpstr>
      <vt:lpstr>Slayt 57</vt:lpstr>
      <vt:lpstr>Slayt 58</vt:lpstr>
      <vt:lpstr>Pestisit = Tarım İlacı</vt:lpstr>
      <vt:lpstr>Slayt 60</vt:lpstr>
      <vt:lpstr>Slayt 61</vt:lpstr>
      <vt:lpstr>Pestisitler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Formulasyon Şekilleri</vt:lpstr>
      <vt:lpstr>Toz İlaçlar (DP)</vt:lpstr>
      <vt:lpstr>Kuru Tohum İlaçları (DS)</vt:lpstr>
      <vt:lpstr>Slayt 74</vt:lpstr>
      <vt:lpstr>Slayt 75</vt:lpstr>
      <vt:lpstr>Slayt 76</vt:lpstr>
      <vt:lpstr>Slayt 77</vt:lpstr>
      <vt:lpstr>Slayt 78</vt:lpstr>
      <vt:lpstr>Slayt 79</vt:lpstr>
      <vt:lpstr>Doz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LD50</vt:lpstr>
      <vt:lpstr>Slayt 90</vt:lpstr>
      <vt:lpstr>Slayt 91</vt:lpstr>
      <vt:lpstr>Slayt 92</vt:lpstr>
      <vt:lpstr>Slayt 93</vt:lpstr>
      <vt:lpstr>Slayt 94</vt:lpstr>
      <vt:lpstr>Slayt 95</vt:lpstr>
      <vt:lpstr>Slayt 96</vt:lpstr>
      <vt:lpstr>Tolerans</vt:lpstr>
      <vt:lpstr>Slayt 98</vt:lpstr>
      <vt:lpstr>Slayt 99</vt:lpstr>
      <vt:lpstr>Slayt 100</vt:lpstr>
      <vt:lpstr>Slayt 101</vt:lpstr>
      <vt:lpstr>Slayt 102</vt:lpstr>
      <vt:lpstr>Slayt 103</vt:lpstr>
      <vt:lpstr>Pestisit = Etkili madde + Dolgu maddesi</vt:lpstr>
      <vt:lpstr>Etkili Madde</vt:lpstr>
      <vt:lpstr>Slayt 106</vt:lpstr>
      <vt:lpstr>Slayt 107</vt:lpstr>
      <vt:lpstr>Dolgu Maddesi</vt:lpstr>
      <vt:lpstr>Bekleme Süresi</vt:lpstr>
      <vt:lpstr>Slayt 110</vt:lpstr>
      <vt:lpstr>Slayt 111</vt:lpstr>
      <vt:lpstr>Slayt 112</vt:lpstr>
      <vt:lpstr>Slayt 113</vt:lpstr>
      <vt:lpstr>Slayt 114</vt:lpstr>
      <vt:lpstr>Slayt 115</vt:lpstr>
      <vt:lpstr>Slayt 116</vt:lpstr>
      <vt:lpstr>Pestisitlerin Sınıflandırılması</vt:lpstr>
      <vt:lpstr>Slayt 118</vt:lpstr>
      <vt:lpstr>Slayt 119</vt:lpstr>
      <vt:lpstr>Slayt 120</vt:lpstr>
      <vt:lpstr>Slayt 121</vt:lpstr>
      <vt:lpstr>Slayt 122</vt:lpstr>
      <vt:lpstr>Slayt 123</vt:lpstr>
      <vt:lpstr>Pestisitlerin Faydalılara Olan Etkisi</vt:lpstr>
      <vt:lpstr>Slayt 125</vt:lpstr>
      <vt:lpstr>Slayt 126</vt:lpstr>
      <vt:lpstr>Slayt 127</vt:lpstr>
      <vt:lpstr>Slayt 128</vt:lpstr>
      <vt:lpstr>Slayt 129</vt:lpstr>
      <vt:lpstr>Slayt 130</vt:lpstr>
      <vt:lpstr>Slayt 131</vt:lpstr>
      <vt:lpstr>Bir insektisidin, bir türün normal bir popülasyonundaki bireylerin çoğunu öldürdüğü ispatlanan dozunun, aynı böceğin diğer bir popülasyonunu öldürmemesidir. </vt:lpstr>
      <vt:lpstr>Slayt 133</vt:lpstr>
      <vt:lpstr>Slayt 134</vt:lpstr>
      <vt:lpstr> Dayanıklılığa,  </vt:lpstr>
      <vt:lpstr>Slayt 136</vt:lpstr>
      <vt:lpstr>Morfolojik Dayanıklılık</vt:lpstr>
      <vt:lpstr>Davranış Dayanıklılığı</vt:lpstr>
      <vt:lpstr>Fizyolojik Dayanıklılık</vt:lpstr>
      <vt:lpstr>Slayt 140</vt:lpstr>
      <vt:lpstr>Çapraz Dayanıklılık (Cross resistance)</vt:lpstr>
      <vt:lpstr>Slayt 142</vt:lpstr>
      <vt:lpstr>Slayt 143</vt:lpstr>
      <vt:lpstr>Slayt 144</vt:lpstr>
      <vt:lpstr>Çok Yönlü Dayanıklılık (Multiple resistance)</vt:lpstr>
      <vt:lpstr>Dayanıklılığı engellemek için;</vt:lpstr>
      <vt:lpstr>Slayt 147</vt:lpstr>
      <vt:lpstr>Slayt 148</vt:lpstr>
      <vt:lpstr>Bitki Koruma Ürününün Etiketinde;</vt:lpstr>
      <vt:lpstr>Slayt 150</vt:lpstr>
      <vt:lpstr>Slayt 151</vt:lpstr>
      <vt:lpstr>Slayt 152</vt:lpstr>
      <vt:lpstr>Slayt 153</vt:lpstr>
      <vt:lpstr>Pestisitlerin karışılabilirliği</vt:lpstr>
      <vt:lpstr>Slayt 155</vt:lpstr>
      <vt:lpstr>Pestisitlerde Zehirlilik Sınıfları Pestisitler, insanlar ve çevredeki diğer canlılara olan zehirliliğini belirlemek amacıyla 4 sınıfa ayrılırlar.</vt:lpstr>
      <vt:lpstr>Slayt 157</vt:lpstr>
      <vt:lpstr>Slayt 158</vt:lpstr>
      <vt:lpstr>Slayt 159</vt:lpstr>
      <vt:lpstr>Slayt 160</vt:lpstr>
      <vt:lpstr>Fitotoksisite</vt:lpstr>
      <vt:lpstr>Slayt 162</vt:lpstr>
      <vt:lpstr>Bitki Koruma Ürününün Etiketinde  Korunma bilgileri ve esasları</vt:lpstr>
      <vt:lpstr>Pestisitlerin İnsanlara Etkileri</vt:lpstr>
      <vt:lpstr>Slayt 165</vt:lpstr>
      <vt:lpstr>Slayt 166</vt:lpstr>
      <vt:lpstr>Slayt 167</vt:lpstr>
      <vt:lpstr>Slayt 168</vt:lpstr>
      <vt:lpstr>Pestisit Zehirlenmelerinde Antidot kullanılır</vt:lpstr>
      <vt:lpstr>Slayt 170</vt:lpstr>
      <vt:lpstr>Slayt 171</vt:lpstr>
      <vt:lpstr>Slayt 172</vt:lpstr>
      <vt:lpstr>Pestisitlerin Depolanması</vt:lpstr>
      <vt:lpstr>Slayt 174</vt:lpstr>
      <vt:lpstr>İlaçlamalardan sonra Yapılması gerekenler</vt:lpstr>
      <vt:lpstr>Slayt 176</vt:lpstr>
      <vt:lpstr>Entegre Mücadele</vt:lpstr>
      <vt:lpstr>Slayt 178</vt:lpstr>
      <vt:lpstr>Slayt 179</vt:lpstr>
      <vt:lpstr>Slayt 180</vt:lpstr>
      <vt:lpstr>Slayt 181</vt:lpstr>
      <vt:lpstr>Slayt 182</vt:lpstr>
      <vt:lpstr>Slayt 183</vt:lpstr>
      <vt:lpstr>Slayt 184</vt:lpstr>
      <vt:lpstr>Slayt 185</vt:lpstr>
      <vt:lpstr>Slayt 186</vt:lpstr>
      <vt:lpstr>ENTOMOLOJİ</vt:lpstr>
      <vt:lpstr>Bilgiler</vt:lpstr>
      <vt:lpstr>Slayt 189</vt:lpstr>
      <vt:lpstr>Slayt 190</vt:lpstr>
      <vt:lpstr>Slayt 191</vt:lpstr>
      <vt:lpstr>Fumajine sebep olan böcekler</vt:lpstr>
      <vt:lpstr>Slayt 193</vt:lpstr>
      <vt:lpstr>Slayt 194</vt:lpstr>
      <vt:lpstr>Virüs hastalıklarını taşıyan böcekler</vt:lpstr>
      <vt:lpstr>Slayt 196</vt:lpstr>
      <vt:lpstr>Abdomen (Karın)</vt:lpstr>
      <vt:lpstr>Larva Tipleri</vt:lpstr>
      <vt:lpstr>Slayt 199</vt:lpstr>
      <vt:lpstr>Zehirli Yemler</vt:lpstr>
      <vt:lpstr>Slayt 201</vt:lpstr>
      <vt:lpstr>Slayt 202</vt:lpstr>
      <vt:lpstr>Slayt 203</vt:lpstr>
      <vt:lpstr>Slayt 204</vt:lpstr>
      <vt:lpstr>Diptera</vt:lpstr>
      <vt:lpstr>Slayt 206</vt:lpstr>
      <vt:lpstr>Yaprakbitlerinin Zarar Şekilleri</vt:lpstr>
      <vt:lpstr>Slayt 208</vt:lpstr>
      <vt:lpstr>Elma İçkurdu</vt:lpstr>
      <vt:lpstr>Slayt 210</vt:lpstr>
      <vt:lpstr>Slayt 211</vt:lpstr>
      <vt:lpstr>Toprakaltı Zararlıları</vt:lpstr>
      <vt:lpstr>Slayt 213</vt:lpstr>
      <vt:lpstr>Salkım Güvesi (Lobesia botrana)</vt:lpstr>
      <vt:lpstr>Slayt 215</vt:lpstr>
      <vt:lpstr>Slayt 216</vt:lpstr>
      <vt:lpstr>Patates Böceği  (Leptinotarsa decemlineata)</vt:lpstr>
      <vt:lpstr>Slayt 218</vt:lpstr>
      <vt:lpstr>Fındık Kurdu (Balaninus nucum)</vt:lpstr>
      <vt:lpstr>Slayt 220</vt:lpstr>
      <vt:lpstr>Kırmızı Örümceklerin Zarar Şekilleri</vt:lpstr>
      <vt:lpstr>Slayt 222</vt:lpstr>
      <vt:lpstr>Kabuklubit ve Koşnillerin Zarar Şekilleri</vt:lpstr>
      <vt:lpstr>Slayt 224</vt:lpstr>
      <vt:lpstr>Odun Dokusunda zararlı türler</vt:lpstr>
      <vt:lpstr>Slayt 226</vt:lpstr>
      <vt:lpstr>Başkalaşım Tipleri</vt:lpstr>
      <vt:lpstr>Slayt 228</vt:lpstr>
      <vt:lpstr>Akdeniz Meyve Sineği</vt:lpstr>
      <vt:lpstr>Slayt 230</vt:lpstr>
      <vt:lpstr>Diğer Üreme Çeşitleri</vt:lpstr>
      <vt:lpstr>Slayt 232</vt:lpstr>
      <vt:lpstr>EKOLOJİ</vt:lpstr>
      <vt:lpstr>Gelişme Eşiği</vt:lpstr>
      <vt:lpstr>Slayt 235</vt:lpstr>
      <vt:lpstr>Slayt 236</vt:lpstr>
      <vt:lpstr>Canlıların Karşılıklı Etkileri</vt:lpstr>
      <vt:lpstr>Böceklerin Bitkilerle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Böceklerin Diğer Canlılarla Olan İlişkileri</vt:lpstr>
      <vt:lpstr>Slayt 247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KURSU</dc:title>
  <dc:creator>FEN_BIL</dc:creator>
  <cp:lastModifiedBy>w7</cp:lastModifiedBy>
  <cp:revision>206</cp:revision>
  <dcterms:created xsi:type="dcterms:W3CDTF">2012-10-05T12:12:11Z</dcterms:created>
  <dcterms:modified xsi:type="dcterms:W3CDTF">2016-01-22T16:56:12Z</dcterms:modified>
</cp:coreProperties>
</file>