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3" r:id="rId2"/>
    <p:sldId id="284" r:id="rId3"/>
    <p:sldId id="285" r:id="rId4"/>
    <p:sldId id="286" r:id="rId5"/>
    <p:sldId id="311" r:id="rId6"/>
    <p:sldId id="312" r:id="rId7"/>
    <p:sldId id="313" r:id="rId8"/>
    <p:sldId id="314" r:id="rId9"/>
    <p:sldId id="315" r:id="rId10"/>
    <p:sldId id="316" r:id="rId11"/>
    <p:sldId id="318" r:id="rId12"/>
    <p:sldId id="317" r:id="rId13"/>
    <p:sldId id="320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11" autoAdjust="0"/>
  </p:normalViewPr>
  <p:slideViewPr>
    <p:cSldViewPr>
      <p:cViewPr varScale="1">
        <p:scale>
          <a:sx n="76" d="100"/>
          <a:sy n="76" d="100"/>
        </p:scale>
        <p:origin x="-34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1DD39-7DBA-498A-9C77-00570A5BC954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7ECC7-C4F4-4413-BEDC-2DB00060520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7ECC7-C4F4-4413-BEDC-2DB000605201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rhocam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tr-TR" dirty="0" smtClean="0"/>
              <a:t>Seralarda domates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764704"/>
            <a:ext cx="8229600" cy="748680"/>
          </a:xfrm>
        </p:spPr>
        <p:txBody>
          <a:bodyPr/>
          <a:lstStyle/>
          <a:p>
            <a:pPr>
              <a:buNone/>
            </a:pPr>
            <a:r>
              <a:rPr lang="tr-TR" i="1" dirty="0" smtClean="0"/>
              <a:t>Tuta </a:t>
            </a:r>
            <a:r>
              <a:rPr lang="tr-TR" i="1" dirty="0" err="1" smtClean="0"/>
              <a:t>absoluta</a:t>
            </a:r>
            <a:r>
              <a:rPr lang="tr-TR" i="1" dirty="0" smtClean="0"/>
              <a:t> </a:t>
            </a:r>
            <a:endParaRPr lang="tr-TR" i="1" dirty="0"/>
          </a:p>
        </p:txBody>
      </p:sp>
      <p:pic>
        <p:nvPicPr>
          <p:cNvPr id="8196" name="Picture 4" descr="http://www.russellipm-agriculture.com/uploads/media/News/Tunisie%20-%20Takelsa%20(27)%20A_48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556792"/>
            <a:ext cx="4644008" cy="3483007"/>
          </a:xfrm>
          <a:prstGeom prst="rect">
            <a:avLst/>
          </a:prstGeom>
          <a:noFill/>
        </p:spPr>
      </p:pic>
      <p:pic>
        <p:nvPicPr>
          <p:cNvPr id="8200" name="Picture 8" descr="http://static.parastorage.com/media/588b2d_7bdd0875708c4ccfba0a119c91792490.jpg_2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4536504" cy="3405704"/>
          </a:xfrm>
          <a:prstGeom prst="rect">
            <a:avLst/>
          </a:prstGeom>
          <a:noFill/>
        </p:spPr>
      </p:pic>
      <p:pic>
        <p:nvPicPr>
          <p:cNvPr id="8198" name="Picture 6" descr="http://static.wixstatic.com/media/588b2d_fc7682edb47d4ec8a0411b2ab5dd4eb9.jpg_srz_271_236_85_22_0.50_1.20_0.00_jpg_srz"/>
          <p:cNvPicPr>
            <a:picLocks noChangeAspect="1" noChangeArrowheads="1"/>
          </p:cNvPicPr>
          <p:nvPr/>
        </p:nvPicPr>
        <p:blipFill>
          <a:blip r:embed="rId4" cstate="print"/>
          <a:srcRect b="15578"/>
          <a:stretch>
            <a:fillRect/>
          </a:stretch>
        </p:blipFill>
        <p:spPr bwMode="auto">
          <a:xfrm>
            <a:off x="0" y="3494323"/>
            <a:ext cx="4575264" cy="3363677"/>
          </a:xfrm>
          <a:prstGeom prst="rect">
            <a:avLst/>
          </a:prstGeom>
          <a:noFill/>
        </p:spPr>
      </p:pic>
      <p:pic>
        <p:nvPicPr>
          <p:cNvPr id="8194" name="Picture 2" descr="http://www.tarimkutuphanesi.com/veri_dosyasi.asp?id=19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05064"/>
            <a:ext cx="4572000" cy="2852936"/>
          </a:xfrm>
          <a:prstGeom prst="rect">
            <a:avLst/>
          </a:prstGeom>
          <a:noFill/>
        </p:spPr>
      </p:pic>
      <p:sp>
        <p:nvSpPr>
          <p:cNvPr id="8" name="7 Sol Ok"/>
          <p:cNvSpPr/>
          <p:nvPr/>
        </p:nvSpPr>
        <p:spPr>
          <a:xfrm rot="4074424">
            <a:off x="1322963" y="286701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Sol Ok"/>
          <p:cNvSpPr/>
          <p:nvPr/>
        </p:nvSpPr>
        <p:spPr>
          <a:xfrm>
            <a:off x="7164288" y="299695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Sol Ok"/>
          <p:cNvSpPr/>
          <p:nvPr/>
        </p:nvSpPr>
        <p:spPr>
          <a:xfrm rot="19307404">
            <a:off x="2691114" y="459520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Sol Ok"/>
          <p:cNvSpPr/>
          <p:nvPr/>
        </p:nvSpPr>
        <p:spPr>
          <a:xfrm rot="7347280">
            <a:off x="5557901" y="588975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0"/>
            <a:ext cx="8640960" cy="5793507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Tohumlar hastalıksız, sağlıklı bitkilerden sağlanmalıdır.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Fidelikler hastalıksız, temiz yerlerde kurulmalıdır.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Fideler aşırı sulanmamalı, sık sık havalandırılmalıdır. 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Bitkilere dengesiz gübreleme yapmamalı, özellikle aşırı azotlu gübre verilmemelidir. </a:t>
            </a:r>
          </a:p>
          <a:p>
            <a:pPr algn="just"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4.bp.blogspot.com/-HKjEnSP7ijE/UnalZN3SAVI/AAAAAAAABXU/i9USRlmwaIc/s320/sebze-i%C3%A7in-sulama-sistemleri-nas%C4%B1l-olmal%C4%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239089"/>
            <a:ext cx="3491880" cy="2618911"/>
          </a:xfrm>
          <a:prstGeom prst="rect">
            <a:avLst/>
          </a:prstGeom>
          <a:noFill/>
        </p:spPr>
      </p:pic>
      <p:pic>
        <p:nvPicPr>
          <p:cNvPr id="3080" name="Picture 8" descr="http://www.adanafide.com.tr/veriler/Tum_Dosyalar/Slayt/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64" y="4293096"/>
            <a:ext cx="5582439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4525963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Dikim karık usulü yapılmalıdır. Fideler karık sırtına dikilmelidir. Mümkün olduğunca her karık ayrı ayrı sulanmalıdır. 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Hastalıklı bitkiler sökülüp imha edilmeli, hasat sonrasında da ayni işlem tekrarlanmalıdır. 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1026" name="AutoShape 2" descr="data:image/jpeg;base64,/9j/4AAQSkZJRgABAQAAAQABAAD/2wCEAAkGBxMTEhUUExQWFhUXGCAaGRgYGBodHxwcHB0cHCAaIBodHCggGx4mIBccITEhJSorLi4uGh8zODMsNygtLisBCgoKDg0OGxAQGywkICQ0LSwwMCwvLCwsNCwsNCwsLC8sNywsLC4sLCwsNDQsLCwsLCwsLCwsLC8sLCwsLCwsLP/AABEIAMcA/gMBIgACEQEDEQH/xAAbAAACAwEBAQAAAAAAAAAAAAAEBQIDBgABB//EAD0QAAECBAQEBAUCBQMEAwEAAAECEQADITEEEkFRBSJhcQYTgZEyobHB8ELRFCNS4fEVM2JTcoKSB0OiFv/EABoBAAIDAQEAAAAAAAAAAAAAAAECAwQFAAb/xAAyEQABBAEDAgMHBAEFAAAAAAABAAIDESEEEjFBURMiYTJxgZGhwfAFsdHhFCMkM0Lx/9oADAMBAAIRAxEAPwBLxfCy5eWZIzD9KgqoI3BcuNNNIokoRMByNm1SftCbBYhdBMU420EVonHM71Gu8Z+8g7goNqcf6eQC47Xg/gBlSs6Zk6ZKCxXKCUkaAj3+UecE4lKIKZz1sbgdNxGgl8MkzEslaF6gBVfa+0PubKKUeQgZc2XKmjJPTMSRReXldqpUT/tk/sekC8K4sqXNUqVIPmhylDZgp6hJTlBYpsxu1auGB8LLBdPJ1r84vlcLmyFFRWlLVzAsCdyBQ+jRzIfDFDhMCs5jp+Imzedc0FRzFKsyUjbKkq5MrpAH/Iw1lTJUrLLXMAdJzkW2FU3rs+oLUYf/AFvMhUo1dT5lVUQOp+he3WNJxLhnD50mVMM1GGVlClWKHIq4/SSrs5eh0jDg59dQi4IBfHkJ+OciYgDKEpJEzNuoD4g17djqXgeIyFSCpUnIlyoeWoEFwObIpQNfT3jOY9HmS8qkpUpP/wB0ogqO6VA5VGodwWqKPWPOC4pKCpEtZShSgUlaQr9IzJOZ+VSnJY6jaJQ8u9mk7Ng9rI+X8obFfw6lBMklLBufW7c1A562e5iySvEhHk5c8uoZIF9woCpCmNXhtjfDkrEpKkKKFISxSn4EGtcqgleUvQgaUdmhUPDqhLUSVlaMrBKSoLQRXKwcEMzEDsIJx0SYGQVPh+EYqSpaUkHlQogKOwBHLR69oZmSWDibnCnzipc2clQF2q/rCdWFOHKOXMFCqHLgagKYVSSHajxo/D86WtasqEpVUZBnc5SCSTmKWAcMRUmKroyXhwwlIWu8P42cKlIOVISX3P6gNqDa/SDeOcSaWRbRiCSTttW/SveEnC1FM0AKABLEIYsCwAqQU7CpA2g3xKJclCudRmbFlED1ZhzaUoLxbYXFh6LrNLB8VxP+4QohyQogBg2iQTqR6VfeM+qYZauc5iBSpUQ4PLpSpp1p1Nxk8rplZKRfMa7OBVI9NbwrCVVNKlzten1+UAnCZraU5iSojKlaluXFTQkBJt1vq4tDrBcLAACk5lnQczdC1H3MIhOKEhQBBsCCQfQivr3gjh/Ep8w5TMKaOGKi/wB3vDMAGUxs4TziE4ygJcv/AHClyEj4E6GgLk1GrNCGVxGfJlKy5WLqzKAJre45iWuet9ITMcZQIkgeco1mqDqbYEksafSF0jBzFVUTSlQAPfT2rHFwuwUA3CZcMmBRWuYRluSzEnoGb9opxOOQpRISQBZLkn1JtqfWKsWQ3lpFK3IfSveggaXNFCzaFydDeFBvlOI8Erv4tZBypD/qN2A0rTW99o5Dq5lFzv8A5iC5yZbhArqo/TpFInnV93P5tWOcLGER2KsXiFglKHYXZqV/SbgHp1iEqQMoUVtVsvZi96XOn9pSswcggDX9ohNJJBBr2em507Qt9FI0EeYKeNxICWF7C+9/zeO4dNUtRJJcaxRNkEM+tfzeGXDpTIszn3gykhtqEq1Qi/ySzkR4kAXMTzOGihkoAd0rwknkSoGpftT/ADEpsgisXqV5RDlPlqUlSwADlP8AUNj/AFARbMUhrhRzM4tTUF2I0fpE7g67HCkc0g0UDKd4Y4HFTEKCpalAjaBpqGtbePMPPKVFSSXG35WIOcqMc0V9T8JGdPy55hzKV8GVPwi5tUs7GO8YcLMmfKmKmlcioVLmFKUpVlLFwA4zNexaM/4T495azNd2Szape57aP1ifjLxB/FS8g+usVmzTiUNNnPwrsFcnZEP+PoOfVIMfNThgVGUlayhWQuSBnBAJSKKZy1vkIP8ACmNGKIlLKEBaghjLQqrfpExKkOaaAktXcXAKm4hK2ShRkAPLVRysFIyp1AZ2oxI0EAKnZVJKU5FJFQKczvm30BjTcQPNWVTor7Dw/wAJSZOHMoKMxDVCgC+5OkZHxPwUJA/h5aMoNQBUEsLM6bm1Ooh74I8ULxLypiOdA5lhgNWdPp+n5Qf4s4YZklQEpWYm8tQBcVqCwUHFnDxYG1zbaEpu1gsstMvKtcxEwBgSDyEEOrMKC7Mz/U9iZ85i5Ilp/wDsBNQGvrmFQ9PV4Jxc0GWUzw8xHKE51S1EFnu6VEV5S+sKgpDLmK5glgqWF5VSy7BRTzOHADg8pPqEAAwhSNyymUo4gFVAS5zWszl36jSB8stWZUtTzEkKUFMCXc8rjK7AjKRVizwMMbNzuV5kOwcozoY3zNVjqXFdKs4kTkpnFE1AJ05KHlLlzbMznvrAJF+iO3CN8LY1AnJUUgBVEhRFCrXK9GIYNv6RPxlN5GQcwUXOZRp8TjKCLOAD0N7hUrEjMSolB1QwZy1AlwwBA1IcClakeIlzJkqWtSVISORncBQS5AAcJLCoLF9KQY8NICG0rMYrEskD6V7n6a0bqYBl8QB+IJoQS7E3/UTb0aC5iQaqJCWoCz1sGB3emkCYDCKCghLIKmVzAlQD0LAP9usG6VqOEuR0/kl+ZMd1fCCGBG9qdP8AEUyQpPJLyustcOp9HuK6UsYaeKUpSpPxrKQARVWrlyaizfLaFU5QJCkpyvcbMSA1m100gOzyUgYdoPdU4nCUUJgIUlRSzsxFC/5pHmLn8qWUa0azU+lDF61uSs1Casf1KegtZ6kFqAh3IgTHz86nCWJZxoN/mTU1rcwoCNZyhkMT1101gxGDBda1Us1q720pSAZ8myr/AGgqQlakuElQb19jeD7JtMGOf7Kjj0S08wAOaiaa7/m8dj8EpEzy1EE0dnoaEguBUGhaKZAK5goSB6V+1vlDSYqSopM0qSfhdLGgAblJB039oJJpKaS7ES0kDKCndyDXU2FP29Y6bNCAwFWvr9IOxeEQkjIpK0K+BQDuzOCG5VB6g7g1BBKrF1tYfOEF2pSf9MC8dlLCLlrLLUtKiaFgR6vWGiCkNUNbu0KMFITnSZjhL8xAct0guTP/AJAzywFEnKqlauXP5Ro54LhShpGS8SFqZPMWJ6Bt4BxvnBi7A6AikDBKkhWUMP1H80i8YxBAKlTFlmplSBU0BIL+wqTeO8MAYTxN3upLpcxqMPvBknGoCEpynMkllA6GrEasbWvAqkPUR6mSYl23yo7TvhkibillMpAITUklu3R/2gSbIUheU0IJBEWcKnFJEtLgnmJD7UFHPalzBKUBaSVLzTApiCXUx1JN9niBzGtHlCG1RExSEEoD6qGrdGvAeJxBUEqIUkKsbd2/NYbyUkEEPT7QwwOGw8yYFz1BDAhkIU5o1SAw1962iJj2k55UsZcLaUlw+aWvz0klaU0SoODRjU1qmx3aGkiXhjO5lHym/wBzKVByXPK7kM6QdCbFngfHqTNmrAAQgJA52TRISkKNwS7curu9IEM1KU5Zac+VVCq+Q1Zw3681xYp9ZCD0yuc0VuCa4fFHCTv4jBzRNQHDEFwk/omIoW/5DUaGPq/hvxFLxkrzJagJgAzySaoIcdCQaMrXvSPjU/GIkpCZKAorQDMU5oqrpZ2IAY9CTBHDMUqVPUtKlSZkv4HSQSDcKCtL3FaUguJZkJRG7buPC1Hj3Apw05CwFBC1hYSwypVVw7O2rOztRoVKw0ucoKSpeQsmYnKkAPUEqACSnlDgMWBIHLWnjPjLEYnKJxQUpccqQDWjv3Y2aK8JxZKFuEFIUGUUkqUSLEFwyidmej2owNn0RDXNs/BH4/AqlAqlImTGRkAl5iA5cqYORQfSFErE+aE8szl/qUtgzCw+EPSrbQZPwClyzNk+YnM7+ZM5pgyglRCnBJOoUBflhbhhRExM1RU4CkcyVOKgBeZsp3b945/cK9pIWyM2DJ79v5R8qQFoSsBTOQ75jR6bAVt8Tgm0afxBxJM3BIlBBdASyifhyBiSAAKh97wh4BgnCky1FI+Jbl3dmSdHFKi8OJ6R8GhDQoNDCeSLa/aRwsdjZLpGdRrVwoMU/wBLAkuaM40iMvFKWsJ5QkFxlAcAG4JLk9zFvGMKkNQlKFMVsdnIINiOzGBp2EzBAlvygrZZFEkhyaVqXIax7wQeiDmAjy8V8ERxCTMGSYmgmh0s7sKOXFzeji7QvxkmYiqw+ZLglqh2V80kekargs3BlJlz5pKZYDAlWaY//TRYA21LGrBzCOYgzHPwolpQkmmzCnXfp1EEXWVXa4tdt4GOR2VmFT5ssJSkICQMxymoc1YDa9qQLjMOJeIVKocpDlmdwDYml23ppGyn+HynDomEGWAnNNJLKzByCwcH4gm4s7VYZ/jyJawqYj41uVOzk3cH7QpwKVqCIyPMld/wJFiZpSsjKkJZgzMANov4dxhUtaVMC2h1o0LpOFmLNQyQbk33b94ayeBy5fMue4FcoSx7O5B9IctB6qZspi81Gvcp8EkpUmYCGK1hj/SmoPo6h7NrFc/AqUr9ANBQEOwYksGuH/DBMniSJYaVJJo+Y7OdnMFS8QmaRnzBRoQKR24NuyqXgPnaDG335Hvv0Qn+nJAHmKFOvt/j+8VJEpB5XI2ekVcQnITMKEnM1ik/F6u1RWOMlSnyS1OEgFJuCqvwjXr8obcTgBVXQOaLcrUzEzBVLsCQHALAtUlvqT0gbG4eUZSFIUpRqVpysEF2DFy7+kHyeDOgFYKWFdHqTs+sT8TcGRgwlKFkpmAKYqBLEPUChGxYawt2aVk6UNhEgPv+izK5o8taTV1D5P8A2iqVJIAoYl5wILcpNiPvBmCx0oIZcslQoSw01cmGGOFCWDw7CIn4PLdKvUEROVhiUkZQ5Fzpq8fUfKJcryqSS6SmvofqOkIPFHD5MqX5qVKSxA5Rqbdq6/vEp9lVo8uAKwuK4eUhKioFyUKDh00DWJ3NY7DUktlOcUKydiS3zb0FItm4dJQpXMZhUCBQhtXpmzV7R2LxJogiuU/QvSK94WsY2+Iaxjd8v5UMFxFQIB0jSkBaAUqZWooAR3uPdoy/CODTpqUrJSlJNCbkbsI2uD8J4mSZUwhM2WRmyggZkmjFyzMa1fpFaRo34PC2Q4O05Lhk8d7SrF8PJQMqFLXmulNAlqA0d3diaENWhEJcqpcwFimpdwaBi7jUUj6BiOMJC8qZQSyxya7ZXvV7w24tw5M2UBMkZgnlSoZQtH6S1WKbuKGmruJIjvsrH1+lMJB6H7d185ktnWqZyKDq+GxFQnIxv3iqRimL5QqlQoZgQ71/NTGmkYb+JEuUEKSpI8ucspc5kEnMBfMpzU05tWaB/EvC0yQny/5ZNGdRKhuXdj67x0gPI+6zA1znU3KR44icvlloSVAMhIZLuAwD0fvEsHOKE5FoKloX8QLMdGFN7wcpa0IS0pKioZSzkuOjODQ262gbB4iSyEzkVuS5cvoQ9wIIcaytqHRENbuNEnI+a0WCxJ8s88tSP+moPmKrm96VL1fWM4rhiQlZSSsTFFMogENlqaFm2/GgbCYArnlCJoEt/iVRkndtWGkPeH4CX5xINAaNRIPSrFRqSIG48Wrz444wZAM/gTDAywhAASApgCQACdaiPJwN/rBK8Lm5XHbv01j1HD31KRq6S1ddnejQVkkkm1kOOTJqFBlBIUmtXHanQaxZhCpScycgZrEMLHM2osC+o6Ro+K+HDMQlCU5uZ1FRygM9PoabQi4vgVyyuVKSFsAVKHxDLdOYtmAoeUbUcQHZ4VqA7xsJ/Pz5r3FYQIUTRSXopwqnd/akG8OwaCUFP6pgzOGBBU3peMwqbMTMCFJUAFMaHesa9agmW1QSNaNp6VMO3AVD9RFSDaeVruMSEqlTJc1RlADILBKnfKpyCSbcoNwdKx8xwcqXec6tkuQG3LVjbeMMQZ+FkzAsZkB1IAPOonLmSRQgZSptlHtHz3GKKlFqMABYUAAH0jpKcBtU+he6N5jdwf3RGExQDgnKGItFGIlqUvMlYKSHILUb8o0DolFQ5b/UbxGTgZyw6QG6k29AYUGitKQMlaW9uyimYhRLguKOHp6PpGh8LpUqYCtLoHxul2TbunQP1hEMCqUciwywQfk9R1v7RsfDWGkTFATVtmBGZyHP9NKB+sGQ1SqaNjHF/pikn8STnxQXK58yUnKoPlAdLFTvl5bbERnpuKKjm/qO2w/PaNVxXBDDYl0nzJBDAn4gTQuwZwPcaDTLzpIVMmBPwpoKNuBTRwD7wWDGVHqyGEVwD8e/8LzDTVuTU7xdxGahVyArU1JNKDoKRPDTcqCGr3ZJ6mrxRw7B+dNYlmqSB8oNNaN6gfqJJz4LBgnCAMg5dniE5ChZusa7iWCTJLKmIJSQOVJzWFSktazk3hZNkpCjlOcaFScrjdnpA8QDhVXsdGad9itv4o4+uVKT5fKczKLCoZwQ4u4r3jJy+OqIKVkrSTmKVklz1f6doOmYg4mUmWo2IOmgV9XjKYnATU1NEk3+z7wX5Iyr+hbGyLxHMuuqc4ScFTs4OUJBUWBamgYHR+lO0FzeHJXzFbqDpKkgMQba1rRhuIE4LIlpUkFebMQKWNdXakS4PjhLWX/S4A2/vETnFrfKrbIBqZyboV+6ecJwBLJl5lJ+EVq7kMUj4TQMDd3hpxPETMNyhamAZSTpuOldIH4X4hEoHIACfbu28K+L48zSzlRUe5LxWJ3H1K144XRNpxsDv1Wp8M8Ukq/mKCSt2Bo7bPf/ADD7HeIJM1WVKWpfr94+QCXNkny1JKSLbEbg2jQ8N85kiY4lpL1LX2ftXoIj/wAaVjyWGuPp9vRZ7xp5fO7rdAfZOZuL8rEqutKwlKwCEqJUV5eYD9IS25BDmkSxSwwE0ylI+EJm5gwBdLLSOYszkhzl6xXPwAzonGajmDZQKuCACS9NYzPE586cFqUFulTFksh8zFRLUZjaNLxQ8kBYw0JYNzztqv3o/JQw82f5hmiWtEoKLZTRLWAqDr848xvAJk1Cp6SGzgVuzO5DXuTX0hOviM0jKCok2FddYvw/F5jMVMnWrfL0iOnDNLcLY3AAu4qkJPkKkzFozBTH4g7EaEPpG08OcsmincuXsDSkL+AYT+KBCpYypHLVlF9jqO9Kw+k8P8tkgMBozfK0E5VLUSUNiIdW3t/a0eSyolmJfQm/0/Hj1S2FX9f3vEjimYUPdL66xypo3DFVMxCBubnoH/KRm+OZJ03kcqS48wmgGncX61o8G4pZd3cPajR2AwAVzK5UCtNT03PWsdQ6pmOLTbVip6ZiSFBQUyiQxe2rEa7Q7wEyapIXNcqW5QpQpyEGgNLntQwb4nwmHlZVplABS+dWZVrkBJLAq36HUvFWB46HVKlIVMlzaJSokgECgegoVO9L9IUE2FcmAmiJv5170sTxchS0LUEuTVLEB3Dp6bdIqGEUsBaU+YMx2csA5KX6j57PBuGx0iYCJqQ6iXWQ5ru9S1IXiYJOZJ2dCh6ENSn1pHYyppGO8hrPfp7kdNwMyXMSfKymfIX5ctOgUFCgFgWNOsI08QUkUMH4TjM1CxiEfGgMiljUD2gKdh5k7NNJRmWSoizKUXIygMBdvSJdoNUqkeoEReXEZKCM1ROZn/P7QzwU1yDKK3vlA/aGnh2fhZUxAny1MAScwzIKmo7Vyk6gUcPQRZIxctKiJSAgFgwAFkhOm7P3JOsF3FFVtK18kznsNevvQM3GnIpKg5LEFTggh7D1gSStOZioDckEgewJ9Iq4omak1IYF01cV+etjFKJyR8aXf9WYv3DFvS0K1g6pZw+R5cSSe5x8lGZNqc5BUKJABoP6rU9axHBYky3UNGNPoYKnSJKn8tJSCTlCi7Jej7nrAEzCBL/zHJpTbrvDlrSKTRRSRvD28pziZ6VqKrPX11hxwLwxiMSlapKQrKQC5Z8z2JoWy76iMmubma9I33gHxecHmlTioySMyBcpU4tsCCSRuOpis9oaL5CabSF1vHPNJNxXBHCGWpKirMCSpuUl7Do0Rw2MkLP82XnTVkuzHQg/aNnj+AoXLMtWbJpX4Ff1Amo/7a/OMJivCmLQpkI8wGykkCnUKIb8rEssZHmKvfp2qZs8J3KL4ni5JkpShCEqSQQuyn6naF8vhyJ0yYJXLNcqU5oCaszVRsoVDihelk7wljb5Aeyw/wCe8NOHYlMp0qSxsT1AbWK7ZW7baQVadEZ5wI7AAsnuuw/g2f5ZVnT/AOpb/wBnH0i3gHAFpmAqKcz5Q5oH19jD7D+L8sgyaMbwFgMeFzSHABS/s0NC8eK0c39Cn1rJzp37sAfUJ7xThcqUkBMwqWTUUtuWtpeM14gwxXLOVQSoFw+tPh7/ALQ6xOISkdGcnUxkuOcRVMSmZJSrIgmo6tUi4sfuxpF02I85XndMamGa9fzukkrE4jKFZJmRJcqykWqWJo7aQ34X4xWhKgQlWZLEmur07QqxXG1rleW5YAlttSWifhz+GGQz0eYB+kmjaj3intFXVL0hdueBe7HX7e9MsZw5M6UZyRkUwJJUSFOTVjUFgLad4Sz+HBUtZCwVIYtot2oCS7gOW1jRGbKmTEiVllIzfCXIAowHQC4NIo43hJQQpGGlleSqndy9CzqNgHah6XgsOVWkaWMLSK9eg61j5KHgzGHP/MWQSAlAu5N39hG5K7BYqzuf3jJeFMFLlhKih5jF1HMcoL0A0LUeNSRmqkgf9z2+RhyMrPneHusKPLVhv77RUG2/Plps8eTSUn7iOXOcuU1HQtHKEBXTVSwPgD6EkuNma3d4BxWPKjzKrt+esWGVmsWHZ4bYTBS0cymKjUEtfoB+DeBhFZzF4AzUgTlKlIUWTuSK0BFAKOo9onN4snDZZeGly0S2D5QCVqcsmlVWc1u5pSLfHEw+QicgnNKVQjYsC7dWr0jNcN4rLSsKxEvM7FkkpFb21Na9YBcQPRW4YBIA4cjv+fhSzjABncgykklYUQwVmLgNtFuNkSZYlqEzOtTgioCQK10LsaVuYA4jiQqYpQDBSiWexJgzAY0SQFBsz/EWfsHt6QT3VsBobtPTuhsRNA5BYl8oGpsPm0XplFCXcDoX+0MP9RCyBkc3BIBZ2esBY4MovWlfqYsDi15yVtzloPXn8tCoxk5KsoWMpIv8L6Eu4o/1jvOZTJLh6FmcaFtO0MsBgsIApSjNUSigSEhlHd3cN2jXeLuAYJOETOwwZV0sTVJALnNX9SernvAI3C1b0jzp5Nj+tf0slLWkJqhK1HVT/R2hTjJRdlJbZhHKnmJzMapYANWtEYdhbDowfVLlzVJLR7LmQaeHzMQWloKlXZIqwvTXsIqTg1pOVSVA7EEfWDZq1FsDTtXmGmkWArB+Aw65pLAqLaB4rk4M601PbteNz4XMiQkhbhRrmNiNG23havBKhm1bIhQ5Wp/iydPeFOG48hRWCa5iB6Fh9IpOLJq/YRivEOEmSVlYByKLg3YnQ7RJq4XObhV/0t8XiEP+C+l4TxDJRKWkpClqND0j534yxCUqTMFM5yluzg/JoU4biChrB0rApxjBaiEpOmpP9vrGXt8Mt3cDC9C0NYHOh9o90ql4rM2VTvGq4Pw8oSpfmtMtloaXYOOl6CHeA8HYGSlKkqUpRFQbCFWLMuROJJdJqkMK6MYlj1DHP2twfh9lWcXzNLZBj0vn4hM8NjpSilK3TMJCTZkh7k3Pp0hZxjiAlnKyVBy9KHq3pHmBUmYc6moQAWrXqNBeGGLwmFzqQllpdwo12dntE1l9NJ/9VSTSiJpk22R+w7+qw/EvKIOQBJIanWO4nPlPLYZeUJoznKGc797wd4ilJmTcklKQJKOYsBUkOTlGlNKVhNhJYWohVSxDhiB1ESiItwSq8ep8STc3HSu6bcI4sMPMUqWOoKmJsOm7w/4bizNSVTEsFF3ZiQzP19doT4XgKyETpJKk1ooCpBLsWG0aCROLAtWjvoffW0DYBkKSfVl7fDqlamUQ/LS4LjvYxYyrCvQ/lRrEpVa0Bf5e5949arh//EA/KnTeDapUppzNXXQx2ZVe0SEsv+axGVm5gcvQ1pARUFOQGcb6+xpEvPuVb6n7MwvEcqtxS7C59YGxmaw2p37O8GlxKhxrinIpJIZmaMTnmYkiWlGZYsaDKOqtrxpU8PSVOtRPYP6f8a01vF/wIWJSQlgVEpGw/LwaCkjle22jqk3EeES5UnNNKVzSoUQSGDPZ2LszlrwnxKuULKQEuzjtpq35rDjjgU0sJSwUkEqdzmNiT7+8Ep4WgyCCoEj0bteFLg0C1ZaxxLt/9JPh5pEtKrhVg+xZ29IsxSFrUlCEk5zWoDkNSpb5xL+MlIkpQlLqD9rliS9aad48w/EllLaFTnuIk3WKCot05je6aTAFrScF4JMly5hZPmpy/wAtcsLoohmBBDkkV6trDXxUCMGpMyWrzSys36ZYCs2VNeVN05b70ZvfCnmzkjy1JQqWCHJYklynlAPwurYHMnaO8U4nGJw604hQUlfL/tpFXBYEM1Aah/m4aO6yqksxkfuPJXznESxQg3FRsXiGGQ5hrJ4EFDOtVBcJb7wFxDB+WoAHMkl0lmp20IiM0VsB0sMG92SvpngXw6ZSPOUU5pieUNm5TV6EVMOPEuKErDzFatlBvVVPu/pBHhFaP4STZ8gegFRTQVteJeKlpGFnlw/llgKuTQBtXLCLbR5MLGkkdI7c5fIsg8pYCshWQQdTlKmrf9RHV41XB8CcRKSUkEoAQQS1h0v3hLh/BeJXkMxkhRAvmyg6kCgDR9FwPDpElASgAAMKM5bUnUxXbBvFOUNZtZUSTcgn1I+/0i1lk2ASzF9fSCjSp9jFEye8XC5NSX4jASpaVrTKlhQSSOUO4DxjcNjSkkg3v3jeTZo+Eity+g6/tGZxvg4lZVLmBKTWunzf0itNF4gWjotWIidx+K8Tx1bNA3G8PNKEzTmLUUkJJyg2JVbS2kQ4fIEtSkqOdlUIJAozsW62jU4fjcuU8s1qXHe3yaMuRgg8zW2VqDVvmkDW8VaB4SuSjCMrnmzKkv8AAK0G5IZzpAkjhk0IVMWsoSHygfEoMS42BGsDYfhEwrXmCkoDqYD9Llg9hSD1cQmBYKg6AGZW0XY4je5yh1WsBHhRm75/hC+dLlJSqWDrmsXH1rWphTLwCySzJSTR3dt4dp4JLChMRNSpFT5ZzegYVZywL3i6VxSRmUpSQVA/CVUIajNuzwA8VnK50DhNbBt+XonXA5eWWiWFKATdwWNdty5r1hlisICSoJI7HTXSFHA8TnQVWGYgHo3+RDSViH5XrQ3e/TakAKnK0teQcoUYc3zJdrg+o5T/AHiMnmqklKrGg+b69GgyekE6udmFKb3qLdooXJDkBIajOX6XDAmlaQyRTly3usk+nzH7ViuXqkqSOrV9P2rF38OHoGbZtdawLNw7KJfbeAj0UmO9AGsznsS8CqN8oVR+b2/HguXJGpcaXp0rFiZQNzTYFvmC/wAvaDaCWYPCqKtDW+g6v/mD5/CEmTM5nVlIBJLBRDft8otl4oSkqSxJJoB11Jtr3ijE4vkAqS1am97awCSVwwbWExGNmodEwEaVH0OvcQTw2RPmgeWhSn2+kMONzkzQETAVKDZWuPUWpAsrFz8JMAZSGYp7XDEUMK9uFraacSna40laeGzFGYChSchdQNwPvvTQx2HNQKU2EM+IY2YVBRdpwyg9TRu9bdYowkpCDVi2mpaJIjYtZv6qwxkNu+UdJEwzZZSVgghKVJNUlRuBrcltaw9/+QcXPRKlyp6pSyV5hMQSCoJSRzSzRJ5hUUheiYQkqQRmKeVNcwOig2od+rQi4lPXi5xEwkM7vodulW9oJc3KraaGQFpINkisc/0oyOJKFN4nxXFmbl6Gg9IUow8x2sRQvDSXgFDy9ST7RGMFbOtf/tnY7fuF9c8Cy1owqSS6VVSDoLfMw14sgTpZQEgKdN2YhwSx7Rh+Azly5mVc1QQRpowpQ2rDeR4ukiaJM9SUqVVJs4Lh37g2rahieGVrhsWTPoXxRh92DX1WhwWCTKlpRVTCpJzHe92qw6NFc/CIOjRYuSt6KpvYjvuOsW+So3LH87Ra4VJfPZmIBqfaIIxA0If6fnyhVPxtOc5dkhj+GBMWsgZkzKgClGGbQC+l4jkdtCt6TTeM7PCbz8RlFBmsSda6kf30gbEYkq/loPOr4iAVFKegS4+0ZwcRKULyGhKbhL1Pbd2h5wmaUSv5aQVvzXLmhL6l9T0awiISmvMU0mkv2Bxd5vhXoKVhSUJAkyElQJuurKU/9SlF9A3aJ8Ew0mbPWMp80AKd6MyRbRQf59I84AMOhOIzzEpSlBQEVJUVHMoinwg5UvtF3CkS5MxeIBcTAEpYfCAA46kkeg3hQbeErH+1XbFfD7ZKd4rAUyhWUe4fbtCHimE/lmWoO5oUVbragvGhTjAlAWavUB4pmoKgFamr7dOkT5UI5WN8PY2XIJE1ImKCq9RsNg0OsRgZKzLmkZEzPgTlSacwsSUhNQQTsIqV4XGJmqKjlypqtNC5sOu9Ypk+BsUDlROSdUpWa1FAC9uX0YxTewB2Ctf/ACmyta1/Tk96T/CzZbqlodkgAHlL92YKLi4HWDEEAgoLG2ltn9XaF3h/hkzDpV5qRmfmIUSKaOze43MH/wAYl0pCaNRQBLCtM1g12pCi1XmLC87OFKYCaJp3r9/z0gclIYqIDn8o4BPZotlpuys3v/fb6xRNRQum99CQT76v6PpDqFSzI07uwroP8wHizUM7DuPS1Y51ZgliWAFd6OCADlLHWmzRBU1YLEAA7uTemn50jkyqyncxcZ9GaKVKJcb3LPbTpERLqHvt/b8vBQKqxUwgdT1c/wBorStRoBTvUfUROeXOnYfePAmGSrsPh5blTZj1BI17RRxfEunqXF9w1tKGLmJIo+wAP4aiCjwFKyDNUwvlDPXrpaASByuF3hZLD8QUT5dFbpoaDWtB3iuSgIUkKUJblgpTsOpawreNB4w4bIw8uWZacruFFRdTsnKDsGBjJfxuZTGpNPSFYQLpX5R/l7TIQKtMeD8T8lSmVmBUecBswBIBY1ALO3WDOFLSqbiEkD+YlwToczgj/wBoRYskZVJSMtEsKV0hvheHq/iJCDMCPOSAVgOEu4bR2Ye4iJwGfX7KzLJtEbj/ANSPkcKxWGUg1SVKUzMRdnIIIsO0TGMXIXLJlpNDykqALszhzUGBcbNVLKgXcKI+d/8A8/OB8Tic5So6HXr/AIh29AqmqbvY+QE4PHTp91ssDgZs9a2oql+taRtOCYGdKkjy1oUofEhTgZtQ9xTUAeojJ8G4uuQo5aqUKNWhAMabw5iipUwqeuU2N6vbVoihIEoBGTfwVjWh8mkBvygNI9eidSMTmJQ2RSbpNx/2nUXr0OxAIL6H89jCXjHE8rKlZFLl8xCi3JqHNQ7U6pB0hTxr/wCQEYSaEzZExcuZLTMlTJWUulX6VJUpLEEGxOlo0w/zbSvO0QsJxeUlKP5qyZirBNWFz9P8wilz8PQKVNcilRWpDfBS0Sl4glaioNdKW0D/AD9esLcZwmYpf8sggAAElmaj+4J9Y57LyVYglc0VuI9y13D+LSEpyFICBYi56k3Ji3F8TwyZglyB/uMkTC4GY/8AFvm1XjHS+FYo/DLJGhcB+tTGp4NwZCEhc1AmzAbXyM1UjUg/vRoqPG3JV6myMID3V68ft9EFhlHJMCklkEgvqQane4vDbgKTNlrQAQhVUKvlU7N19NIMw65eRYWkEqcLSW1e9nNALvWDeD8TlS8uZCcqf0CwpYVP1PcxCXDgKeCHxXkdRTgW+4CsqLqdXmMlWxLJyjY0HvHuKxyjM8uWCWopquejfjx7JmidNICikMVcpr2B0v8AKCeDSgFklL1YGtAf1FvUWe+8Wmzgtvqqmq0L4X107pzwxGQAW1PU/lIaSsPQkANf1Fi1nhfe17FwW9N6a10hjhlgCmtWHtY1iuTeUlKEyTLJskK6/b80gHEYYA1Yjv8An9oYKnirsdPWlD8veBsY4ZgC/wDy/O8cMLkuRIAroRQguAdtD/gxStBegetBYC+sHGabEZailm/eB8QW3s7070Yn36Q6CXTA4YsQA2ppRx3/AGiiZkJIZRUdQDlpRs1tNHgtc03IB1IBV1Yd9b7RRiAoihCTper1aAmQwAU4ZydG0F3c+sDregDi9Gv9nr1tBMuUSW1GpZuorpRvWJKDB3TXTWl/R9YZBBCW5r6U/PtFsnCKU5LNf09YPlIB+IADUGvVqRKfODcrjQANRtnoPxoNpFZJ8uWAf1en10hJxbjJFU330G2kSmkrDZmALMx9n/Yh27xQuW7DKkC7ffuYWs5TBJF4VeIHN8P9SiW10H7RVwvCSJbhaAuvxEW2Z7Q+xKVLSQhIzM+1Lxl8XKWFAEVBq/wh9aR1kmlchDYmGUi+iPxOHlKWkpDAVyucpP8AVuO0NV4NKxmCwCmoGWztY62pCabSXmSOVwMzEEmr0NhEJPE1JPyhLoq81kc7AXD4FNMZwcTkzChYSQMzMwLbdWjPS+HzQrKUs9eazaEEAhVeoaHKeLK8soDMpn9IUjiHMWjmuoUi/StPBoHkd1sfCM9E0CVM5ZieUE7P82+5ja4uejDISlKiVpLK0cbH7GPjcvEEqdNFM1I3vE+JrxExOZKQoy0Bk2PKC9e8B5LWlzeSqWkYfFOnefI3Pw/CtwoyyBMyjMQ2bLXLe5uNYVcT8JSsShCFB0y3yNQgKqQ5elBRoYS3QlCUqQSEgKGZNWDf1QXLlf0KzU/Sp/cJoIvDaRZq1jOqzXC+Ljw4vMFLmIBFQM4NRuR7tFx8PqI5UBQe6SFW6A/aGUjhBUAE5QBdSg5J7aD1ghfBlBKlJzFUtlpKD8WpQz767HpETtRWCQpxpJq3bcJPgccmQSDXRzePcPxlIKwQCkkkesF8Y4EmakTJk7LNyupAGY1qaCqfW3WBeLcAIlpTLSxTmJqHO1TekVpHNcTa3NE7yAben58Un4hjzmAlrWBYDMTp37wKnHnW4pTeKlcNnS+aYKVHfo/7R5heQMahyfR7+hh6G3ugyUtmwNgPdbTwTj0yiubMRmJDJCvrDXhOITMmkFrOKPWzer/KMT/EKSkOCkHcED5xovDGMly5cxSnMxbBJeiQL+p+0QZJ9Fozxtcwt5JpbyRKSGItag+cXmYhLgnLtyk22asZvwvxLPNWjQpcdwR+/wAoe4hJZku9rUPSt76Vh2m8rz+ohMTyxdiFXIdmuL3gSZPKWyZb/CQwpawLadB7RFC0sdNNie4uR16xRMzhKUpo7DmL5ajc6h2fpe0OAoF7OmFTEqKUhmAqGep66dvWBVTykgpJGa56B2bbsOsdOkBPMnKlVSSly9WZ3LGjhtesDplBagqqiGIzBm3DfqFrv21hkQUSoAGoILh9N69orxEktYZXoQ4B9N6/SJrUMoJKQ5qxoOjUeI4lQSaKcXswDxyCoUnSxG/1jzlAub1+XvtpHhmdfc/KJOAczD7fK3b6wUFJUwqcWS1W+5B+hgSZOIKRkLHqwDXozH0eOm4gsWbRnFOgLMwjyYgAgCYlbh3Sp2evw1YH8EMAgV4VsoZmG/Y6dLRXLkvSos4o8RnklmY+rt7WtaIrQo0Fq6/nt2gFcEHgsYRPIGhbo1ou414eWomal1ANSrNXX94X8QUJMwMxcAkjU2+0OML4lX5RQmygAX6axCTRW8yNs0LQR2WbTjAUlCrWbb+4hNinQSLxruL4CUZYmJTVXxXBCu8Y/LnWBUEDm7ijv12gsau1Mw8oAycBeJmqKeW5oL3tHmF4ZiGzZG7xoOG4aWggsOu/qY2fDZ+G5/MSDSh26NDbug+q4Qv9qQk+gXzzhuBnKdaUE5alulY+m+GZeGnSs8zNnICQUkhhUgpKSCDVn6N3TcHxCZc5RBKZaqFtNjYxfMw/8JMDELw84cuxeqkdmqP/ACGkSMy3csT9TDo5z7vmFrkplSWTMcoNAtUxfzJU0Ff6Zh6coNNVL+rwNh8GibKGWouFMKHq2ujx7JxEtAyzqtY/ZwYsbWkYWeKOV88w/FKMTSHPDuOhCSKF6R84GIILGkEysb1jNIIK9wx0cjaK2x4gCS7Vi2XKVNKVLUEoJKXBLCtCpg9aUdoxyMdDXDYgCUmbLLLsoD9QrUnZ2HqIiDKyotUYxto/3+etrzH4N1hK1EoJJA+z+vyh3w3B4ZK5bJyoJ5iAMwe5jM8f4mBlahcEA9Q/3gZPESNYZu8jzBStbCRYOT9AQtlx2bhyClCXSHFf1AmjjtGEmzsiigWBYdtIJVjFKP3jsIpQmkpyhiC+v40OwWcpJXANAYb9VsvAuDVKCps1LFYYAvRIq52csWOgjV4sPar1pXdvzq0ZTw9xF1FBNAM1n79rv6dY0yJwYF+1XcH/ADDjPCwtU1zZSHJdMS1mI0YUa9n6NSBZuJWmqUuwcEVVqGINHpf94cT0lQAKQpJ0I3r706faBJ+FNqkk0AFyztZh8odVkHJmKUHUwtme4Jq5apfb5tFU5IZ6tdN+apvqz1aloMDpBOVVTQ2AO5B/LwCZ2UjMnMynZg+gs9bs3cQVwXq+ZKQyEEXYKAp0Z3+8BrIdQWFEi21LCLZ0w8wYIfcMSSWZnLVNRHuHwWYhKVAc363q92LVFm0ghcg1YrMouNN6NvQfKPBNNxQE0of3JgpGFJIBNOgvX2ADE1imegpUAVEgAs7Wrs1ukFBDzSopy/pVt6+4PpEMLgUpDJDFXxHf3HfU+0WAtUAADZrEvV7X+lYmqSSxTTqH9n1/vBQKumJADGwDkGpOt9elPbQRc/KHYilHa3dvlFsxk/qFnLvf87QrxU/NRwBsLfX/ADHUglvF5uYdresC4KcQm9Qfr/iLMeqF1X+0BzA4Kzp9SYneicL4ocpTvCbzwF96RbNkLypV+lVA5rTpeKlcKmEpJYA1HpEYbXtLSOobJ7PKIE9oKw/EG1gBeEW7XjVeHOEpktMmy0rLgpCq07W994R+0DKnjlf2TzwPg8582YnkNEuHzWBLVOUA3bXdo0fGuELnyvKzZSFCYglILM4Zn6kGsXcW4jJlSjiCGZIOUMalgkj3ylvk0YtHFpmJVmmKv8KRQCtgB3iVrhEFl+DJrXl5x0/r+Uw4dxyZw+ZknpTkOrkDbOmh9RRto0c+X5zLoQoPyWrrlckRmuJCSlHKTNSUghC0gjM7Onesdh+FrxLqlYpYIPMkpFNmYhu3SJGvzQ6rOk0j2bizLW8+9YteFE1lZWp8T3PZoAxGAWhyCFNfT6x5HRK5jSLUkGpkY6gcIvgmAM34qI1ANT66RuP/AOXTKRLUHCWICHcc1bnqHjo6M1pLt2eF6TURsPh2AbVPHfBmGZ5gUVqDuFmn2+UY3F8HMksFkp0e9NDHR0M9xa8tHCSKNrot9ZQE6ZkUXJ/BEsHOJL6mOjomobVWEjmuwt34Z4etDqV8ahQPZN72rf0jSIUVJVqUgk2dq6/lvU+x0IFmyvL3FzlZhZwGV/iVyjV20d93/DFuLRmaqgRXlLa2ePI6GKRATSkJUa2Heurghxa/ttXiEgAKWGC3Givl2fWOjobohWVRMlcykqclJIej0ub7CwiiVOQx5FE3fM1KhgkOBUtSOjoHC7lcVEuq1etfnZtzpAWNfMxIAqWqxBL2DuzipOtrmPI6HC5Cpm2KK8xBJ29frA65i3JAUAa5nTZrEXHRnj2OghKpqRTf9vbpAuJSBUX/ACrx5HQSgEJ/DZ6OKaxBPDSVMBpvHR0KTSYC0zw/BE58ijzNm7DUfOLPEMlKQnK9OVTv6N7fOPI6IXeblWIfK8UkUuexhj/qJIEdHRC9oNArca6m2tL43w0xODlu2VOQnd2ZQ9yPYQi4ThLKKi4ILDpWtI6OizMOAqP6a4vY6+/7ra8J4UmfLUKpKACCDtahjPfxU3Bz1jMOcOCNQ9XGheOjoikG1gIVmADxXx0K7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28" name="AutoShape 4" descr="data:image/jpeg;base64,/9j/4AAQSkZJRgABAQAAAQABAAD/2wCEAAkGBxMTEhUUExQWFhUXGCAaGRgYGBodHxwcHB0cHCAaIBodHCggGx4mIBccITEhJSorLi4uGh8zODMsNygtLisBCgoKDg0OGxAQGywkICQ0LSwwMCwvLCwsNCwsNCwsLC8sNywsLC4sLCwsNDQsLCwsLCwsLCwsLC8sLCwsLCwsLP/AABEIAMcA/gMBIgACEQEDEQH/xAAbAAACAwEBAQAAAAAAAAAAAAAEBQIDBgABB//EAD0QAAECBAQEBAUCBQMEAwEAAAECEQADITEEEkFRBSJhcQYTgZEyobHB8ELRFCNS4fEVM2JTcoKSB0OiFv/EABoBAAIDAQEAAAAAAAAAAAAAAAECAwQFAAb/xAAyEQABBAEDAgMHBAEFAAAAAAABAAIDESEEEjFBURMiYTJxgZGhwfAFsdHhFCMkM0Lx/9oADAMBAAIRAxEAPwBLxfCy5eWZIzD9KgqoI3BcuNNNIokoRMByNm1SftCbBYhdBMU420EVonHM71Gu8Z+8g7goNqcf6eQC47Xg/gBlSs6Zk6ZKCxXKCUkaAj3+UecE4lKIKZz1sbgdNxGgl8MkzEslaF6gBVfa+0PubKKUeQgZc2XKmjJPTMSRReXldqpUT/tk/sekC8K4sqXNUqVIPmhylDZgp6hJTlBYpsxu1auGB8LLBdPJ1r84vlcLmyFFRWlLVzAsCdyBQ+jRzIfDFDhMCs5jp+Imzedc0FRzFKsyUjbKkq5MrpAH/Iw1lTJUrLLXMAdJzkW2FU3rs+oLUYf/AFvMhUo1dT5lVUQOp+he3WNJxLhnD50mVMM1GGVlClWKHIq4/SSrs5eh0jDg59dQi4IBfHkJ+OciYgDKEpJEzNuoD4g17djqXgeIyFSCpUnIlyoeWoEFwObIpQNfT3jOY9HmS8qkpUpP/wB0ogqO6VA5VGodwWqKPWPOC4pKCpEtZShSgUlaQr9IzJOZ+VSnJY6jaJQ8u9mk7Ng9rI+X8obFfw6lBMklLBufW7c1A562e5iySvEhHk5c8uoZIF9woCpCmNXhtjfDkrEpKkKKFISxSn4EGtcqgleUvQgaUdmhUPDqhLUSVlaMrBKSoLQRXKwcEMzEDsIJx0SYGQVPh+EYqSpaUkHlQogKOwBHLR69oZmSWDibnCnzipc2clQF2q/rCdWFOHKOXMFCqHLgagKYVSSHajxo/D86WtasqEpVUZBnc5SCSTmKWAcMRUmKroyXhwwlIWu8P42cKlIOVISX3P6gNqDa/SDeOcSaWRbRiCSTttW/SveEnC1FM0AKABLEIYsCwAqQU7CpA2g3xKJclCudRmbFlED1ZhzaUoLxbYXFh6LrNLB8VxP+4QohyQogBg2iQTqR6VfeM+qYZauc5iBSpUQ4PLpSpp1p1Nxk8rplZKRfMa7OBVI9NbwrCVVNKlzten1+UAnCZraU5iSojKlaluXFTQkBJt1vq4tDrBcLAACk5lnQczdC1H3MIhOKEhQBBsCCQfQivr3gjh/Ep8w5TMKaOGKi/wB3vDMAGUxs4TziE4ygJcv/AHClyEj4E6GgLk1GrNCGVxGfJlKy5WLqzKAJre45iWuet9ITMcZQIkgeco1mqDqbYEksafSF0jBzFVUTSlQAPfT2rHFwuwUA3CZcMmBRWuYRluSzEnoGb9opxOOQpRISQBZLkn1JtqfWKsWQ3lpFK3IfSveggaXNFCzaFydDeFBvlOI8Erv4tZBypD/qN2A0rTW99o5Dq5lFzv8A5iC5yZbhArqo/TpFInnV93P5tWOcLGER2KsXiFglKHYXZqV/SbgHp1iEqQMoUVtVsvZi96XOn9pSswcggDX9ohNJJBBr2em507Qt9FI0EeYKeNxICWF7C+9/zeO4dNUtRJJcaxRNkEM+tfzeGXDpTIszn3gykhtqEq1Qi/ySzkR4kAXMTzOGihkoAd0rwknkSoGpftT/ADEpsgisXqV5RDlPlqUlSwADlP8AUNj/AFARbMUhrhRzM4tTUF2I0fpE7g67HCkc0g0UDKd4Y4HFTEKCpalAjaBpqGtbePMPPKVFSSXG35WIOcqMc0V9T8JGdPy55hzKV8GVPwi5tUs7GO8YcLMmfKmKmlcioVLmFKUpVlLFwA4zNexaM/4T495azNd2Szape57aP1ifjLxB/FS8g+usVmzTiUNNnPwrsFcnZEP+PoOfVIMfNThgVGUlayhWQuSBnBAJSKKZy1vkIP8ACmNGKIlLKEBaghjLQqrfpExKkOaaAktXcXAKm4hK2ShRkAPLVRysFIyp1AZ2oxI0EAKnZVJKU5FJFQKczvm30BjTcQPNWVTor7Dw/wAJSZOHMoKMxDVCgC+5OkZHxPwUJA/h5aMoNQBUEsLM6bm1Ooh74I8ULxLypiOdA5lhgNWdPp+n5Qf4s4YZklQEpWYm8tQBcVqCwUHFnDxYG1zbaEpu1gsstMvKtcxEwBgSDyEEOrMKC7Mz/U9iZ85i5Ilp/wDsBNQGvrmFQ9PV4Jxc0GWUzw8xHKE51S1EFnu6VEV5S+sKgpDLmK5glgqWF5VSy7BRTzOHADg8pPqEAAwhSNyymUo4gFVAS5zWszl36jSB8stWZUtTzEkKUFMCXc8rjK7AjKRVizwMMbNzuV5kOwcozoY3zNVjqXFdKs4kTkpnFE1AJ05KHlLlzbMznvrAJF+iO3CN8LY1AnJUUgBVEhRFCrXK9GIYNv6RPxlN5GQcwUXOZRp8TjKCLOAD0N7hUrEjMSolB1QwZy1AlwwBA1IcClakeIlzJkqWtSVISORncBQS5AAcJLCoLF9KQY8NICG0rMYrEskD6V7n6a0bqYBl8QB+IJoQS7E3/UTb0aC5iQaqJCWoCz1sGB3emkCYDCKCghLIKmVzAlQD0LAP9usG6VqOEuR0/kl+ZMd1fCCGBG9qdP8AEUyQpPJLyustcOp9HuK6UsYaeKUpSpPxrKQARVWrlyaizfLaFU5QJCkpyvcbMSA1m100gOzyUgYdoPdU4nCUUJgIUlRSzsxFC/5pHmLn8qWUa0azU+lDF61uSs1Casf1KegtZ6kFqAh3IgTHz86nCWJZxoN/mTU1rcwoCNZyhkMT1101gxGDBda1Us1q720pSAZ8myr/AGgqQlakuElQb19jeD7JtMGOf7Kjj0S08wAOaiaa7/m8dj8EpEzy1EE0dnoaEguBUGhaKZAK5goSB6V+1vlDSYqSopM0qSfhdLGgAblJB039oJJpKaS7ES0kDKCndyDXU2FP29Y6bNCAwFWvr9IOxeEQkjIpK0K+BQDuzOCG5VB6g7g1BBKrF1tYfOEF2pSf9MC8dlLCLlrLLUtKiaFgR6vWGiCkNUNbu0KMFITnSZjhL8xAct0guTP/AJAzywFEnKqlauXP5Ro54LhShpGS8SFqZPMWJ6Bt4BxvnBi7A6AikDBKkhWUMP1H80i8YxBAKlTFlmplSBU0BIL+wqTeO8MAYTxN3upLpcxqMPvBknGoCEpynMkllA6GrEasbWvAqkPUR6mSYl23yo7TvhkibillMpAITUklu3R/2gSbIUheU0IJBEWcKnFJEtLgnmJD7UFHPalzBKUBaSVLzTApiCXUx1JN9niBzGtHlCG1RExSEEoD6qGrdGvAeJxBUEqIUkKsbd2/NYbyUkEEPT7QwwOGw8yYFz1BDAhkIU5o1SAw1962iJj2k55UsZcLaUlw+aWvz0klaU0SoODRjU1qmx3aGkiXhjO5lHym/wBzKVByXPK7kM6QdCbFngfHqTNmrAAQgJA52TRISkKNwS7curu9IEM1KU5Zac+VVCq+Q1Zw3681xYp9ZCD0yuc0VuCa4fFHCTv4jBzRNQHDEFwk/omIoW/5DUaGPq/hvxFLxkrzJagJgAzySaoIcdCQaMrXvSPjU/GIkpCZKAorQDMU5oqrpZ2IAY9CTBHDMUqVPUtKlSZkv4HSQSDcKCtL3FaUguJZkJRG7buPC1Hj3Apw05CwFBC1hYSwypVVw7O2rOztRoVKw0ucoKSpeQsmYnKkAPUEqACSnlDgMWBIHLWnjPjLEYnKJxQUpccqQDWjv3Y2aK8JxZKFuEFIUGUUkqUSLEFwyidmej2owNn0RDXNs/BH4/AqlAqlImTGRkAl5iA5cqYORQfSFErE+aE8szl/qUtgzCw+EPSrbQZPwClyzNk+YnM7+ZM5pgyglRCnBJOoUBflhbhhRExM1RU4CkcyVOKgBeZsp3b945/cK9pIWyM2DJ79v5R8qQFoSsBTOQ75jR6bAVt8Tgm0afxBxJM3BIlBBdASyifhyBiSAAKh97wh4BgnCky1FI+Jbl3dmSdHFKi8OJ6R8GhDQoNDCeSLa/aRwsdjZLpGdRrVwoMU/wBLAkuaM40iMvFKWsJ5QkFxlAcAG4JLk9zFvGMKkNQlKFMVsdnIINiOzGBp2EzBAlvygrZZFEkhyaVqXIax7wQeiDmAjy8V8ERxCTMGSYmgmh0s7sKOXFzeji7QvxkmYiqw+ZLglqh2V80kekargs3BlJlz5pKZYDAlWaY//TRYA21LGrBzCOYgzHPwolpQkmmzCnXfp1EEXWVXa4tdt4GOR2VmFT5ssJSkICQMxymoc1YDa9qQLjMOJeIVKocpDlmdwDYml23ppGyn+HynDomEGWAnNNJLKzByCwcH4gm4s7VYZ/jyJawqYj41uVOzk3cH7QpwKVqCIyPMld/wJFiZpSsjKkJZgzMANov4dxhUtaVMC2h1o0LpOFmLNQyQbk33b94ayeBy5fMue4FcoSx7O5B9IctB6qZspi81Gvcp8EkpUmYCGK1hj/SmoPo6h7NrFc/AqUr9ANBQEOwYksGuH/DBMniSJYaVJJo+Y7OdnMFS8QmaRnzBRoQKR24NuyqXgPnaDG335Hvv0Qn+nJAHmKFOvt/j+8VJEpB5XI2ekVcQnITMKEnM1ik/F6u1RWOMlSnyS1OEgFJuCqvwjXr8obcTgBVXQOaLcrUzEzBVLsCQHALAtUlvqT0gbG4eUZSFIUpRqVpysEF2DFy7+kHyeDOgFYKWFdHqTs+sT8TcGRgwlKFkpmAKYqBLEPUChGxYawt2aVk6UNhEgPv+izK5o8taTV1D5P8A2iqVJIAoYl5wILcpNiPvBmCx0oIZcslQoSw01cmGGOFCWDw7CIn4PLdKvUEROVhiUkZQ5Fzpq8fUfKJcryqSS6SmvofqOkIPFHD5MqX5qVKSxA5Rqbdq6/vEp9lVo8uAKwuK4eUhKioFyUKDh00DWJ3NY7DUktlOcUKydiS3zb0FItm4dJQpXMZhUCBQhtXpmzV7R2LxJogiuU/QvSK94WsY2+Iaxjd8v5UMFxFQIB0jSkBaAUqZWooAR3uPdoy/CODTpqUrJSlJNCbkbsI2uD8J4mSZUwhM2WRmyggZkmjFyzMa1fpFaRo34PC2Q4O05Lhk8d7SrF8PJQMqFLXmulNAlqA0d3diaENWhEJcqpcwFimpdwaBi7jUUj6BiOMJC8qZQSyxya7ZXvV7w24tw5M2UBMkZgnlSoZQtH6S1WKbuKGmruJIjvsrH1+lMJB6H7d185ktnWqZyKDq+GxFQnIxv3iqRimL5QqlQoZgQ71/NTGmkYb+JEuUEKSpI8ucspc5kEnMBfMpzU05tWaB/EvC0yQny/5ZNGdRKhuXdj67x0gPI+6zA1znU3KR44icvlloSVAMhIZLuAwD0fvEsHOKE5FoKloX8QLMdGFN7wcpa0IS0pKioZSzkuOjODQ262gbB4iSyEzkVuS5cvoQ9wIIcaytqHRENbuNEnI+a0WCxJ8s88tSP+moPmKrm96VL1fWM4rhiQlZSSsTFFMogENlqaFm2/GgbCYArnlCJoEt/iVRkndtWGkPeH4CX5xINAaNRIPSrFRqSIG48Wrz444wZAM/gTDAywhAASApgCQACdaiPJwN/rBK8Lm5XHbv01j1HD31KRq6S1ddnejQVkkkm1kOOTJqFBlBIUmtXHanQaxZhCpScycgZrEMLHM2osC+o6Ro+K+HDMQlCU5uZ1FRygM9PoabQi4vgVyyuVKSFsAVKHxDLdOYtmAoeUbUcQHZ4VqA7xsJ/Pz5r3FYQIUTRSXopwqnd/akG8OwaCUFP6pgzOGBBU3peMwqbMTMCFJUAFMaHesa9agmW1QSNaNp6VMO3AVD9RFSDaeVruMSEqlTJc1RlADILBKnfKpyCSbcoNwdKx8xwcqXec6tkuQG3LVjbeMMQZ+FkzAsZkB1IAPOonLmSRQgZSptlHtHz3GKKlFqMABYUAAH0jpKcBtU+he6N5jdwf3RGExQDgnKGItFGIlqUvMlYKSHILUb8o0DolFQ5b/UbxGTgZyw6QG6k29AYUGitKQMlaW9uyimYhRLguKOHp6PpGh8LpUqYCtLoHxul2TbunQP1hEMCqUciwywQfk9R1v7RsfDWGkTFATVtmBGZyHP9NKB+sGQ1SqaNjHF/pikn8STnxQXK58yUnKoPlAdLFTvl5bbERnpuKKjm/qO2w/PaNVxXBDDYl0nzJBDAn4gTQuwZwPcaDTLzpIVMmBPwpoKNuBTRwD7wWDGVHqyGEVwD8e/8LzDTVuTU7xdxGahVyArU1JNKDoKRPDTcqCGr3ZJ6mrxRw7B+dNYlmqSB8oNNaN6gfqJJz4LBgnCAMg5dniE5ChZusa7iWCTJLKmIJSQOVJzWFSktazk3hZNkpCjlOcaFScrjdnpA8QDhVXsdGad9itv4o4+uVKT5fKczKLCoZwQ4u4r3jJy+OqIKVkrSTmKVklz1f6doOmYg4mUmWo2IOmgV9XjKYnATU1NEk3+z7wX5Iyr+hbGyLxHMuuqc4ScFTs4OUJBUWBamgYHR+lO0FzeHJXzFbqDpKkgMQba1rRhuIE4LIlpUkFebMQKWNdXakS4PjhLWX/S4A2/vETnFrfKrbIBqZyboV+6ecJwBLJl5lJ+EVq7kMUj4TQMDd3hpxPETMNyhamAZSTpuOldIH4X4hEoHIACfbu28K+L48zSzlRUe5LxWJ3H1K144XRNpxsDv1Wp8M8Ukq/mKCSt2Bo7bPf/ADD7HeIJM1WVKWpfr94+QCXNkny1JKSLbEbg2jQ8N85kiY4lpL1LX2ftXoIj/wAaVjyWGuPp9vRZ7xp5fO7rdAfZOZuL8rEqutKwlKwCEqJUV5eYD9IS25BDmkSxSwwE0ylI+EJm5gwBdLLSOYszkhzl6xXPwAzonGajmDZQKuCACS9NYzPE586cFqUFulTFksh8zFRLUZjaNLxQ8kBYw0JYNzztqv3o/JQw82f5hmiWtEoKLZTRLWAqDr848xvAJk1Cp6SGzgVuzO5DXuTX0hOviM0jKCok2FddYvw/F5jMVMnWrfL0iOnDNLcLY3AAu4qkJPkKkzFozBTH4g7EaEPpG08OcsmincuXsDSkL+AYT+KBCpYypHLVlF9jqO9Kw+k8P8tkgMBozfK0E5VLUSUNiIdW3t/a0eSyolmJfQm/0/Hj1S2FX9f3vEjimYUPdL66xypo3DFVMxCBubnoH/KRm+OZJ03kcqS48wmgGncX61o8G4pZd3cPajR2AwAVzK5UCtNT03PWsdQ6pmOLTbVip6ZiSFBQUyiQxe2rEa7Q7wEyapIXNcqW5QpQpyEGgNLntQwb4nwmHlZVplABS+dWZVrkBJLAq36HUvFWB46HVKlIVMlzaJSokgECgegoVO9L9IUE2FcmAmiJv5170sTxchS0LUEuTVLEB3Dp6bdIqGEUsBaU+YMx2csA5KX6j57PBuGx0iYCJqQ6iXWQ5ru9S1IXiYJOZJ2dCh6ENSn1pHYyppGO8hrPfp7kdNwMyXMSfKymfIX5ctOgUFCgFgWNOsI08QUkUMH4TjM1CxiEfGgMiljUD2gKdh5k7NNJRmWSoizKUXIygMBdvSJdoNUqkeoEReXEZKCM1ROZn/P7QzwU1yDKK3vlA/aGnh2fhZUxAny1MAScwzIKmo7Vyk6gUcPQRZIxctKiJSAgFgwAFkhOm7P3JOsF3FFVtK18kznsNevvQM3GnIpKg5LEFTggh7D1gSStOZioDckEgewJ9Iq4omak1IYF01cV+etjFKJyR8aXf9WYv3DFvS0K1g6pZw+R5cSSe5x8lGZNqc5BUKJABoP6rU9axHBYky3UNGNPoYKnSJKn8tJSCTlCi7Jej7nrAEzCBL/zHJpTbrvDlrSKTRRSRvD28pziZ6VqKrPX11hxwLwxiMSlapKQrKQC5Z8z2JoWy76iMmubma9I33gHxecHmlTioySMyBcpU4tsCCSRuOpis9oaL5CabSF1vHPNJNxXBHCGWpKirMCSpuUl7Do0Rw2MkLP82XnTVkuzHQg/aNnj+AoXLMtWbJpX4Ff1Amo/7a/OMJivCmLQpkI8wGykkCnUKIb8rEssZHmKvfp2qZs8J3KL4ni5JkpShCEqSQQuyn6naF8vhyJ0yYJXLNcqU5oCaszVRsoVDihelk7wljb5Aeyw/wCe8NOHYlMp0qSxsT1AbWK7ZW7baQVadEZ5wI7AAsnuuw/g2f5ZVnT/AOpb/wBnH0i3gHAFpmAqKcz5Q5oH19jD7D+L8sgyaMbwFgMeFzSHABS/s0NC8eK0c39Cn1rJzp37sAfUJ7xThcqUkBMwqWTUUtuWtpeM14gwxXLOVQSoFw+tPh7/ALQ6xOISkdGcnUxkuOcRVMSmZJSrIgmo6tUi4sfuxpF02I85XndMamGa9fzukkrE4jKFZJmRJcqykWqWJo7aQ34X4xWhKgQlWZLEmur07QqxXG1rleW5YAlttSWifhz+GGQz0eYB+kmjaj3intFXVL0hdueBe7HX7e9MsZw5M6UZyRkUwJJUSFOTVjUFgLad4Sz+HBUtZCwVIYtot2oCS7gOW1jRGbKmTEiVllIzfCXIAowHQC4NIo43hJQQpGGlleSqndy9CzqNgHah6XgsOVWkaWMLSK9eg61j5KHgzGHP/MWQSAlAu5N39hG5K7BYqzuf3jJeFMFLlhKih5jF1HMcoL0A0LUeNSRmqkgf9z2+RhyMrPneHusKPLVhv77RUG2/Plps8eTSUn7iOXOcuU1HQtHKEBXTVSwPgD6EkuNma3d4BxWPKjzKrt+esWGVmsWHZ4bYTBS0cymKjUEtfoB+DeBhFZzF4AzUgTlKlIUWTuSK0BFAKOo9onN4snDZZeGly0S2D5QCVqcsmlVWc1u5pSLfHEw+QicgnNKVQjYsC7dWr0jNcN4rLSsKxEvM7FkkpFb21Na9YBcQPRW4YBIA4cjv+fhSzjABncgykklYUQwVmLgNtFuNkSZYlqEzOtTgioCQK10LsaVuYA4jiQqYpQDBSiWexJgzAY0SQFBsz/EWfsHt6QT3VsBobtPTuhsRNA5BYl8oGpsPm0XplFCXcDoX+0MP9RCyBkc3BIBZ2esBY4MovWlfqYsDi15yVtzloPXn8tCoxk5KsoWMpIv8L6Eu4o/1jvOZTJLh6FmcaFtO0MsBgsIApSjNUSigSEhlHd3cN2jXeLuAYJOETOwwZV0sTVJALnNX9SernvAI3C1b0jzp5Nj+tf0slLWkJqhK1HVT/R2hTjJRdlJbZhHKnmJzMapYANWtEYdhbDowfVLlzVJLR7LmQaeHzMQWloKlXZIqwvTXsIqTg1pOVSVA7EEfWDZq1FsDTtXmGmkWArB+Aw65pLAqLaB4rk4M601PbteNz4XMiQkhbhRrmNiNG23havBKhm1bIhQ5Wp/iydPeFOG48hRWCa5iB6Fh9IpOLJq/YRivEOEmSVlYByKLg3YnQ7RJq4XObhV/0t8XiEP+C+l4TxDJRKWkpClqND0j534yxCUqTMFM5yluzg/JoU4biChrB0rApxjBaiEpOmpP9vrGXt8Mt3cDC9C0NYHOh9o90ql4rM2VTvGq4Pw8oSpfmtMtloaXYOOl6CHeA8HYGSlKkqUpRFQbCFWLMuROJJdJqkMK6MYlj1DHP2twfh9lWcXzNLZBj0vn4hM8NjpSilK3TMJCTZkh7k3Pp0hZxjiAlnKyVBy9KHq3pHmBUmYc6moQAWrXqNBeGGLwmFzqQllpdwo12dntE1l9NJ/9VSTSiJpk22R+w7+qw/EvKIOQBJIanWO4nPlPLYZeUJoznKGc797wd4ilJmTcklKQJKOYsBUkOTlGlNKVhNhJYWohVSxDhiB1ESiItwSq8ep8STc3HSu6bcI4sMPMUqWOoKmJsOm7w/4bizNSVTEsFF3ZiQzP19doT4XgKyETpJKk1ooCpBLsWG0aCROLAtWjvoffW0DYBkKSfVl7fDqlamUQ/LS4LjvYxYyrCvQ/lRrEpVa0Bf5e5949arh//EA/KnTeDapUppzNXXQx2ZVe0SEsv+axGVm5gcvQ1pARUFOQGcb6+xpEvPuVb6n7MwvEcqtxS7C59YGxmaw2p37O8GlxKhxrinIpJIZmaMTnmYkiWlGZYsaDKOqtrxpU8PSVOtRPYP6f8a01vF/wIWJSQlgVEpGw/LwaCkjle22jqk3EeES5UnNNKVzSoUQSGDPZ2LszlrwnxKuULKQEuzjtpq35rDjjgU0sJSwUkEqdzmNiT7+8Ep4WgyCCoEj0bteFLg0C1ZaxxLt/9JPh5pEtKrhVg+xZ29IsxSFrUlCEk5zWoDkNSpb5xL+MlIkpQlLqD9rliS9aad48w/EllLaFTnuIk3WKCot05je6aTAFrScF4JMly5hZPmpy/wAtcsLoohmBBDkkV6trDXxUCMGpMyWrzSys36ZYCs2VNeVN05b70ZvfCnmzkjy1JQqWCHJYklynlAPwurYHMnaO8U4nGJw604hQUlfL/tpFXBYEM1Aah/m4aO6yqksxkfuPJXznESxQg3FRsXiGGQ5hrJ4EFDOtVBcJb7wFxDB+WoAHMkl0lmp20IiM0VsB0sMG92SvpngXw6ZSPOUU5pieUNm5TV6EVMOPEuKErDzFatlBvVVPu/pBHhFaP4STZ8gegFRTQVteJeKlpGFnlw/llgKuTQBtXLCLbR5MLGkkdI7c5fIsg8pYCshWQQdTlKmrf9RHV41XB8CcRKSUkEoAQQS1h0v3hLh/BeJXkMxkhRAvmyg6kCgDR9FwPDpElASgAAMKM5bUnUxXbBvFOUNZtZUSTcgn1I+/0i1lk2ASzF9fSCjSp9jFEye8XC5NSX4jASpaVrTKlhQSSOUO4DxjcNjSkkg3v3jeTZo+Eity+g6/tGZxvg4lZVLmBKTWunzf0itNF4gWjotWIidx+K8Tx1bNA3G8PNKEzTmLUUkJJyg2JVbS2kQ4fIEtSkqOdlUIJAozsW62jU4fjcuU8s1qXHe3yaMuRgg8zW2VqDVvmkDW8VaB4SuSjCMrnmzKkv8AAK0G5IZzpAkjhk0IVMWsoSHygfEoMS42BGsDYfhEwrXmCkoDqYD9Llg9hSD1cQmBYKg6AGZW0XY4je5yh1WsBHhRm75/hC+dLlJSqWDrmsXH1rWphTLwCySzJSTR3dt4dp4JLChMRNSpFT5ZzegYVZywL3i6VxSRmUpSQVA/CVUIajNuzwA8VnK50DhNbBt+XonXA5eWWiWFKATdwWNdty5r1hlisICSoJI7HTXSFHA8TnQVWGYgHo3+RDSViH5XrQ3e/TakAKnK0teQcoUYc3zJdrg+o5T/AHiMnmqklKrGg+b69GgyekE6udmFKb3qLdooXJDkBIajOX6XDAmlaQyRTly3usk+nzH7ViuXqkqSOrV9P2rF38OHoGbZtdawLNw7KJfbeAj0UmO9AGsznsS8CqN8oVR+b2/HguXJGpcaXp0rFiZQNzTYFvmC/wAvaDaCWYPCqKtDW+g6v/mD5/CEmTM5nVlIBJLBRDft8otl4oSkqSxJJoB11Jtr3ijE4vkAqS1am97awCSVwwbWExGNmodEwEaVH0OvcQTw2RPmgeWhSn2+kMONzkzQETAVKDZWuPUWpAsrFz8JMAZSGYp7XDEUMK9uFraacSna40laeGzFGYChSchdQNwPvvTQx2HNQKU2EM+IY2YVBRdpwyg9TRu9bdYowkpCDVi2mpaJIjYtZv6qwxkNu+UdJEwzZZSVgghKVJNUlRuBrcltaw9/+QcXPRKlyp6pSyV5hMQSCoJSRzSzRJ5hUUheiYQkqQRmKeVNcwOig2od+rQi4lPXi5xEwkM7vodulW9oJc3KraaGQFpINkisc/0oyOJKFN4nxXFmbl6Gg9IUow8x2sRQvDSXgFDy9ST7RGMFbOtf/tnY7fuF9c8Cy1owqSS6VVSDoLfMw14sgTpZQEgKdN2YhwSx7Rh+Azly5mVc1QQRpowpQ2rDeR4ukiaJM9SUqVVJs4Lh37g2rahieGVrhsWTPoXxRh92DX1WhwWCTKlpRVTCpJzHe92qw6NFc/CIOjRYuSt6KpvYjvuOsW+So3LH87Ra4VJfPZmIBqfaIIxA0If6fnyhVPxtOc5dkhj+GBMWsgZkzKgClGGbQC+l4jkdtCt6TTeM7PCbz8RlFBmsSda6kf30gbEYkq/loPOr4iAVFKegS4+0ZwcRKULyGhKbhL1Pbd2h5wmaUSv5aQVvzXLmhL6l9T0awiISmvMU0mkv2Bxd5vhXoKVhSUJAkyElQJuurKU/9SlF9A3aJ8Ew0mbPWMp80AKd6MyRbRQf59I84AMOhOIzzEpSlBQEVJUVHMoinwg5UvtF3CkS5MxeIBcTAEpYfCAA46kkeg3hQbeErH+1XbFfD7ZKd4rAUyhWUe4fbtCHimE/lmWoO5oUVbragvGhTjAlAWavUB4pmoKgFamr7dOkT5UI5WN8PY2XIJE1ImKCq9RsNg0OsRgZKzLmkZEzPgTlSacwsSUhNQQTsIqV4XGJmqKjlypqtNC5sOu9Ypk+BsUDlROSdUpWa1FAC9uX0YxTewB2Ctf/ACmyta1/Tk96T/CzZbqlodkgAHlL92YKLi4HWDEEAgoLG2ltn9XaF3h/hkzDpV5qRmfmIUSKaOze43MH/wAYl0pCaNRQBLCtM1g12pCi1XmLC87OFKYCaJp3r9/z0gclIYqIDn8o4BPZotlpuys3v/fb6xRNRQum99CQT76v6PpDqFSzI07uwroP8wHizUM7DuPS1Y51ZgliWAFd6OCADlLHWmzRBU1YLEAA7uTemn50jkyqyncxcZ9GaKVKJcb3LPbTpERLqHvt/b8vBQKqxUwgdT1c/wBorStRoBTvUfUROeXOnYfePAmGSrsPh5blTZj1BI17RRxfEunqXF9w1tKGLmJIo+wAP4aiCjwFKyDNUwvlDPXrpaASByuF3hZLD8QUT5dFbpoaDWtB3iuSgIUkKUJblgpTsOpawreNB4w4bIw8uWZacruFFRdTsnKDsGBjJfxuZTGpNPSFYQLpX5R/l7TIQKtMeD8T8lSmVmBUecBswBIBY1ALO3WDOFLSqbiEkD+YlwToczgj/wBoRYskZVJSMtEsKV0hvheHq/iJCDMCPOSAVgOEu4bR2Ye4iJwGfX7KzLJtEbj/ANSPkcKxWGUg1SVKUzMRdnIIIsO0TGMXIXLJlpNDykqALszhzUGBcbNVLKgXcKI+d/8A8/OB8Tic5So6HXr/AIh29AqmqbvY+QE4PHTp91ssDgZs9a2oql+taRtOCYGdKkjy1oUofEhTgZtQ9xTUAeojJ8G4uuQo5aqUKNWhAMabw5iipUwqeuU2N6vbVoihIEoBGTfwVjWh8mkBvygNI9eidSMTmJQ2RSbpNx/2nUXr0OxAIL6H89jCXjHE8rKlZFLl8xCi3JqHNQ7U6pB0hTxr/wCQEYSaEzZExcuZLTMlTJWUulX6VJUpLEEGxOlo0w/zbSvO0QsJxeUlKP5qyZirBNWFz9P8wilz8PQKVNcilRWpDfBS0Sl4glaioNdKW0D/AD9esLcZwmYpf8sggAAElmaj+4J9Y57LyVYglc0VuI9y13D+LSEpyFICBYi56k3Ji3F8TwyZglyB/uMkTC4GY/8AFvm1XjHS+FYo/DLJGhcB+tTGp4NwZCEhc1AmzAbXyM1UjUg/vRoqPG3JV6myMID3V68ft9EFhlHJMCklkEgvqQane4vDbgKTNlrQAQhVUKvlU7N19NIMw65eRYWkEqcLSW1e9nNALvWDeD8TlS8uZCcqf0CwpYVP1PcxCXDgKeCHxXkdRTgW+4CsqLqdXmMlWxLJyjY0HvHuKxyjM8uWCWopquejfjx7JmidNICikMVcpr2B0v8AKCeDSgFklL1YGtAf1FvUWe+8Wmzgtvqqmq0L4X107pzwxGQAW1PU/lIaSsPQkANf1Fi1nhfe17FwW9N6a10hjhlgCmtWHtY1iuTeUlKEyTLJskK6/b80gHEYYA1Yjv8An9oYKnirsdPWlD8veBsY4ZgC/wDy/O8cMLkuRIAroRQguAdtD/gxStBegetBYC+sHGabEZailm/eB8QW3s7070Yn36Q6CXTA4YsQA2ppRx3/AGiiZkJIZRUdQDlpRs1tNHgtc03IB1IBV1Yd9b7RRiAoihCTper1aAmQwAU4ZydG0F3c+sDregDi9Gv9nr1tBMuUSW1GpZuorpRvWJKDB3TXTWl/R9YZBBCW5r6U/PtFsnCKU5LNf09YPlIB+IADUGvVqRKfODcrjQANRtnoPxoNpFZJ8uWAf1en10hJxbjJFU330G2kSmkrDZmALMx9n/Yh27xQuW7DKkC7ffuYWs5TBJF4VeIHN8P9SiW10H7RVwvCSJbhaAuvxEW2Z7Q+xKVLSQhIzM+1Lxl8XKWFAEVBq/wh9aR1kmlchDYmGUi+iPxOHlKWkpDAVyucpP8AVuO0NV4NKxmCwCmoGWztY62pCabSXmSOVwMzEEmr0NhEJPE1JPyhLoq81kc7AXD4FNMZwcTkzChYSQMzMwLbdWjPS+HzQrKUs9eazaEEAhVeoaHKeLK8soDMpn9IUjiHMWjmuoUi/StPBoHkd1sfCM9E0CVM5ZieUE7P82+5ja4uejDISlKiVpLK0cbH7GPjcvEEqdNFM1I3vE+JrxExOZKQoy0Bk2PKC9e8B5LWlzeSqWkYfFOnefI3Pw/CtwoyyBMyjMQ2bLXLe5uNYVcT8JSsShCFB0y3yNQgKqQ5elBRoYS3QlCUqQSEgKGZNWDf1QXLlf0KzU/Sp/cJoIvDaRZq1jOqzXC+Ljw4vMFLmIBFQM4NRuR7tFx8PqI5UBQe6SFW6A/aGUjhBUAE5QBdSg5J7aD1ghfBlBKlJzFUtlpKD8WpQz767HpETtRWCQpxpJq3bcJPgccmQSDXRzePcPxlIKwQCkkkesF8Y4EmakTJk7LNyupAGY1qaCqfW3WBeLcAIlpTLSxTmJqHO1TekVpHNcTa3NE7yAben58Un4hjzmAlrWBYDMTp37wKnHnW4pTeKlcNnS+aYKVHfo/7R5heQMahyfR7+hh6G3ugyUtmwNgPdbTwTj0yiubMRmJDJCvrDXhOITMmkFrOKPWzer/KMT/EKSkOCkHcED5xovDGMly5cxSnMxbBJeiQL+p+0QZJ9Fozxtcwt5JpbyRKSGItag+cXmYhLgnLtyk22asZvwvxLPNWjQpcdwR+/wAoe4hJZku9rUPSt76Vh2m8rz+ohMTyxdiFXIdmuL3gSZPKWyZb/CQwpawLadB7RFC0sdNNie4uR16xRMzhKUpo7DmL5ajc6h2fpe0OAoF7OmFTEqKUhmAqGep66dvWBVTykgpJGa56B2bbsOsdOkBPMnKlVSSly9WZ3LGjhtesDplBagqqiGIzBm3DfqFrv21hkQUSoAGoILh9N69orxEktYZXoQ4B9N6/SJrUMoJKQ5qxoOjUeI4lQSaKcXswDxyCoUnSxG/1jzlAub1+XvtpHhmdfc/KJOAczD7fK3b6wUFJUwqcWS1W+5B+hgSZOIKRkLHqwDXozH0eOm4gsWbRnFOgLMwjyYgAgCYlbh3Sp2evw1YH8EMAgV4VsoZmG/Y6dLRXLkvSos4o8RnklmY+rt7WtaIrQo0Fq6/nt2gFcEHgsYRPIGhbo1ou414eWomal1ANSrNXX94X8QUJMwMxcAkjU2+0OML4lX5RQmygAX6axCTRW8yNs0LQR2WbTjAUlCrWbb+4hNinQSLxruL4CUZYmJTVXxXBCu8Y/LnWBUEDm7ijv12gsau1Mw8oAycBeJmqKeW5oL3tHmF4ZiGzZG7xoOG4aWggsOu/qY2fDZ+G5/MSDSh26NDbug+q4Qv9qQk+gXzzhuBnKdaUE5alulY+m+GZeGnSs8zNnICQUkhhUgpKSCDVn6N3TcHxCZc5RBKZaqFtNjYxfMw/8JMDELw84cuxeqkdmqP/ACGkSMy3csT9TDo5z7vmFrkplSWTMcoNAtUxfzJU0Ff6Zh6coNNVL+rwNh8GibKGWouFMKHq2ujx7JxEtAyzqtY/ZwYsbWkYWeKOV88w/FKMTSHPDuOhCSKF6R84GIILGkEysb1jNIIK9wx0cjaK2x4gCS7Vi2XKVNKVLUEoJKXBLCtCpg9aUdoxyMdDXDYgCUmbLLLsoD9QrUnZ2HqIiDKyotUYxto/3+etrzH4N1hK1EoJJA+z+vyh3w3B4ZK5bJyoJ5iAMwe5jM8f4mBlahcEA9Q/3gZPESNYZu8jzBStbCRYOT9AQtlx2bhyClCXSHFf1AmjjtGEmzsiigWBYdtIJVjFKP3jsIpQmkpyhiC+v40OwWcpJXANAYb9VsvAuDVKCps1LFYYAvRIq52csWOgjV4sPar1pXdvzq0ZTw9xF1FBNAM1n79rv6dY0yJwYF+1XcH/ADDjPCwtU1zZSHJdMS1mI0YUa9n6NSBZuJWmqUuwcEVVqGINHpf94cT0lQAKQpJ0I3r706faBJ+FNqkk0AFyztZh8odVkHJmKUHUwtme4Jq5apfb5tFU5IZ6tdN+apvqz1aloMDpBOVVTQ2AO5B/LwCZ2UjMnMynZg+gs9bs3cQVwXq+ZKQyEEXYKAp0Z3+8BrIdQWFEi21LCLZ0w8wYIfcMSSWZnLVNRHuHwWYhKVAc363q92LVFm0ghcg1YrMouNN6NvQfKPBNNxQE0of3JgpGFJIBNOgvX2ADE1imegpUAVEgAs7Wrs1ukFBDzSopy/pVt6+4PpEMLgUpDJDFXxHf3HfU+0WAtUAADZrEvV7X+lYmqSSxTTqH9n1/vBQKumJADGwDkGpOt9elPbQRc/KHYilHa3dvlFsxk/qFnLvf87QrxU/NRwBsLfX/ADHUglvF5uYdresC4KcQm9Qfr/iLMeqF1X+0BzA4Kzp9SYneicL4ocpTvCbzwF96RbNkLypV+lVA5rTpeKlcKmEpJYA1HpEYbXtLSOobJ7PKIE9oKw/EG1gBeEW7XjVeHOEpktMmy0rLgpCq07W994R+0DKnjlf2TzwPg8582YnkNEuHzWBLVOUA3bXdo0fGuELnyvKzZSFCYglILM4Zn6kGsXcW4jJlSjiCGZIOUMalgkj3ylvk0YtHFpmJVmmKv8KRQCtgB3iVrhEFl+DJrXl5x0/r+Uw4dxyZw+ZknpTkOrkDbOmh9RRto0c+X5zLoQoPyWrrlckRmuJCSlHKTNSUghC0gjM7Onesdh+FrxLqlYpYIPMkpFNmYhu3SJGvzQ6rOk0j2bizLW8+9YteFE1lZWp8T3PZoAxGAWhyCFNfT6x5HRK5jSLUkGpkY6gcIvgmAM34qI1ANT66RuP/AOXTKRLUHCWICHcc1bnqHjo6M1pLt2eF6TURsPh2AbVPHfBmGZ5gUVqDuFmn2+UY3F8HMksFkp0e9NDHR0M9xa8tHCSKNrot9ZQE6ZkUXJ/BEsHOJL6mOjomobVWEjmuwt34Z4etDqV8ahQPZN72rf0jSIUVJVqUgk2dq6/lvU+x0IFmyvL3FzlZhZwGV/iVyjV20d93/DFuLRmaqgRXlLa2ePI6GKRATSkJUa2Heurghxa/ttXiEgAKWGC3Givl2fWOjobohWVRMlcykqclJIej0ub7CwiiVOQx5FE3fM1KhgkOBUtSOjoHC7lcVEuq1etfnZtzpAWNfMxIAqWqxBL2DuzipOtrmPI6HC5Cpm2KK8xBJ29frA65i3JAUAa5nTZrEXHRnj2OghKpqRTf9vbpAuJSBUX/ACrx5HQSgEJ/DZ6OKaxBPDSVMBpvHR0KTSYC0zw/BE58ijzNm7DUfOLPEMlKQnK9OVTv6N7fOPI6IXeblWIfK8UkUuexhj/qJIEdHRC9oNArca6m2tL43w0xODlu2VOQnd2ZQ9yPYQi4ThLKKi4ILDpWtI6OizMOAqP6a4vY6+/7ra8J4UmfLUKpKACCDtahjPfxU3Bz1jMOcOCNQ9XGheOjoikG1gIVmADxXx0K7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Picture 6" descr="http://www.alternatifenerji.com/wp-content/uploads/ae_jeotermal_afyon_s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159164"/>
            <a:ext cx="4716016" cy="3698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285720" y="142852"/>
          <a:ext cx="8643998" cy="6500858"/>
        </p:xfrm>
        <a:graphic>
          <a:graphicData uri="http://schemas.openxmlformats.org/drawingml/2006/table">
            <a:tbl>
              <a:tblPr/>
              <a:tblGrid>
                <a:gridCol w="6223678"/>
                <a:gridCol w="2420320"/>
              </a:tblGrid>
              <a:tr h="812607">
                <a:tc>
                  <a:txBody>
                    <a:bodyPr/>
                    <a:lstStyle/>
                    <a:p>
                      <a:pPr algn="l"/>
                      <a:r>
                        <a:rPr lang="tr-T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Kullanılan </a:t>
                      </a:r>
                      <a:r>
                        <a:rPr lang="tr-TR" sz="1600" b="1" dirty="0">
                          <a:latin typeface="Times New Roman" pitchFamily="18" charset="0"/>
                          <a:cs typeface="Times New Roman" pitchFamily="18" charset="0"/>
                        </a:rPr>
                        <a:t>Kimyasal İlaçlar (</a:t>
                      </a:r>
                      <a:r>
                        <a:rPr lang="tr-TR" sz="1600" b="1" dirty="0" err="1">
                          <a:latin typeface="Times New Roman" pitchFamily="18" charset="0"/>
                          <a:cs typeface="Times New Roman" pitchFamily="18" charset="0"/>
                        </a:rPr>
                        <a:t>Fungisid</a:t>
                      </a:r>
                      <a:r>
                        <a:rPr lang="tr-TR" sz="1600" b="1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b="1">
                          <a:latin typeface="Times New Roman" pitchFamily="18" charset="0"/>
                          <a:cs typeface="Times New Roman" pitchFamily="18" charset="0"/>
                        </a:rPr>
                        <a:t>Kullanım Miktarı </a:t>
                      </a:r>
                      <a:br>
                        <a:rPr lang="tr-TR" sz="1600" b="1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tr-TR" sz="1600" b="1">
                          <a:latin typeface="Times New Roman" pitchFamily="18" charset="0"/>
                          <a:cs typeface="Times New Roman" pitchFamily="18" charset="0"/>
                        </a:rPr>
                        <a:t>(100 Litre)</a:t>
                      </a:r>
                      <a:endParaRPr lang="tr-TR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325043">
                <a:tc>
                  <a:txBody>
                    <a:bodyPr/>
                    <a:lstStyle/>
                    <a:p>
                      <a:pPr algn="l"/>
                      <a:r>
                        <a:rPr lang="tr-TR" sz="1600" dirty="0">
                          <a:latin typeface="Times New Roman" pitchFamily="18" charset="0"/>
                          <a:cs typeface="Times New Roman" pitchFamily="18" charset="0"/>
                        </a:rPr>
                        <a:t>Bakır </a:t>
                      </a:r>
                      <a:r>
                        <a:rPr lang="tr-TR" sz="1600" dirty="0" err="1">
                          <a:latin typeface="Times New Roman" pitchFamily="18" charset="0"/>
                          <a:cs typeface="Times New Roman" pitchFamily="18" charset="0"/>
                        </a:rPr>
                        <a:t>Oksiklorid</a:t>
                      </a:r>
                      <a:r>
                        <a:rPr lang="tr-TR" sz="1600" dirty="0">
                          <a:latin typeface="Times New Roman" pitchFamily="18" charset="0"/>
                          <a:cs typeface="Times New Roman" pitchFamily="18" charset="0"/>
                        </a:rPr>
                        <a:t> WP 50%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>
                          <a:latin typeface="Times New Roman" pitchFamily="18" charset="0"/>
                          <a:cs typeface="Times New Roman" pitchFamily="18" charset="0"/>
                        </a:rPr>
                        <a:t>300 g/fide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F"/>
                    </a:solidFill>
                  </a:tcPr>
                </a:tc>
              </a:tr>
              <a:tr h="568825">
                <a:tc>
                  <a:txBody>
                    <a:bodyPr/>
                    <a:lstStyle/>
                    <a:p>
                      <a:pPr algn="l"/>
                      <a:r>
                        <a:rPr lang="tr-TR" sz="1600" dirty="0">
                          <a:latin typeface="Times New Roman" pitchFamily="18" charset="0"/>
                          <a:cs typeface="Times New Roman" pitchFamily="18" charset="0"/>
                        </a:rPr>
                        <a:t>Bordo Bulamacı SIVI </a:t>
                      </a:r>
                      <a:r>
                        <a:rPr lang="tr-TR" sz="1600" dirty="0" err="1">
                          <a:latin typeface="Times New Roman" pitchFamily="18" charset="0"/>
                          <a:cs typeface="Times New Roman" pitchFamily="18" charset="0"/>
                        </a:rPr>
                        <a:t>Oksiklorid</a:t>
                      </a:r>
                      <a:r>
                        <a:rPr lang="tr-TR" sz="1600" dirty="0">
                          <a:latin typeface="Times New Roman" pitchFamily="18" charset="0"/>
                          <a:cs typeface="Times New Roman" pitchFamily="18" charset="0"/>
                        </a:rPr>
                        <a:t> WP 50%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>
                          <a:latin typeface="Times New Roman" pitchFamily="18" charset="0"/>
                          <a:cs typeface="Times New Roman" pitchFamily="18" charset="0"/>
                        </a:rPr>
                        <a:t>500+1000 g/fide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F"/>
                    </a:solidFill>
                  </a:tcPr>
                </a:tc>
              </a:tr>
              <a:tr h="325043">
                <a:tc>
                  <a:txBody>
                    <a:bodyPr/>
                    <a:lstStyle/>
                    <a:p>
                      <a:pPr algn="l"/>
                      <a:r>
                        <a:rPr lang="tr-TR" sz="1600" dirty="0" err="1">
                          <a:latin typeface="Times New Roman" pitchFamily="18" charset="0"/>
                          <a:cs typeface="Times New Roman" pitchFamily="18" charset="0"/>
                        </a:rPr>
                        <a:t>Captan</a:t>
                      </a:r>
                      <a:r>
                        <a:rPr lang="tr-TR" sz="1600" dirty="0">
                          <a:latin typeface="Times New Roman" pitchFamily="18" charset="0"/>
                          <a:cs typeface="Times New Roman" pitchFamily="18" charset="0"/>
                        </a:rPr>
                        <a:t> WP 50%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>
                          <a:latin typeface="Times New Roman" pitchFamily="18" charset="0"/>
                          <a:cs typeface="Times New Roman" pitchFamily="18" charset="0"/>
                        </a:rPr>
                        <a:t>300 g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F"/>
                    </a:solidFill>
                  </a:tcPr>
                </a:tc>
              </a:tr>
              <a:tr h="568825">
                <a:tc>
                  <a:txBody>
                    <a:bodyPr/>
                    <a:lstStyle/>
                    <a:p>
                      <a:pPr algn="l"/>
                      <a:r>
                        <a:rPr lang="tr-TR" sz="1600" dirty="0" err="1">
                          <a:latin typeface="Times New Roman" pitchFamily="18" charset="0"/>
                          <a:cs typeface="Times New Roman" pitchFamily="18" charset="0"/>
                        </a:rPr>
                        <a:t>Captan</a:t>
                      </a:r>
                      <a:r>
                        <a:rPr lang="tr-TR" sz="1600" dirty="0">
                          <a:latin typeface="Times New Roman" pitchFamily="18" charset="0"/>
                          <a:cs typeface="Times New Roman" pitchFamily="18" charset="0"/>
                        </a:rPr>
                        <a:t> + PCNB TOZ 10+10%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>
                          <a:latin typeface="Times New Roman" pitchFamily="18" charset="0"/>
                          <a:cs typeface="Times New Roman" pitchFamily="18" charset="0"/>
                        </a:rPr>
                        <a:t>40 g/m2 toprak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F"/>
                    </a:solidFill>
                  </a:tcPr>
                </a:tc>
              </a:tr>
              <a:tr h="568825">
                <a:tc>
                  <a:txBody>
                    <a:bodyPr/>
                    <a:lstStyle/>
                    <a:p>
                      <a:pPr algn="l"/>
                      <a:r>
                        <a:rPr lang="tr-TR" sz="1600" dirty="0">
                          <a:latin typeface="Times New Roman" pitchFamily="18" charset="0"/>
                          <a:cs typeface="Times New Roman" pitchFamily="18" charset="0"/>
                        </a:rPr>
                        <a:t>Formaldehit EM 400 g/l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>
                          <a:latin typeface="Times New Roman" pitchFamily="18" charset="0"/>
                          <a:cs typeface="Times New Roman" pitchFamily="18" charset="0"/>
                        </a:rPr>
                        <a:t>4 lt(150 cc/m2) toprak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F"/>
                    </a:solidFill>
                  </a:tcPr>
                </a:tc>
              </a:tr>
              <a:tr h="325043">
                <a:tc>
                  <a:txBody>
                    <a:bodyPr/>
                    <a:lstStyle/>
                    <a:p>
                      <a:pPr algn="l"/>
                      <a:r>
                        <a:rPr lang="tr-TR" sz="1600" dirty="0" err="1">
                          <a:latin typeface="Times New Roman" pitchFamily="18" charset="0"/>
                          <a:cs typeface="Times New Roman" pitchFamily="18" charset="0"/>
                        </a:rPr>
                        <a:t>Hymexazol</a:t>
                      </a:r>
                      <a:r>
                        <a:rPr lang="tr-TR" sz="1600" dirty="0">
                          <a:latin typeface="Times New Roman" pitchFamily="18" charset="0"/>
                          <a:cs typeface="Times New Roman" pitchFamily="18" charset="0"/>
                        </a:rPr>
                        <a:t> SC 360 g/l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>
                          <a:latin typeface="Times New Roman" pitchFamily="18" charset="0"/>
                          <a:cs typeface="Times New Roman" pitchFamily="18" charset="0"/>
                        </a:rPr>
                        <a:t>150 cc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F"/>
                    </a:solidFill>
                  </a:tcPr>
                </a:tc>
              </a:tr>
              <a:tr h="325043">
                <a:tc>
                  <a:txBody>
                    <a:bodyPr/>
                    <a:lstStyle/>
                    <a:p>
                      <a:pPr algn="l"/>
                      <a:r>
                        <a:rPr lang="tr-TR" sz="1600" dirty="0" err="1">
                          <a:latin typeface="Times New Roman" pitchFamily="18" charset="0"/>
                          <a:cs typeface="Times New Roman" pitchFamily="18" charset="0"/>
                        </a:rPr>
                        <a:t>Mancozeb</a:t>
                      </a:r>
                      <a:r>
                        <a:rPr lang="tr-TR" sz="1600" dirty="0">
                          <a:latin typeface="Times New Roman" pitchFamily="18" charset="0"/>
                          <a:cs typeface="Times New Roman" pitchFamily="18" charset="0"/>
                        </a:rPr>
                        <a:t> WP 80%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>
                          <a:latin typeface="Times New Roman" pitchFamily="18" charset="0"/>
                          <a:cs typeface="Times New Roman" pitchFamily="18" charset="0"/>
                        </a:rPr>
                        <a:t>200 g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F"/>
                    </a:solidFill>
                  </a:tcPr>
                </a:tc>
              </a:tr>
              <a:tr h="325043">
                <a:tc>
                  <a:txBody>
                    <a:bodyPr/>
                    <a:lstStyle/>
                    <a:p>
                      <a:pPr algn="l"/>
                      <a:r>
                        <a:rPr lang="tr-TR" sz="1600" dirty="0" err="1">
                          <a:latin typeface="Times New Roman" pitchFamily="18" charset="0"/>
                          <a:cs typeface="Times New Roman" pitchFamily="18" charset="0"/>
                        </a:rPr>
                        <a:t>Maneb</a:t>
                      </a:r>
                      <a:r>
                        <a:rPr lang="tr-TR" sz="1600" dirty="0">
                          <a:latin typeface="Times New Roman" pitchFamily="18" charset="0"/>
                          <a:cs typeface="Times New Roman" pitchFamily="18" charset="0"/>
                        </a:rPr>
                        <a:t> WP 80%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>
                          <a:latin typeface="Times New Roman" pitchFamily="18" charset="0"/>
                          <a:cs typeface="Times New Roman" pitchFamily="18" charset="0"/>
                        </a:rPr>
                        <a:t>200 g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F"/>
                    </a:solidFill>
                  </a:tcPr>
                </a:tc>
              </a:tr>
              <a:tr h="568825">
                <a:tc>
                  <a:txBody>
                    <a:bodyPr/>
                    <a:lstStyle/>
                    <a:p>
                      <a:pPr algn="l"/>
                      <a:r>
                        <a:rPr lang="tr-TR" sz="1600" dirty="0" err="1">
                          <a:latin typeface="Times New Roman" pitchFamily="18" charset="0"/>
                          <a:cs typeface="Times New Roman" pitchFamily="18" charset="0"/>
                        </a:rPr>
                        <a:t>Methyl</a:t>
                      </a:r>
                      <a:r>
                        <a:rPr lang="tr-TR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600" dirty="0" err="1">
                          <a:latin typeface="Times New Roman" pitchFamily="18" charset="0"/>
                          <a:cs typeface="Times New Roman" pitchFamily="18" charset="0"/>
                        </a:rPr>
                        <a:t>Bromide</a:t>
                      </a:r>
                      <a:r>
                        <a:rPr lang="tr-TR" sz="1600" dirty="0">
                          <a:latin typeface="Times New Roman" pitchFamily="18" charset="0"/>
                          <a:cs typeface="Times New Roman" pitchFamily="18" charset="0"/>
                        </a:rPr>
                        <a:t> GAZ 98%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>
                          <a:latin typeface="Times New Roman" pitchFamily="18" charset="0"/>
                          <a:cs typeface="Times New Roman" pitchFamily="18" charset="0"/>
                        </a:rPr>
                        <a:t>60 g/m2 toprak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F"/>
                    </a:solidFill>
                  </a:tcPr>
                </a:tc>
              </a:tr>
              <a:tr h="568825">
                <a:tc>
                  <a:txBody>
                    <a:bodyPr/>
                    <a:lstStyle/>
                    <a:p>
                      <a:pPr algn="l"/>
                      <a:r>
                        <a:rPr lang="tr-TR" sz="1600" dirty="0">
                          <a:latin typeface="Times New Roman" pitchFamily="18" charset="0"/>
                          <a:cs typeface="Times New Roman" pitchFamily="18" charset="0"/>
                        </a:rPr>
                        <a:t>PCNB TOZ 18%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>
                          <a:latin typeface="Times New Roman" pitchFamily="18" charset="0"/>
                          <a:cs typeface="Times New Roman" pitchFamily="18" charset="0"/>
                        </a:rPr>
                        <a:t>35 g/m2 toprak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F"/>
                    </a:solidFill>
                  </a:tcPr>
                </a:tc>
              </a:tr>
              <a:tr h="325043">
                <a:tc>
                  <a:txBody>
                    <a:bodyPr/>
                    <a:lstStyle/>
                    <a:p>
                      <a:pPr algn="l"/>
                      <a:r>
                        <a:rPr lang="tr-TR" sz="1600" dirty="0" err="1">
                          <a:latin typeface="Times New Roman" pitchFamily="18" charset="0"/>
                          <a:cs typeface="Times New Roman" pitchFamily="18" charset="0"/>
                        </a:rPr>
                        <a:t>Propineb</a:t>
                      </a:r>
                      <a:r>
                        <a:rPr lang="tr-TR" sz="1600" dirty="0">
                          <a:latin typeface="Times New Roman" pitchFamily="18" charset="0"/>
                          <a:cs typeface="Times New Roman" pitchFamily="18" charset="0"/>
                        </a:rPr>
                        <a:t> WP 70%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>
                          <a:latin typeface="Times New Roman" pitchFamily="18" charset="0"/>
                          <a:cs typeface="Times New Roman" pitchFamily="18" charset="0"/>
                        </a:rPr>
                        <a:t>250 g fide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F"/>
                    </a:solidFill>
                  </a:tcPr>
                </a:tc>
              </a:tr>
              <a:tr h="568825">
                <a:tc>
                  <a:txBody>
                    <a:bodyPr/>
                    <a:lstStyle/>
                    <a:p>
                      <a:pPr algn="l"/>
                      <a:r>
                        <a:rPr lang="tr-TR" sz="1600" dirty="0" err="1">
                          <a:latin typeface="Times New Roman" pitchFamily="18" charset="0"/>
                          <a:cs typeface="Times New Roman" pitchFamily="18" charset="0"/>
                        </a:rPr>
                        <a:t>Thiram</a:t>
                      </a:r>
                      <a:r>
                        <a:rPr lang="tr-TR" sz="1600" dirty="0">
                          <a:latin typeface="Times New Roman" pitchFamily="18" charset="0"/>
                          <a:cs typeface="Times New Roman" pitchFamily="18" charset="0"/>
                        </a:rPr>
                        <a:t> WP 80%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>
                          <a:latin typeface="Times New Roman" pitchFamily="18" charset="0"/>
                          <a:cs typeface="Times New Roman" pitchFamily="18" charset="0"/>
                        </a:rPr>
                        <a:t>200 g/100 kg tohum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F"/>
                    </a:solidFill>
                  </a:tcPr>
                </a:tc>
              </a:tr>
              <a:tr h="325043">
                <a:tc>
                  <a:txBody>
                    <a:bodyPr/>
                    <a:lstStyle/>
                    <a:p>
                      <a:pPr algn="l"/>
                      <a:r>
                        <a:rPr lang="tr-TR" sz="1600" dirty="0" err="1">
                          <a:latin typeface="Times New Roman" pitchFamily="18" charset="0"/>
                          <a:cs typeface="Times New Roman" pitchFamily="18" charset="0"/>
                        </a:rPr>
                        <a:t>Tolclofos</a:t>
                      </a:r>
                      <a:r>
                        <a:rPr lang="tr-TR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600" dirty="0" err="1">
                          <a:latin typeface="Times New Roman" pitchFamily="18" charset="0"/>
                          <a:cs typeface="Times New Roman" pitchFamily="18" charset="0"/>
                        </a:rPr>
                        <a:t>Methyl</a:t>
                      </a:r>
                      <a:r>
                        <a:rPr lang="tr-TR" sz="1600" dirty="0">
                          <a:latin typeface="Times New Roman" pitchFamily="18" charset="0"/>
                          <a:cs typeface="Times New Roman" pitchFamily="18" charset="0"/>
                        </a:rPr>
                        <a:t> WP 80%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>
                          <a:latin typeface="Times New Roman" pitchFamily="18" charset="0"/>
                          <a:cs typeface="Times New Roman" pitchFamily="18" charset="0"/>
                        </a:rPr>
                        <a:t>100 g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3429000"/>
            <a:ext cx="8229600" cy="748680"/>
          </a:xfrm>
        </p:spPr>
        <p:txBody>
          <a:bodyPr/>
          <a:lstStyle/>
          <a:p>
            <a:pPr algn="ctr">
              <a:buNone/>
            </a:pPr>
            <a:r>
              <a:rPr lang="tr-TR" dirty="0" smtClean="0">
                <a:hlinkClick r:id="rId2"/>
              </a:rPr>
              <a:t>www.</a:t>
            </a:r>
            <a:r>
              <a:rPr lang="tr-TR" dirty="0" err="1" smtClean="0">
                <a:hlinkClick r:id="rId2"/>
              </a:rPr>
              <a:t>sorhocam</a:t>
            </a:r>
            <a:r>
              <a:rPr lang="tr-TR" dirty="0" smtClean="0">
                <a:hlinkClick r:id="rId2"/>
              </a:rPr>
              <a:t>.com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179512" y="270892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Daha fazlası için ;</a:t>
            </a:r>
            <a:endParaRPr lang="tr-TR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4525963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Yumurtadan çıkan larva, yaprak, meyve, sap, gövde ve büyüme noktalarında galeriler açarak beslenir.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Yaprakta açtığı galeriler, geniş şeffaf boşluklar şeklindedir. 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Yeşil aksamında açılan galeriler nedeniyle bitki tamamen kuruyabilir. 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Yaprakta ve meyvede açılan galerilerde zararlının siyah renkteki pislikleri dikkat çekicidir 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bitkikorumarehberi.files.wordpress.com/2012/06/tut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717032"/>
            <a:ext cx="2987824" cy="2492896"/>
          </a:xfrm>
          <a:prstGeom prst="rect">
            <a:avLst/>
          </a:prstGeom>
          <a:noFill/>
        </p:spPr>
      </p:pic>
      <p:pic>
        <p:nvPicPr>
          <p:cNvPr id="7172" name="Picture 4" descr="http://www.belekomahaber.com/wp-content/uploads/2014/07/tu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933056"/>
            <a:ext cx="4527376" cy="2640969"/>
          </a:xfrm>
          <a:prstGeom prst="rect">
            <a:avLst/>
          </a:prstGeom>
          <a:noFill/>
        </p:spPr>
      </p:pic>
      <p:pic>
        <p:nvPicPr>
          <p:cNvPr id="7174" name="Picture 6" descr="http://i293.photobucket.com/albums/mm65/bitkihekimi/galeri_zps0f6a0306.jpg"/>
          <p:cNvPicPr>
            <a:picLocks noChangeAspect="1" noChangeArrowheads="1"/>
          </p:cNvPicPr>
          <p:nvPr/>
        </p:nvPicPr>
        <p:blipFill>
          <a:blip r:embed="rId4" cstate="print"/>
          <a:srcRect r="15387"/>
          <a:stretch>
            <a:fillRect/>
          </a:stretch>
        </p:blipFill>
        <p:spPr bwMode="auto">
          <a:xfrm>
            <a:off x="0" y="4221088"/>
            <a:ext cx="2771800" cy="2448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61926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Zararlı ile bulaşık olmayan fidelerin kullanılması,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Seradaki giriş ve havalandırma açıklıklarının zararlının giremeyeceği incelikteki tül ile kapatılması,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Zararlı ile bulaşık yaprak, meyve ve bitkilerin üretim alanından uzaklaştırılıp imhası,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Üretim alanı içinde veya çevresinde bulunan zararlının konukçusu olan yabancı otlarla mücadele edilmesi, </a:t>
            </a:r>
          </a:p>
          <a:p>
            <a:pPr>
              <a:buNone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692696"/>
            <a:ext cx="8219256" cy="543346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Hasat sonrası tarlada kalan zararlı ile bulaşık bitki artıklarının imhası,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Toprak sürümü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solarizasyon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(pupaları yok etmek için),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Ürün münavebesi (konukçusu olmayan ürünlerin yetiştirilmesi). 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Zararlının etkili doğal düşmanları saptanmıştır.</a:t>
            </a:r>
          </a:p>
          <a:p>
            <a:pPr marL="0" indent="0"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8" name="Picture 2" descr="http://www.ingrasaminte-organice.ro/files_/MAC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908720"/>
            <a:ext cx="3217912" cy="2912766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5580112" y="3789040"/>
            <a:ext cx="2732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i="1" dirty="0" err="1" smtClean="0">
                <a:latin typeface="Times New Roman" pitchFamily="18" charset="0"/>
                <a:cs typeface="Times New Roman" pitchFamily="18" charset="0"/>
              </a:rPr>
              <a:t>Macrolophus</a:t>
            </a:r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i="1" dirty="0" err="1" smtClean="0">
                <a:latin typeface="Times New Roman" pitchFamily="18" charset="0"/>
                <a:cs typeface="Times New Roman" pitchFamily="18" charset="0"/>
              </a:rPr>
              <a:t>caliginosus</a:t>
            </a:r>
            <a:endParaRPr lang="tr-TR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40" name="Picture 4" descr="http://www.biocolor-tec.es/uploads/images/med_imagenes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3841840" cy="2831580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1187624" y="3573016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err="1" smtClean="0">
                <a:latin typeface="Times New Roman" pitchFamily="18" charset="0"/>
                <a:cs typeface="Times New Roman" pitchFamily="18" charset="0"/>
              </a:rPr>
              <a:t>Nesidiocoris</a:t>
            </a:r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i="1" dirty="0" err="1" smtClean="0">
                <a:latin typeface="Times New Roman" pitchFamily="18" charset="0"/>
                <a:cs typeface="Times New Roman" pitchFamily="18" charset="0"/>
              </a:rPr>
              <a:t>tenuis</a:t>
            </a:r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dirty="0"/>
          </a:p>
        </p:txBody>
      </p:sp>
      <p:pic>
        <p:nvPicPr>
          <p:cNvPr id="65542" name="Picture 6" descr="http://www.biyogramma.com/img/product/112816332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365104"/>
            <a:ext cx="2736304" cy="2057115"/>
          </a:xfrm>
          <a:prstGeom prst="rect">
            <a:avLst/>
          </a:prstGeom>
          <a:noFill/>
        </p:spPr>
      </p:pic>
      <p:pic>
        <p:nvPicPr>
          <p:cNvPr id="65544" name="Picture 8" descr="http://www.cenicana.org/publicaciones/carta_trimestral/ct2010/ct3y4_10/images3/d.%20Figura%204.%20Trichogramma%20exiguum,%20parasitoide%20de%20huevos%20de%20Diatraea%20spp.jpg"/>
          <p:cNvPicPr>
            <a:picLocks noChangeAspect="1" noChangeArrowheads="1"/>
          </p:cNvPicPr>
          <p:nvPr/>
        </p:nvPicPr>
        <p:blipFill>
          <a:blip r:embed="rId5" cstate="print"/>
          <a:srcRect l="31500" r="26921" b="65221"/>
          <a:stretch>
            <a:fillRect/>
          </a:stretch>
        </p:blipFill>
        <p:spPr bwMode="auto">
          <a:xfrm rot="10800000">
            <a:off x="539552" y="4365104"/>
            <a:ext cx="3437433" cy="1979128"/>
          </a:xfrm>
          <a:prstGeom prst="rect">
            <a:avLst/>
          </a:prstGeom>
          <a:noFill/>
        </p:spPr>
      </p:pic>
      <p:sp>
        <p:nvSpPr>
          <p:cNvPr id="10" name="9 Dikdörtgen"/>
          <p:cNvSpPr/>
          <p:nvPr/>
        </p:nvSpPr>
        <p:spPr>
          <a:xfrm>
            <a:off x="2843808" y="6488668"/>
            <a:ext cx="2050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err="1" smtClean="0">
                <a:latin typeface="Times New Roman" pitchFamily="18" charset="0"/>
                <a:cs typeface="Times New Roman" pitchFamily="18" charset="0"/>
              </a:rPr>
              <a:t>Trichogramma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spp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5085184"/>
            <a:ext cx="8568952" cy="14401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Ergin çıkışını saptamak için üretim başlangıcından itibaren tarlada (1-2 tuzak/ha) ve serada (1 tuzak/sera) eşeysel çekici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feromon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tuzaklar kullanılır. 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4" name="Picture 2" descr="http://static.wixstatic.com/media/588b2d_b0917aa037c64b3c94b9c352f11d3ecc.jpg_srz_484_322_75_22_0.50_1.20_0.00_jp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556792"/>
            <a:ext cx="4644008" cy="3089608"/>
          </a:xfrm>
          <a:prstGeom prst="rect">
            <a:avLst/>
          </a:prstGeom>
          <a:noFill/>
        </p:spPr>
      </p:pic>
      <p:pic>
        <p:nvPicPr>
          <p:cNvPr id="64516" name="Picture 4" descr="http://www.agaclar.net/forum/attachments/domates/234257d1310736488-tuta-tuzak-12-.jpg"/>
          <p:cNvPicPr>
            <a:picLocks noChangeAspect="1" noChangeArrowheads="1"/>
          </p:cNvPicPr>
          <p:nvPr/>
        </p:nvPicPr>
        <p:blipFill>
          <a:blip r:embed="rId3" cstate="print"/>
          <a:srcRect l="4995" t="3532" r="6055" b="5299"/>
          <a:stretch>
            <a:fillRect/>
          </a:stretch>
        </p:blipFill>
        <p:spPr bwMode="auto">
          <a:xfrm>
            <a:off x="0" y="0"/>
            <a:ext cx="4752528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251520" y="908720"/>
          <a:ext cx="8568950" cy="4824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1872208"/>
                <a:gridCol w="1368152"/>
                <a:gridCol w="1526568"/>
                <a:gridCol w="1713790"/>
              </a:tblGrid>
              <a:tr h="1477659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Etkili Madde Adı ve Oranı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Formülasyonu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Doz 100 l su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Dekara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Son İlaçlama ile Hasat Arasındaki Süre (Gün)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5663">
                <a:tc>
                  <a:txBody>
                    <a:bodyPr/>
                    <a:lstStyle/>
                    <a:p>
                      <a:r>
                        <a:rPr lang="tr-TR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Azadiractin</a:t>
                      </a:r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 10 g/l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EC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300 ml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6661">
                <a:tc>
                  <a:txBody>
                    <a:bodyPr/>
                    <a:lstStyle/>
                    <a:p>
                      <a:r>
                        <a:rPr lang="tr-TR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Chlorantraniliprole</a:t>
                      </a:r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tr-TR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Abamectin</a:t>
                      </a:r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45g/l+18g/l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SC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80ml(sera)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5663">
                <a:tc>
                  <a:txBody>
                    <a:bodyPr/>
                    <a:lstStyle/>
                    <a:p>
                      <a:r>
                        <a:rPr lang="tr-TR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Metaflumizone</a:t>
                      </a:r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240g/l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SC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 ml (</a:t>
                      </a:r>
                      <a:r>
                        <a:rPr lang="tr-TR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seratarla</a:t>
                      </a:r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8892">
                <a:tc>
                  <a:txBody>
                    <a:bodyPr/>
                    <a:lstStyle/>
                    <a:p>
                      <a:r>
                        <a:rPr lang="tr-TR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Spinosad</a:t>
                      </a:r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480 SC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SC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25 ml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bitkisagligi.net/Biber/biberresim/Phytophthora_capsici(Govde).jpg"/>
          <p:cNvPicPr>
            <a:picLocks noChangeAspect="1" noChangeArrowheads="1"/>
          </p:cNvPicPr>
          <p:nvPr/>
        </p:nvPicPr>
        <p:blipFill>
          <a:blip r:embed="rId2" cstate="print"/>
          <a:srcRect b="15374"/>
          <a:stretch>
            <a:fillRect/>
          </a:stretch>
        </p:blipFill>
        <p:spPr bwMode="auto">
          <a:xfrm>
            <a:off x="323528" y="1484784"/>
            <a:ext cx="6096000" cy="3456384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KÖK BOĞAZI YANIKLIĞI HASTALIĞI</a:t>
            </a:r>
            <a:endParaRPr lang="tr-TR" dirty="0"/>
          </a:p>
        </p:txBody>
      </p:sp>
      <p:pic>
        <p:nvPicPr>
          <p:cNvPr id="5122" name="Picture 2" descr="http://www.bitkisagligi.net/Domates/Phytophthora_capsici(Meyve).jpg"/>
          <p:cNvPicPr>
            <a:picLocks noChangeAspect="1" noChangeArrowheads="1"/>
          </p:cNvPicPr>
          <p:nvPr/>
        </p:nvPicPr>
        <p:blipFill>
          <a:blip r:embed="rId3" cstate="print"/>
          <a:srcRect b="13201"/>
          <a:stretch>
            <a:fillRect/>
          </a:stretch>
        </p:blipFill>
        <p:spPr bwMode="auto">
          <a:xfrm>
            <a:off x="3923928" y="3645024"/>
            <a:ext cx="5039032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332656"/>
            <a:ext cx="8892480" cy="5616624"/>
          </a:xfrm>
        </p:spPr>
        <p:txBody>
          <a:bodyPr/>
          <a:lstStyle/>
          <a:p>
            <a:pPr marL="90488" indent="-90488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Bitkilerin kök boğazında önceleri koyu yeşil zamanla kahverengi siyaha dönüşen bir renk değişimi meydana gelir. </a:t>
            </a:r>
          </a:p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 renk değişimi kök boğazını kuşak gibi sarar, enfeksiyon kök bölgesine ulaşır, kök kabuğu kahverengi bir renk alır ve çürür.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2.bp.blogspot.com/-2ZsTl_x4XBc/UB7ZgNBogDI/AAAAAAAAALI/b5YjfKHwiVc/s1600/sebzefidekokcuruk-cokert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338197"/>
            <a:ext cx="4472221" cy="3519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390</Words>
  <Application>Microsoft Office PowerPoint</Application>
  <PresentationFormat>Ekran Gösterisi (4:3)</PresentationFormat>
  <Paragraphs>79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Ofis Teması</vt:lpstr>
      <vt:lpstr>Seralarda domates</vt:lpstr>
      <vt:lpstr>Slayt 2</vt:lpstr>
      <vt:lpstr>Slayt 3</vt:lpstr>
      <vt:lpstr>Slayt 4</vt:lpstr>
      <vt:lpstr>Slayt 5</vt:lpstr>
      <vt:lpstr>Slayt 6</vt:lpstr>
      <vt:lpstr>Slayt 7</vt:lpstr>
      <vt:lpstr>KÖK BOĞAZI YANIKLIĞI HASTALIĞI</vt:lpstr>
      <vt:lpstr>Slayt 9</vt:lpstr>
      <vt:lpstr>Slayt 10</vt:lpstr>
      <vt:lpstr>Slayt 11</vt:lpstr>
      <vt:lpstr>Slayt 12</vt:lpstr>
      <vt:lpstr>Slayt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Zehra</dc:creator>
  <cp:lastModifiedBy>W7</cp:lastModifiedBy>
  <cp:revision>92</cp:revision>
  <dcterms:created xsi:type="dcterms:W3CDTF">2015-02-28T09:48:22Z</dcterms:created>
  <dcterms:modified xsi:type="dcterms:W3CDTF">2016-05-12T17:46:15Z</dcterms:modified>
</cp:coreProperties>
</file>