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4"/>
  </p:notesMasterIdLst>
  <p:sldIdLst>
    <p:sldId id="256" r:id="rId2"/>
    <p:sldId id="257" r:id="rId3"/>
    <p:sldId id="288" r:id="rId4"/>
    <p:sldId id="279" r:id="rId5"/>
    <p:sldId id="274" r:id="rId6"/>
    <p:sldId id="258" r:id="rId7"/>
    <p:sldId id="276" r:id="rId8"/>
    <p:sldId id="259" r:id="rId9"/>
    <p:sldId id="282" r:id="rId10"/>
    <p:sldId id="283" r:id="rId11"/>
    <p:sldId id="261" r:id="rId12"/>
    <p:sldId id="289" r:id="rId13"/>
    <p:sldId id="284" r:id="rId14"/>
    <p:sldId id="262" r:id="rId15"/>
    <p:sldId id="285" r:id="rId16"/>
    <p:sldId id="263" r:id="rId17"/>
    <p:sldId id="286" r:id="rId18"/>
    <p:sldId id="297" r:id="rId19"/>
    <p:sldId id="264" r:id="rId20"/>
    <p:sldId id="287" r:id="rId21"/>
    <p:sldId id="265" r:id="rId22"/>
    <p:sldId id="275" r:id="rId23"/>
    <p:sldId id="299" r:id="rId24"/>
    <p:sldId id="277" r:id="rId25"/>
    <p:sldId id="290" r:id="rId26"/>
    <p:sldId id="291" r:id="rId27"/>
    <p:sldId id="267" r:id="rId28"/>
    <p:sldId id="298" r:id="rId29"/>
    <p:sldId id="278" r:id="rId30"/>
    <p:sldId id="300" r:id="rId31"/>
    <p:sldId id="268" r:id="rId32"/>
    <p:sldId id="301" r:id="rId33"/>
    <p:sldId id="269" r:id="rId34"/>
    <p:sldId id="296" r:id="rId35"/>
    <p:sldId id="292" r:id="rId36"/>
    <p:sldId id="271" r:id="rId37"/>
    <p:sldId id="293" r:id="rId38"/>
    <p:sldId id="272" r:id="rId39"/>
    <p:sldId id="273" r:id="rId40"/>
    <p:sldId id="295" r:id="rId41"/>
    <p:sldId id="294" r:id="rId42"/>
    <p:sldId id="302" r:id="rId4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35" autoAdjust="0"/>
    <p:restoredTop sz="94638" autoAdjust="0"/>
  </p:normalViewPr>
  <p:slideViewPr>
    <p:cSldViewPr>
      <p:cViewPr>
        <p:scale>
          <a:sx n="91" d="100"/>
          <a:sy n="91" d="100"/>
        </p:scale>
        <p:origin x="-594" y="-3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31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CFDCA9-B9E1-489B-A157-912CA26066F0}" type="datetimeFigureOut">
              <a:rPr lang="tr-TR" smtClean="0"/>
              <a:pPr/>
              <a:t>13.03.2016</a:t>
            </a:fld>
            <a:endParaRPr lang="tr-TR" dirty="0"/>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5B374C-463F-4DEC-BF42-6F8FF152E035}" type="slidenum">
              <a:rPr lang="tr-TR" smtClean="0"/>
              <a:pPr/>
              <a:t>‹#›</a:t>
            </a:fld>
            <a:endParaRPr lang="tr-T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1143000" y="785813"/>
            <a:ext cx="4572000" cy="342900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065B374C-463F-4DEC-BF42-6F8FF152E035}" type="slidenum">
              <a:rPr lang="tr-TR" smtClean="0"/>
              <a:pPr/>
              <a:t>1</a:t>
            </a:fld>
            <a:endParaRPr lang="tr-T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10</a:t>
            </a:fld>
            <a:endParaRPr lang="tr-T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11</a:t>
            </a:fld>
            <a:endParaRPr lang="tr-T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12</a:t>
            </a:fld>
            <a:endParaRPr lang="tr-T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13</a:t>
            </a:fld>
            <a:endParaRPr lang="tr-T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14</a:t>
            </a:fld>
            <a:endParaRPr lang="tr-T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15</a:t>
            </a:fld>
            <a:endParaRPr lang="tr-T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16</a:t>
            </a:fld>
            <a:endParaRPr lang="tr-T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17</a:t>
            </a:fld>
            <a:endParaRPr lang="tr-T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18</a:t>
            </a:fld>
            <a:endParaRPr lang="tr-T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19</a:t>
            </a:fld>
            <a:endParaRPr lang="tr-T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2</a:t>
            </a:fld>
            <a:endParaRPr lang="tr-T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20</a:t>
            </a:fld>
            <a:endParaRPr lang="tr-T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21</a:t>
            </a:fld>
            <a:endParaRPr lang="tr-T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22</a:t>
            </a:fld>
            <a:endParaRPr lang="tr-T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23</a:t>
            </a:fld>
            <a:endParaRPr lang="tr-T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24</a:t>
            </a:fld>
            <a:endParaRPr lang="tr-T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25</a:t>
            </a:fld>
            <a:endParaRPr lang="tr-T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26</a:t>
            </a:fld>
            <a:endParaRPr lang="tr-T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27</a:t>
            </a:fld>
            <a:endParaRPr lang="tr-T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28</a:t>
            </a:fld>
            <a:endParaRPr lang="tr-T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29</a:t>
            </a:fld>
            <a:endParaRPr lang="tr-T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3</a:t>
            </a:fld>
            <a:endParaRPr lang="tr-T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30</a:t>
            </a:fld>
            <a:endParaRPr lang="tr-T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31</a:t>
            </a:fld>
            <a:endParaRPr lang="tr-T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32</a:t>
            </a:fld>
            <a:endParaRPr lang="tr-T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33</a:t>
            </a:fld>
            <a:endParaRPr lang="tr-T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34</a:t>
            </a:fld>
            <a:endParaRPr lang="tr-T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35</a:t>
            </a:fld>
            <a:endParaRPr lang="tr-T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36</a:t>
            </a:fld>
            <a:endParaRPr lang="tr-TR"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37</a:t>
            </a:fld>
            <a:endParaRPr lang="tr-TR"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38</a:t>
            </a:fld>
            <a:endParaRPr lang="tr-TR"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39</a:t>
            </a:fld>
            <a:endParaRPr lang="tr-T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4</a:t>
            </a:fld>
            <a:endParaRPr lang="tr-T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40</a:t>
            </a:fld>
            <a:endParaRPr lang="tr-TR"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41</a:t>
            </a:fld>
            <a:endParaRPr lang="tr-T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5</a:t>
            </a:fld>
            <a:endParaRPr lang="tr-T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065B374C-463F-4DEC-BF42-6F8FF152E035}" type="slidenum">
              <a:rPr lang="tr-TR" smtClean="0"/>
              <a:pPr/>
              <a:t>6</a:t>
            </a:fld>
            <a:endParaRPr lang="tr-T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7</a:t>
            </a:fld>
            <a:endParaRPr lang="tr-T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8</a:t>
            </a:fld>
            <a:endParaRPr lang="tr-T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65B374C-463F-4DEC-BF42-6F8FF152E035}" type="slidenum">
              <a:rPr lang="tr-TR" smtClean="0"/>
              <a:pPr/>
              <a:t>9</a:t>
            </a:fld>
            <a:endParaRPr lang="tr-T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3FF7856-C60C-4526-8ABC-91990CA8721E}" type="datetimeFigureOut">
              <a:rPr lang="tr-TR" smtClean="0"/>
              <a:pPr/>
              <a:t>13.03.2016</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EF392545-6EE7-40A6-8E0F-DDF7CC8820A5}"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3FF7856-C60C-4526-8ABC-91990CA8721E}" type="datetimeFigureOut">
              <a:rPr lang="tr-TR" smtClean="0"/>
              <a:pPr/>
              <a:t>13.03.2016</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EF392545-6EE7-40A6-8E0F-DDF7CC8820A5}"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3FF7856-C60C-4526-8ABC-91990CA8721E}" type="datetimeFigureOut">
              <a:rPr lang="tr-TR" smtClean="0"/>
              <a:pPr/>
              <a:t>13.03.2016</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EF392545-6EE7-40A6-8E0F-DDF7CC8820A5}"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3FF7856-C60C-4526-8ABC-91990CA8721E}" type="datetimeFigureOut">
              <a:rPr lang="tr-TR" smtClean="0"/>
              <a:pPr/>
              <a:t>13.03.2016</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EF392545-6EE7-40A6-8E0F-DDF7CC8820A5}"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3FF7856-C60C-4526-8ABC-91990CA8721E}" type="datetimeFigureOut">
              <a:rPr lang="tr-TR" smtClean="0"/>
              <a:pPr/>
              <a:t>13.03.2016</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EF392545-6EE7-40A6-8E0F-DDF7CC8820A5}"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3FF7856-C60C-4526-8ABC-91990CA8721E}" type="datetimeFigureOut">
              <a:rPr lang="tr-TR" smtClean="0"/>
              <a:pPr/>
              <a:t>13.03.2016</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EF392545-6EE7-40A6-8E0F-DDF7CC8820A5}"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3FF7856-C60C-4526-8ABC-91990CA8721E}" type="datetimeFigureOut">
              <a:rPr lang="tr-TR" smtClean="0"/>
              <a:pPr/>
              <a:t>13.03.2016</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EF392545-6EE7-40A6-8E0F-DDF7CC8820A5}"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3FF7856-C60C-4526-8ABC-91990CA8721E}" type="datetimeFigureOut">
              <a:rPr lang="tr-TR" smtClean="0"/>
              <a:pPr/>
              <a:t>13.03.2016</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EF392545-6EE7-40A6-8E0F-DDF7CC8820A5}"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3FF7856-C60C-4526-8ABC-91990CA8721E}" type="datetimeFigureOut">
              <a:rPr lang="tr-TR" smtClean="0"/>
              <a:pPr/>
              <a:t>13.03.2016</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EF392545-6EE7-40A6-8E0F-DDF7CC8820A5}"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3FF7856-C60C-4526-8ABC-91990CA8721E}" type="datetimeFigureOut">
              <a:rPr lang="tr-TR" smtClean="0"/>
              <a:pPr/>
              <a:t>13.03.2016</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EF392545-6EE7-40A6-8E0F-DDF7CC8820A5}"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3FF7856-C60C-4526-8ABC-91990CA8721E}" type="datetimeFigureOut">
              <a:rPr lang="tr-TR" smtClean="0"/>
              <a:pPr/>
              <a:t>13.03.2016</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EF392545-6EE7-40A6-8E0F-DDF7CC8820A5}" type="slidenum">
              <a:rPr lang="tr-TR" smtClean="0"/>
              <a:pPr/>
              <a:t>‹#›</a:t>
            </a:fld>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16200000" scaled="1"/>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FF7856-C60C-4526-8ABC-91990CA8721E}" type="datetimeFigureOut">
              <a:rPr lang="tr-TR" smtClean="0"/>
              <a:pPr/>
              <a:t>13.03.2016</a:t>
            </a:fld>
            <a:endParaRPr lang="tr-TR" dirty="0"/>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392545-6EE7-40A6-8E0F-DDF7CC8820A5}"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21.jpeg"/><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5.gif"/><Relationship Id="rId7" Type="http://schemas.openxmlformats.org/officeDocument/2006/relationships/image" Target="../media/image28.jpe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www.tarim59.com/wp-content/uploads/2008/04/kiraz.jpg" TargetMode="External"/><Relationship Id="rId5" Type="http://schemas.openxmlformats.org/officeDocument/2006/relationships/image" Target="../media/image27.jpeg"/><Relationship Id="rId4" Type="http://schemas.openxmlformats.org/officeDocument/2006/relationships/image" Target="../media/image2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5.gif"/><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31.gi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33.jpeg"/></Relationships>
</file>

<file path=ppt/slides/_rels/slide33.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5.jpe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hyperlink" Target="http://www.sorhocam.com/"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 Id="rId9" Type="http://schemas.openxmlformats.org/officeDocument/2006/relationships/image" Target="../media/image17.jpeg"/></Relationships>
</file>

<file path=ppt/slides/_rels/slide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idx="4294967295"/>
          </p:nvPr>
        </p:nvSpPr>
        <p:spPr>
          <a:xfrm>
            <a:off x="1371600" y="2143125"/>
            <a:ext cx="7772400" cy="1441450"/>
          </a:xfrm>
        </p:spPr>
        <p:txBody>
          <a:bodyPr>
            <a:normAutofit/>
          </a:bodyPr>
          <a:lstStyle/>
          <a:p>
            <a:r>
              <a:rPr lang="tr-TR" b="1" dirty="0" smtClean="0">
                <a:latin typeface="Times New Roman" pitchFamily="18" charset="0"/>
                <a:cs typeface="Times New Roman" pitchFamily="18" charset="0"/>
              </a:rPr>
              <a:t>ORGANİK TARIMDA     BİYOTEKNİK YÖNTEMLER</a:t>
            </a:r>
            <a:endParaRPr lang="tr-T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2" name="Picture 2" descr="C:\Documents and Settings\user\Desktop\organik resim\11a.jpg"/>
          <p:cNvPicPr>
            <a:picLocks noChangeAspect="1" noChangeArrowheads="1"/>
          </p:cNvPicPr>
          <p:nvPr/>
        </p:nvPicPr>
        <p:blipFill>
          <a:blip r:embed="rId3" cstate="print"/>
          <a:srcRect/>
          <a:stretch>
            <a:fillRect/>
          </a:stretch>
        </p:blipFill>
        <p:spPr bwMode="auto">
          <a:xfrm>
            <a:off x="1000100" y="1643050"/>
            <a:ext cx="7215238" cy="4214842"/>
          </a:xfrm>
          <a:prstGeom prst="rect">
            <a:avLst/>
          </a:prstGeom>
          <a:solidFill>
            <a:srgbClr val="FFFFFF">
              <a:shade val="85000"/>
            </a:srgbClr>
          </a:solidFill>
          <a:ln w="88900" cap="sq">
            <a:solidFill>
              <a:srgbClr val="7030A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42918"/>
            <a:ext cx="8229600" cy="1571636"/>
          </a:xfrm>
        </p:spPr>
        <p:txBody>
          <a:bodyPr>
            <a:normAutofit/>
          </a:bodyPr>
          <a:lstStyle/>
          <a:p>
            <a:pPr>
              <a:buFont typeface="Wingdings" pitchFamily="2" charset="2"/>
              <a:buChar char="v"/>
            </a:pPr>
            <a:r>
              <a:rPr lang="tr-TR" sz="2800" dirty="0" smtClean="0">
                <a:latin typeface="Times New Roman" pitchFamily="18" charset="0"/>
                <a:cs typeface="Times New Roman" pitchFamily="18" charset="0"/>
              </a:rPr>
              <a:t>FEROMON TUZAKLARI</a:t>
            </a:r>
            <a:endParaRPr lang="tr-TR" sz="2800" dirty="0">
              <a:latin typeface="Times New Roman" pitchFamily="18" charset="0"/>
              <a:cs typeface="Times New Roman" pitchFamily="18" charset="0"/>
            </a:endParaRPr>
          </a:p>
        </p:txBody>
      </p:sp>
      <p:sp>
        <p:nvSpPr>
          <p:cNvPr id="3" name="2 İçerik Yer Tutucusu"/>
          <p:cNvSpPr>
            <a:spLocks noGrp="1"/>
          </p:cNvSpPr>
          <p:nvPr>
            <p:ph idx="1"/>
          </p:nvPr>
        </p:nvSpPr>
        <p:spPr>
          <a:xfrm>
            <a:off x="457200" y="2428868"/>
            <a:ext cx="8229600" cy="3697295"/>
          </a:xfrm>
        </p:spPr>
        <p:txBody>
          <a:bodyPr>
            <a:noAutofit/>
          </a:bodyPr>
          <a:lstStyle/>
          <a:p>
            <a:pPr algn="ctr"/>
            <a:r>
              <a:rPr lang="tr-TR" sz="2400" dirty="0" smtClean="0">
                <a:latin typeface="Times New Roman" pitchFamily="18" charset="0"/>
                <a:cs typeface="Times New Roman" pitchFamily="18" charset="0"/>
              </a:rPr>
              <a:t>Kullanımına en sık rastlanan materyal türe özgü olan ve bireylerin çiftleşme çağrısı olarak karşı eşeyi </a:t>
            </a:r>
            <a:r>
              <a:rPr lang="tr-TR" sz="2400" dirty="0" err="1" smtClean="0">
                <a:latin typeface="Times New Roman" pitchFamily="18" charset="0"/>
                <a:cs typeface="Times New Roman" pitchFamily="18" charset="0"/>
              </a:rPr>
              <a:t>cezbetmek</a:t>
            </a:r>
            <a:r>
              <a:rPr lang="tr-TR" sz="2400" dirty="0" smtClean="0">
                <a:latin typeface="Times New Roman" pitchFamily="18" charset="0"/>
                <a:cs typeface="Times New Roman" pitchFamily="18" charset="0"/>
              </a:rPr>
              <a:t> için salgıladığı </a:t>
            </a:r>
            <a:r>
              <a:rPr lang="tr-TR" sz="2400" dirty="0" err="1" smtClean="0">
                <a:latin typeface="Times New Roman" pitchFamily="18" charset="0"/>
                <a:cs typeface="Times New Roman" pitchFamily="18" charset="0"/>
              </a:rPr>
              <a:t>feromon</a:t>
            </a:r>
            <a:r>
              <a:rPr lang="tr-TR" sz="2400" dirty="0" smtClean="0">
                <a:latin typeface="Times New Roman" pitchFamily="18" charset="0"/>
                <a:cs typeface="Times New Roman" pitchFamily="18" charset="0"/>
              </a:rPr>
              <a:t> maddesi ve bu </a:t>
            </a:r>
            <a:r>
              <a:rPr lang="tr-TR" sz="2400" dirty="0" err="1" smtClean="0">
                <a:latin typeface="Times New Roman" pitchFamily="18" charset="0"/>
                <a:cs typeface="Times New Roman" pitchFamily="18" charset="0"/>
              </a:rPr>
              <a:t>feromonla</a:t>
            </a:r>
            <a:r>
              <a:rPr lang="tr-TR" sz="2400" dirty="0" smtClean="0">
                <a:latin typeface="Times New Roman" pitchFamily="18" charset="0"/>
                <a:cs typeface="Times New Roman" pitchFamily="18" charset="0"/>
              </a:rPr>
              <a:t> hazırlanan tuzaklardır.Ya doğal olarak böceğin abdomeninden </a:t>
            </a:r>
            <a:r>
              <a:rPr lang="tr-TR" sz="2400" dirty="0" err="1" smtClean="0">
                <a:latin typeface="Times New Roman" pitchFamily="18" charset="0"/>
                <a:cs typeface="Times New Roman" pitchFamily="18" charset="0"/>
              </a:rPr>
              <a:t>ekstrakte</a:t>
            </a:r>
            <a:r>
              <a:rPr lang="tr-TR" sz="2400" dirty="0" smtClean="0">
                <a:latin typeface="Times New Roman" pitchFamily="18" charset="0"/>
                <a:cs typeface="Times New Roman" pitchFamily="18" charset="0"/>
              </a:rPr>
              <a:t> edilerek yada sentezi yapılıp üretilerek bu maddelerden tuzak sistemlerinde yararlanılır.</a:t>
            </a: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71546"/>
            <a:ext cx="8229600" cy="5054617"/>
          </a:xfrm>
        </p:spPr>
        <p:txBody>
          <a:bodyPr>
            <a:normAutofit/>
          </a:bodyPr>
          <a:lstStyle/>
          <a:p>
            <a:pPr algn="ctr"/>
            <a:r>
              <a:rPr lang="tr-TR" sz="2400" dirty="0" smtClean="0">
                <a:latin typeface="Times New Roman" pitchFamily="18" charset="0"/>
                <a:cs typeface="Times New Roman" pitchFamily="18" charset="0"/>
              </a:rPr>
              <a:t>Türe özgü </a:t>
            </a:r>
            <a:r>
              <a:rPr lang="tr-TR" sz="2400" dirty="0" err="1" smtClean="0">
                <a:latin typeface="Times New Roman" pitchFamily="18" charset="0"/>
                <a:cs typeface="Times New Roman" pitchFamily="18" charset="0"/>
              </a:rPr>
              <a:t>feromon</a:t>
            </a:r>
            <a:r>
              <a:rPr lang="tr-TR" sz="2400" dirty="0" smtClean="0">
                <a:latin typeface="Times New Roman" pitchFamily="18" charset="0"/>
                <a:cs typeface="Times New Roman" pitchFamily="18" charset="0"/>
              </a:rPr>
              <a:t> kapsül yada </a:t>
            </a:r>
            <a:r>
              <a:rPr lang="tr-TR" sz="2400" dirty="0" err="1" smtClean="0">
                <a:latin typeface="Times New Roman" pitchFamily="18" charset="0"/>
                <a:cs typeface="Times New Roman" pitchFamily="18" charset="0"/>
              </a:rPr>
              <a:t>dispenser</a:t>
            </a:r>
            <a:r>
              <a:rPr lang="tr-TR" sz="2400" dirty="0" smtClean="0">
                <a:latin typeface="Times New Roman" pitchFamily="18" charset="0"/>
                <a:cs typeface="Times New Roman" pitchFamily="18" charset="0"/>
              </a:rPr>
              <a:t> denilen yayıcılarla belirli miktarda emdirilir.Türü en çok cezbeden renk ve biçimde hazırlanan tuzağa kurumayan yapışkan sürülmüş bir tabla yerleştirilir ve bunun üzerine </a:t>
            </a:r>
            <a:r>
              <a:rPr lang="tr-TR" sz="2400" dirty="0" err="1" smtClean="0">
                <a:latin typeface="Times New Roman" pitchFamily="18" charset="0"/>
                <a:cs typeface="Times New Roman" pitchFamily="18" charset="0"/>
              </a:rPr>
              <a:t>feromon</a:t>
            </a:r>
            <a:r>
              <a:rPr lang="tr-TR" sz="2400" dirty="0" smtClean="0">
                <a:latin typeface="Times New Roman" pitchFamily="18" charset="0"/>
                <a:cs typeface="Times New Roman" pitchFamily="18" charset="0"/>
              </a:rPr>
              <a:t> kapsülü tutturulur.Bitkinin dalına veya bir sırığa telle yada iple bu tuzaklar uygun aralıkta ve yükseklikte ,tür için önemliyse hakim rüzgar yönünde yerleştirilir.</a:t>
            </a:r>
            <a:r>
              <a:rPr lang="tr-TR" sz="2400" dirty="0" err="1" smtClean="0">
                <a:latin typeface="Times New Roman" pitchFamily="18" charset="0"/>
                <a:cs typeface="Times New Roman" pitchFamily="18" charset="0"/>
              </a:rPr>
              <a:t>Feromonu</a:t>
            </a:r>
            <a:r>
              <a:rPr lang="tr-TR" sz="2400" dirty="0" smtClean="0">
                <a:latin typeface="Times New Roman" pitchFamily="18" charset="0"/>
                <a:cs typeface="Times New Roman" pitchFamily="18" charset="0"/>
              </a:rPr>
              <a:t> algılayan karşı eşey tuzağı bulur ve yapışkan tabla üzerine düşerek yakalanır.Bir </a:t>
            </a:r>
            <a:r>
              <a:rPr lang="tr-TR" sz="2400" dirty="0" err="1" smtClean="0">
                <a:latin typeface="Times New Roman" pitchFamily="18" charset="0"/>
                <a:cs typeface="Times New Roman" pitchFamily="18" charset="0"/>
              </a:rPr>
              <a:t>feromon</a:t>
            </a:r>
            <a:r>
              <a:rPr lang="tr-TR" sz="2400" dirty="0" smtClean="0">
                <a:latin typeface="Times New Roman" pitchFamily="18" charset="0"/>
                <a:cs typeface="Times New Roman" pitchFamily="18" charset="0"/>
              </a:rPr>
              <a:t> tuzağından beklenen en önemli özellik,ömrü süresince </a:t>
            </a:r>
            <a:r>
              <a:rPr lang="tr-TR" sz="2400" dirty="0" err="1" smtClean="0">
                <a:latin typeface="Times New Roman" pitchFamily="18" charset="0"/>
                <a:cs typeface="Times New Roman" pitchFamily="18" charset="0"/>
              </a:rPr>
              <a:t>feromonu</a:t>
            </a:r>
            <a:r>
              <a:rPr lang="tr-TR" sz="2400" dirty="0" smtClean="0">
                <a:latin typeface="Times New Roman" pitchFamily="18" charset="0"/>
                <a:cs typeface="Times New Roman" pitchFamily="18" charset="0"/>
              </a:rPr>
              <a:t> en etkili miktara yakın oranda ve sürekli olarak yaymasıdır.</a:t>
            </a:r>
            <a:endParaRPr lang="tr-TR"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146" name="Picture 2" descr="C:\Documents and Settings\user\Desktop\organik resim\13538-567-thickbox.jpg"/>
          <p:cNvPicPr>
            <a:picLocks noChangeAspect="1" noChangeArrowheads="1"/>
          </p:cNvPicPr>
          <p:nvPr/>
        </p:nvPicPr>
        <p:blipFill>
          <a:blip r:embed="rId3" cstate="print"/>
          <a:srcRect/>
          <a:stretch>
            <a:fillRect/>
          </a:stretch>
        </p:blipFill>
        <p:spPr bwMode="auto">
          <a:xfrm>
            <a:off x="142844" y="714356"/>
            <a:ext cx="4929222" cy="4929222"/>
          </a:xfrm>
          <a:prstGeom prst="rect">
            <a:avLst/>
          </a:prstGeom>
          <a:solidFill>
            <a:srgbClr val="FFFFFF">
              <a:shade val="85000"/>
            </a:srgbClr>
          </a:solidFill>
          <a:ln w="88900" cap="sq">
            <a:solidFill>
              <a:srgbClr val="7030A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26" name="Picture 2" descr="C:\Documents and Settings\user\Desktop\organik resim\m_2-2-29_clip_image002_0000[1].jpg"/>
          <p:cNvPicPr>
            <a:picLocks noChangeAspect="1" noChangeArrowheads="1"/>
          </p:cNvPicPr>
          <p:nvPr/>
        </p:nvPicPr>
        <p:blipFill>
          <a:blip r:embed="rId4" cstate="print"/>
          <a:srcRect/>
          <a:stretch>
            <a:fillRect/>
          </a:stretch>
        </p:blipFill>
        <p:spPr bwMode="auto">
          <a:xfrm>
            <a:off x="5357818" y="714356"/>
            <a:ext cx="2714644" cy="3143272"/>
          </a:xfrm>
          <a:prstGeom prst="rect">
            <a:avLst/>
          </a:prstGeom>
          <a:solidFill>
            <a:srgbClr val="FFFFFF">
              <a:shade val="85000"/>
            </a:srgbClr>
          </a:solidFill>
          <a:ln w="88900" cap="sq">
            <a:solidFill>
              <a:srgbClr val="7030A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27" name="Picture 3" descr="C:\Documents and Settings\user\Desktop\organik resim\kapar_zamk[1].jpg"/>
          <p:cNvPicPr>
            <a:picLocks noChangeAspect="1" noChangeArrowheads="1"/>
          </p:cNvPicPr>
          <p:nvPr/>
        </p:nvPicPr>
        <p:blipFill>
          <a:blip r:embed="rId5" cstate="print"/>
          <a:srcRect/>
          <a:stretch>
            <a:fillRect/>
          </a:stretch>
        </p:blipFill>
        <p:spPr bwMode="auto">
          <a:xfrm>
            <a:off x="5286380" y="4071942"/>
            <a:ext cx="2786082" cy="1590675"/>
          </a:xfrm>
          <a:prstGeom prst="rect">
            <a:avLst/>
          </a:prstGeom>
          <a:solidFill>
            <a:srgbClr val="FFFFFF">
              <a:shade val="85000"/>
            </a:srgbClr>
          </a:solidFill>
          <a:ln w="88900" cap="sq">
            <a:solidFill>
              <a:srgbClr val="7030A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Başlık"/>
          <p:cNvSpPr>
            <a:spLocks noGrp="1"/>
          </p:cNvSpPr>
          <p:nvPr>
            <p:ph type="title"/>
          </p:nvPr>
        </p:nvSpPr>
        <p:spPr>
          <a:xfrm>
            <a:off x="457200" y="642918"/>
            <a:ext cx="8229600" cy="1000132"/>
          </a:xfrm>
        </p:spPr>
        <p:txBody>
          <a:bodyPr>
            <a:normAutofit/>
          </a:bodyPr>
          <a:lstStyle/>
          <a:p>
            <a:pPr>
              <a:buFont typeface="Wingdings" pitchFamily="2" charset="2"/>
              <a:buChar char="v"/>
            </a:pPr>
            <a:r>
              <a:rPr lang="tr-TR" sz="2800" dirty="0" smtClean="0">
                <a:latin typeface="Times New Roman" pitchFamily="18" charset="0"/>
                <a:cs typeface="Times New Roman" pitchFamily="18" charset="0"/>
              </a:rPr>
              <a:t>BESİN TUZAKLARI</a:t>
            </a:r>
            <a:endParaRPr lang="tr-TR" sz="2800" dirty="0">
              <a:latin typeface="Times New Roman" pitchFamily="18" charset="0"/>
              <a:cs typeface="Times New Roman" pitchFamily="18" charset="0"/>
            </a:endParaRPr>
          </a:p>
        </p:txBody>
      </p:sp>
      <p:sp>
        <p:nvSpPr>
          <p:cNvPr id="4" name="3 Metin Yer Tutucusu"/>
          <p:cNvSpPr>
            <a:spLocks noGrp="1"/>
          </p:cNvSpPr>
          <p:nvPr>
            <p:ph idx="1"/>
          </p:nvPr>
        </p:nvSpPr>
        <p:spPr/>
        <p:txBody>
          <a:bodyPr>
            <a:normAutofit/>
          </a:bodyPr>
          <a:lstStyle/>
          <a:p>
            <a:pPr algn="ctr"/>
            <a:endParaRPr lang="tr-TR" sz="2400" dirty="0" smtClean="0">
              <a:latin typeface="Times New Roman" pitchFamily="18" charset="0"/>
              <a:cs typeface="Times New Roman" pitchFamily="18" charset="0"/>
            </a:endParaRPr>
          </a:p>
          <a:p>
            <a:pPr algn="ctr"/>
            <a:r>
              <a:rPr lang="tr-TR" sz="2400" dirty="0" smtClean="0">
                <a:latin typeface="Times New Roman" pitchFamily="18" charset="0"/>
                <a:cs typeface="Times New Roman" pitchFamily="18" charset="0"/>
              </a:rPr>
              <a:t>Zararlının kokuyu çok uzak mesafelerden alarak yönelebileceği ve genellikle fermente olabilen maddeler belirli oranda karıştırılarak uygun büyüklükte kaplara konup bitki veya ağaç dallarına bir ip yada tel yardımıyla asılır.Kokuya gelen böcekler kabın ağız kısmından içindeki sıvı ortama düşerek yakalanırlar.Bu tip tuzakların her hafta kontrol edilerek eksilen miktarda sıvının eklenmesi ve 15 günde bir karışımın yenilenmesi zorunludur.</a:t>
            </a: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171" name="Picture 3" descr="C:\Documents and Settings\user\Desktop\organik resim\6a00e54f8ae9ec883301157238a5d7970b-500wi.jpg"/>
          <p:cNvPicPr>
            <a:picLocks noChangeAspect="1" noChangeArrowheads="1"/>
          </p:cNvPicPr>
          <p:nvPr/>
        </p:nvPicPr>
        <p:blipFill>
          <a:blip r:embed="rId3" cstate="print"/>
          <a:srcRect/>
          <a:stretch>
            <a:fillRect/>
          </a:stretch>
        </p:blipFill>
        <p:spPr bwMode="auto">
          <a:xfrm>
            <a:off x="1142976" y="785794"/>
            <a:ext cx="6350000" cy="5283200"/>
          </a:xfrm>
          <a:prstGeom prst="rect">
            <a:avLst/>
          </a:prstGeom>
          <a:ln w="190500" cap="sq">
            <a:solidFill>
              <a:srgbClr val="7030A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7 Metin kutusu"/>
          <p:cNvSpPr txBox="1"/>
          <p:nvPr/>
        </p:nvSpPr>
        <p:spPr>
          <a:xfrm>
            <a:off x="500034" y="1714488"/>
            <a:ext cx="8286808" cy="3046988"/>
          </a:xfrm>
          <a:prstGeom prst="rect">
            <a:avLst/>
          </a:prstGeom>
          <a:noFill/>
        </p:spPr>
        <p:txBody>
          <a:bodyPr wrap="square" rtlCol="0">
            <a:spAutoFit/>
          </a:bodyPr>
          <a:lstStyle/>
          <a:p>
            <a:pPr algn="ctr">
              <a:buFont typeface="Arial" pitchFamily="34" charset="0"/>
              <a:buChar char="•"/>
            </a:pPr>
            <a:r>
              <a:rPr lang="tr-TR" sz="2400" dirty="0" smtClean="0">
                <a:latin typeface="Times New Roman" pitchFamily="18" charset="0"/>
                <a:cs typeface="Times New Roman" pitchFamily="18" charset="0"/>
              </a:rPr>
              <a:t>Savaş amaçlı Ege Bölgesi’nde </a:t>
            </a:r>
            <a:r>
              <a:rPr lang="tr-TR" sz="2400" i="1" dirty="0" err="1" smtClean="0">
                <a:latin typeface="Times New Roman" pitchFamily="18" charset="0"/>
                <a:cs typeface="Times New Roman" pitchFamily="18" charset="0"/>
              </a:rPr>
              <a:t>Archips</a:t>
            </a:r>
            <a:r>
              <a:rPr lang="tr-TR" sz="2400" i="1" dirty="0" smtClean="0">
                <a:latin typeface="Times New Roman" pitchFamily="18" charset="0"/>
                <a:cs typeface="Times New Roman" pitchFamily="18" charset="0"/>
              </a:rPr>
              <a:t> </a:t>
            </a:r>
            <a:r>
              <a:rPr lang="tr-TR" sz="2400" i="1" dirty="0" err="1" smtClean="0">
                <a:latin typeface="Times New Roman" pitchFamily="18" charset="0"/>
                <a:cs typeface="Times New Roman" pitchFamily="18" charset="0"/>
              </a:rPr>
              <a:t>rosanus</a:t>
            </a:r>
            <a:r>
              <a:rPr lang="tr-TR" sz="2400" i="1"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L.’a</a:t>
            </a:r>
            <a:r>
              <a:rPr lang="tr-TR" sz="2400" dirty="0" smtClean="0">
                <a:latin typeface="Times New Roman" pitchFamily="18" charset="0"/>
                <a:cs typeface="Times New Roman" pitchFamily="18" charset="0"/>
              </a:rPr>
              <a:t> karşı şarap,sirke,şeker ve su karışımı kullanılmaktadır.Elma gövde kurdu için su,pekmez ve ekmek mayasından oluşan karışım Orta Anadolu Bölgesi’nde </a:t>
            </a:r>
            <a:r>
              <a:rPr lang="tr-TR" sz="2400" dirty="0" err="1" smtClean="0">
                <a:latin typeface="Times New Roman" pitchFamily="18" charset="0"/>
                <a:cs typeface="Times New Roman" pitchFamily="18" charset="0"/>
              </a:rPr>
              <a:t>feromon</a:t>
            </a:r>
            <a:r>
              <a:rPr lang="tr-TR" sz="2400" dirty="0" smtClean="0">
                <a:latin typeface="Times New Roman" pitchFamily="18" charset="0"/>
                <a:cs typeface="Times New Roman" pitchFamily="18" charset="0"/>
              </a:rPr>
              <a:t> tuzaklarından daha başarılı bulunmuştur. </a:t>
            </a:r>
          </a:p>
          <a:p>
            <a:pPr algn="ctr">
              <a:buFont typeface="Arial" pitchFamily="34" charset="0"/>
              <a:buChar char="•"/>
            </a:pPr>
            <a:r>
              <a:rPr lang="tr-TR" sz="2400" dirty="0" smtClean="0">
                <a:latin typeface="Times New Roman" pitchFamily="18" charset="0"/>
                <a:cs typeface="Times New Roman" pitchFamily="18" charset="0"/>
              </a:rPr>
              <a:t>    Zeytin sineğine karşı geliştirilen besi tuzaklarında ise amonyak </a:t>
            </a:r>
            <a:r>
              <a:rPr lang="tr-TR" sz="2400" dirty="0" err="1" smtClean="0">
                <a:latin typeface="Times New Roman" pitchFamily="18" charset="0"/>
                <a:cs typeface="Times New Roman" pitchFamily="18" charset="0"/>
              </a:rPr>
              <a:t>solusyonları</a:t>
            </a:r>
            <a:r>
              <a:rPr lang="tr-TR" sz="2400" dirty="0" smtClean="0">
                <a:latin typeface="Times New Roman" pitchFamily="18" charset="0"/>
                <a:cs typeface="Times New Roman" pitchFamily="18" charset="0"/>
              </a:rPr>
              <a:t> ya da amonyum tuzları,protein yada maya </a:t>
            </a:r>
            <a:r>
              <a:rPr lang="tr-TR" sz="2400" dirty="0" err="1" smtClean="0">
                <a:latin typeface="Times New Roman" pitchFamily="18" charset="0"/>
                <a:cs typeface="Times New Roman" pitchFamily="18" charset="0"/>
              </a:rPr>
              <a:t>izolatları</a:t>
            </a:r>
            <a:r>
              <a:rPr lang="tr-TR" sz="2400" dirty="0" smtClean="0">
                <a:latin typeface="Times New Roman" pitchFamily="18" charset="0"/>
                <a:cs typeface="Times New Roman" pitchFamily="18" charset="0"/>
              </a:rPr>
              <a:t>,</a:t>
            </a:r>
            <a:r>
              <a:rPr lang="tr-TR" sz="2400" dirty="0" err="1" smtClean="0">
                <a:latin typeface="Times New Roman" pitchFamily="18" charset="0"/>
                <a:cs typeface="Times New Roman" pitchFamily="18" charset="0"/>
              </a:rPr>
              <a:t>heterocyclıc</a:t>
            </a:r>
            <a:r>
              <a:rPr lang="tr-TR" sz="2400" dirty="0" smtClean="0">
                <a:latin typeface="Times New Roman" pitchFamily="18" charset="0"/>
                <a:cs typeface="Times New Roman" pitchFamily="18" charset="0"/>
              </a:rPr>
              <a:t> aminler,meyve uçucuları kullanılır.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194" name="Picture 2" descr="C:\Documents and Settings\user\Desktop\organik resim\olipe.jpg"/>
          <p:cNvPicPr>
            <a:picLocks noChangeAspect="1" noChangeArrowheads="1"/>
          </p:cNvPicPr>
          <p:nvPr/>
        </p:nvPicPr>
        <p:blipFill>
          <a:blip r:embed="rId3" cstate="print"/>
          <a:srcRect/>
          <a:stretch>
            <a:fillRect/>
          </a:stretch>
        </p:blipFill>
        <p:spPr bwMode="auto">
          <a:xfrm>
            <a:off x="2133600" y="142852"/>
            <a:ext cx="4876800" cy="6502400"/>
          </a:xfrm>
          <a:prstGeom prst="rect">
            <a:avLst/>
          </a:prstGeom>
          <a:ln w="228600" cap="sq" cmpd="thickThin">
            <a:solidFill>
              <a:srgbClr val="7030A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ser\Desktop\organik resim\6a00e54f8ae9ec883301156eefa19f970c-320wi[1].jpg"/>
          <p:cNvPicPr>
            <a:picLocks noChangeAspect="1" noChangeArrowheads="1"/>
          </p:cNvPicPr>
          <p:nvPr/>
        </p:nvPicPr>
        <p:blipFill>
          <a:blip r:embed="rId3" cstate="print"/>
          <a:srcRect/>
          <a:stretch>
            <a:fillRect/>
          </a:stretch>
        </p:blipFill>
        <p:spPr bwMode="auto">
          <a:xfrm>
            <a:off x="2500298" y="357166"/>
            <a:ext cx="4064000" cy="6096000"/>
          </a:xfrm>
          <a:prstGeom prst="rect">
            <a:avLst/>
          </a:prstGeom>
          <a:ln w="228600" cap="sq" cmpd="thickThin">
            <a:solidFill>
              <a:schemeClr val="accent3">
                <a:lumMod val="75000"/>
              </a:schemeClr>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Başlık"/>
          <p:cNvSpPr>
            <a:spLocks noGrp="1"/>
          </p:cNvSpPr>
          <p:nvPr>
            <p:ph type="title"/>
          </p:nvPr>
        </p:nvSpPr>
        <p:spPr>
          <a:xfrm>
            <a:off x="457200" y="500042"/>
            <a:ext cx="8229600" cy="571504"/>
          </a:xfrm>
        </p:spPr>
        <p:txBody>
          <a:bodyPr>
            <a:normAutofit fontScale="90000"/>
          </a:bodyPr>
          <a:lstStyle/>
          <a:p>
            <a:pPr>
              <a:buFont typeface="Wingdings" pitchFamily="2" charset="2"/>
              <a:buChar char="v"/>
            </a:pPr>
            <a:r>
              <a:rPr lang="tr-TR" sz="2800" dirty="0" smtClean="0">
                <a:latin typeface="Times New Roman" pitchFamily="18" charset="0"/>
                <a:cs typeface="Times New Roman" pitchFamily="18" charset="0"/>
              </a:rPr>
              <a:t>TUZAK KOMBİNASYONLARI</a:t>
            </a:r>
            <a:br>
              <a:rPr lang="tr-TR" sz="2800" dirty="0" smtClean="0">
                <a:latin typeface="Times New Roman" pitchFamily="18" charset="0"/>
                <a:cs typeface="Times New Roman" pitchFamily="18" charset="0"/>
              </a:rPr>
            </a:br>
            <a:endParaRPr lang="tr-TR" sz="2700" dirty="0">
              <a:latin typeface="Times New Roman" pitchFamily="18" charset="0"/>
              <a:cs typeface="Times New Roman" pitchFamily="18" charset="0"/>
            </a:endParaRPr>
          </a:p>
        </p:txBody>
      </p:sp>
      <p:sp>
        <p:nvSpPr>
          <p:cNvPr id="6" name="5 İçerik Yer Tutucusu"/>
          <p:cNvSpPr>
            <a:spLocks noGrp="1"/>
          </p:cNvSpPr>
          <p:nvPr>
            <p:ph idx="1"/>
          </p:nvPr>
        </p:nvSpPr>
        <p:spPr>
          <a:xfrm>
            <a:off x="428596" y="1643050"/>
            <a:ext cx="8229600" cy="4525963"/>
          </a:xfrm>
        </p:spPr>
        <p:txBody>
          <a:bodyPr>
            <a:normAutofit/>
          </a:bodyPr>
          <a:lstStyle/>
          <a:p>
            <a:r>
              <a:rPr lang="tr-TR" sz="2000" dirty="0" smtClean="0">
                <a:latin typeface="Times New Roman" pitchFamily="18" charset="0"/>
                <a:cs typeface="Times New Roman" pitchFamily="18" charset="0"/>
              </a:rPr>
              <a:t>Bu kombinasyon Kiraz sineği (</a:t>
            </a:r>
            <a:r>
              <a:rPr lang="tr-TR" sz="2000" i="1" cap="small" dirty="0" err="1" smtClean="0">
                <a:latin typeface="Times New Roman" pitchFamily="18" charset="0"/>
                <a:cs typeface="Times New Roman" pitchFamily="18" charset="0"/>
              </a:rPr>
              <a:t>R</a:t>
            </a:r>
            <a:r>
              <a:rPr lang="tr-TR" sz="2000" i="1" dirty="0" err="1" smtClean="0">
                <a:latin typeface="Times New Roman" pitchFamily="18" charset="0"/>
                <a:cs typeface="Times New Roman" pitchFamily="18" charset="0"/>
              </a:rPr>
              <a:t>hagoletis</a:t>
            </a:r>
            <a:r>
              <a:rPr lang="tr-TR" sz="2000" i="1" dirty="0" smtClean="0">
                <a:latin typeface="Times New Roman" pitchFamily="18" charset="0"/>
                <a:cs typeface="Times New Roman" pitchFamily="18" charset="0"/>
              </a:rPr>
              <a:t> </a:t>
            </a:r>
            <a:r>
              <a:rPr lang="tr-TR" sz="2000" i="1" dirty="0" err="1" smtClean="0">
                <a:latin typeface="Times New Roman" pitchFamily="18" charset="0"/>
                <a:cs typeface="Times New Roman" pitchFamily="18" charset="0"/>
              </a:rPr>
              <a:t>cerasi</a:t>
            </a:r>
            <a:r>
              <a:rPr lang="tr-TR" sz="2000" i="1"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L.) için %5 ‘</a:t>
            </a:r>
            <a:r>
              <a:rPr lang="tr-TR" sz="2000" dirty="0" err="1" smtClean="0">
                <a:latin typeface="Times New Roman" pitchFamily="18" charset="0"/>
                <a:cs typeface="Times New Roman" pitchFamily="18" charset="0"/>
              </a:rPr>
              <a:t>lik</a:t>
            </a:r>
            <a:r>
              <a:rPr lang="tr-TR" sz="2000" dirty="0" smtClean="0">
                <a:latin typeface="Times New Roman" pitchFamily="18" charset="0"/>
                <a:cs typeface="Times New Roman" pitchFamily="18" charset="0"/>
              </a:rPr>
              <a:t> amonyum fosfat kapsülü takılmış sarı yapışkan tuzaklardır.</a:t>
            </a:r>
          </a:p>
          <a:p>
            <a:pPr>
              <a:buNone/>
            </a:pPr>
            <a:endParaRPr lang="tr-TR" sz="2000" dirty="0" smtClean="0">
              <a:latin typeface="Times New Roman" pitchFamily="18" charset="0"/>
              <a:cs typeface="Times New Roman" pitchFamily="18" charset="0"/>
            </a:endParaRPr>
          </a:p>
          <a:p>
            <a:pPr>
              <a:buNone/>
            </a:pPr>
            <a:endParaRPr lang="tr-TR" sz="2800" dirty="0" smtClean="0">
              <a:latin typeface="Times New Roman" pitchFamily="18" charset="0"/>
              <a:cs typeface="Times New Roman" pitchFamily="18" charset="0"/>
            </a:endParaRPr>
          </a:p>
        </p:txBody>
      </p:sp>
      <p:sp>
        <p:nvSpPr>
          <p:cNvPr id="4" name="3 Metin kutusu"/>
          <p:cNvSpPr txBox="1"/>
          <p:nvPr/>
        </p:nvSpPr>
        <p:spPr>
          <a:xfrm>
            <a:off x="571472" y="1071546"/>
            <a:ext cx="6929486" cy="400110"/>
          </a:xfrm>
          <a:prstGeom prst="rect">
            <a:avLst/>
          </a:prstGeom>
          <a:noFill/>
        </p:spPr>
        <p:txBody>
          <a:bodyPr wrap="square" rtlCol="0">
            <a:spAutoFit/>
          </a:bodyPr>
          <a:lstStyle/>
          <a:p>
            <a:pPr marL="457200" indent="-457200">
              <a:buFont typeface="+mj-lt"/>
              <a:buAutoNum type="arabicPeriod"/>
            </a:pPr>
            <a:r>
              <a:rPr lang="tr-TR" sz="2000" dirty="0" smtClean="0">
                <a:latin typeface="Times New Roman" pitchFamily="18" charset="0"/>
                <a:cs typeface="Times New Roman" pitchFamily="18" charset="0"/>
              </a:rPr>
              <a:t>BESİ-GÖRSEL TUZAK KOMBİNASYONU</a:t>
            </a:r>
            <a:endParaRPr lang="tr-TR" sz="2000" dirty="0">
              <a:latin typeface="Times New Roman" pitchFamily="18" charset="0"/>
              <a:cs typeface="Times New Roman" pitchFamily="18" charset="0"/>
            </a:endParaRPr>
          </a:p>
        </p:txBody>
      </p:sp>
      <p:pic>
        <p:nvPicPr>
          <p:cNvPr id="9218" name="Picture 2" descr="C:\Documents and Settings\user\Desktop\organik resim\m_2-2-8_clip_image001.gif"/>
          <p:cNvPicPr>
            <a:picLocks noChangeAspect="1" noChangeArrowheads="1"/>
          </p:cNvPicPr>
          <p:nvPr/>
        </p:nvPicPr>
        <p:blipFill>
          <a:blip r:embed="rId3" cstate="print"/>
          <a:srcRect/>
          <a:stretch>
            <a:fillRect/>
          </a:stretch>
        </p:blipFill>
        <p:spPr bwMode="auto">
          <a:xfrm>
            <a:off x="500034" y="2714620"/>
            <a:ext cx="2390775" cy="2971800"/>
          </a:xfrm>
          <a:prstGeom prst="rect">
            <a:avLst/>
          </a:prstGeom>
          <a:solidFill>
            <a:srgbClr val="FFFFFF">
              <a:shade val="85000"/>
            </a:srgbClr>
          </a:solidFill>
          <a:ln w="88900" cap="sq">
            <a:solidFill>
              <a:srgbClr val="FFFF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219" name="Picture 3" descr="C:\Documents and Settings\user\Desktop\organk slayt\images[4].jpg"/>
          <p:cNvPicPr>
            <a:picLocks noChangeAspect="1" noChangeArrowheads="1"/>
          </p:cNvPicPr>
          <p:nvPr/>
        </p:nvPicPr>
        <p:blipFill>
          <a:blip r:embed="rId4" cstate="print"/>
          <a:srcRect/>
          <a:stretch>
            <a:fillRect/>
          </a:stretch>
        </p:blipFill>
        <p:spPr bwMode="auto">
          <a:xfrm>
            <a:off x="3286116" y="2786058"/>
            <a:ext cx="2214569" cy="1143008"/>
          </a:xfrm>
          <a:prstGeom prst="rect">
            <a:avLst/>
          </a:prstGeom>
          <a:solidFill>
            <a:srgbClr val="FFFFFF">
              <a:shade val="85000"/>
            </a:srgbClr>
          </a:solidFill>
          <a:ln w="88900" cap="sq">
            <a:solidFill>
              <a:srgbClr val="FF0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220" name="Picture 4" descr="C:\Documents and Settings\user\Desktop\organk slayt\images[5].jpg"/>
          <p:cNvPicPr>
            <a:picLocks noChangeAspect="1" noChangeArrowheads="1"/>
          </p:cNvPicPr>
          <p:nvPr/>
        </p:nvPicPr>
        <p:blipFill>
          <a:blip r:embed="rId5" cstate="print"/>
          <a:srcRect/>
          <a:stretch>
            <a:fillRect/>
          </a:stretch>
        </p:blipFill>
        <p:spPr bwMode="auto">
          <a:xfrm>
            <a:off x="3500430" y="4357694"/>
            <a:ext cx="1428760" cy="1181100"/>
          </a:xfrm>
          <a:prstGeom prst="rect">
            <a:avLst/>
          </a:prstGeom>
          <a:solidFill>
            <a:srgbClr val="FFFFFF">
              <a:shade val="85000"/>
            </a:srgbClr>
          </a:solidFill>
          <a:ln w="88900" cap="sq">
            <a:solidFill>
              <a:srgbClr val="FF0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1986" name="Picture 2" descr="Tam boyutlu görseli göster">
            <a:hlinkClick r:id="rId6"/>
          </p:cNvPr>
          <p:cNvPicPr>
            <a:picLocks noChangeAspect="1" noChangeArrowheads="1"/>
          </p:cNvPicPr>
          <p:nvPr/>
        </p:nvPicPr>
        <p:blipFill>
          <a:blip r:embed="rId7" cstate="print"/>
          <a:srcRect/>
          <a:stretch>
            <a:fillRect/>
          </a:stretch>
        </p:blipFill>
        <p:spPr bwMode="auto">
          <a:xfrm>
            <a:off x="5929322" y="2786058"/>
            <a:ext cx="1928826" cy="2143140"/>
          </a:xfrm>
          <a:prstGeom prst="rect">
            <a:avLst/>
          </a:prstGeom>
          <a:solidFill>
            <a:srgbClr val="FFFFFF">
              <a:shade val="85000"/>
            </a:srgbClr>
          </a:solidFill>
          <a:ln w="88900" cap="sq">
            <a:solidFill>
              <a:schemeClr val="accent3">
                <a:lumMod val="5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İçerik Yer Tutucusu"/>
          <p:cNvSpPr>
            <a:spLocks noGrp="1"/>
          </p:cNvSpPr>
          <p:nvPr>
            <p:ph idx="1"/>
          </p:nvPr>
        </p:nvSpPr>
        <p:spPr/>
        <p:txBody>
          <a:bodyPr>
            <a:normAutofit/>
          </a:bodyPr>
          <a:lstStyle/>
          <a:p>
            <a:pPr algn="ctr"/>
            <a:r>
              <a:rPr lang="tr-TR" sz="2400" dirty="0" smtClean="0">
                <a:latin typeface="Times New Roman" pitchFamily="18" charset="0"/>
                <a:cs typeface="Times New Roman" pitchFamily="18" charset="0"/>
              </a:rPr>
              <a:t>Böceklerde beslenme,çiftleşme,savunma,kaçma,gizlenme vb. davranışları belirlemede etkili olan bazı salgılar vardır.Bunlara FEROMON denilmektedir.İşlevlerine ve özellikle biyolojik etkilerine göre </a:t>
            </a:r>
            <a:r>
              <a:rPr lang="tr-TR" sz="2400" dirty="0" err="1" smtClean="0">
                <a:latin typeface="Times New Roman" pitchFamily="18" charset="0"/>
                <a:cs typeface="Times New Roman" pitchFamily="18" charset="0"/>
              </a:rPr>
              <a:t>feromonlar</a:t>
            </a:r>
            <a:r>
              <a:rPr lang="tr-TR" sz="2400" dirty="0" smtClean="0">
                <a:latin typeface="Times New Roman" pitchFamily="18" charset="0"/>
                <a:cs typeface="Times New Roman" pitchFamily="18" charset="0"/>
              </a:rPr>
              <a:t>,çiftleşme veya seks </a:t>
            </a:r>
            <a:r>
              <a:rPr lang="tr-TR" sz="2400" dirty="0" err="1" smtClean="0">
                <a:latin typeface="Times New Roman" pitchFamily="18" charset="0"/>
                <a:cs typeface="Times New Roman" pitchFamily="18" charset="0"/>
              </a:rPr>
              <a:t>feromonları</a:t>
            </a:r>
            <a:r>
              <a:rPr lang="tr-TR" sz="2400" dirty="0" smtClean="0">
                <a:latin typeface="Times New Roman" pitchFamily="18" charset="0"/>
                <a:cs typeface="Times New Roman" pitchFamily="18" charset="0"/>
              </a:rPr>
              <a:t>,alarm </a:t>
            </a:r>
            <a:r>
              <a:rPr lang="tr-TR" sz="2400" dirty="0" err="1" smtClean="0">
                <a:latin typeface="Times New Roman" pitchFamily="18" charset="0"/>
                <a:cs typeface="Times New Roman" pitchFamily="18" charset="0"/>
              </a:rPr>
              <a:t>feromonları</a:t>
            </a:r>
            <a:r>
              <a:rPr lang="tr-TR" sz="2400" dirty="0" smtClean="0">
                <a:latin typeface="Times New Roman" pitchFamily="18" charset="0"/>
                <a:cs typeface="Times New Roman" pitchFamily="18" charset="0"/>
              </a:rPr>
              <a:t>,</a:t>
            </a:r>
            <a:r>
              <a:rPr lang="tr-TR" sz="2400" dirty="0" err="1" smtClean="0">
                <a:latin typeface="Times New Roman" pitchFamily="18" charset="0"/>
                <a:cs typeface="Times New Roman" pitchFamily="18" charset="0"/>
              </a:rPr>
              <a:t>afrodisiac</a:t>
            </a:r>
            <a:r>
              <a:rPr lang="tr-TR" sz="2400" dirty="0" smtClean="0">
                <a:latin typeface="Times New Roman" pitchFamily="18" charset="0"/>
                <a:cs typeface="Times New Roman" pitchFamily="18" charset="0"/>
              </a:rPr>
              <a:t> yani çiftleşmeyi arttıran </a:t>
            </a:r>
            <a:r>
              <a:rPr lang="tr-TR" sz="2400" dirty="0" err="1" smtClean="0">
                <a:latin typeface="Times New Roman" pitchFamily="18" charset="0"/>
                <a:cs typeface="Times New Roman" pitchFamily="18" charset="0"/>
              </a:rPr>
              <a:t>feromonlar</a:t>
            </a:r>
            <a:r>
              <a:rPr lang="tr-TR" sz="2400" dirty="0" smtClean="0">
                <a:latin typeface="Times New Roman" pitchFamily="18" charset="0"/>
                <a:cs typeface="Times New Roman" pitchFamily="18" charset="0"/>
              </a:rPr>
              <a:t>,toplanma </a:t>
            </a:r>
            <a:r>
              <a:rPr lang="tr-TR" sz="2400" dirty="0" err="1" smtClean="0">
                <a:latin typeface="Times New Roman" pitchFamily="18" charset="0"/>
                <a:cs typeface="Times New Roman" pitchFamily="18" charset="0"/>
              </a:rPr>
              <a:t>feromonları</a:t>
            </a:r>
            <a:r>
              <a:rPr lang="tr-TR" sz="2400" dirty="0" smtClean="0">
                <a:latin typeface="Times New Roman" pitchFamily="18" charset="0"/>
                <a:cs typeface="Times New Roman" pitchFamily="18" charset="0"/>
              </a:rPr>
              <a:t>,iz işaret ve sosyal böceklerdeki kraliçe yetiştirme </a:t>
            </a:r>
            <a:r>
              <a:rPr lang="tr-TR" sz="2400" dirty="0" err="1" smtClean="0">
                <a:latin typeface="Times New Roman" pitchFamily="18" charset="0"/>
                <a:cs typeface="Times New Roman" pitchFamily="18" charset="0"/>
              </a:rPr>
              <a:t>feromonları</a:t>
            </a:r>
            <a:r>
              <a:rPr lang="tr-TR" sz="2400" dirty="0" smtClean="0">
                <a:latin typeface="Times New Roman" pitchFamily="18" charset="0"/>
                <a:cs typeface="Times New Roman" pitchFamily="18" charset="0"/>
              </a:rPr>
              <a:t> olarak adlandırılır.</a:t>
            </a:r>
          </a:p>
          <a:p>
            <a:endParaRPr lang="tr-T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dirty="0" smtClean="0">
                <a:latin typeface="Times New Roman" pitchFamily="18" charset="0"/>
                <a:cs typeface="Times New Roman" pitchFamily="18" charset="0"/>
              </a:rPr>
              <a:t> 2.     FEROMON-BESİ TUZAK KOMBİNASYONU</a:t>
            </a:r>
            <a:endParaRPr lang="tr-TR" sz="2400" dirty="0"/>
          </a:p>
        </p:txBody>
      </p:sp>
      <p:sp>
        <p:nvSpPr>
          <p:cNvPr id="3" name="2 İçerik Yer Tutucusu"/>
          <p:cNvSpPr>
            <a:spLocks noGrp="1"/>
          </p:cNvSpPr>
          <p:nvPr>
            <p:ph idx="1"/>
          </p:nvPr>
        </p:nvSpPr>
        <p:spPr/>
        <p:txBody>
          <a:bodyPr>
            <a:normAutofit/>
          </a:bodyPr>
          <a:lstStyle/>
          <a:p>
            <a:pPr algn="ctr"/>
            <a:r>
              <a:rPr lang="tr-TR" sz="2400" dirty="0" smtClean="0">
                <a:latin typeface="Times New Roman" pitchFamily="18" charset="0"/>
                <a:cs typeface="Times New Roman" pitchFamily="18" charset="0"/>
              </a:rPr>
              <a:t>Zararlı </a:t>
            </a:r>
            <a:r>
              <a:rPr lang="tr-TR" sz="2400" dirty="0" err="1" smtClean="0">
                <a:latin typeface="Times New Roman" pitchFamily="18" charset="0"/>
                <a:cs typeface="Times New Roman" pitchFamily="18" charset="0"/>
              </a:rPr>
              <a:t>populasyonundan</a:t>
            </a:r>
            <a:r>
              <a:rPr lang="tr-TR" sz="2400" dirty="0" smtClean="0">
                <a:latin typeface="Times New Roman" pitchFamily="18" charset="0"/>
                <a:cs typeface="Times New Roman" pitchFamily="18" charset="0"/>
              </a:rPr>
              <a:t> hem erkek hem de dişi bireyleri çekmeyi,böylece etkinliğini arttırmayı amaçlayan kombinasyonlardır. Zeytin sineği </a:t>
            </a:r>
            <a:r>
              <a:rPr lang="tr-TR" sz="2400" dirty="0" err="1" smtClean="0">
                <a:latin typeface="Times New Roman" pitchFamily="18" charset="0"/>
                <a:cs typeface="Times New Roman" pitchFamily="18" charset="0"/>
              </a:rPr>
              <a:t>feromon</a:t>
            </a:r>
            <a:r>
              <a:rPr lang="tr-TR" sz="2400" dirty="0" smtClean="0">
                <a:latin typeface="Times New Roman" pitchFamily="18" charset="0"/>
                <a:cs typeface="Times New Roman" pitchFamily="18" charset="0"/>
              </a:rPr>
              <a:t> tuzakları uzun mesafeli etkiye sahip olup erkekleri çeker,amonyum tuzları ile hazırlanan besi tuzakları ise kısa mesafeli dişi çekicileridir.Bu kombinasyonlar bireylerin çiftleşme şansını daha da azaltır.15x20 cm boyutlarında doğal renkli kontrplak levhalar 15 </a:t>
            </a:r>
            <a:r>
              <a:rPr lang="tr-TR" sz="2400" dirty="0" err="1" smtClean="0">
                <a:latin typeface="Times New Roman" pitchFamily="18" charset="0"/>
                <a:cs typeface="Times New Roman" pitchFamily="18" charset="0"/>
              </a:rPr>
              <a:t>dk</a:t>
            </a:r>
            <a:r>
              <a:rPr lang="tr-TR" sz="2400" dirty="0" smtClean="0">
                <a:latin typeface="Times New Roman" pitchFamily="18" charset="0"/>
                <a:cs typeface="Times New Roman" pitchFamily="18" charset="0"/>
              </a:rPr>
              <a:t>. süre ile % 0,05 aktif madde içeren </a:t>
            </a:r>
            <a:r>
              <a:rPr lang="tr-TR" sz="2400" dirty="0" err="1" smtClean="0">
                <a:latin typeface="Times New Roman" pitchFamily="18" charset="0"/>
                <a:cs typeface="Times New Roman" pitchFamily="18" charset="0"/>
              </a:rPr>
              <a:t>deltamethrin</a:t>
            </a:r>
            <a:r>
              <a:rPr lang="tr-TR" sz="2400" dirty="0" smtClean="0">
                <a:latin typeface="Times New Roman" pitchFamily="18" charset="0"/>
                <a:cs typeface="Times New Roman" pitchFamily="18" charset="0"/>
              </a:rPr>
              <a:t> solüsyonuna daldırıldıktan sonra üzerine 20 </a:t>
            </a:r>
            <a:r>
              <a:rPr lang="tr-TR" sz="2400" dirty="0" err="1" smtClean="0">
                <a:latin typeface="Times New Roman" pitchFamily="18" charset="0"/>
                <a:cs typeface="Times New Roman" pitchFamily="18" charset="0"/>
              </a:rPr>
              <a:t>ml’lik</a:t>
            </a:r>
            <a:r>
              <a:rPr lang="tr-TR" sz="2400" dirty="0" smtClean="0">
                <a:latin typeface="Times New Roman" pitchFamily="18" charset="0"/>
                <a:cs typeface="Times New Roman" pitchFamily="18" charset="0"/>
              </a:rPr>
              <a:t> amonyum dolu </a:t>
            </a:r>
            <a:r>
              <a:rPr lang="tr-TR" sz="2400" dirty="0" err="1" smtClean="0">
                <a:latin typeface="Times New Roman" pitchFamily="18" charset="0"/>
                <a:cs typeface="Times New Roman" pitchFamily="18" charset="0"/>
              </a:rPr>
              <a:t>polythene</a:t>
            </a:r>
            <a:r>
              <a:rPr lang="tr-TR" sz="2400" dirty="0" smtClean="0">
                <a:latin typeface="Times New Roman" pitchFamily="18" charset="0"/>
                <a:cs typeface="Times New Roman" pitchFamily="18" charset="0"/>
              </a:rPr>
              <a:t> şişe ve 50 </a:t>
            </a:r>
            <a:r>
              <a:rPr lang="tr-TR" sz="2400" dirty="0" err="1" smtClean="0">
                <a:latin typeface="Times New Roman" pitchFamily="18" charset="0"/>
                <a:cs typeface="Times New Roman" pitchFamily="18" charset="0"/>
              </a:rPr>
              <a:t>mg’lık</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feromon</a:t>
            </a:r>
            <a:r>
              <a:rPr lang="tr-TR" sz="2400" dirty="0" smtClean="0">
                <a:latin typeface="Times New Roman" pitchFamily="18" charset="0"/>
                <a:cs typeface="Times New Roman" pitchFamily="18" charset="0"/>
              </a:rPr>
              <a:t> karışımı ile dolu </a:t>
            </a:r>
            <a:r>
              <a:rPr lang="tr-TR" sz="2400" dirty="0" err="1" smtClean="0">
                <a:latin typeface="Times New Roman" pitchFamily="18" charset="0"/>
                <a:cs typeface="Times New Roman" pitchFamily="18" charset="0"/>
              </a:rPr>
              <a:t>dispenserler</a:t>
            </a:r>
            <a:r>
              <a:rPr lang="tr-TR" sz="2400" dirty="0" smtClean="0">
                <a:latin typeface="Times New Roman" pitchFamily="18" charset="0"/>
                <a:cs typeface="Times New Roman" pitchFamily="18" charset="0"/>
              </a:rPr>
              <a:t> yerleştirilmiştir. </a:t>
            </a:r>
            <a:r>
              <a:rPr lang="tr-TR" sz="2400" dirty="0" err="1" smtClean="0">
                <a:latin typeface="Times New Roman" pitchFamily="18" charset="0"/>
                <a:cs typeface="Times New Roman" pitchFamily="18" charset="0"/>
              </a:rPr>
              <a:t>Polythene</a:t>
            </a:r>
            <a:r>
              <a:rPr lang="tr-TR" sz="2400" dirty="0" smtClean="0">
                <a:latin typeface="Times New Roman" pitchFamily="18" charset="0"/>
                <a:cs typeface="Times New Roman" pitchFamily="18" charset="0"/>
              </a:rPr>
              <a:t> şişelerin kapağında amonyağın buharlaşması için küçük bir delik bırakılmıştır.</a:t>
            </a: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marL="457200" indent="-457200">
              <a:buFont typeface="+mj-lt"/>
              <a:buAutoNum type="arabicPeriod" startAt="3"/>
            </a:pPr>
            <a:r>
              <a:rPr lang="tr-TR" sz="2400" dirty="0" smtClean="0">
                <a:latin typeface="Times New Roman" pitchFamily="18" charset="0"/>
                <a:cs typeface="Times New Roman" pitchFamily="18" charset="0"/>
              </a:rPr>
              <a:t>FEROMON-GÖRSEL TUZAK KOMBİNASYONU</a:t>
            </a:r>
            <a:endParaRPr lang="tr-TR" sz="2400" dirty="0">
              <a:latin typeface="Times New Roman" pitchFamily="18" charset="0"/>
              <a:cs typeface="Times New Roman" pitchFamily="18" charset="0"/>
            </a:endParaRPr>
          </a:p>
        </p:txBody>
      </p:sp>
      <p:sp>
        <p:nvSpPr>
          <p:cNvPr id="3" name="2 İçerik Yer Tutucusu"/>
          <p:cNvSpPr>
            <a:spLocks noGrp="1"/>
          </p:cNvSpPr>
          <p:nvPr>
            <p:ph idx="1"/>
          </p:nvPr>
        </p:nvSpPr>
        <p:spPr>
          <a:xfrm>
            <a:off x="485804" y="1571612"/>
            <a:ext cx="8229600" cy="4525963"/>
          </a:xfrm>
        </p:spPr>
        <p:txBody>
          <a:bodyPr>
            <a:normAutofit/>
          </a:bodyPr>
          <a:lstStyle/>
          <a:p>
            <a:r>
              <a:rPr lang="tr-TR" sz="2400" dirty="0" smtClean="0">
                <a:latin typeface="Times New Roman" pitchFamily="18" charset="0"/>
                <a:cs typeface="Times New Roman" pitchFamily="18" charset="0"/>
              </a:rPr>
              <a:t>Sarı renge boyanmış sert plastik dikdörtgenler kurumayan bir yapışkanla kaplanıp üzerine spesifik </a:t>
            </a:r>
            <a:r>
              <a:rPr lang="tr-TR" sz="2400" dirty="0" err="1" smtClean="0">
                <a:latin typeface="Times New Roman" pitchFamily="18" charset="0"/>
                <a:cs typeface="Times New Roman" pitchFamily="18" charset="0"/>
              </a:rPr>
              <a:t>feromon</a:t>
            </a:r>
            <a:r>
              <a:rPr lang="tr-TR" sz="2400" dirty="0" smtClean="0">
                <a:latin typeface="Times New Roman" pitchFamily="18" charset="0"/>
                <a:cs typeface="Times New Roman" pitchFamily="18" charset="0"/>
              </a:rPr>
              <a:t> emdirilmiş kapsül yerleştirilerek yaratılan kombinasyon zeytin sineği ile savaşta kullanılmaktadır.</a:t>
            </a:r>
          </a:p>
          <a:p>
            <a:pPr>
              <a:buNone/>
            </a:pPr>
            <a:endParaRPr lang="tr-TR" sz="2800" dirty="0">
              <a:latin typeface="Times New Roman" pitchFamily="18" charset="0"/>
              <a:cs typeface="Times New Roman" pitchFamily="18" charset="0"/>
            </a:endParaRPr>
          </a:p>
        </p:txBody>
      </p:sp>
      <p:pic>
        <p:nvPicPr>
          <p:cNvPr id="6" name="5 Resim" descr="images[32].jpg"/>
          <p:cNvPicPr>
            <a:picLocks noChangeAspect="1"/>
          </p:cNvPicPr>
          <p:nvPr/>
        </p:nvPicPr>
        <p:blipFill>
          <a:blip r:embed="rId3" cstate="print"/>
          <a:stretch>
            <a:fillRect/>
          </a:stretch>
        </p:blipFill>
        <p:spPr>
          <a:xfrm>
            <a:off x="3643306" y="4143380"/>
            <a:ext cx="2009786" cy="1928826"/>
          </a:xfrm>
          <a:prstGeom prst="rect">
            <a:avLst/>
          </a:prstGeom>
          <a:ln w="228600" cap="sq" cmpd="thickThin">
            <a:solidFill>
              <a:srgbClr val="7030A0"/>
            </a:solidFill>
            <a:prstDash val="solid"/>
            <a:miter lim="800000"/>
          </a:ln>
          <a:effectLst>
            <a:innerShdw blurRad="76200">
              <a:srgbClr val="000000"/>
            </a:innerShdw>
          </a:effectLst>
        </p:spPr>
      </p:pic>
      <p:pic>
        <p:nvPicPr>
          <p:cNvPr id="10242" name="Picture 2" descr="C:\Documents and Settings\user\Desktop\organk slayt\images[7].jpg"/>
          <p:cNvPicPr>
            <a:picLocks noChangeAspect="1" noChangeArrowheads="1"/>
          </p:cNvPicPr>
          <p:nvPr/>
        </p:nvPicPr>
        <p:blipFill>
          <a:blip r:embed="rId4" cstate="print"/>
          <a:srcRect/>
          <a:stretch>
            <a:fillRect/>
          </a:stretch>
        </p:blipFill>
        <p:spPr bwMode="auto">
          <a:xfrm>
            <a:off x="6286512" y="4214818"/>
            <a:ext cx="1500198" cy="1785950"/>
          </a:xfrm>
          <a:prstGeom prst="rect">
            <a:avLst/>
          </a:prstGeom>
          <a:ln w="228600" cap="sq" cmpd="thickThin">
            <a:solidFill>
              <a:srgbClr val="7030A0"/>
            </a:solidFill>
            <a:prstDash val="solid"/>
            <a:miter lim="800000"/>
          </a:ln>
          <a:effectLst>
            <a:innerShdw blurRad="76200">
              <a:srgbClr val="000000"/>
            </a:innerShdw>
          </a:effectLst>
        </p:spPr>
      </p:pic>
      <p:pic>
        <p:nvPicPr>
          <p:cNvPr id="10244" name="Picture 4" descr="C:\Documents and Settings\user\Desktop\organik resim\m_2-2-8_clip_image001.gif"/>
          <p:cNvPicPr>
            <a:picLocks noChangeAspect="1" noChangeArrowheads="1"/>
          </p:cNvPicPr>
          <p:nvPr/>
        </p:nvPicPr>
        <p:blipFill>
          <a:blip r:embed="rId5" cstate="print"/>
          <a:srcRect/>
          <a:stretch>
            <a:fillRect/>
          </a:stretch>
        </p:blipFill>
        <p:spPr bwMode="auto">
          <a:xfrm>
            <a:off x="571472" y="3571876"/>
            <a:ext cx="2390775" cy="2971800"/>
          </a:xfrm>
          <a:prstGeom prst="rect">
            <a:avLst/>
          </a:prstGeom>
          <a:ln w="228600" cap="sq" cmpd="thickThin">
            <a:solidFill>
              <a:srgbClr val="7030A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274638"/>
            <a:ext cx="8229600" cy="1143000"/>
          </a:xfrm>
        </p:spPr>
        <p:txBody>
          <a:bodyPr>
            <a:normAutofit/>
          </a:bodyPr>
          <a:lstStyle/>
          <a:p>
            <a:pPr marL="514350" indent="-514350">
              <a:buFont typeface="+mj-lt"/>
              <a:buAutoNum type="arabicPeriod" startAt="4"/>
            </a:pPr>
            <a:r>
              <a:rPr lang="tr-TR" sz="2400" dirty="0" smtClean="0">
                <a:latin typeface="Times New Roman" pitchFamily="18" charset="0"/>
                <a:cs typeface="Times New Roman" pitchFamily="18" charset="0"/>
              </a:rPr>
              <a:t>FEROMON</a:t>
            </a:r>
            <a:r>
              <a:rPr lang="tr-TR" sz="2000"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BESİ GÖRSEL TUZAK KOMBİNASYONU</a:t>
            </a:r>
            <a:endParaRPr lang="tr-TR" sz="2400" dirty="0">
              <a:latin typeface="Times New Roman" pitchFamily="18" charset="0"/>
              <a:cs typeface="Times New Roman" pitchFamily="18" charset="0"/>
            </a:endParaRPr>
          </a:p>
        </p:txBody>
      </p:sp>
      <p:sp>
        <p:nvSpPr>
          <p:cNvPr id="4" name="3 Dikdörtgen"/>
          <p:cNvSpPr/>
          <p:nvPr/>
        </p:nvSpPr>
        <p:spPr>
          <a:xfrm>
            <a:off x="2286000" y="1443841"/>
            <a:ext cx="4572000" cy="954107"/>
          </a:xfrm>
          <a:prstGeom prst="rect">
            <a:avLst/>
          </a:prstGeom>
        </p:spPr>
        <p:txBody>
          <a:bodyPr>
            <a:spAutoFit/>
          </a:bodyPr>
          <a:lstStyle/>
          <a:p>
            <a:pPr marL="457200" indent="-457200"/>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a:t>
            </a:r>
            <a:endParaRPr lang="tr-TR" sz="2000" dirty="0"/>
          </a:p>
        </p:txBody>
      </p:sp>
      <p:sp>
        <p:nvSpPr>
          <p:cNvPr id="5" name="4 Metin kutusu"/>
          <p:cNvSpPr txBox="1"/>
          <p:nvPr/>
        </p:nvSpPr>
        <p:spPr>
          <a:xfrm>
            <a:off x="642910" y="1571612"/>
            <a:ext cx="7572428" cy="3416320"/>
          </a:xfrm>
          <a:prstGeom prst="rect">
            <a:avLst/>
          </a:prstGeom>
          <a:noFill/>
        </p:spPr>
        <p:txBody>
          <a:bodyPr wrap="square" rtlCol="0">
            <a:spAutoFit/>
          </a:bodyPr>
          <a:lstStyle/>
          <a:p>
            <a:pPr algn="ctr"/>
            <a:r>
              <a:rPr lang="tr-TR" sz="2400" dirty="0" smtClean="0">
                <a:latin typeface="Times New Roman" pitchFamily="18" charset="0"/>
                <a:cs typeface="Times New Roman" pitchFamily="18" charset="0"/>
              </a:rPr>
              <a:t> Bugüne kadar dünyadan ve Türkiye’den alınan sonuçlar değerlendirildiğinde bu yöntem alışılmış savaş sistemlerine göre bazı avantaj ve dezavantajlara sahiptir. Bunlar uygulandığı zararlıya,bitki türüne,iklim koşullarına bağlıdır. Örneğin zeytin sineği ve kiraz sineği gibi meyve sinekleri savaşı için kullanıldığında alınan sonuçlar ilaçlamadan elde edilene yakın olmaktadır. Bu başarının nedeni kullanılan kombine tuzakların her iki eşeye de hitap edebilmesi bu sayede çiftleşme şansının daha da düşmesidir</a:t>
            </a:r>
            <a:endParaRPr lang="tr-TR"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4" name="Picture 2" descr="C:\Documents and Settings\user\Desktop\organik resim\6.jpg"/>
          <p:cNvPicPr>
            <a:picLocks noChangeAspect="1" noChangeArrowheads="1"/>
          </p:cNvPicPr>
          <p:nvPr/>
        </p:nvPicPr>
        <p:blipFill>
          <a:blip r:embed="rId3" cstate="print"/>
          <a:srcRect/>
          <a:stretch>
            <a:fillRect/>
          </a:stretch>
        </p:blipFill>
        <p:spPr bwMode="auto">
          <a:xfrm>
            <a:off x="2571736" y="857232"/>
            <a:ext cx="3657620" cy="3532205"/>
          </a:xfrm>
          <a:prstGeom prst="rect">
            <a:avLst/>
          </a:prstGeom>
          <a:solidFill>
            <a:srgbClr val="FFFFFF">
              <a:shade val="85000"/>
            </a:srgbClr>
          </a:solidFill>
          <a:ln w="88900" cap="sq">
            <a:solidFill>
              <a:srgbClr val="7030A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2 Metin kutusu"/>
          <p:cNvSpPr txBox="1"/>
          <p:nvPr/>
        </p:nvSpPr>
        <p:spPr>
          <a:xfrm>
            <a:off x="1285852" y="5143512"/>
            <a:ext cx="6357982" cy="1015663"/>
          </a:xfrm>
          <a:prstGeom prst="rect">
            <a:avLst/>
          </a:prstGeom>
          <a:noFill/>
        </p:spPr>
        <p:txBody>
          <a:bodyPr wrap="square" rtlCol="0">
            <a:spAutoFit/>
          </a:bodyPr>
          <a:lstStyle/>
          <a:p>
            <a:r>
              <a:rPr lang="tr-TR" sz="3000" dirty="0" smtClean="0">
                <a:latin typeface="Times New Roman" pitchFamily="18" charset="0"/>
                <a:cs typeface="Times New Roman" pitchFamily="18" charset="0"/>
              </a:rPr>
              <a:t>            </a:t>
            </a:r>
            <a:r>
              <a:rPr lang="tr-TR" sz="3000" b="1" dirty="0" smtClean="0">
                <a:latin typeface="Times New Roman" pitchFamily="18" charset="0"/>
                <a:cs typeface="Times New Roman" pitchFamily="18" charset="0"/>
              </a:rPr>
              <a:t>MC PHAIL TUZAĞI</a:t>
            </a:r>
          </a:p>
          <a:p>
            <a:endParaRPr lang="tr-TR" sz="3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714348" y="1357298"/>
            <a:ext cx="7858180" cy="4031873"/>
          </a:xfrm>
          <a:prstGeom prst="rect">
            <a:avLst/>
          </a:prstGeom>
          <a:noFill/>
        </p:spPr>
        <p:txBody>
          <a:bodyPr wrap="square" rtlCol="0">
            <a:spAutoFit/>
          </a:bodyPr>
          <a:lstStyle/>
          <a:p>
            <a:pPr lvl="1" algn="ctr"/>
            <a:r>
              <a:rPr lang="tr-TR" sz="2400" dirty="0" smtClean="0">
                <a:latin typeface="Times New Roman" pitchFamily="18" charset="0"/>
                <a:cs typeface="Times New Roman" pitchFamily="18" charset="0"/>
              </a:rPr>
              <a:t>Bir çok </a:t>
            </a:r>
            <a:r>
              <a:rPr lang="tr-TR" sz="2400" dirty="0" err="1" smtClean="0">
                <a:latin typeface="Times New Roman" pitchFamily="18" charset="0"/>
                <a:cs typeface="Times New Roman" pitchFamily="18" charset="0"/>
              </a:rPr>
              <a:t>Lepidoptera</a:t>
            </a:r>
            <a:r>
              <a:rPr lang="tr-TR" sz="2400" dirty="0" smtClean="0">
                <a:latin typeface="Times New Roman" pitchFamily="18" charset="0"/>
                <a:cs typeface="Times New Roman" pitchFamily="18" charset="0"/>
              </a:rPr>
              <a:t> türünde erginler eşeysel olgunluğa çabuk ulaşır ve çıktıktan hemen sonra çiftleşir. Bir sonraki </a:t>
            </a:r>
            <a:r>
              <a:rPr lang="tr-TR" sz="2400" dirty="0" err="1" smtClean="0">
                <a:latin typeface="Times New Roman" pitchFamily="18" charset="0"/>
                <a:cs typeface="Times New Roman" pitchFamily="18" charset="0"/>
              </a:rPr>
              <a:t>populasyondan</a:t>
            </a:r>
            <a:r>
              <a:rPr lang="tr-TR" sz="2400" dirty="0" smtClean="0">
                <a:latin typeface="Times New Roman" pitchFamily="18" charset="0"/>
                <a:cs typeface="Times New Roman" pitchFamily="18" charset="0"/>
              </a:rPr>
              <a:t> önemli azalmalar beklemek için </a:t>
            </a:r>
            <a:r>
              <a:rPr lang="tr-TR" sz="2400" dirty="0" err="1" smtClean="0">
                <a:latin typeface="Times New Roman" pitchFamily="18" charset="0"/>
                <a:cs typeface="Times New Roman" pitchFamily="18" charset="0"/>
              </a:rPr>
              <a:t>populasyondaki</a:t>
            </a:r>
            <a:r>
              <a:rPr lang="tr-TR" sz="2400" dirty="0" smtClean="0">
                <a:latin typeface="Times New Roman" pitchFamily="18" charset="0"/>
                <a:cs typeface="Times New Roman" pitchFamily="18" charset="0"/>
              </a:rPr>
              <a:t> erkeklerin %95’ten fazlasını uzaklaştırmak gerekir. Japonya’da tuzak etkinliğinin yüksek olacağına inanılan </a:t>
            </a:r>
            <a:r>
              <a:rPr lang="tr-TR" sz="2400" i="1" dirty="0" smtClean="0">
                <a:latin typeface="Times New Roman" pitchFamily="18" charset="0"/>
                <a:cs typeface="Times New Roman" pitchFamily="18" charset="0"/>
              </a:rPr>
              <a:t> </a:t>
            </a:r>
            <a:r>
              <a:rPr lang="tr-TR" sz="2400" i="1" dirty="0" err="1" smtClean="0">
                <a:latin typeface="Times New Roman" pitchFamily="18" charset="0"/>
                <a:cs typeface="Times New Roman" pitchFamily="18" charset="0"/>
              </a:rPr>
              <a:t>Spodoptera</a:t>
            </a:r>
            <a:r>
              <a:rPr lang="tr-TR" sz="2400" i="1" dirty="0" smtClean="0">
                <a:latin typeface="Times New Roman" pitchFamily="18" charset="0"/>
                <a:cs typeface="Times New Roman" pitchFamily="18" charset="0"/>
              </a:rPr>
              <a:t> </a:t>
            </a:r>
            <a:r>
              <a:rPr lang="tr-TR" sz="2400" i="1" dirty="0" err="1" smtClean="0">
                <a:latin typeface="Times New Roman" pitchFamily="18" charset="0"/>
                <a:cs typeface="Times New Roman" pitchFamily="18" charset="0"/>
              </a:rPr>
              <a:t>litura’</a:t>
            </a:r>
            <a:r>
              <a:rPr lang="tr-TR" sz="2400" dirty="0" err="1" smtClean="0">
                <a:latin typeface="Times New Roman" pitchFamily="18" charset="0"/>
                <a:cs typeface="Times New Roman" pitchFamily="18" charset="0"/>
              </a:rPr>
              <a:t>da</a:t>
            </a:r>
            <a:r>
              <a:rPr lang="tr-TR" sz="2400" dirty="0" smtClean="0">
                <a:latin typeface="Times New Roman" pitchFamily="18" charset="0"/>
                <a:cs typeface="Times New Roman" pitchFamily="18" charset="0"/>
              </a:rPr>
              <a:t> bile en yüksek yakalama oranının %40 olduğu anlaşılmıştır. Bu durum yöntemin bazı türler için risk </a:t>
            </a:r>
            <a:r>
              <a:rPr lang="tr-TR" sz="2400" dirty="0" err="1" smtClean="0">
                <a:latin typeface="Times New Roman" pitchFamily="18" charset="0"/>
                <a:cs typeface="Times New Roman" pitchFamily="18" charset="0"/>
              </a:rPr>
              <a:t>taşıdığnı</a:t>
            </a:r>
            <a:r>
              <a:rPr lang="tr-TR" sz="2400" dirty="0" smtClean="0">
                <a:latin typeface="Times New Roman" pitchFamily="18" charset="0"/>
                <a:cs typeface="Times New Roman" pitchFamily="18" charset="0"/>
              </a:rPr>
              <a:t> göstermektedir.</a:t>
            </a:r>
            <a:endParaRPr lang="tr-TR" sz="2400" i="1" dirty="0" smtClean="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pPr algn="ctr"/>
            <a:endParaRPr lang="tr-T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İçerik Yer Tutucusu"/>
          <p:cNvSpPr>
            <a:spLocks noGrp="1"/>
          </p:cNvSpPr>
          <p:nvPr>
            <p:ph idx="1"/>
          </p:nvPr>
        </p:nvSpPr>
        <p:spPr/>
        <p:txBody>
          <a:bodyPr>
            <a:normAutofit/>
          </a:bodyPr>
          <a:lstStyle/>
          <a:p>
            <a:pPr algn="ctr"/>
            <a:r>
              <a:rPr lang="tr-TR" sz="2400" i="1" dirty="0" err="1" smtClean="0">
                <a:latin typeface="Times New Roman" pitchFamily="18" charset="0"/>
                <a:cs typeface="Times New Roman" pitchFamily="18" charset="0"/>
              </a:rPr>
              <a:t>Spodoptera</a:t>
            </a:r>
            <a:r>
              <a:rPr lang="tr-TR" sz="2400" i="1" dirty="0" smtClean="0">
                <a:latin typeface="Times New Roman" pitchFamily="18" charset="0"/>
                <a:cs typeface="Times New Roman" pitchFamily="18" charset="0"/>
              </a:rPr>
              <a:t> </a:t>
            </a:r>
            <a:r>
              <a:rPr lang="tr-TR" sz="2400" i="1" dirty="0" err="1" smtClean="0">
                <a:latin typeface="Times New Roman" pitchFamily="18" charset="0"/>
                <a:cs typeface="Times New Roman" pitchFamily="18" charset="0"/>
              </a:rPr>
              <a:t>spp</a:t>
            </a:r>
            <a:r>
              <a:rPr lang="tr-TR" sz="2400" i="1"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için en büyük problem larvaların </a:t>
            </a:r>
            <a:r>
              <a:rPr lang="tr-TR" sz="2400" dirty="0" err="1" smtClean="0">
                <a:latin typeface="Times New Roman" pitchFamily="18" charset="0"/>
                <a:cs typeface="Times New Roman" pitchFamily="18" charset="0"/>
              </a:rPr>
              <a:t>polifag</a:t>
            </a:r>
            <a:r>
              <a:rPr lang="tr-TR" sz="2400" dirty="0" smtClean="0">
                <a:latin typeface="Times New Roman" pitchFamily="18" charset="0"/>
                <a:cs typeface="Times New Roman" pitchFamily="18" charset="0"/>
              </a:rPr>
              <a:t> olmasıdır. Bu nedenle tuzaklar tek bir bitkiyle sınırlı kalamamaktadır. Ayrıca </a:t>
            </a:r>
            <a:r>
              <a:rPr lang="tr-TR" sz="2400" i="1" dirty="0" err="1" smtClean="0">
                <a:latin typeface="Times New Roman" pitchFamily="18" charset="0"/>
                <a:cs typeface="Times New Roman" pitchFamily="18" charset="0"/>
              </a:rPr>
              <a:t>Spodoptera</a:t>
            </a:r>
            <a:r>
              <a:rPr lang="tr-TR" sz="2400" i="1" dirty="0" smtClean="0">
                <a:latin typeface="Times New Roman" pitchFamily="18" charset="0"/>
                <a:cs typeface="Times New Roman" pitchFamily="18" charset="0"/>
              </a:rPr>
              <a:t> </a:t>
            </a:r>
            <a:r>
              <a:rPr lang="tr-TR" sz="2400" i="1" dirty="0" err="1" smtClean="0">
                <a:latin typeface="Times New Roman" pitchFamily="18" charset="0"/>
                <a:cs typeface="Times New Roman" pitchFamily="18" charset="0"/>
              </a:rPr>
              <a:t>littoralis</a:t>
            </a:r>
            <a:r>
              <a:rPr lang="tr-TR" sz="2400" i="1"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in erkekleri yaşamları boyunca sürekli ve birden fazla dişiyle çiftleşebilmekte, üstelik çiftleşme gecikirse dişiler yumurtalarını daha sonra döllenmek üzere depolayabilmektedir. Oysa </a:t>
            </a:r>
            <a:r>
              <a:rPr lang="tr-TR" sz="2400" i="1" dirty="0" err="1" smtClean="0">
                <a:latin typeface="Times New Roman" pitchFamily="18" charset="0"/>
                <a:cs typeface="Times New Roman" pitchFamily="18" charset="0"/>
              </a:rPr>
              <a:t>Earias</a:t>
            </a:r>
            <a:r>
              <a:rPr lang="tr-TR" sz="2400" i="1" dirty="0" smtClean="0">
                <a:latin typeface="Times New Roman" pitchFamily="18" charset="0"/>
                <a:cs typeface="Times New Roman" pitchFamily="18" charset="0"/>
              </a:rPr>
              <a:t> </a:t>
            </a:r>
            <a:r>
              <a:rPr lang="tr-TR" sz="2400" i="1" dirty="0" err="1" smtClean="0">
                <a:latin typeface="Times New Roman" pitchFamily="18" charset="0"/>
                <a:cs typeface="Times New Roman" pitchFamily="18" charset="0"/>
              </a:rPr>
              <a:t>insulana</a:t>
            </a:r>
            <a:r>
              <a:rPr lang="tr-TR" sz="2400" dirty="0" err="1" smtClean="0">
                <a:latin typeface="Times New Roman" pitchFamily="18" charset="0"/>
                <a:cs typeface="Times New Roman" pitchFamily="18" charset="0"/>
              </a:rPr>
              <a:t>’da</a:t>
            </a:r>
            <a:r>
              <a:rPr lang="tr-TR" sz="2400" dirty="0" smtClean="0">
                <a:latin typeface="Times New Roman" pitchFamily="18" charset="0"/>
                <a:cs typeface="Times New Roman" pitchFamily="18" charset="0"/>
              </a:rPr>
              <a:t> böyle sorunlar yoktur. Pamuk yetiştirme mevsimi başında düşük yoğunlukta olması ve yalnız pamuk alanlarıyla sınırlı kalması yöntem için idealdir.</a:t>
            </a:r>
            <a:r>
              <a:rPr lang="tr-TR" sz="2400" i="1" dirty="0" smtClean="0">
                <a:latin typeface="Times New Roman" pitchFamily="18" charset="0"/>
                <a:cs typeface="Times New Roman" pitchFamily="18" charset="0"/>
              </a:rPr>
              <a:t> </a:t>
            </a:r>
            <a:endParaRPr lang="tr-TR" sz="2400" dirty="0" smtClean="0">
              <a:latin typeface="Times New Roman" pitchFamily="18" charset="0"/>
              <a:cs typeface="Times New Roman" pitchFamily="18" charset="0"/>
            </a:endParaRPr>
          </a:p>
          <a:p>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title"/>
          </p:nvPr>
        </p:nvSpPr>
        <p:spPr>
          <a:xfrm rot="10800000" flipV="1">
            <a:off x="457200" y="1417638"/>
            <a:ext cx="8229600" cy="1082668"/>
          </a:xfrm>
        </p:spPr>
        <p:txBody>
          <a:bodyPr>
            <a:normAutofit/>
          </a:bodyPr>
          <a:lstStyle/>
          <a:p>
            <a:pPr>
              <a:buFont typeface="Arial" pitchFamily="34" charset="0"/>
              <a:buChar char="•"/>
            </a:pPr>
            <a:r>
              <a:rPr lang="tr-TR" sz="2400" dirty="0" smtClean="0">
                <a:latin typeface="Times New Roman" pitchFamily="18" charset="0"/>
                <a:cs typeface="Times New Roman" pitchFamily="18" charset="0"/>
              </a:rPr>
              <a:t>Yöntemin başarıya ulaşmasında iklim koşullarının etkisi büyüktür. </a:t>
            </a:r>
            <a:endParaRPr lang="tr-TR" sz="2400" dirty="0"/>
          </a:p>
        </p:txBody>
      </p:sp>
      <p:sp>
        <p:nvSpPr>
          <p:cNvPr id="3" name="2 İçerik Yer Tutucusu"/>
          <p:cNvSpPr>
            <a:spLocks noGrp="1"/>
          </p:cNvSpPr>
          <p:nvPr>
            <p:ph idx="1"/>
          </p:nvPr>
        </p:nvSpPr>
        <p:spPr>
          <a:xfrm>
            <a:off x="457200" y="2571744"/>
            <a:ext cx="8229600" cy="3554419"/>
          </a:xfrm>
        </p:spPr>
        <p:txBody>
          <a:bodyPr/>
          <a:lstStyle/>
          <a:p>
            <a:pPr algn="ctr"/>
            <a:r>
              <a:rPr lang="tr-TR" sz="2400" dirty="0" smtClean="0">
                <a:latin typeface="Times New Roman" pitchFamily="18" charset="0"/>
                <a:cs typeface="Times New Roman" pitchFamily="18" charset="0"/>
              </a:rPr>
              <a:t>Örneğin, Orta Anadolu ‘da  </a:t>
            </a:r>
            <a:r>
              <a:rPr lang="tr-TR" sz="2400" i="1" dirty="0" smtClean="0">
                <a:latin typeface="Times New Roman" pitchFamily="18" charset="0"/>
                <a:cs typeface="Times New Roman" pitchFamily="18" charset="0"/>
              </a:rPr>
              <a:t>S.</a:t>
            </a:r>
            <a:r>
              <a:rPr lang="tr-TR" sz="2400" i="1" dirty="0" err="1" smtClean="0">
                <a:latin typeface="Times New Roman" pitchFamily="18" charset="0"/>
                <a:cs typeface="Times New Roman" pitchFamily="18" charset="0"/>
              </a:rPr>
              <a:t>myopaeformis</a:t>
            </a:r>
            <a:r>
              <a:rPr lang="tr-TR" sz="2400" i="1"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e karşı besi tuzakları </a:t>
            </a:r>
            <a:r>
              <a:rPr lang="tr-TR" sz="2400" dirty="0" err="1" smtClean="0">
                <a:latin typeface="Times New Roman" pitchFamily="18" charset="0"/>
                <a:cs typeface="Times New Roman" pitchFamily="18" charset="0"/>
              </a:rPr>
              <a:t>feromon</a:t>
            </a:r>
            <a:r>
              <a:rPr lang="tr-TR" sz="2400" dirty="0" smtClean="0">
                <a:latin typeface="Times New Roman" pitchFamily="18" charset="0"/>
                <a:cs typeface="Times New Roman" pitchFamily="18" charset="0"/>
              </a:rPr>
              <a:t> tuzaklarından daha başarılıdır. Bunun nedeni Orta  Anadolu’da zararlı </a:t>
            </a:r>
            <a:r>
              <a:rPr lang="tr-TR" sz="2400" dirty="0" err="1" smtClean="0">
                <a:latin typeface="Times New Roman" pitchFamily="18" charset="0"/>
                <a:cs typeface="Times New Roman" pitchFamily="18" charset="0"/>
              </a:rPr>
              <a:t>populasyonunun</a:t>
            </a:r>
            <a:r>
              <a:rPr lang="tr-TR" sz="2400" dirty="0" smtClean="0">
                <a:latin typeface="Times New Roman" pitchFamily="18" charset="0"/>
                <a:cs typeface="Times New Roman" pitchFamily="18" charset="0"/>
              </a:rPr>
              <a:t> artmasını sağlayacak iklim koşullarının olmayışı ve sıcaklık aşırı yükselmediği için besi tuzaklarının tam randımanlı çalışmasıdır. Ayrıca düşük sıcaklıklar  böceğin </a:t>
            </a:r>
            <a:r>
              <a:rPr lang="tr-TR" sz="2400" dirty="0" err="1" smtClean="0">
                <a:latin typeface="Times New Roman" pitchFamily="18" charset="0"/>
                <a:cs typeface="Times New Roman" pitchFamily="18" charset="0"/>
              </a:rPr>
              <a:t>feromona</a:t>
            </a:r>
            <a:r>
              <a:rPr lang="tr-TR" sz="2400" dirty="0" smtClean="0">
                <a:latin typeface="Times New Roman" pitchFamily="18" charset="0"/>
                <a:cs typeface="Times New Roman" pitchFamily="18" charset="0"/>
              </a:rPr>
              <a:t> tepkisini sınırlayabilmektedir.</a:t>
            </a:r>
          </a:p>
          <a:p>
            <a:pPr>
              <a:buNone/>
            </a:pPr>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Metin kutusu"/>
          <p:cNvSpPr txBox="1"/>
          <p:nvPr/>
        </p:nvSpPr>
        <p:spPr>
          <a:xfrm rot="10800000" flipV="1">
            <a:off x="857224" y="1926826"/>
            <a:ext cx="7858180" cy="1569660"/>
          </a:xfrm>
          <a:prstGeom prst="rect">
            <a:avLst/>
          </a:prstGeom>
          <a:noFill/>
        </p:spPr>
        <p:txBody>
          <a:bodyPr wrap="square" rtlCol="0">
            <a:spAutoFit/>
          </a:bodyPr>
          <a:lstStyle/>
          <a:p>
            <a:pPr algn="ctr"/>
            <a:r>
              <a:rPr lang="tr-TR" sz="2400" dirty="0" smtClean="0">
                <a:latin typeface="Times New Roman" pitchFamily="18" charset="0"/>
                <a:cs typeface="Times New Roman" pitchFamily="18" charset="0"/>
              </a:rPr>
              <a:t>Ege Bölgesi’nde aynı zararlıya karşı </a:t>
            </a:r>
            <a:r>
              <a:rPr lang="tr-TR" sz="2400" dirty="0" err="1" smtClean="0">
                <a:latin typeface="Times New Roman" pitchFamily="18" charset="0"/>
                <a:cs typeface="Times New Roman" pitchFamily="18" charset="0"/>
              </a:rPr>
              <a:t>feromon</a:t>
            </a:r>
            <a:r>
              <a:rPr lang="tr-TR" sz="2400" dirty="0" smtClean="0">
                <a:latin typeface="Times New Roman" pitchFamily="18" charset="0"/>
                <a:cs typeface="Times New Roman" pitchFamily="18" charset="0"/>
              </a:rPr>
              <a:t> tuzakları daha etkin bulunmuştur. Çünkü  bölgede </a:t>
            </a:r>
            <a:r>
              <a:rPr lang="tr-TR" sz="2400" dirty="0" err="1" smtClean="0">
                <a:latin typeface="Times New Roman" pitchFamily="18" charset="0"/>
                <a:cs typeface="Times New Roman" pitchFamily="18" charset="0"/>
              </a:rPr>
              <a:t>populasyon</a:t>
            </a:r>
            <a:r>
              <a:rPr lang="tr-TR" sz="2400" dirty="0" smtClean="0">
                <a:latin typeface="Times New Roman" pitchFamily="18" charset="0"/>
                <a:cs typeface="Times New Roman" pitchFamily="18" charset="0"/>
              </a:rPr>
              <a:t> yoğunluğu daha fazla ve sıcaklık daha yüksektir. Bu yüzden bir zararlıya karşı en etkili tuzak tipi bölgeden bölgeye değişebilmektedir.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000100" y="1500174"/>
            <a:ext cx="7429552" cy="4524315"/>
          </a:xfrm>
          <a:prstGeom prst="rect">
            <a:avLst/>
          </a:prstGeom>
          <a:noFill/>
        </p:spPr>
        <p:txBody>
          <a:bodyPr wrap="square" rtlCol="0">
            <a:spAutoFit/>
          </a:bodyPr>
          <a:lstStyle/>
          <a:p>
            <a:pPr algn="ctr"/>
            <a:r>
              <a:rPr lang="tr-TR" sz="2400" dirty="0" smtClean="0">
                <a:latin typeface="Times New Roman" pitchFamily="18" charset="0"/>
                <a:cs typeface="Times New Roman" pitchFamily="18" charset="0"/>
              </a:rPr>
              <a:t>Orta Anadolu Bölgesi’nde </a:t>
            </a:r>
            <a:r>
              <a:rPr lang="tr-TR" sz="2400" i="1" dirty="0" smtClean="0">
                <a:latin typeface="Times New Roman" pitchFamily="18" charset="0"/>
                <a:cs typeface="Times New Roman" pitchFamily="18" charset="0"/>
              </a:rPr>
              <a:t>S.</a:t>
            </a:r>
            <a:r>
              <a:rPr lang="tr-TR" sz="2400" i="1" dirty="0" err="1" smtClean="0">
                <a:latin typeface="Times New Roman" pitchFamily="18" charset="0"/>
                <a:cs typeface="Times New Roman" pitchFamily="18" charset="0"/>
              </a:rPr>
              <a:t>myopaeformis</a:t>
            </a:r>
            <a:r>
              <a:rPr lang="tr-TR" sz="2400" i="1"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ile</a:t>
            </a:r>
            <a:r>
              <a:rPr lang="tr-TR" sz="2400" i="1"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bulaşık elma bahçelerinde 1 litresinde 5 kısım su+1 kısım pekmez+2-3gr ekmek mayası bulunan 1 adet besi tuzağı/5 ağaç olacak şekilde kullanılarak en az 2 yıl süreyle yapılacak kitlesel tuzaklamanın elma gövde kurdu </a:t>
            </a:r>
            <a:r>
              <a:rPr lang="tr-TR" sz="2400" dirty="0" err="1" smtClean="0">
                <a:latin typeface="Times New Roman" pitchFamily="18" charset="0"/>
                <a:cs typeface="Times New Roman" pitchFamily="18" charset="0"/>
              </a:rPr>
              <a:t>populasyonunu</a:t>
            </a:r>
            <a:r>
              <a:rPr lang="tr-TR" sz="2400" dirty="0" smtClean="0">
                <a:latin typeface="Times New Roman" pitchFamily="18" charset="0"/>
                <a:cs typeface="Times New Roman" pitchFamily="18" charset="0"/>
              </a:rPr>
              <a:t> ekonomik zarar eşiği seviyesinde yada altında tutacağını ortaya koymuştur. Tuzaklar  mayıs ayında yerden 1-2 metre yüksekliğe gövdeye yakın yere asılır,haftalık kontrollerle yakalanan kelebekler ve diğer böcekler tuzaklardan uzaklaştırılır. Pekmezli karışım tuzak kabının ¾’üne kadar dolacak şekilde yeni hazırlanmış karışım ile tamamlanır. Eylül sonuna kadara tuzaklar bahçede bırakılır.</a:t>
            </a:r>
            <a:endParaRPr lang="tr-TR"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Metin kutusu"/>
          <p:cNvSpPr txBox="1"/>
          <p:nvPr/>
        </p:nvSpPr>
        <p:spPr>
          <a:xfrm>
            <a:off x="642910" y="928670"/>
            <a:ext cx="7500990" cy="4893647"/>
          </a:xfrm>
          <a:prstGeom prst="rect">
            <a:avLst/>
          </a:prstGeom>
          <a:noFill/>
        </p:spPr>
        <p:txBody>
          <a:bodyPr wrap="square" rtlCol="0">
            <a:spAutoFit/>
          </a:bodyPr>
          <a:lstStyle/>
          <a:p>
            <a:pPr algn="ctr"/>
            <a:r>
              <a:rPr lang="tr-TR" sz="2400" dirty="0" smtClean="0">
                <a:latin typeface="Times New Roman" pitchFamily="18" charset="0"/>
                <a:cs typeface="Times New Roman" pitchFamily="18" charset="0"/>
              </a:rPr>
              <a:t>Yaprak galeri sineği  </a:t>
            </a:r>
            <a:r>
              <a:rPr lang="tr-TR" sz="2400" i="1" dirty="0" err="1" smtClean="0">
                <a:latin typeface="Times New Roman" pitchFamily="18" charset="0"/>
                <a:cs typeface="Times New Roman" pitchFamily="18" charset="0"/>
              </a:rPr>
              <a:t>Liriomyza</a:t>
            </a:r>
            <a:r>
              <a:rPr lang="tr-TR" sz="2400" i="1" dirty="0" smtClean="0">
                <a:latin typeface="Times New Roman" pitchFamily="18" charset="0"/>
                <a:cs typeface="Times New Roman" pitchFamily="18" charset="0"/>
              </a:rPr>
              <a:t> </a:t>
            </a:r>
            <a:r>
              <a:rPr lang="tr-TR" sz="2400" i="1" dirty="0" err="1" smtClean="0">
                <a:latin typeface="Times New Roman" pitchFamily="18" charset="0"/>
                <a:cs typeface="Times New Roman" pitchFamily="18" charset="0"/>
              </a:rPr>
              <a:t>trifolii</a:t>
            </a:r>
            <a:r>
              <a:rPr lang="tr-TR" sz="2400" i="1"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e karşı karanfil,</a:t>
            </a:r>
            <a:r>
              <a:rPr lang="tr-TR" sz="2400" dirty="0" err="1" smtClean="0">
                <a:latin typeface="Times New Roman" pitchFamily="18" charset="0"/>
                <a:cs typeface="Times New Roman" pitchFamily="18" charset="0"/>
              </a:rPr>
              <a:t>gerbera</a:t>
            </a:r>
            <a:r>
              <a:rPr lang="tr-TR" sz="2400" dirty="0" smtClean="0">
                <a:latin typeface="Times New Roman" pitchFamily="18" charset="0"/>
                <a:cs typeface="Times New Roman" pitchFamily="18" charset="0"/>
              </a:rPr>
              <a:t> ve krizantem seralarında 1adet/da olarak asılan sarı yapışkan tuzaklarda ilk ergin yakalanır yakalanmaz  bu tuzaklar  1 tuzak/5 m2’ye olacak şekilde karmaşık olarak bitkilerin 10-15cm üzerine asılmalı ve hasat sonuna kadar kirlendikçe yada rengini kaybettikçe yenilenmelidir.</a:t>
            </a:r>
          </a:p>
          <a:p>
            <a:endParaRPr lang="tr-TR" sz="2400" dirty="0" smtClean="0">
              <a:latin typeface="Times New Roman" pitchFamily="18" charset="0"/>
              <a:cs typeface="Times New Roman" pitchFamily="18" charset="0"/>
            </a:endParaRPr>
          </a:p>
          <a:p>
            <a:pPr algn="ctr"/>
            <a:r>
              <a:rPr lang="tr-TR" sz="2400" i="1" dirty="0" smtClean="0">
                <a:latin typeface="Times New Roman" pitchFamily="18" charset="0"/>
                <a:cs typeface="Times New Roman" pitchFamily="18" charset="0"/>
              </a:rPr>
              <a:t>        </a:t>
            </a:r>
            <a:r>
              <a:rPr lang="tr-TR" sz="2400" i="1" dirty="0" err="1" smtClean="0">
                <a:latin typeface="Times New Roman" pitchFamily="18" charset="0"/>
                <a:cs typeface="Times New Roman" pitchFamily="18" charset="0"/>
              </a:rPr>
              <a:t>Prays</a:t>
            </a:r>
            <a:r>
              <a:rPr lang="tr-TR" sz="2400" i="1" dirty="0" smtClean="0">
                <a:latin typeface="Times New Roman" pitchFamily="18" charset="0"/>
                <a:cs typeface="Times New Roman" pitchFamily="18" charset="0"/>
              </a:rPr>
              <a:t> </a:t>
            </a:r>
            <a:r>
              <a:rPr lang="tr-TR" sz="2400" i="1" dirty="0" err="1" smtClean="0">
                <a:latin typeface="Times New Roman" pitchFamily="18" charset="0"/>
                <a:cs typeface="Times New Roman" pitchFamily="18" charset="0"/>
              </a:rPr>
              <a:t>olea</a:t>
            </a:r>
            <a:r>
              <a:rPr lang="tr-TR" sz="2400" i="1"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ile savaşta Delta tipi eşeysel çekici tuzaklar 1 tuzak /5 ağaç parametresi ile çiçek dölünde %57,meyve dölünde %69 oranında etkilidir</a:t>
            </a:r>
          </a:p>
          <a:p>
            <a:endParaRPr lang="tr-TR" sz="2400" dirty="0" smtClean="0">
              <a:latin typeface="Times New Roman" pitchFamily="18" charset="0"/>
              <a:cs typeface="Times New Roman" pitchFamily="18" charset="0"/>
            </a:endParaRPr>
          </a:p>
          <a:p>
            <a:pPr algn="ctr"/>
            <a:r>
              <a:rPr lang="tr-TR" sz="2400" dirty="0" smtClean="0">
                <a:latin typeface="Times New Roman" pitchFamily="18" charset="0"/>
                <a:cs typeface="Times New Roman" pitchFamily="18" charset="0"/>
              </a:rPr>
              <a:t>.</a:t>
            </a: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İçerik Yer Tutucusu"/>
          <p:cNvSpPr>
            <a:spLocks noGrp="1"/>
          </p:cNvSpPr>
          <p:nvPr>
            <p:ph idx="1"/>
          </p:nvPr>
        </p:nvSpPr>
        <p:spPr/>
        <p:txBody>
          <a:bodyPr>
            <a:normAutofit/>
          </a:bodyPr>
          <a:lstStyle/>
          <a:p>
            <a:pPr algn="ctr"/>
            <a:r>
              <a:rPr lang="tr-TR" sz="2400" dirty="0" smtClean="0">
                <a:latin typeface="Times New Roman" pitchFamily="18" charset="0"/>
                <a:cs typeface="Times New Roman" pitchFamily="18" charset="0"/>
              </a:rPr>
              <a:t>Böcek </a:t>
            </a:r>
            <a:r>
              <a:rPr lang="tr-TR" sz="2400" dirty="0" err="1" smtClean="0">
                <a:latin typeface="Times New Roman" pitchFamily="18" charset="0"/>
                <a:cs typeface="Times New Roman" pitchFamily="18" charset="0"/>
              </a:rPr>
              <a:t>feromonlarının</a:t>
            </a:r>
            <a:r>
              <a:rPr lang="tr-TR" sz="2400" dirty="0" smtClean="0">
                <a:latin typeface="Times New Roman" pitchFamily="18" charset="0"/>
                <a:cs typeface="Times New Roman" pitchFamily="18" charset="0"/>
              </a:rPr>
              <a:t> bazıları,doğal veya yapay olarak üretilerek,zararlıların biyoloji,fizyoloji veya davranışlarını bozacak şekilde uygulanması ile yapılan savaşa BİYOTEKNİK YÖNTEMLER adı verilir.</a:t>
            </a:r>
            <a:r>
              <a:rPr lang="tr-TR" sz="2400" dirty="0" err="1" smtClean="0">
                <a:latin typeface="Times New Roman" pitchFamily="18" charset="0"/>
                <a:cs typeface="Times New Roman" pitchFamily="18" charset="0"/>
              </a:rPr>
              <a:t>Feromonlar</a:t>
            </a:r>
            <a:r>
              <a:rPr lang="tr-TR" sz="2400" dirty="0" smtClean="0">
                <a:latin typeface="Times New Roman" pitchFamily="18" charset="0"/>
                <a:cs typeface="Times New Roman" pitchFamily="18" charset="0"/>
              </a:rPr>
              <a:t> doğrudan yada dolaylı olarak kullanılırlar.Zararlıların </a:t>
            </a:r>
            <a:r>
              <a:rPr lang="tr-TR" sz="2400" dirty="0" err="1" smtClean="0">
                <a:latin typeface="Times New Roman" pitchFamily="18" charset="0"/>
                <a:cs typeface="Times New Roman" pitchFamily="18" charset="0"/>
              </a:rPr>
              <a:t>populasyonu</a:t>
            </a:r>
            <a:r>
              <a:rPr lang="tr-TR" sz="2400" dirty="0" smtClean="0">
                <a:latin typeface="Times New Roman" pitchFamily="18" charset="0"/>
                <a:cs typeface="Times New Roman" pitchFamily="18" charset="0"/>
              </a:rPr>
              <a:t> izlenerek savaş zamanının belirlenmesinde </a:t>
            </a:r>
            <a:r>
              <a:rPr lang="tr-TR" sz="2400" dirty="0" err="1" smtClean="0">
                <a:latin typeface="Times New Roman" pitchFamily="18" charset="0"/>
                <a:cs typeface="Times New Roman" pitchFamily="18" charset="0"/>
              </a:rPr>
              <a:t>feromonlar</a:t>
            </a:r>
            <a:r>
              <a:rPr lang="tr-TR" sz="2400" dirty="0" smtClean="0">
                <a:latin typeface="Times New Roman" pitchFamily="18" charset="0"/>
                <a:cs typeface="Times New Roman" pitchFamily="18" charset="0"/>
              </a:rPr>
              <a:t> dolaylı olarak kullanılır.Kitlesel tuzaklama,çiftleşmeyi engelleme,</a:t>
            </a:r>
            <a:r>
              <a:rPr lang="tr-TR" sz="2400" dirty="0" err="1" smtClean="0">
                <a:latin typeface="Times New Roman" pitchFamily="18" charset="0"/>
                <a:cs typeface="Times New Roman" pitchFamily="18" charset="0"/>
              </a:rPr>
              <a:t>feromon</a:t>
            </a:r>
            <a:r>
              <a:rPr lang="tr-TR" sz="2400" dirty="0" smtClean="0">
                <a:latin typeface="Times New Roman" pitchFamily="18" charset="0"/>
                <a:cs typeface="Times New Roman" pitchFamily="18" charset="0"/>
              </a:rPr>
              <a:t>+zehir uygulaması ile doğrudan savaşta kullanılmaktadır</a:t>
            </a:r>
            <a:r>
              <a:rPr lang="tr-TR" dirty="0" smtClean="0">
                <a:latin typeface="Times New Roman" pitchFamily="18" charset="0"/>
                <a:cs typeface="Times New Roman" pitchFamily="18" charset="0"/>
              </a:rPr>
              <a:t>.</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2" descr="C:\Documents and Settings\user\Desktop\organik resim\5.jpg"/>
          <p:cNvPicPr>
            <a:picLocks noChangeAspect="1" noChangeArrowheads="1"/>
          </p:cNvPicPr>
          <p:nvPr/>
        </p:nvPicPr>
        <p:blipFill>
          <a:blip r:embed="rId3" cstate="print"/>
          <a:srcRect/>
          <a:stretch>
            <a:fillRect/>
          </a:stretch>
        </p:blipFill>
        <p:spPr bwMode="auto">
          <a:xfrm>
            <a:off x="428596" y="1428736"/>
            <a:ext cx="4343424" cy="3429020"/>
          </a:xfrm>
          <a:prstGeom prst="rect">
            <a:avLst/>
          </a:prstGeom>
          <a:solidFill>
            <a:srgbClr val="FFFFFF">
              <a:shade val="85000"/>
            </a:srgbClr>
          </a:solidFill>
          <a:ln w="88900" cap="sq">
            <a:solidFill>
              <a:srgbClr val="7030A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1140" name="Picture 4" descr="C:\Documents and Settings\user\Desktop\organik resim\m_23_clip_image001[1].gif"/>
          <p:cNvPicPr>
            <a:picLocks noChangeAspect="1" noChangeArrowheads="1"/>
          </p:cNvPicPr>
          <p:nvPr/>
        </p:nvPicPr>
        <p:blipFill>
          <a:blip r:embed="rId4" cstate="print"/>
          <a:srcRect/>
          <a:stretch>
            <a:fillRect/>
          </a:stretch>
        </p:blipFill>
        <p:spPr bwMode="auto">
          <a:xfrm>
            <a:off x="5143504" y="2214554"/>
            <a:ext cx="3638550" cy="2643206"/>
          </a:xfrm>
          <a:prstGeom prst="rect">
            <a:avLst/>
          </a:prstGeom>
          <a:solidFill>
            <a:srgbClr val="FFFFFF">
              <a:shade val="85000"/>
            </a:srgbClr>
          </a:solidFill>
          <a:ln w="88900" cap="sq">
            <a:solidFill>
              <a:srgbClr val="7030A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Metin kutusu"/>
          <p:cNvSpPr txBox="1"/>
          <p:nvPr/>
        </p:nvSpPr>
        <p:spPr>
          <a:xfrm>
            <a:off x="928662" y="785794"/>
            <a:ext cx="7429552" cy="4893647"/>
          </a:xfrm>
          <a:prstGeom prst="rect">
            <a:avLst/>
          </a:prstGeom>
          <a:noFill/>
        </p:spPr>
        <p:txBody>
          <a:bodyPr wrap="square" rtlCol="0">
            <a:spAutoFit/>
          </a:bodyPr>
          <a:lstStyle/>
          <a:p>
            <a:pPr algn="ctr"/>
            <a:r>
              <a:rPr lang="tr-TR" sz="2400" dirty="0" smtClean="0">
                <a:latin typeface="Times New Roman" pitchFamily="18" charset="0"/>
                <a:cs typeface="Times New Roman" pitchFamily="18" charset="0"/>
              </a:rPr>
              <a:t>Kiraz sineğinin düşük ve orta yoğunluktaki </a:t>
            </a:r>
            <a:r>
              <a:rPr lang="tr-TR" sz="2400" dirty="0" err="1" smtClean="0">
                <a:latin typeface="Times New Roman" pitchFamily="18" charset="0"/>
                <a:cs typeface="Times New Roman" pitchFamily="18" charset="0"/>
              </a:rPr>
              <a:t>populasyonlarına</a:t>
            </a:r>
            <a:r>
              <a:rPr lang="tr-TR" sz="2400" dirty="0" smtClean="0">
                <a:latin typeface="Times New Roman" pitchFamily="18" charset="0"/>
                <a:cs typeface="Times New Roman" pitchFamily="18" charset="0"/>
              </a:rPr>
              <a:t> kitlesel tuzaklama uygulanır. Ağaç başına 4 adet sarı yapışkan tuzak(</a:t>
            </a:r>
            <a:r>
              <a:rPr lang="tr-TR" sz="2400" dirty="0" err="1" smtClean="0">
                <a:latin typeface="Times New Roman" pitchFamily="18" charset="0"/>
                <a:cs typeface="Times New Roman" pitchFamily="18" charset="0"/>
              </a:rPr>
              <a:t>Rebell</a:t>
            </a:r>
            <a:r>
              <a:rPr lang="tr-TR" sz="2400" dirty="0" smtClean="0">
                <a:latin typeface="Times New Roman" pitchFamily="18" charset="0"/>
                <a:cs typeface="Times New Roman" pitchFamily="18" charset="0"/>
              </a:rPr>
              <a:t>)+amonyak kapsülü (polimer </a:t>
            </a:r>
            <a:r>
              <a:rPr lang="tr-TR" sz="2400" dirty="0" err="1" smtClean="0">
                <a:latin typeface="Times New Roman" pitchFamily="18" charset="0"/>
                <a:cs typeface="Times New Roman" pitchFamily="18" charset="0"/>
              </a:rPr>
              <a:t>matriks</a:t>
            </a:r>
            <a:r>
              <a:rPr lang="tr-TR" sz="2400" dirty="0" smtClean="0">
                <a:latin typeface="Times New Roman" pitchFamily="18" charset="0"/>
                <a:cs typeface="Times New Roman" pitchFamily="18" charset="0"/>
              </a:rPr>
              <a:t>)asmak suretiyle yöntem  uygulanır. Uygulama izole veya yarı izole kiraz bahçelerinde yapılmalıdır. İzleme tuzaklarıyla ilk ergin çıkışını takiben kitlesel tuzaklama uygulamasına geçilmelidir. Tuzaklar yerden 1,5-2 m yüksekliğe çoğunlukla ağaçların güneydoğu yönündeki meyveli dallarına ve açığa asılmalıdır. Uygulama boyunca aynı ekosistemde başka bir kiraz bahçesine asılacak tuzaklarla </a:t>
            </a:r>
            <a:r>
              <a:rPr lang="tr-TR" sz="2400" dirty="0" err="1" smtClean="0">
                <a:latin typeface="Times New Roman" pitchFamily="18" charset="0"/>
                <a:cs typeface="Times New Roman" pitchFamily="18" charset="0"/>
              </a:rPr>
              <a:t>populasyon</a:t>
            </a:r>
            <a:r>
              <a:rPr lang="tr-TR" sz="2400" dirty="0" smtClean="0">
                <a:latin typeface="Times New Roman" pitchFamily="18" charset="0"/>
                <a:cs typeface="Times New Roman" pitchFamily="18" charset="0"/>
              </a:rPr>
              <a:t> seyri izlenmelidir. Hasat sonunda kurtlu meyve oranına göre uygulama değerlendirilmelidir.</a:t>
            </a: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62" name="Picture 2" descr="C:\Documents and Settings\user\Desktop\organik resim\nnıu.jpg"/>
          <p:cNvPicPr>
            <a:picLocks noChangeAspect="1" noChangeArrowheads="1"/>
          </p:cNvPicPr>
          <p:nvPr/>
        </p:nvPicPr>
        <p:blipFill>
          <a:blip r:embed="rId3" cstate="print"/>
          <a:srcRect/>
          <a:stretch>
            <a:fillRect/>
          </a:stretch>
        </p:blipFill>
        <p:spPr bwMode="auto">
          <a:xfrm>
            <a:off x="1142976" y="857232"/>
            <a:ext cx="3436955" cy="2614627"/>
          </a:xfrm>
          <a:prstGeom prst="rect">
            <a:avLst/>
          </a:prstGeom>
          <a:solidFill>
            <a:srgbClr val="FFFFFF">
              <a:shade val="85000"/>
            </a:srgbClr>
          </a:solidFill>
          <a:ln w="88900" cap="sq">
            <a:solidFill>
              <a:schemeClr val="accent4">
                <a:lumMod val="40000"/>
                <a:lumOff val="6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2163" name="Picture 3" descr="C:\Documents and Settings\user\Desktop\organik resim\bouu.jpg"/>
          <p:cNvPicPr>
            <a:picLocks noChangeAspect="1" noChangeArrowheads="1"/>
          </p:cNvPicPr>
          <p:nvPr/>
        </p:nvPicPr>
        <p:blipFill>
          <a:blip r:embed="rId4" cstate="print"/>
          <a:srcRect/>
          <a:stretch>
            <a:fillRect/>
          </a:stretch>
        </p:blipFill>
        <p:spPr bwMode="auto">
          <a:xfrm>
            <a:off x="4786314" y="3643314"/>
            <a:ext cx="3467672" cy="2214578"/>
          </a:xfrm>
          <a:prstGeom prst="rect">
            <a:avLst/>
          </a:prstGeom>
          <a:solidFill>
            <a:srgbClr val="FFFFFF">
              <a:shade val="85000"/>
            </a:srgbClr>
          </a:solidFill>
          <a:ln w="88900" cap="sq">
            <a:solidFill>
              <a:schemeClr val="accent4">
                <a:lumMod val="40000"/>
                <a:lumOff val="6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928670"/>
            <a:ext cx="8229600" cy="785818"/>
          </a:xfrm>
        </p:spPr>
        <p:txBody>
          <a:bodyPr>
            <a:normAutofit/>
          </a:bodyPr>
          <a:lstStyle/>
          <a:p>
            <a:pPr>
              <a:buFont typeface="Wingdings" pitchFamily="2" charset="2"/>
              <a:buChar char="v"/>
            </a:pPr>
            <a:r>
              <a:rPr lang="tr-TR" sz="2400" dirty="0" smtClean="0">
                <a:latin typeface="Times New Roman" pitchFamily="18" charset="0"/>
                <a:cs typeface="Times New Roman" pitchFamily="18" charset="0"/>
              </a:rPr>
              <a:t>ÇİFTLEŞMEYİ ENGELLEME TEKNİĞİ</a:t>
            </a:r>
            <a:endParaRPr lang="tr-TR" sz="2400" dirty="0">
              <a:latin typeface="Times New Roman" pitchFamily="18" charset="0"/>
              <a:cs typeface="Times New Roman" pitchFamily="18" charset="0"/>
            </a:endParaRPr>
          </a:p>
        </p:txBody>
      </p:sp>
      <p:sp>
        <p:nvSpPr>
          <p:cNvPr id="4" name="3 İçerik Yer Tutucusu"/>
          <p:cNvSpPr>
            <a:spLocks noGrp="1"/>
          </p:cNvSpPr>
          <p:nvPr>
            <p:ph idx="1"/>
          </p:nvPr>
        </p:nvSpPr>
        <p:spPr>
          <a:xfrm>
            <a:off x="457200" y="2285992"/>
            <a:ext cx="8229600" cy="3840171"/>
          </a:xfrm>
        </p:spPr>
        <p:txBody>
          <a:bodyPr>
            <a:normAutofit/>
          </a:bodyPr>
          <a:lstStyle/>
          <a:p>
            <a:pPr algn="ctr"/>
            <a:r>
              <a:rPr lang="tr-TR" sz="2400" dirty="0" smtClean="0">
                <a:latin typeface="Times New Roman" pitchFamily="18" charset="0"/>
                <a:cs typeface="Times New Roman" pitchFamily="18" charset="0"/>
              </a:rPr>
              <a:t>Dişiler tarafından doğal olarak salgılanan eşeysel </a:t>
            </a:r>
            <a:r>
              <a:rPr lang="tr-TR" sz="2400" dirty="0" err="1" smtClean="0">
                <a:latin typeface="Times New Roman" pitchFamily="18" charset="0"/>
                <a:cs typeface="Times New Roman" pitchFamily="18" charset="0"/>
              </a:rPr>
              <a:t>feromonun</a:t>
            </a:r>
            <a:r>
              <a:rPr lang="tr-TR" sz="2400" dirty="0" smtClean="0">
                <a:latin typeface="Times New Roman" pitchFamily="18" charset="0"/>
                <a:cs typeface="Times New Roman" pitchFamily="18" charset="0"/>
              </a:rPr>
              <a:t>,yapay olarak sentezlenip çeşitli yöntemler ve yayıcı araçlar kullanılarak hedef alana yayılması,oluşturulan yapay yoğun koku nedeniyle erkek bireyin çiftleşmek üzere dişilere ulaşmasını engellemesi yöntemin ana prensipleridir.</a:t>
            </a:r>
          </a:p>
        </p:txBody>
      </p:sp>
      <p:pic>
        <p:nvPicPr>
          <p:cNvPr id="21505" name="Picture 1" descr="C:\Documents and Settings\user\Desktop\images[13].jpg"/>
          <p:cNvPicPr>
            <a:picLocks noChangeAspect="1" noChangeArrowheads="1"/>
          </p:cNvPicPr>
          <p:nvPr/>
        </p:nvPicPr>
        <p:blipFill>
          <a:blip r:embed="rId3" cstate="print"/>
          <a:srcRect/>
          <a:stretch>
            <a:fillRect/>
          </a:stretch>
        </p:blipFill>
        <p:spPr bwMode="auto">
          <a:xfrm>
            <a:off x="1285852" y="4643446"/>
            <a:ext cx="3000396" cy="1571636"/>
          </a:xfrm>
          <a:prstGeom prst="rect">
            <a:avLst/>
          </a:prstGeom>
          <a:solidFill>
            <a:srgbClr val="FFFFFF">
              <a:shade val="85000"/>
            </a:srgbClr>
          </a:solidFill>
          <a:ln w="88900" cap="sq">
            <a:solidFill>
              <a:srgbClr val="7030A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1506" name="Picture 2" descr="C:\Documents and Settings\user\Desktop\o3\images[18].jpg"/>
          <p:cNvPicPr>
            <a:picLocks noChangeAspect="1" noChangeArrowheads="1"/>
          </p:cNvPicPr>
          <p:nvPr/>
        </p:nvPicPr>
        <p:blipFill>
          <a:blip r:embed="rId4" cstate="print"/>
          <a:srcRect/>
          <a:stretch>
            <a:fillRect/>
          </a:stretch>
        </p:blipFill>
        <p:spPr bwMode="auto">
          <a:xfrm>
            <a:off x="5214942" y="4643446"/>
            <a:ext cx="1671642" cy="1500198"/>
          </a:xfrm>
          <a:prstGeom prst="rect">
            <a:avLst/>
          </a:prstGeom>
          <a:solidFill>
            <a:srgbClr val="FFFFFF">
              <a:shade val="85000"/>
            </a:srgbClr>
          </a:solidFill>
          <a:ln w="88900" cap="sq">
            <a:solidFill>
              <a:srgbClr val="7030A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285860"/>
            <a:ext cx="8229600" cy="4911741"/>
          </a:xfrm>
        </p:spPr>
        <p:txBody>
          <a:bodyPr>
            <a:normAutofit/>
          </a:bodyPr>
          <a:lstStyle/>
          <a:p>
            <a:pPr>
              <a:buNone/>
            </a:pPr>
            <a:r>
              <a:rPr lang="tr-TR" sz="2400"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MEKANİZMA</a:t>
            </a:r>
            <a:r>
              <a:rPr lang="tr-TR" sz="2400" dirty="0" smtClean="0">
                <a:latin typeface="Times New Roman" pitchFamily="18" charset="0"/>
                <a:cs typeface="Times New Roman" pitchFamily="18" charset="0"/>
              </a:rPr>
              <a:t>:</a:t>
            </a:r>
          </a:p>
          <a:p>
            <a:pPr>
              <a:buFont typeface="Wingdings" pitchFamily="2" charset="2"/>
              <a:buChar char="q"/>
            </a:pPr>
            <a:r>
              <a:rPr lang="tr-TR" sz="2400" b="1" dirty="0" smtClean="0">
                <a:latin typeface="Times New Roman" pitchFamily="18" charset="0"/>
                <a:cs typeface="Times New Roman" pitchFamily="18" charset="0"/>
              </a:rPr>
              <a:t>Yapay </a:t>
            </a:r>
            <a:r>
              <a:rPr lang="tr-TR" sz="2400" b="1" dirty="0" err="1" smtClean="0">
                <a:latin typeface="Times New Roman" pitchFamily="18" charset="0"/>
                <a:cs typeface="Times New Roman" pitchFamily="18" charset="0"/>
              </a:rPr>
              <a:t>Feromonun</a:t>
            </a:r>
            <a:r>
              <a:rPr lang="tr-TR" sz="2400" b="1" dirty="0" smtClean="0">
                <a:latin typeface="Times New Roman" pitchFamily="18" charset="0"/>
                <a:cs typeface="Times New Roman" pitchFamily="18" charset="0"/>
              </a:rPr>
              <a:t> İzlenmesi</a:t>
            </a:r>
            <a:r>
              <a:rPr lang="tr-TR" sz="2400" dirty="0" smtClean="0">
                <a:latin typeface="Times New Roman" pitchFamily="18" charset="0"/>
                <a:cs typeface="Times New Roman" pitchFamily="18" charset="0"/>
              </a:rPr>
              <a:t>: Erkekler dişilerin salgıladığı eşey </a:t>
            </a:r>
            <a:r>
              <a:rPr lang="tr-TR" sz="2400" dirty="0" err="1" smtClean="0">
                <a:latin typeface="Times New Roman" pitchFamily="18" charset="0"/>
                <a:cs typeface="Times New Roman" pitchFamily="18" charset="0"/>
              </a:rPr>
              <a:t>feromonu</a:t>
            </a:r>
            <a:r>
              <a:rPr lang="tr-TR" sz="2400" dirty="0" smtClean="0">
                <a:latin typeface="Times New Roman" pitchFamily="18" charset="0"/>
                <a:cs typeface="Times New Roman" pitchFamily="18" charset="0"/>
              </a:rPr>
              <a:t> ile rekabet edebilen ve yapay kaynaklar tarafından yayılan kokularca </a:t>
            </a:r>
            <a:r>
              <a:rPr lang="tr-TR" sz="2400" dirty="0" err="1" smtClean="0">
                <a:latin typeface="Times New Roman" pitchFamily="18" charset="0"/>
                <a:cs typeface="Times New Roman" pitchFamily="18" charset="0"/>
              </a:rPr>
              <a:t>cezbedilerek</a:t>
            </a:r>
            <a:r>
              <a:rPr lang="tr-TR" sz="2400" dirty="0" smtClean="0">
                <a:latin typeface="Times New Roman" pitchFamily="18" charset="0"/>
                <a:cs typeface="Times New Roman" pitchFamily="18" charset="0"/>
              </a:rPr>
              <a:t> yanlış yere doğru çekilirler.</a:t>
            </a:r>
          </a:p>
          <a:p>
            <a:pPr>
              <a:buFont typeface="Wingdings" pitchFamily="2" charset="2"/>
              <a:buChar char="q"/>
            </a:pPr>
            <a:r>
              <a:rPr lang="tr-TR" sz="2400" b="1" dirty="0" smtClean="0">
                <a:latin typeface="Times New Roman" pitchFamily="18" charset="0"/>
                <a:cs typeface="Times New Roman" pitchFamily="18" charset="0"/>
              </a:rPr>
              <a:t>Dişi Koku Kümelerinin Maskelenmesi</a:t>
            </a:r>
            <a:r>
              <a:rPr lang="tr-TR" sz="2400" dirty="0" smtClean="0">
                <a:latin typeface="Times New Roman" pitchFamily="18" charset="0"/>
                <a:cs typeface="Times New Roman" pitchFamily="18" charset="0"/>
              </a:rPr>
              <a:t>: Dişiler tarafından salgılanan eşey </a:t>
            </a:r>
            <a:r>
              <a:rPr lang="tr-TR" sz="2400" dirty="0" err="1" smtClean="0">
                <a:latin typeface="Times New Roman" pitchFamily="18" charset="0"/>
                <a:cs typeface="Times New Roman" pitchFamily="18" charset="0"/>
              </a:rPr>
              <a:t>feromonunun</a:t>
            </a:r>
            <a:r>
              <a:rPr lang="tr-TR" sz="2400" dirty="0" smtClean="0">
                <a:latin typeface="Times New Roman" pitchFamily="18" charset="0"/>
                <a:cs typeface="Times New Roman" pitchFamily="18" charset="0"/>
              </a:rPr>
              <a:t> oluşturduğu koku kümesi,yapay kaynaklar tarafından da yoğun olarak yaratılıp dişi koku kümeleri maskelenir ve erkek,doğal ve yapay koku kaynakları arasındaki farkı ayırt edemez.</a:t>
            </a:r>
            <a:endParaRPr lang="tr-TR" sz="2400" dirty="0" smtClean="0">
              <a:solidFill>
                <a:schemeClr val="bg1"/>
              </a:solidFill>
              <a:latin typeface="Times New Roman" pitchFamily="18" charset="0"/>
              <a:cs typeface="Times New Roman" pitchFamily="18" charset="0"/>
            </a:endParaRPr>
          </a:p>
          <a:p>
            <a:pPr>
              <a:buNone/>
            </a:pPr>
            <a:r>
              <a:rPr lang="tr-TR" sz="2400" dirty="0" smtClean="0">
                <a:latin typeface="Times New Roman" pitchFamily="18" charset="0"/>
                <a:cs typeface="Times New Roman" pitchFamily="18" charset="0"/>
              </a:rPr>
              <a:t> </a:t>
            </a:r>
            <a:endParaRPr lang="tr-TR" sz="2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Font typeface="Wingdings" pitchFamily="2" charset="2"/>
              <a:buChar char="q"/>
            </a:pPr>
            <a:r>
              <a:rPr lang="tr-TR" sz="2400" b="1" dirty="0" smtClean="0">
                <a:latin typeface="Times New Roman" pitchFamily="18" charset="0"/>
                <a:cs typeface="Times New Roman" pitchFamily="18" charset="0"/>
              </a:rPr>
              <a:t>Duyu Yüklemesi:</a:t>
            </a:r>
            <a:r>
              <a:rPr lang="tr-TR" sz="2400" dirty="0" smtClean="0">
                <a:latin typeface="Times New Roman" pitchFamily="18" charset="0"/>
                <a:cs typeface="Times New Roman" pitchFamily="18" charset="0"/>
              </a:rPr>
              <a:t>Sentetik materyal tarafından yapılan yoğun uyarı sonucunda böceklerin reseptör sistemi veya merkezi sinir sistemi etkilenerek yönelimde azalmalar meydana gelir ve böcekler nereye gideceklerini şaşırırlar.</a:t>
            </a:r>
          </a:p>
          <a:p>
            <a:pPr algn="ctr"/>
            <a:endParaRPr lang="tr-TR" sz="2400" dirty="0" smtClean="0">
              <a:latin typeface="Times New Roman" pitchFamily="18" charset="0"/>
              <a:cs typeface="Times New Roman" pitchFamily="18" charset="0"/>
            </a:endParaRPr>
          </a:p>
          <a:p>
            <a:pPr algn="ctr"/>
            <a:r>
              <a:rPr lang="tr-TR" sz="2400" dirty="0" smtClean="0">
                <a:latin typeface="Times New Roman" pitchFamily="18" charset="0"/>
                <a:cs typeface="Times New Roman" pitchFamily="18" charset="0"/>
              </a:rPr>
              <a:t>Böylece erkekler dişiye yönelimi belirleyemez ve dişiye ulaşamazlar. Dolayısıyla çiftleşme olamayacağından üreme de engellenmiş olur.</a:t>
            </a:r>
          </a:p>
          <a:p>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Metin kutusu"/>
          <p:cNvSpPr txBox="1"/>
          <p:nvPr/>
        </p:nvSpPr>
        <p:spPr>
          <a:xfrm>
            <a:off x="357158" y="357166"/>
            <a:ext cx="8001056" cy="6370975"/>
          </a:xfrm>
          <a:prstGeom prst="rect">
            <a:avLst/>
          </a:prstGeom>
          <a:noFill/>
        </p:spPr>
        <p:txBody>
          <a:bodyPr wrap="square" rtlCol="0">
            <a:spAutoFit/>
          </a:bodyPr>
          <a:lstStyle/>
          <a:p>
            <a:r>
              <a:rPr lang="tr-TR" sz="2400"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Uygulamada </a:t>
            </a:r>
            <a:r>
              <a:rPr lang="tr-TR" sz="2400" b="1" dirty="0">
                <a:latin typeface="Times New Roman" pitchFamily="18" charset="0"/>
                <a:cs typeface="Times New Roman" pitchFamily="18" charset="0"/>
              </a:rPr>
              <a:t>D</a:t>
            </a:r>
            <a:r>
              <a:rPr lang="tr-TR" sz="2400" b="1" dirty="0" smtClean="0">
                <a:latin typeface="Times New Roman" pitchFamily="18" charset="0"/>
                <a:cs typeface="Times New Roman" pitchFamily="18" charset="0"/>
              </a:rPr>
              <a:t>ikkat </a:t>
            </a:r>
            <a:r>
              <a:rPr lang="tr-TR" sz="2400" b="1" dirty="0">
                <a:latin typeface="Times New Roman" pitchFamily="18" charset="0"/>
                <a:cs typeface="Times New Roman" pitchFamily="18" charset="0"/>
              </a:rPr>
              <a:t>E</a:t>
            </a:r>
            <a:r>
              <a:rPr lang="tr-TR" sz="2400" b="1" dirty="0" smtClean="0">
                <a:latin typeface="Times New Roman" pitchFamily="18" charset="0"/>
                <a:cs typeface="Times New Roman" pitchFamily="18" charset="0"/>
              </a:rPr>
              <a:t>dilmesi </a:t>
            </a:r>
            <a:r>
              <a:rPr lang="tr-TR" sz="2400" b="1" dirty="0">
                <a:latin typeface="Times New Roman" pitchFamily="18" charset="0"/>
                <a:cs typeface="Times New Roman" pitchFamily="18" charset="0"/>
              </a:rPr>
              <a:t>G</a:t>
            </a:r>
            <a:r>
              <a:rPr lang="tr-TR" sz="2400" b="1" dirty="0" smtClean="0">
                <a:latin typeface="Times New Roman" pitchFamily="18" charset="0"/>
                <a:cs typeface="Times New Roman" pitchFamily="18" charset="0"/>
              </a:rPr>
              <a:t>ereken Noktalar ,</a:t>
            </a:r>
          </a:p>
          <a:p>
            <a:endParaRPr lang="tr-TR" sz="2400" dirty="0" smtClean="0">
              <a:latin typeface="Times New Roman" pitchFamily="18" charset="0"/>
              <a:cs typeface="Times New Roman" pitchFamily="18" charset="0"/>
            </a:endParaRPr>
          </a:p>
          <a:p>
            <a:endParaRPr lang="tr-TR" sz="2400" dirty="0" smtClean="0">
              <a:latin typeface="Times New Roman" pitchFamily="18" charset="0"/>
              <a:cs typeface="Times New Roman" pitchFamily="18" charset="0"/>
            </a:endParaRPr>
          </a:p>
          <a:p>
            <a:pPr marL="457200" indent="-457200">
              <a:buFont typeface="Wingdings" pitchFamily="2" charset="2"/>
              <a:buChar char="v"/>
            </a:pPr>
            <a:r>
              <a:rPr lang="tr-TR" sz="2400" dirty="0" smtClean="0">
                <a:latin typeface="Times New Roman" pitchFamily="18" charset="0"/>
                <a:cs typeface="Times New Roman" pitchFamily="18" charset="0"/>
              </a:rPr>
              <a:t>     </a:t>
            </a:r>
            <a:r>
              <a:rPr lang="tr-TR" sz="2400" dirty="0" err="1">
                <a:latin typeface="Times New Roman" pitchFamily="18" charset="0"/>
                <a:cs typeface="Times New Roman" pitchFamily="18" charset="0"/>
              </a:rPr>
              <a:t>P</a:t>
            </a:r>
            <a:r>
              <a:rPr lang="tr-TR" sz="2400" dirty="0" err="1" smtClean="0">
                <a:latin typeface="Times New Roman" pitchFamily="18" charset="0"/>
                <a:cs typeface="Times New Roman" pitchFamily="18" charset="0"/>
              </a:rPr>
              <a:t>opulasyon</a:t>
            </a:r>
            <a:r>
              <a:rPr lang="tr-TR" sz="2400" dirty="0" smtClean="0">
                <a:latin typeface="Times New Roman" pitchFamily="18" charset="0"/>
                <a:cs typeface="Times New Roman" pitchFamily="18" charset="0"/>
              </a:rPr>
              <a:t> yoğunluğu :  yöntemin başarısını belirleyen en önemli kriterdir. Bu yöntemin savaşta başarılı olabilmesi için hedef böceğin başlangıç </a:t>
            </a:r>
            <a:r>
              <a:rPr lang="tr-TR" sz="2400" dirty="0" err="1" smtClean="0">
                <a:latin typeface="Times New Roman" pitchFamily="18" charset="0"/>
                <a:cs typeface="Times New Roman" pitchFamily="18" charset="0"/>
              </a:rPr>
              <a:t>populasyonu</a:t>
            </a:r>
            <a:r>
              <a:rPr lang="tr-TR" sz="2400" dirty="0" smtClean="0">
                <a:latin typeface="Times New Roman" pitchFamily="18" charset="0"/>
                <a:cs typeface="Times New Roman" pitchFamily="18" charset="0"/>
              </a:rPr>
              <a:t> düşük yada en azından orta yoğunlukta olmalıdır.</a:t>
            </a:r>
          </a:p>
          <a:p>
            <a:pPr marL="457200" indent="-457200">
              <a:buFont typeface="Wingdings" pitchFamily="2" charset="2"/>
              <a:buChar char="v"/>
            </a:pPr>
            <a:endParaRPr lang="tr-TR" sz="2400" dirty="0" smtClean="0">
              <a:latin typeface="Times New Roman" pitchFamily="18" charset="0"/>
              <a:cs typeface="Times New Roman" pitchFamily="18" charset="0"/>
            </a:endParaRPr>
          </a:p>
          <a:p>
            <a:pPr marL="457200" indent="-457200"/>
            <a:endParaRPr lang="tr-TR" sz="2400" dirty="0" smtClean="0">
              <a:latin typeface="Times New Roman" pitchFamily="18" charset="0"/>
              <a:cs typeface="Times New Roman" pitchFamily="18" charset="0"/>
            </a:endParaRPr>
          </a:p>
          <a:p>
            <a:pPr marL="457200" indent="-457200">
              <a:buFont typeface="Wingdings" pitchFamily="2" charset="2"/>
              <a:buChar char="v"/>
            </a:pPr>
            <a:r>
              <a:rPr lang="tr-TR" sz="2400" dirty="0">
                <a:latin typeface="Times New Roman" pitchFamily="18" charset="0"/>
                <a:cs typeface="Times New Roman" pitchFamily="18" charset="0"/>
              </a:rPr>
              <a:t> </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İnsektisit</a:t>
            </a:r>
            <a:r>
              <a:rPr lang="tr-TR" sz="2400" dirty="0" smtClean="0">
                <a:latin typeface="Times New Roman" pitchFamily="18" charset="0"/>
                <a:cs typeface="Times New Roman" pitchFamily="18" charset="0"/>
              </a:rPr>
              <a:t> kullanımı : </a:t>
            </a:r>
            <a:r>
              <a:rPr lang="tr-TR" sz="2400" dirty="0" err="1" smtClean="0">
                <a:latin typeface="Times New Roman" pitchFamily="18" charset="0"/>
                <a:cs typeface="Times New Roman" pitchFamily="18" charset="0"/>
              </a:rPr>
              <a:t>populasyon</a:t>
            </a:r>
            <a:r>
              <a:rPr lang="tr-TR" sz="2400" dirty="0" smtClean="0">
                <a:latin typeface="Times New Roman" pitchFamily="18" charset="0"/>
                <a:cs typeface="Times New Roman" pitchFamily="18" charset="0"/>
              </a:rPr>
              <a:t> yoğunluğunun bilinmediği veya yüksek olduğu durumlarda yöntemle birlikte  mümkünse biyolojik bir preparatla veya yararlılara en az </a:t>
            </a:r>
            <a:r>
              <a:rPr lang="tr-TR" sz="2400" dirty="0" err="1" smtClean="0">
                <a:latin typeface="Times New Roman" pitchFamily="18" charset="0"/>
                <a:cs typeface="Times New Roman" pitchFamily="18" charset="0"/>
              </a:rPr>
              <a:t>toksik</a:t>
            </a:r>
            <a:r>
              <a:rPr lang="tr-TR" sz="2400" dirty="0" smtClean="0">
                <a:latin typeface="Times New Roman" pitchFamily="18" charset="0"/>
                <a:cs typeface="Times New Roman" pitchFamily="18" charset="0"/>
              </a:rPr>
              <a:t> etkiye sahip </a:t>
            </a:r>
            <a:r>
              <a:rPr lang="tr-TR" sz="2400" dirty="0" err="1" smtClean="0">
                <a:latin typeface="Times New Roman" pitchFamily="18" charset="0"/>
                <a:cs typeface="Times New Roman" pitchFamily="18" charset="0"/>
              </a:rPr>
              <a:t>insektisitle</a:t>
            </a:r>
            <a:r>
              <a:rPr lang="tr-TR" sz="2400" dirty="0" smtClean="0">
                <a:latin typeface="Times New Roman" pitchFamily="18" charset="0"/>
                <a:cs typeface="Times New Roman" pitchFamily="18" charset="0"/>
              </a:rPr>
              <a:t> uygulama yapılarak başlangıç </a:t>
            </a:r>
            <a:r>
              <a:rPr lang="tr-TR" sz="2400" dirty="0" err="1" smtClean="0">
                <a:latin typeface="Times New Roman" pitchFamily="18" charset="0"/>
                <a:cs typeface="Times New Roman" pitchFamily="18" charset="0"/>
              </a:rPr>
              <a:t>populasyonu</a:t>
            </a:r>
            <a:r>
              <a:rPr lang="tr-TR" sz="2400" dirty="0" smtClean="0">
                <a:latin typeface="Times New Roman" pitchFamily="18" charset="0"/>
                <a:cs typeface="Times New Roman" pitchFamily="18" charset="0"/>
              </a:rPr>
              <a:t> düşürülmelidir.</a:t>
            </a:r>
          </a:p>
          <a:p>
            <a:pPr marL="457200" indent="-457200"/>
            <a:endParaRPr lang="tr-TR" sz="2400" dirty="0" smtClean="0">
              <a:latin typeface="Times New Roman" pitchFamily="18" charset="0"/>
              <a:cs typeface="Times New Roman" pitchFamily="18" charset="0"/>
            </a:endParaRPr>
          </a:p>
          <a:p>
            <a:r>
              <a:rPr lang="tr-TR" sz="2400" dirty="0">
                <a:latin typeface="Times New Roman" pitchFamily="18" charset="0"/>
                <a:cs typeface="Times New Roman" pitchFamily="18" charset="0"/>
              </a:rPr>
              <a:t> </a:t>
            </a:r>
            <a:r>
              <a:rPr lang="tr-TR" sz="2400" dirty="0" smtClean="0">
                <a:latin typeface="Times New Roman" pitchFamily="18" charset="0"/>
                <a:cs typeface="Times New Roman" pitchFamily="18" charset="0"/>
              </a:rPr>
              <a:t>    </a:t>
            </a:r>
          </a:p>
          <a:p>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normAutofit/>
          </a:bodyPr>
          <a:lstStyle/>
          <a:p>
            <a:pPr algn="ctr">
              <a:buFont typeface="Wingdings" pitchFamily="2" charset="2"/>
              <a:buChar char="v"/>
            </a:pP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Populasyon</a:t>
            </a:r>
            <a:r>
              <a:rPr lang="tr-TR" sz="2400" dirty="0" smtClean="0">
                <a:latin typeface="Times New Roman" pitchFamily="18" charset="0"/>
                <a:cs typeface="Times New Roman" pitchFamily="18" charset="0"/>
              </a:rPr>
              <a:t> dalgalanması : Başlangıçta yapılacak </a:t>
            </a:r>
            <a:r>
              <a:rPr lang="tr-TR" sz="2400" dirty="0" err="1" smtClean="0">
                <a:latin typeface="Times New Roman" pitchFamily="18" charset="0"/>
                <a:cs typeface="Times New Roman" pitchFamily="18" charset="0"/>
              </a:rPr>
              <a:t>feromon</a:t>
            </a:r>
            <a:r>
              <a:rPr lang="tr-TR" sz="2400" dirty="0" smtClean="0">
                <a:latin typeface="Times New Roman" pitchFamily="18" charset="0"/>
                <a:cs typeface="Times New Roman" pitchFamily="18" charset="0"/>
              </a:rPr>
              <a:t> uygulamasının  başarı ve başarısızlıklarına sadece geçici </a:t>
            </a:r>
            <a:r>
              <a:rPr lang="tr-TR" sz="2400" dirty="0" err="1" smtClean="0">
                <a:latin typeface="Times New Roman" pitchFamily="18" charset="0"/>
                <a:cs typeface="Times New Roman" pitchFamily="18" charset="0"/>
              </a:rPr>
              <a:t>populasyon</a:t>
            </a:r>
            <a:r>
              <a:rPr lang="tr-TR" sz="2400" dirty="0" smtClean="0">
                <a:latin typeface="Times New Roman" pitchFamily="18" charset="0"/>
                <a:cs typeface="Times New Roman" pitchFamily="18" charset="0"/>
              </a:rPr>
              <a:t> yoğunluğuna bakılarak güvenilmemelidir. Çünkü </a:t>
            </a:r>
            <a:r>
              <a:rPr lang="tr-TR" sz="2400" dirty="0" err="1" smtClean="0">
                <a:latin typeface="Times New Roman" pitchFamily="18" charset="0"/>
                <a:cs typeface="Times New Roman" pitchFamily="18" charset="0"/>
              </a:rPr>
              <a:t>populasyon</a:t>
            </a:r>
            <a:r>
              <a:rPr lang="tr-TR" sz="2400" dirty="0" smtClean="0">
                <a:latin typeface="Times New Roman" pitchFamily="18" charset="0"/>
                <a:cs typeface="Times New Roman" pitchFamily="18" charset="0"/>
              </a:rPr>
              <a:t> yoğunluğu </a:t>
            </a:r>
            <a:r>
              <a:rPr lang="tr-TR" sz="2400" dirty="0" err="1" smtClean="0">
                <a:latin typeface="Times New Roman" pitchFamily="18" charset="0"/>
                <a:cs typeface="Times New Roman" pitchFamily="18" charset="0"/>
              </a:rPr>
              <a:t>abiyotik</a:t>
            </a:r>
            <a:r>
              <a:rPr lang="tr-TR" sz="2400" dirty="0" smtClean="0">
                <a:latin typeface="Times New Roman" pitchFamily="18" charset="0"/>
                <a:cs typeface="Times New Roman" pitchFamily="18" charset="0"/>
              </a:rPr>
              <a:t> ve </a:t>
            </a:r>
            <a:r>
              <a:rPr lang="tr-TR" sz="2400" dirty="0" err="1" smtClean="0">
                <a:latin typeface="Times New Roman" pitchFamily="18" charset="0"/>
                <a:cs typeface="Times New Roman" pitchFamily="18" charset="0"/>
              </a:rPr>
              <a:t>biyotik</a:t>
            </a:r>
            <a:r>
              <a:rPr lang="tr-TR" sz="2400" dirty="0" smtClean="0">
                <a:latin typeface="Times New Roman" pitchFamily="18" charset="0"/>
                <a:cs typeface="Times New Roman" pitchFamily="18" charset="0"/>
              </a:rPr>
              <a:t> faktörlerin etkisiyle artabilir ve azalabilir. Bu nedenle </a:t>
            </a:r>
            <a:r>
              <a:rPr lang="tr-TR" sz="2400" dirty="0" err="1" smtClean="0">
                <a:latin typeface="Times New Roman" pitchFamily="18" charset="0"/>
                <a:cs typeface="Times New Roman" pitchFamily="18" charset="0"/>
              </a:rPr>
              <a:t>populasyon</a:t>
            </a:r>
            <a:r>
              <a:rPr lang="tr-TR" sz="2400" dirty="0" smtClean="0">
                <a:latin typeface="Times New Roman" pitchFamily="18" charset="0"/>
                <a:cs typeface="Times New Roman" pitchFamily="18" charset="0"/>
              </a:rPr>
              <a:t> dalgalanmasının sürekli kontrol altında tutulması gerekir.</a:t>
            </a:r>
            <a:endParaRPr lang="tr-TR" sz="2400" dirty="0"/>
          </a:p>
        </p:txBody>
      </p:sp>
      <p:sp>
        <p:nvSpPr>
          <p:cNvPr id="5" name="4 Metin kutusu"/>
          <p:cNvSpPr txBox="1"/>
          <p:nvPr/>
        </p:nvSpPr>
        <p:spPr>
          <a:xfrm>
            <a:off x="642910" y="3786190"/>
            <a:ext cx="8001056" cy="1569660"/>
          </a:xfrm>
          <a:prstGeom prst="rect">
            <a:avLst/>
          </a:prstGeom>
          <a:noFill/>
        </p:spPr>
        <p:txBody>
          <a:bodyPr wrap="square" rtlCol="0">
            <a:spAutoFit/>
          </a:bodyPr>
          <a:lstStyle/>
          <a:p>
            <a:pPr algn="ctr">
              <a:buFont typeface="Wingdings" pitchFamily="2" charset="2"/>
              <a:buChar char="v"/>
            </a:pPr>
            <a:r>
              <a:rPr lang="tr-TR" sz="2400" dirty="0" smtClean="0">
                <a:latin typeface="Times New Roman" pitchFamily="18" charset="0"/>
                <a:cs typeface="Times New Roman" pitchFamily="18" charset="0"/>
              </a:rPr>
              <a:t> Göçler :Genellikle uygulama alanının 30-40m civarında dolaşan çiftleşmiş dişilerin olduğu farz edilmelidir. Ancak türe göre bu mesafe değişebilir. Sıcaklık ve vejetasyonda göçü etkiler. Göçleri engellemek için çalışma alanı izole edilmelidir.</a:t>
            </a: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Metin kutusu"/>
          <p:cNvSpPr txBox="1"/>
          <p:nvPr/>
        </p:nvSpPr>
        <p:spPr>
          <a:xfrm>
            <a:off x="714348" y="571480"/>
            <a:ext cx="7572428" cy="5262979"/>
          </a:xfrm>
          <a:prstGeom prst="rect">
            <a:avLst/>
          </a:prstGeom>
          <a:noFill/>
        </p:spPr>
        <p:txBody>
          <a:bodyPr wrap="square" rtlCol="0">
            <a:spAutoFit/>
          </a:bodyPr>
          <a:lstStyle/>
          <a:p>
            <a:pPr marL="457200" indent="-457200">
              <a:buFont typeface="Wingdings" pitchFamily="2" charset="2"/>
              <a:buChar char="v"/>
            </a:pPr>
            <a:r>
              <a:rPr lang="tr-TR" sz="2400" dirty="0" err="1" smtClean="0">
                <a:latin typeface="Times New Roman" pitchFamily="18" charset="0"/>
                <a:cs typeface="Times New Roman" pitchFamily="18" charset="0"/>
              </a:rPr>
              <a:t>Formülasyon</a:t>
            </a:r>
            <a:r>
              <a:rPr lang="tr-TR" sz="2400" dirty="0" smtClean="0">
                <a:latin typeface="Times New Roman" pitchFamily="18" charset="0"/>
                <a:cs typeface="Times New Roman" pitchFamily="18" charset="0"/>
              </a:rPr>
              <a:t> ve Uygulama Sayısı : kullanılan </a:t>
            </a:r>
            <a:r>
              <a:rPr lang="tr-TR" sz="2400" dirty="0" err="1" smtClean="0">
                <a:latin typeface="Times New Roman" pitchFamily="18" charset="0"/>
                <a:cs typeface="Times New Roman" pitchFamily="18" charset="0"/>
              </a:rPr>
              <a:t>feromonun</a:t>
            </a:r>
            <a:r>
              <a:rPr lang="tr-TR" sz="2400" dirty="0" smtClean="0">
                <a:latin typeface="Times New Roman" pitchFamily="18" charset="0"/>
                <a:cs typeface="Times New Roman" pitchFamily="18" charset="0"/>
              </a:rPr>
              <a:t> tipi, etkili olan dozun düzeyi, dağılım oranı ve bunu etkileyen rüzgar hızı,şiddeti ve ağaçların düzensiz büyüklükte olması önemli faktörlerdir. Ayrıca uygulama sayısı da önemlidir çünkü </a:t>
            </a:r>
            <a:r>
              <a:rPr lang="tr-TR" sz="2400" dirty="0" err="1" smtClean="0">
                <a:latin typeface="Times New Roman" pitchFamily="18" charset="0"/>
                <a:cs typeface="Times New Roman" pitchFamily="18" charset="0"/>
              </a:rPr>
              <a:t>feromon</a:t>
            </a:r>
            <a:r>
              <a:rPr lang="tr-TR" sz="2400" dirty="0" smtClean="0">
                <a:latin typeface="Times New Roman" pitchFamily="18" charset="0"/>
                <a:cs typeface="Times New Roman" pitchFamily="18" charset="0"/>
              </a:rPr>
              <a:t> hedef türün uçuş periyodu boyunca etkisini sürdürebilmelidir.</a:t>
            </a:r>
          </a:p>
          <a:p>
            <a:pPr marL="457200" indent="-457200"/>
            <a:endParaRPr lang="tr-TR" sz="2400" dirty="0" smtClean="0">
              <a:latin typeface="Times New Roman" pitchFamily="18" charset="0"/>
              <a:cs typeface="Times New Roman" pitchFamily="18" charset="0"/>
            </a:endParaRPr>
          </a:p>
          <a:p>
            <a:pPr marL="457200" indent="-457200">
              <a:buFont typeface="Wingdings" pitchFamily="2" charset="2"/>
              <a:buChar char="v"/>
            </a:pPr>
            <a:r>
              <a:rPr lang="tr-TR" sz="2400" dirty="0" smtClean="0">
                <a:latin typeface="Times New Roman" pitchFamily="18" charset="0"/>
                <a:cs typeface="Times New Roman" pitchFamily="18" charset="0"/>
              </a:rPr>
              <a:t>Kullanılan yayıcı tipi : Hektara verilecek </a:t>
            </a:r>
            <a:r>
              <a:rPr lang="tr-TR" sz="2400" dirty="0" err="1" smtClean="0">
                <a:latin typeface="Times New Roman" pitchFamily="18" charset="0"/>
                <a:cs typeface="Times New Roman" pitchFamily="18" charset="0"/>
              </a:rPr>
              <a:t>cezbedici</a:t>
            </a:r>
            <a:r>
              <a:rPr lang="tr-TR" sz="2400" dirty="0" smtClean="0">
                <a:latin typeface="Times New Roman" pitchFamily="18" charset="0"/>
                <a:cs typeface="Times New Roman" pitchFamily="18" charset="0"/>
              </a:rPr>
              <a:t> miktarını,yayıca adedini ve her mevsimdeki uygulama sayısını belirler ayrıca her yayıcının saatteki yayma miktarı ve buna bağlı olarak etki süresi kendi özelliklerinden dolayı farklılıklar gösteri. En yaygın olanlar </a:t>
            </a:r>
            <a:r>
              <a:rPr lang="tr-TR" sz="2400" dirty="0" err="1" smtClean="0">
                <a:latin typeface="Times New Roman" pitchFamily="18" charset="0"/>
                <a:cs typeface="Times New Roman" pitchFamily="18" charset="0"/>
              </a:rPr>
              <a:t>Hercon</a:t>
            </a:r>
            <a:r>
              <a:rPr lang="tr-TR" sz="2400" dirty="0" smtClean="0">
                <a:latin typeface="Times New Roman" pitchFamily="18" charset="0"/>
                <a:cs typeface="Times New Roman" pitchFamily="18" charset="0"/>
              </a:rPr>
              <a:t>,</a:t>
            </a:r>
            <a:r>
              <a:rPr lang="tr-TR" sz="2400" dirty="0" err="1" smtClean="0">
                <a:latin typeface="Times New Roman" pitchFamily="18" charset="0"/>
                <a:cs typeface="Times New Roman" pitchFamily="18" charset="0"/>
              </a:rPr>
              <a:t>Ampoulla</a:t>
            </a:r>
            <a:r>
              <a:rPr lang="tr-TR" sz="2400" dirty="0" smtClean="0">
                <a:latin typeface="Times New Roman" pitchFamily="18" charset="0"/>
                <a:cs typeface="Times New Roman" pitchFamily="18" charset="0"/>
              </a:rPr>
              <a:t>,</a:t>
            </a:r>
            <a:r>
              <a:rPr lang="tr-TR" sz="2400" dirty="0" err="1" smtClean="0">
                <a:latin typeface="Times New Roman" pitchFamily="18" charset="0"/>
                <a:cs typeface="Times New Roman" pitchFamily="18" charset="0"/>
              </a:rPr>
              <a:t>Microkapsül</a:t>
            </a:r>
            <a:r>
              <a:rPr lang="tr-TR" sz="2400" dirty="0" smtClean="0">
                <a:latin typeface="Times New Roman" pitchFamily="18" charset="0"/>
                <a:cs typeface="Times New Roman" pitchFamily="18" charset="0"/>
              </a:rPr>
              <a:t>,polietilen yayıcılardır.</a:t>
            </a: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Metin kutusu"/>
          <p:cNvSpPr txBox="1"/>
          <p:nvPr/>
        </p:nvSpPr>
        <p:spPr>
          <a:xfrm>
            <a:off x="714348" y="571480"/>
            <a:ext cx="7786742" cy="5632311"/>
          </a:xfrm>
          <a:prstGeom prst="rect">
            <a:avLst/>
          </a:prstGeom>
          <a:noFill/>
        </p:spPr>
        <p:txBody>
          <a:bodyPr wrap="square" rtlCol="0">
            <a:spAutoFit/>
          </a:bodyPr>
          <a:lstStyle/>
          <a:p>
            <a:pPr algn="ctr"/>
            <a:r>
              <a:rPr lang="tr-TR" sz="2400" b="1" dirty="0" smtClean="0">
                <a:latin typeface="Times New Roman" pitchFamily="18" charset="0"/>
                <a:cs typeface="Times New Roman" pitchFamily="18" charset="0"/>
              </a:rPr>
              <a:t>  Çiftleşmeyi Engelleme Yönteminden Olumlu Sonuçlar Alabilmek İçin ;</a:t>
            </a:r>
            <a:endParaRPr lang="tr-TR" sz="2400" dirty="0" smtClean="0">
              <a:latin typeface="Times New Roman" pitchFamily="18" charset="0"/>
              <a:cs typeface="Times New Roman" pitchFamily="18" charset="0"/>
            </a:endParaRPr>
          </a:p>
          <a:p>
            <a:pPr>
              <a:buFont typeface="Wingdings" pitchFamily="2" charset="2"/>
              <a:buChar char="ü"/>
            </a:pPr>
            <a:endParaRPr lang="tr-TR" sz="2400" dirty="0">
              <a:latin typeface="Times New Roman" pitchFamily="18" charset="0"/>
              <a:cs typeface="Times New Roman" pitchFamily="18" charset="0"/>
            </a:endParaRPr>
          </a:p>
          <a:p>
            <a:pPr>
              <a:buFont typeface="Wingdings" pitchFamily="2" charset="2"/>
              <a:buChar char="ü"/>
            </a:pPr>
            <a:r>
              <a:rPr lang="tr-TR" sz="2400" dirty="0" smtClean="0">
                <a:latin typeface="Times New Roman" pitchFamily="18" charset="0"/>
                <a:cs typeface="Times New Roman" pitchFamily="18" charset="0"/>
              </a:rPr>
              <a:t>  Yöntemin kullanılacağı bahçelerde izolasyonun iyi sağlanması ve bunun için sınırlarda daha fazla yayıcı kullanılması,</a:t>
            </a:r>
          </a:p>
          <a:p>
            <a:endParaRPr lang="tr-TR" sz="2400" dirty="0">
              <a:latin typeface="Times New Roman" pitchFamily="18" charset="0"/>
              <a:cs typeface="Times New Roman" pitchFamily="18" charset="0"/>
            </a:endParaRPr>
          </a:p>
          <a:p>
            <a:pPr>
              <a:buFont typeface="Wingdings" pitchFamily="2" charset="2"/>
              <a:buChar char="ü"/>
            </a:pPr>
            <a:r>
              <a:rPr lang="tr-TR" sz="2400" dirty="0" smtClean="0">
                <a:latin typeface="Times New Roman" pitchFamily="18" charset="0"/>
                <a:cs typeface="Times New Roman" pitchFamily="18" charset="0"/>
              </a:rPr>
              <a:t> </a:t>
            </a:r>
            <a:r>
              <a:rPr lang="tr-TR" sz="2400" dirty="0" err="1">
                <a:latin typeface="Times New Roman" pitchFamily="18" charset="0"/>
                <a:cs typeface="Times New Roman" pitchFamily="18" charset="0"/>
              </a:rPr>
              <a:t>P</a:t>
            </a:r>
            <a:r>
              <a:rPr lang="tr-TR" sz="2400" dirty="0" err="1" smtClean="0">
                <a:latin typeface="Times New Roman" pitchFamily="18" charset="0"/>
                <a:cs typeface="Times New Roman" pitchFamily="18" charset="0"/>
              </a:rPr>
              <a:t>opulasyonun</a:t>
            </a:r>
            <a:r>
              <a:rPr lang="tr-TR" sz="2400" dirty="0" smtClean="0">
                <a:latin typeface="Times New Roman" pitchFamily="18" charset="0"/>
                <a:cs typeface="Times New Roman" pitchFamily="18" charset="0"/>
              </a:rPr>
              <a:t> eşeysel çekici tuzaklarla takip edilmesi,düşük ve orta yoğunluktaki </a:t>
            </a:r>
            <a:r>
              <a:rPr lang="tr-TR" sz="2400" dirty="0" err="1" smtClean="0">
                <a:latin typeface="Times New Roman" pitchFamily="18" charset="0"/>
                <a:cs typeface="Times New Roman" pitchFamily="18" charset="0"/>
              </a:rPr>
              <a:t>populasyonlarda</a:t>
            </a:r>
            <a:r>
              <a:rPr lang="tr-TR" sz="2400" dirty="0" smtClean="0">
                <a:latin typeface="Times New Roman" pitchFamily="18" charset="0"/>
                <a:cs typeface="Times New Roman" pitchFamily="18" charset="0"/>
              </a:rPr>
              <a:t> kullanılması,</a:t>
            </a:r>
          </a:p>
          <a:p>
            <a:pPr>
              <a:buFont typeface="Wingdings" pitchFamily="2" charset="2"/>
              <a:buChar char="ü"/>
            </a:pPr>
            <a:endParaRPr lang="tr-TR" sz="2400" dirty="0" smtClean="0">
              <a:latin typeface="Times New Roman" pitchFamily="18" charset="0"/>
              <a:cs typeface="Times New Roman" pitchFamily="18" charset="0"/>
            </a:endParaRPr>
          </a:p>
          <a:p>
            <a:pPr>
              <a:buFont typeface="Wingdings" pitchFamily="2" charset="2"/>
              <a:buChar char="ü"/>
            </a:pPr>
            <a:r>
              <a:rPr lang="tr-TR" sz="2400" dirty="0">
                <a:latin typeface="Times New Roman" pitchFamily="18" charset="0"/>
                <a:cs typeface="Times New Roman" pitchFamily="18" charset="0"/>
              </a:rPr>
              <a:t> </a:t>
            </a:r>
            <a:r>
              <a:rPr lang="tr-TR" sz="2400" dirty="0" smtClean="0">
                <a:latin typeface="Times New Roman" pitchFamily="18" charset="0"/>
                <a:cs typeface="Times New Roman" pitchFamily="18" charset="0"/>
              </a:rPr>
              <a:t>Yöntemin uygulandığı bahçelerde özellikle döllere ait larva çıkışlarında meyve sayımlarının titizlikle yapılması, </a:t>
            </a:r>
          </a:p>
          <a:p>
            <a:pPr>
              <a:buFont typeface="Wingdings" pitchFamily="2" charset="2"/>
              <a:buChar char="ü"/>
            </a:pPr>
            <a:endParaRPr lang="tr-TR" sz="2400" dirty="0">
              <a:latin typeface="Times New Roman" pitchFamily="18" charset="0"/>
              <a:cs typeface="Times New Roman" pitchFamily="18" charset="0"/>
            </a:endParaRPr>
          </a:p>
          <a:p>
            <a:pPr>
              <a:buFont typeface="Wingdings" pitchFamily="2" charset="2"/>
              <a:buChar char="ü"/>
            </a:pPr>
            <a:r>
              <a:rPr lang="tr-TR" sz="2400" dirty="0" smtClean="0">
                <a:latin typeface="Times New Roman" pitchFamily="18" charset="0"/>
                <a:cs typeface="Times New Roman" pitchFamily="18" charset="0"/>
              </a:rPr>
              <a:t>Kullanılan yayıcıların taze olması gerekmektedir.</a:t>
            </a: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71" name="Picture 47" descr="C:\Documents and Settings\user\Desktop\organik resim\m_2-2-39_clip_image001.gif"/>
          <p:cNvPicPr>
            <a:picLocks noChangeAspect="1" noChangeArrowheads="1"/>
          </p:cNvPicPr>
          <p:nvPr/>
        </p:nvPicPr>
        <p:blipFill>
          <a:blip r:embed="rId3" cstate="print"/>
          <a:srcRect/>
          <a:stretch>
            <a:fillRect/>
          </a:stretch>
        </p:blipFill>
        <p:spPr bwMode="auto">
          <a:xfrm>
            <a:off x="428596" y="1142984"/>
            <a:ext cx="5057775" cy="4486275"/>
          </a:xfrm>
          <a:prstGeom prst="rect">
            <a:avLst/>
          </a:prstGeom>
          <a:ln w="190500" cap="sq">
            <a:solidFill>
              <a:srgbClr val="7030A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1072" name="Picture 48" descr="C:\Documents and Settings\user\Desktop\organik resim\SARI-YAPISKAN-TUZAK_10801_medium.jpg"/>
          <p:cNvPicPr>
            <a:picLocks noChangeAspect="1" noChangeArrowheads="1"/>
          </p:cNvPicPr>
          <p:nvPr/>
        </p:nvPicPr>
        <p:blipFill>
          <a:blip r:embed="rId4" cstate="print"/>
          <a:srcRect/>
          <a:stretch>
            <a:fillRect/>
          </a:stretch>
        </p:blipFill>
        <p:spPr bwMode="auto">
          <a:xfrm>
            <a:off x="5857884" y="1928802"/>
            <a:ext cx="2714644" cy="2971800"/>
          </a:xfrm>
          <a:prstGeom prst="rect">
            <a:avLst/>
          </a:prstGeom>
          <a:ln w="190500" cap="sq">
            <a:solidFill>
              <a:srgbClr val="7030A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Metin kutusu"/>
          <p:cNvSpPr txBox="1"/>
          <p:nvPr/>
        </p:nvSpPr>
        <p:spPr>
          <a:xfrm>
            <a:off x="1285852" y="2143116"/>
            <a:ext cx="6786610" cy="1569660"/>
          </a:xfrm>
          <a:prstGeom prst="rect">
            <a:avLst/>
          </a:prstGeom>
          <a:noFill/>
        </p:spPr>
        <p:txBody>
          <a:bodyPr wrap="square" rtlCol="0">
            <a:spAutoFit/>
          </a:bodyPr>
          <a:lstStyle/>
          <a:p>
            <a:pPr algn="ctr">
              <a:buFont typeface="Arial" pitchFamily="34" charset="0"/>
              <a:buChar char="•"/>
            </a:pPr>
            <a:r>
              <a:rPr lang="tr-TR" sz="2400" dirty="0" smtClean="0">
                <a:latin typeface="Times New Roman" pitchFamily="18" charset="0"/>
                <a:cs typeface="Times New Roman" pitchFamily="18" charset="0"/>
              </a:rPr>
              <a:t>Yöntemin  spesifik oluşu ve doğal dengeyi koruyucu olması nedeniyle ülkemizde ekolojik tarım üreticileri tarafından kullanılması birinci derecede alternatif bir yöntem olarak görülmektedir.</a:t>
            </a: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Metin kutusu"/>
          <p:cNvSpPr txBox="1"/>
          <p:nvPr/>
        </p:nvSpPr>
        <p:spPr>
          <a:xfrm>
            <a:off x="1142976" y="2214554"/>
            <a:ext cx="7643866" cy="461665"/>
          </a:xfrm>
          <a:prstGeom prst="rect">
            <a:avLst/>
          </a:prstGeom>
          <a:noFill/>
        </p:spPr>
        <p:txBody>
          <a:bodyPr wrap="square" rtlCol="0">
            <a:spAutoFit/>
          </a:bodyPr>
          <a:lstStyle/>
          <a:p>
            <a:endParaRPr lang="tr-TR" sz="2400" dirty="0">
              <a:latin typeface="Times New Roman" pitchFamily="18" charset="0"/>
              <a:cs typeface="Times New Roman" pitchFamily="18" charset="0"/>
            </a:endParaRPr>
          </a:p>
        </p:txBody>
      </p:sp>
      <p:sp>
        <p:nvSpPr>
          <p:cNvPr id="12" name="11 Dikdörtgen"/>
          <p:cNvSpPr/>
          <p:nvPr/>
        </p:nvSpPr>
        <p:spPr>
          <a:xfrm>
            <a:off x="1211497" y="2551837"/>
            <a:ext cx="6721006" cy="1169551"/>
          </a:xfrm>
          <a:prstGeom prst="rect">
            <a:avLst/>
          </a:prstGeom>
          <a:noFill/>
        </p:spPr>
        <p:txBody>
          <a:bodyPr wrap="none" lIns="91440" tIns="45720" rIns="91440" bIns="45720">
            <a:spAutoFit/>
          </a:bodyPr>
          <a:lstStyle/>
          <a:p>
            <a:pPr algn="ctr"/>
            <a:r>
              <a:rPr lang="tr-TR" sz="3500" b="1" cap="none" spc="0" dirty="0" smtClean="0">
                <a:ln w="10541" cmpd="sng">
                  <a:solidFill>
                    <a:schemeClr val="accent1">
                      <a:shade val="88000"/>
                      <a:satMod val="110000"/>
                    </a:schemeClr>
                  </a:solidFill>
                  <a:prstDash val="solid"/>
                </a:ln>
                <a:solidFill>
                  <a:srgbClr val="7030A0"/>
                </a:solidFill>
                <a:effectLst/>
                <a:latin typeface="Times New Roman" pitchFamily="18" charset="0"/>
                <a:cs typeface="Times New Roman" pitchFamily="18" charset="0"/>
              </a:rPr>
              <a:t>BENİ SABIRLA DİNLEDİĞİNİZ</a:t>
            </a:r>
          </a:p>
          <a:p>
            <a:pPr algn="ctr"/>
            <a:r>
              <a:rPr lang="tr-TR" sz="3500" b="1" cap="none" spc="0" dirty="0" smtClean="0">
                <a:ln w="10541" cmpd="sng">
                  <a:solidFill>
                    <a:schemeClr val="accent1">
                      <a:shade val="88000"/>
                      <a:satMod val="110000"/>
                    </a:schemeClr>
                  </a:solidFill>
                  <a:prstDash val="solid"/>
                </a:ln>
                <a:solidFill>
                  <a:srgbClr val="7030A0"/>
                </a:solidFill>
                <a:effectLst/>
                <a:latin typeface="Times New Roman" pitchFamily="18" charset="0"/>
                <a:cs typeface="Times New Roman" pitchFamily="18" charset="0"/>
              </a:rPr>
              <a:t>İÇİN TEŞEKKÜRLER…</a:t>
            </a:r>
            <a:endParaRPr lang="tr-TR" sz="3500" b="1" cap="none" spc="0" dirty="0">
              <a:ln w="10541" cmpd="sng">
                <a:solidFill>
                  <a:schemeClr val="accent1">
                    <a:shade val="88000"/>
                    <a:satMod val="110000"/>
                  </a:schemeClr>
                </a:solidFill>
                <a:prstDash val="solid"/>
              </a:ln>
              <a:solidFill>
                <a:srgbClr val="7030A0"/>
              </a:solidFill>
              <a:effectLst/>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Metin kutusu"/>
          <p:cNvSpPr txBox="1"/>
          <p:nvPr/>
        </p:nvSpPr>
        <p:spPr>
          <a:xfrm>
            <a:off x="1259632" y="3254016"/>
            <a:ext cx="6624736" cy="349968"/>
          </a:xfrm>
          <a:prstGeom prst="rect">
            <a:avLst/>
          </a:prstGeom>
          <a:noFill/>
        </p:spPr>
        <p:txBody>
          <a:bodyPr wrap="square" rtlCol="0">
            <a:spAutoFit/>
          </a:bodyPr>
          <a:lstStyle>
            <a:defPPr>
              <a:defRPr lang="tr-TR"/>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algn="ctr"/>
            <a:r>
              <a:rPr lang="tr-TR" dirty="0" smtClean="0">
                <a:hlinkClick r:id="rId2"/>
              </a:rPr>
              <a:t>www.</a:t>
            </a:r>
            <a:r>
              <a:rPr lang="tr-TR" dirty="0" err="1" smtClean="0">
                <a:hlinkClick r:id="rId2"/>
              </a:rPr>
              <a:t>sorhocam</a:t>
            </a:r>
            <a:r>
              <a:rPr lang="tr-TR" dirty="0" smtClean="0">
                <a:hlinkClick r:id="rId2"/>
              </a:rPr>
              <a:t>.com</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7 Resim" descr="images[8].jpg"/>
          <p:cNvPicPr>
            <a:picLocks noChangeAspect="1"/>
          </p:cNvPicPr>
          <p:nvPr/>
        </p:nvPicPr>
        <p:blipFill>
          <a:blip r:embed="rId3" cstate="print"/>
          <a:stretch>
            <a:fillRect/>
          </a:stretch>
        </p:blipFill>
        <p:spPr>
          <a:xfrm>
            <a:off x="4929190" y="928670"/>
            <a:ext cx="2238384" cy="1643074"/>
          </a:xfrm>
          <a:prstGeom prst="rect">
            <a:avLst/>
          </a:prstGeom>
          <a:solidFill>
            <a:srgbClr val="FFFFFF">
              <a:shade val="85000"/>
            </a:srgbClr>
          </a:solidFill>
          <a:ln w="88900" cap="sq">
            <a:solidFill>
              <a:schemeClr val="accent4">
                <a:lumMod val="40000"/>
                <a:lumOff val="6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7585" name="Picture 1" descr="C:\Documents and Settings\user\Desktop\o2\images[9].jpg"/>
          <p:cNvPicPr>
            <a:picLocks noChangeAspect="1" noChangeArrowheads="1"/>
          </p:cNvPicPr>
          <p:nvPr/>
        </p:nvPicPr>
        <p:blipFill>
          <a:blip r:embed="rId4" cstate="print"/>
          <a:srcRect/>
          <a:stretch>
            <a:fillRect/>
          </a:stretch>
        </p:blipFill>
        <p:spPr bwMode="auto">
          <a:xfrm>
            <a:off x="4929190" y="3643314"/>
            <a:ext cx="2214578" cy="2214578"/>
          </a:xfrm>
          <a:prstGeom prst="rect">
            <a:avLst/>
          </a:prstGeom>
          <a:solidFill>
            <a:srgbClr val="FFFFFF">
              <a:shade val="85000"/>
            </a:srgbClr>
          </a:solidFill>
          <a:ln w="88900" cap="sq">
            <a:solidFill>
              <a:schemeClr val="accent4">
                <a:lumMod val="40000"/>
                <a:lumOff val="6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7586" name="Picture 2" descr="C:\Documents and Settings\user\Desktop\organik resim\6a00e54f8ae9ec883301156f9bf897970c-500wi.jpg"/>
          <p:cNvPicPr>
            <a:picLocks noChangeAspect="1" noChangeArrowheads="1"/>
          </p:cNvPicPr>
          <p:nvPr/>
        </p:nvPicPr>
        <p:blipFill>
          <a:blip r:embed="rId5" cstate="print"/>
          <a:srcRect/>
          <a:stretch>
            <a:fillRect/>
          </a:stretch>
        </p:blipFill>
        <p:spPr bwMode="auto">
          <a:xfrm>
            <a:off x="1500166" y="3643314"/>
            <a:ext cx="2357454" cy="2166936"/>
          </a:xfrm>
          <a:prstGeom prst="rect">
            <a:avLst/>
          </a:prstGeom>
          <a:solidFill>
            <a:srgbClr val="FFFFFF">
              <a:shade val="85000"/>
            </a:srgbClr>
          </a:solidFill>
          <a:ln w="88900" cap="sq">
            <a:solidFill>
              <a:schemeClr val="accent4">
                <a:lumMod val="40000"/>
                <a:lumOff val="6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7588" name="Picture 4" descr="http://www.civriltarim.gov.tr/images/articles/tuzak.JPG"/>
          <p:cNvPicPr>
            <a:picLocks noChangeAspect="1" noChangeArrowheads="1"/>
          </p:cNvPicPr>
          <p:nvPr/>
        </p:nvPicPr>
        <p:blipFill>
          <a:blip r:embed="rId6" cstate="print"/>
          <a:srcRect/>
          <a:stretch>
            <a:fillRect/>
          </a:stretch>
        </p:blipFill>
        <p:spPr bwMode="auto">
          <a:xfrm>
            <a:off x="1500166" y="857232"/>
            <a:ext cx="2552705" cy="1928826"/>
          </a:xfrm>
          <a:prstGeom prst="rect">
            <a:avLst/>
          </a:prstGeom>
          <a:solidFill>
            <a:srgbClr val="FFFFFF">
              <a:shade val="85000"/>
            </a:srgbClr>
          </a:solidFill>
          <a:ln w="88900" cap="sq">
            <a:solidFill>
              <a:schemeClr val="accent4">
                <a:lumMod val="40000"/>
                <a:lumOff val="6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buFont typeface="Wingdings" pitchFamily="2" charset="2"/>
              <a:buChar char="v"/>
            </a:pPr>
            <a:r>
              <a:rPr lang="tr-TR" sz="2800" dirty="0" smtClean="0">
                <a:latin typeface="Times New Roman" pitchFamily="18" charset="0"/>
                <a:cs typeface="Times New Roman" pitchFamily="18" charset="0"/>
              </a:rPr>
              <a:t>KİTLESEL TUZAKLAMA</a:t>
            </a:r>
            <a:endParaRPr lang="tr-TR" sz="2800" dirty="0">
              <a:latin typeface="Times New Roman" pitchFamily="18" charset="0"/>
              <a:cs typeface="Times New Roman" pitchFamily="18" charset="0"/>
            </a:endParaRPr>
          </a:p>
        </p:txBody>
      </p:sp>
      <p:sp>
        <p:nvSpPr>
          <p:cNvPr id="3" name="2 İçerik Yer Tutucusu"/>
          <p:cNvSpPr>
            <a:spLocks noGrp="1"/>
          </p:cNvSpPr>
          <p:nvPr>
            <p:ph idx="1"/>
          </p:nvPr>
        </p:nvSpPr>
        <p:spPr>
          <a:xfrm>
            <a:off x="304800" y="1357298"/>
            <a:ext cx="8696356" cy="5500702"/>
          </a:xfrm>
        </p:spPr>
        <p:txBody>
          <a:bodyPr>
            <a:noAutofit/>
          </a:bodyPr>
          <a:lstStyle/>
          <a:p>
            <a:pPr algn="ctr"/>
            <a:r>
              <a:rPr lang="tr-TR" sz="2400" dirty="0" err="1" smtClean="0">
                <a:latin typeface="Times New Roman" pitchFamily="18" charset="0"/>
                <a:cs typeface="Times New Roman" pitchFamily="18" charset="0"/>
              </a:rPr>
              <a:t>İnsektisit</a:t>
            </a:r>
            <a:r>
              <a:rPr lang="tr-TR" sz="2400" dirty="0" smtClean="0">
                <a:latin typeface="Times New Roman" pitchFamily="18" charset="0"/>
                <a:cs typeface="Times New Roman" pitchFamily="18" charset="0"/>
              </a:rPr>
              <a:t> kullanımını engellemeyi veya en aza indirmeyi hedefleyen yöntem,</a:t>
            </a:r>
            <a:r>
              <a:rPr lang="tr-TR" sz="2400" dirty="0" err="1" smtClean="0">
                <a:latin typeface="Times New Roman" pitchFamily="18" charset="0"/>
                <a:cs typeface="Times New Roman" pitchFamily="18" charset="0"/>
              </a:rPr>
              <a:t>feromon</a:t>
            </a:r>
            <a:r>
              <a:rPr lang="tr-TR" sz="2400" dirty="0" smtClean="0">
                <a:latin typeface="Times New Roman" pitchFamily="18" charset="0"/>
                <a:cs typeface="Times New Roman" pitchFamily="18" charset="0"/>
              </a:rPr>
              <a:t> tuzakları,besi tuzakları,görsel tuzaklar yada bunların kombinasyonu ile uygulanır.Herhangi bir plantasyona asılan izleme tuzaklarıyla ilk ergin çıkışı saptanır saptanmaz belirli aralıklarda yoğun olarak aynı tip tuzaklar yerleştirilir ve zararlı </a:t>
            </a:r>
            <a:r>
              <a:rPr lang="tr-TR" sz="2400" dirty="0" err="1" smtClean="0">
                <a:latin typeface="Times New Roman" pitchFamily="18" charset="0"/>
                <a:cs typeface="Times New Roman" pitchFamily="18" charset="0"/>
              </a:rPr>
              <a:t>populasyonundan</a:t>
            </a:r>
            <a:r>
              <a:rPr lang="tr-TR" sz="2400" dirty="0" smtClean="0">
                <a:latin typeface="Times New Roman" pitchFamily="18" charset="0"/>
                <a:cs typeface="Times New Roman" pitchFamily="18" charset="0"/>
              </a:rPr>
              <a:t> hedeflenen eşeye ait bireyler </a:t>
            </a:r>
            <a:r>
              <a:rPr lang="tr-TR" sz="2400" dirty="0" err="1" smtClean="0">
                <a:latin typeface="Times New Roman" pitchFamily="18" charset="0"/>
                <a:cs typeface="Times New Roman" pitchFamily="18" charset="0"/>
              </a:rPr>
              <a:t>cezbedilip</a:t>
            </a:r>
            <a:r>
              <a:rPr lang="tr-TR" sz="2400" dirty="0" smtClean="0">
                <a:latin typeface="Times New Roman" pitchFamily="18" charset="0"/>
                <a:cs typeface="Times New Roman" pitchFamily="18" charset="0"/>
              </a:rPr>
              <a:t> yakalanarak eşeysel oran bozulur.Türün çiftleşme şansı azalacağı için doğada yumurta bırakılamaz ve zararlı </a:t>
            </a:r>
            <a:r>
              <a:rPr lang="tr-TR" sz="2400" dirty="0" err="1" smtClean="0">
                <a:latin typeface="Times New Roman" pitchFamily="18" charset="0"/>
                <a:cs typeface="Times New Roman" pitchFamily="18" charset="0"/>
              </a:rPr>
              <a:t>populasyonu</a:t>
            </a:r>
            <a:r>
              <a:rPr lang="tr-TR" sz="2400" dirty="0" smtClean="0">
                <a:latin typeface="Times New Roman" pitchFamily="18" charset="0"/>
                <a:cs typeface="Times New Roman" pitchFamily="18" charset="0"/>
              </a:rPr>
              <a:t> giderek azalır.Kitlesel tuzaklama da en önemli noktalar;tuzakların birbirine uzaklığı,belirli alanda bulunması gereken tuzak sayısı ve tuzaklardaki </a:t>
            </a:r>
            <a:r>
              <a:rPr lang="tr-TR" sz="2400" dirty="0" err="1" smtClean="0">
                <a:latin typeface="Times New Roman" pitchFamily="18" charset="0"/>
                <a:cs typeface="Times New Roman" pitchFamily="18" charset="0"/>
              </a:rPr>
              <a:t>cezbedicilerin</a:t>
            </a:r>
            <a:r>
              <a:rPr lang="tr-TR" sz="2400" dirty="0" smtClean="0">
                <a:latin typeface="Times New Roman" pitchFamily="18" charset="0"/>
                <a:cs typeface="Times New Roman" pitchFamily="18" charset="0"/>
              </a:rPr>
              <a:t> yenilenme aralığıdır.Yöntem pratiğe verilmeden önce bu parametrelerin hedef zararlı için en ekonomik ve en etkin şekilde saptanmış olması gerekmektedir.</a:t>
            </a: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3 Resim" descr="images[7].jpg"/>
          <p:cNvPicPr>
            <a:picLocks noChangeAspect="1"/>
          </p:cNvPicPr>
          <p:nvPr/>
        </p:nvPicPr>
        <p:blipFill>
          <a:blip r:embed="rId3" cstate="print"/>
          <a:stretch>
            <a:fillRect/>
          </a:stretch>
        </p:blipFill>
        <p:spPr>
          <a:xfrm>
            <a:off x="642910" y="500042"/>
            <a:ext cx="2747978" cy="2490801"/>
          </a:xfrm>
          <a:prstGeom prst="rect">
            <a:avLst/>
          </a:prstGeom>
          <a:solidFill>
            <a:srgbClr val="FFFFFF">
              <a:shade val="85000"/>
            </a:srgbClr>
          </a:solidFill>
          <a:ln w="88900" cap="sq">
            <a:solidFill>
              <a:srgbClr val="7030A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5 Resim" descr="images[6].jpg"/>
          <p:cNvPicPr>
            <a:picLocks noChangeAspect="1"/>
          </p:cNvPicPr>
          <p:nvPr/>
        </p:nvPicPr>
        <p:blipFill>
          <a:blip r:embed="rId4" cstate="print"/>
          <a:stretch>
            <a:fillRect/>
          </a:stretch>
        </p:blipFill>
        <p:spPr>
          <a:xfrm>
            <a:off x="1000100" y="3929066"/>
            <a:ext cx="2286016" cy="1785950"/>
          </a:xfrm>
          <a:prstGeom prst="rect">
            <a:avLst/>
          </a:prstGeom>
          <a:solidFill>
            <a:srgbClr val="FFFFFF">
              <a:shade val="85000"/>
            </a:srgbClr>
          </a:solidFill>
          <a:ln w="88900" cap="sq">
            <a:solidFill>
              <a:srgbClr val="7030A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6 Resim" descr="images[11].jpg"/>
          <p:cNvPicPr>
            <a:picLocks noChangeAspect="1"/>
          </p:cNvPicPr>
          <p:nvPr/>
        </p:nvPicPr>
        <p:blipFill>
          <a:blip r:embed="rId5" cstate="print"/>
          <a:stretch>
            <a:fillRect/>
          </a:stretch>
        </p:blipFill>
        <p:spPr>
          <a:xfrm>
            <a:off x="5500694" y="3929066"/>
            <a:ext cx="1857388" cy="1719266"/>
          </a:xfrm>
          <a:prstGeom prst="rect">
            <a:avLst/>
          </a:prstGeom>
          <a:solidFill>
            <a:srgbClr val="FFFFFF">
              <a:shade val="85000"/>
            </a:srgbClr>
          </a:solidFill>
          <a:ln w="88900" cap="sq">
            <a:solidFill>
              <a:srgbClr val="7030A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26" name="Picture 2" descr="C:\Documents and Settings\user\Desktop\organik resim\m_2-2-29_clip_image002_0000[1].jpg"/>
          <p:cNvPicPr>
            <a:picLocks noChangeAspect="1" noChangeArrowheads="1"/>
          </p:cNvPicPr>
          <p:nvPr/>
        </p:nvPicPr>
        <p:blipFill>
          <a:blip r:embed="rId6" cstate="print"/>
          <a:srcRect/>
          <a:stretch>
            <a:fillRect/>
          </a:stretch>
        </p:blipFill>
        <p:spPr bwMode="auto">
          <a:xfrm>
            <a:off x="5214942" y="642918"/>
            <a:ext cx="2500330" cy="2357454"/>
          </a:xfrm>
          <a:prstGeom prst="rect">
            <a:avLst/>
          </a:prstGeom>
          <a:solidFill>
            <a:srgbClr val="FFFFFF">
              <a:shade val="85000"/>
            </a:srgbClr>
          </a:solidFill>
          <a:ln w="88900" cap="sq">
            <a:solidFill>
              <a:srgbClr val="7030A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285728"/>
            <a:ext cx="3008313" cy="857256"/>
          </a:xfrm>
        </p:spPr>
        <p:txBody>
          <a:bodyPr>
            <a:normAutofit/>
          </a:bodyPr>
          <a:lstStyle/>
          <a:p>
            <a:pPr>
              <a:buFont typeface="Wingdings" pitchFamily="2" charset="2"/>
              <a:buChar char="v"/>
            </a:pPr>
            <a:r>
              <a:rPr lang="tr-TR" sz="2400" b="0" dirty="0" smtClean="0">
                <a:latin typeface="Times New Roman" pitchFamily="18" charset="0"/>
                <a:cs typeface="Times New Roman" pitchFamily="18" charset="0"/>
              </a:rPr>
              <a:t>GÖRSEL TUZAKLAR</a:t>
            </a:r>
            <a:endParaRPr lang="tr-TR" sz="2400" b="0" dirty="0">
              <a:latin typeface="Times New Roman" pitchFamily="18" charset="0"/>
              <a:cs typeface="Times New Roman" pitchFamily="18" charset="0"/>
            </a:endParaRPr>
          </a:p>
        </p:txBody>
      </p:sp>
      <p:sp>
        <p:nvSpPr>
          <p:cNvPr id="10" name="9 İçerik Yer Tutucusu"/>
          <p:cNvSpPr>
            <a:spLocks noGrp="1"/>
          </p:cNvSpPr>
          <p:nvPr>
            <p:ph idx="1"/>
          </p:nvPr>
        </p:nvSpPr>
        <p:spPr/>
        <p:txBody>
          <a:bodyPr/>
          <a:lstStyle/>
          <a:p>
            <a:pPr marL="342900" lvl="7" indent="-342900"/>
            <a:endParaRPr lang="tr-TR" dirty="0" smtClean="0"/>
          </a:p>
          <a:p>
            <a:pPr>
              <a:buNone/>
            </a:pPr>
            <a:endParaRPr lang="tr-TR" dirty="0"/>
          </a:p>
        </p:txBody>
      </p:sp>
      <p:sp>
        <p:nvSpPr>
          <p:cNvPr id="4" name="3 Metin Yer Tutucusu"/>
          <p:cNvSpPr>
            <a:spLocks noGrp="1"/>
          </p:cNvSpPr>
          <p:nvPr>
            <p:ph type="body" sz="half" idx="2"/>
          </p:nvPr>
        </p:nvSpPr>
        <p:spPr>
          <a:xfrm>
            <a:off x="428596" y="1214422"/>
            <a:ext cx="3036917" cy="5429288"/>
          </a:xfrm>
        </p:spPr>
        <p:txBody>
          <a:bodyPr>
            <a:noAutofit/>
          </a:bodyPr>
          <a:lstStyle/>
          <a:p>
            <a:pPr>
              <a:buFont typeface="Arial" pitchFamily="34" charset="0"/>
              <a:buChar char="•"/>
            </a:pPr>
            <a:r>
              <a:rPr lang="tr-TR" sz="2400" dirty="0" smtClean="0">
                <a:latin typeface="Times New Roman" pitchFamily="18" charset="0"/>
                <a:cs typeface="Times New Roman" pitchFamily="18" charset="0"/>
              </a:rPr>
              <a:t>Görsel yada renk tuzaklarının yaygın kullanıldığı zararlılar meyve sinekleri,beyaz sinek,</a:t>
            </a:r>
            <a:r>
              <a:rPr lang="tr-TR" sz="2400" dirty="0" err="1" smtClean="0">
                <a:latin typeface="Times New Roman" pitchFamily="18" charset="0"/>
                <a:cs typeface="Times New Roman" pitchFamily="18" charset="0"/>
              </a:rPr>
              <a:t>tripsler</a:t>
            </a:r>
            <a:r>
              <a:rPr lang="tr-TR" sz="2400" dirty="0" smtClean="0">
                <a:latin typeface="Times New Roman" pitchFamily="18" charset="0"/>
                <a:cs typeface="Times New Roman" pitchFamily="18" charset="0"/>
              </a:rPr>
              <a:t> ve yaprak galeri sinekleridir.Çekici olarak kullanılacak renkteki bir levha üzerine kurumayan yapışkanla sürülür,zararlının bulunduğu plantasyona belirli aralıklarla yerleştirilir.</a:t>
            </a:r>
          </a:p>
        </p:txBody>
      </p:sp>
      <p:pic>
        <p:nvPicPr>
          <p:cNvPr id="11" name="4 İçerik Yer Tutucusu" descr="images[32].jpg"/>
          <p:cNvPicPr>
            <a:picLocks noChangeAspect="1"/>
          </p:cNvPicPr>
          <p:nvPr/>
        </p:nvPicPr>
        <p:blipFill>
          <a:blip r:embed="rId3" cstate="print"/>
          <a:stretch>
            <a:fillRect/>
          </a:stretch>
        </p:blipFill>
        <p:spPr>
          <a:xfrm>
            <a:off x="4572000" y="1000108"/>
            <a:ext cx="1019175" cy="1019175"/>
          </a:xfrm>
          <a:prstGeom prst="rect">
            <a:avLst/>
          </a:prstGeom>
        </p:spPr>
      </p:pic>
      <p:pic>
        <p:nvPicPr>
          <p:cNvPr id="12" name="11 Resim" descr="images[22].jpg"/>
          <p:cNvPicPr>
            <a:picLocks noChangeAspect="1"/>
          </p:cNvPicPr>
          <p:nvPr/>
        </p:nvPicPr>
        <p:blipFill>
          <a:blip r:embed="rId4" cstate="print"/>
          <a:stretch>
            <a:fillRect/>
          </a:stretch>
        </p:blipFill>
        <p:spPr>
          <a:xfrm>
            <a:off x="6215074" y="1142984"/>
            <a:ext cx="1085850" cy="733425"/>
          </a:xfrm>
          <a:prstGeom prst="rect">
            <a:avLst/>
          </a:prstGeom>
        </p:spPr>
      </p:pic>
      <p:pic>
        <p:nvPicPr>
          <p:cNvPr id="13" name="12 Resim" descr="images[29].jpg"/>
          <p:cNvPicPr>
            <a:picLocks noChangeAspect="1"/>
          </p:cNvPicPr>
          <p:nvPr/>
        </p:nvPicPr>
        <p:blipFill>
          <a:blip r:embed="rId5" cstate="print"/>
          <a:stretch>
            <a:fillRect/>
          </a:stretch>
        </p:blipFill>
        <p:spPr>
          <a:xfrm>
            <a:off x="5572132" y="2643182"/>
            <a:ext cx="1104900" cy="1076325"/>
          </a:xfrm>
          <a:prstGeom prst="rect">
            <a:avLst/>
          </a:prstGeom>
        </p:spPr>
      </p:pic>
      <p:pic>
        <p:nvPicPr>
          <p:cNvPr id="14" name="13 Resim" descr="images[30].jpg"/>
          <p:cNvPicPr>
            <a:picLocks noChangeAspect="1"/>
          </p:cNvPicPr>
          <p:nvPr/>
        </p:nvPicPr>
        <p:blipFill>
          <a:blip r:embed="rId6" cstate="print"/>
          <a:stretch>
            <a:fillRect/>
          </a:stretch>
        </p:blipFill>
        <p:spPr>
          <a:xfrm>
            <a:off x="7215206" y="2643182"/>
            <a:ext cx="1104900" cy="1028700"/>
          </a:xfrm>
          <a:prstGeom prst="rect">
            <a:avLst/>
          </a:prstGeom>
        </p:spPr>
      </p:pic>
      <p:pic>
        <p:nvPicPr>
          <p:cNvPr id="9" name="8 Resim" descr="images[30].jpg"/>
          <p:cNvPicPr>
            <a:picLocks noChangeAspect="1"/>
          </p:cNvPicPr>
          <p:nvPr/>
        </p:nvPicPr>
        <p:blipFill>
          <a:blip r:embed="rId7" cstate="print"/>
          <a:stretch>
            <a:fillRect/>
          </a:stretch>
        </p:blipFill>
        <p:spPr>
          <a:xfrm>
            <a:off x="3929058" y="2714620"/>
            <a:ext cx="1143000" cy="1009650"/>
          </a:xfrm>
          <a:prstGeom prst="rect">
            <a:avLst/>
          </a:prstGeom>
        </p:spPr>
      </p:pic>
      <p:pic>
        <p:nvPicPr>
          <p:cNvPr id="15" name="14 Resim" descr="images[30].jpg"/>
          <p:cNvPicPr>
            <a:picLocks noChangeAspect="1"/>
          </p:cNvPicPr>
          <p:nvPr/>
        </p:nvPicPr>
        <p:blipFill>
          <a:blip r:embed="rId8" cstate="print"/>
          <a:stretch>
            <a:fillRect/>
          </a:stretch>
        </p:blipFill>
        <p:spPr>
          <a:xfrm>
            <a:off x="6786578" y="4429132"/>
            <a:ext cx="1304925" cy="971550"/>
          </a:xfrm>
          <a:prstGeom prst="rect">
            <a:avLst/>
          </a:prstGeom>
        </p:spPr>
      </p:pic>
      <p:pic>
        <p:nvPicPr>
          <p:cNvPr id="16" name="15 Resim" descr="images[35].jpg"/>
          <p:cNvPicPr>
            <a:picLocks noChangeAspect="1"/>
          </p:cNvPicPr>
          <p:nvPr/>
        </p:nvPicPr>
        <p:blipFill>
          <a:blip r:embed="rId9" cstate="print"/>
          <a:stretch>
            <a:fillRect/>
          </a:stretch>
        </p:blipFill>
        <p:spPr>
          <a:xfrm>
            <a:off x="4214810" y="4643446"/>
            <a:ext cx="1181100" cy="6477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8" name="Picture 2" descr="C:\Documents and Settings\user\Desktop\organik resim\11b.jpg"/>
          <p:cNvPicPr>
            <a:picLocks noChangeAspect="1" noChangeArrowheads="1"/>
          </p:cNvPicPr>
          <p:nvPr/>
        </p:nvPicPr>
        <p:blipFill>
          <a:blip r:embed="rId3" cstate="print"/>
          <a:srcRect/>
          <a:stretch>
            <a:fillRect/>
          </a:stretch>
        </p:blipFill>
        <p:spPr bwMode="auto">
          <a:xfrm>
            <a:off x="857224" y="1714488"/>
            <a:ext cx="7072362" cy="3771922"/>
          </a:xfrm>
          <a:prstGeom prst="rect">
            <a:avLst/>
          </a:prstGeom>
          <a:solidFill>
            <a:srgbClr val="FFFFFF">
              <a:shade val="85000"/>
            </a:srgbClr>
          </a:solidFill>
          <a:ln w="88900" cap="sq">
            <a:solidFill>
              <a:srgbClr val="7030A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769</TotalTime>
  <Words>1637</Words>
  <Application>Microsoft Office PowerPoint</Application>
  <PresentationFormat>Ekran Gösterisi (4:3)</PresentationFormat>
  <Paragraphs>115</Paragraphs>
  <Slides>42</Slides>
  <Notes>41</Notes>
  <HiddenSlides>0</HiddenSlides>
  <MMClips>0</MMClips>
  <ScaleCrop>false</ScaleCrop>
  <HeadingPairs>
    <vt:vector size="4" baseType="variant">
      <vt:variant>
        <vt:lpstr>Tema</vt:lpstr>
      </vt:variant>
      <vt:variant>
        <vt:i4>1</vt:i4>
      </vt:variant>
      <vt:variant>
        <vt:lpstr>Slayt Başlıkları</vt:lpstr>
      </vt:variant>
      <vt:variant>
        <vt:i4>42</vt:i4>
      </vt:variant>
    </vt:vector>
  </HeadingPairs>
  <TitlesOfParts>
    <vt:vector size="43" baseType="lpstr">
      <vt:lpstr>Ofis Teması</vt:lpstr>
      <vt:lpstr>ORGANİK TARIMDA     BİYOTEKNİK YÖNTEMLER</vt:lpstr>
      <vt:lpstr>Slayt 2</vt:lpstr>
      <vt:lpstr>Slayt 3</vt:lpstr>
      <vt:lpstr>Slayt 4</vt:lpstr>
      <vt:lpstr>Slayt 5</vt:lpstr>
      <vt:lpstr>KİTLESEL TUZAKLAMA</vt:lpstr>
      <vt:lpstr>Slayt 7</vt:lpstr>
      <vt:lpstr>GÖRSEL TUZAKLAR</vt:lpstr>
      <vt:lpstr>Slayt 9</vt:lpstr>
      <vt:lpstr>Slayt 10</vt:lpstr>
      <vt:lpstr>FEROMON TUZAKLARI</vt:lpstr>
      <vt:lpstr>Slayt 12</vt:lpstr>
      <vt:lpstr>Slayt 13</vt:lpstr>
      <vt:lpstr>BESİN TUZAKLARI</vt:lpstr>
      <vt:lpstr>Slayt 15</vt:lpstr>
      <vt:lpstr>Slayt 16</vt:lpstr>
      <vt:lpstr>Slayt 17</vt:lpstr>
      <vt:lpstr>Slayt 18</vt:lpstr>
      <vt:lpstr>TUZAK KOMBİNASYONLARI </vt:lpstr>
      <vt:lpstr> 2.     FEROMON-BESİ TUZAK KOMBİNASYONU</vt:lpstr>
      <vt:lpstr>FEROMON-GÖRSEL TUZAK KOMBİNASYONU</vt:lpstr>
      <vt:lpstr>FEROMON BESİ GÖRSEL TUZAK KOMBİNASYONU</vt:lpstr>
      <vt:lpstr>Slayt 23</vt:lpstr>
      <vt:lpstr>Slayt 24</vt:lpstr>
      <vt:lpstr>Slayt 25</vt:lpstr>
      <vt:lpstr>Yöntemin başarıya ulaşmasında iklim koşullarının etkisi büyüktür. </vt:lpstr>
      <vt:lpstr>Slayt 27</vt:lpstr>
      <vt:lpstr>Slayt 28</vt:lpstr>
      <vt:lpstr>Slayt 29</vt:lpstr>
      <vt:lpstr>Slayt 30</vt:lpstr>
      <vt:lpstr>Slayt 31</vt:lpstr>
      <vt:lpstr>Slayt 32</vt:lpstr>
      <vt:lpstr>ÇİFTLEŞMEYİ ENGELLEME TEKNİĞİ</vt:lpstr>
      <vt:lpstr>Slayt 34</vt:lpstr>
      <vt:lpstr>Slayt 35</vt:lpstr>
      <vt:lpstr>Slayt 36</vt:lpstr>
      <vt:lpstr>Slayt 37</vt:lpstr>
      <vt:lpstr>Slayt 38</vt:lpstr>
      <vt:lpstr>Slayt 39</vt:lpstr>
      <vt:lpstr>Slayt 40</vt:lpstr>
      <vt:lpstr>Slayt 41</vt:lpstr>
      <vt:lpstr>Slayt 42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ORGANİK TARIMDA BİYOTEKNİK YÖNTEMLER</dc:title>
  <dc:creator>user</dc:creator>
  <cp:lastModifiedBy>W7</cp:lastModifiedBy>
  <cp:revision>82</cp:revision>
  <dcterms:created xsi:type="dcterms:W3CDTF">2009-11-18T17:06:52Z</dcterms:created>
  <dcterms:modified xsi:type="dcterms:W3CDTF">2016-03-13T09:39:01Z</dcterms:modified>
</cp:coreProperties>
</file>