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5"/>
  </p:notesMasterIdLst>
  <p:handoutMasterIdLst>
    <p:handoutMasterId r:id="rId96"/>
  </p:handoutMasterIdLst>
  <p:sldIdLst>
    <p:sldId id="419" r:id="rId2"/>
    <p:sldId id="522" r:id="rId3"/>
    <p:sldId id="527" r:id="rId4"/>
    <p:sldId id="523" r:id="rId5"/>
    <p:sldId id="524" r:id="rId6"/>
    <p:sldId id="528" r:id="rId7"/>
    <p:sldId id="536" r:id="rId8"/>
    <p:sldId id="525" r:id="rId9"/>
    <p:sldId id="420" r:id="rId10"/>
    <p:sldId id="421" r:id="rId11"/>
    <p:sldId id="422" r:id="rId12"/>
    <p:sldId id="544" r:id="rId13"/>
    <p:sldId id="545" r:id="rId14"/>
    <p:sldId id="551" r:id="rId15"/>
    <p:sldId id="552" r:id="rId16"/>
    <p:sldId id="547" r:id="rId17"/>
    <p:sldId id="579" r:id="rId18"/>
    <p:sldId id="546" r:id="rId19"/>
    <p:sldId id="553" r:id="rId20"/>
    <p:sldId id="548" r:id="rId21"/>
    <p:sldId id="580" r:id="rId22"/>
    <p:sldId id="537" r:id="rId23"/>
    <p:sldId id="535" r:id="rId24"/>
    <p:sldId id="531" r:id="rId25"/>
    <p:sldId id="529" r:id="rId26"/>
    <p:sldId id="532" r:id="rId27"/>
    <p:sldId id="530" r:id="rId28"/>
    <p:sldId id="534" r:id="rId29"/>
    <p:sldId id="539" r:id="rId30"/>
    <p:sldId id="540" r:id="rId31"/>
    <p:sldId id="538" r:id="rId32"/>
    <p:sldId id="541" r:id="rId33"/>
    <p:sldId id="570" r:id="rId34"/>
    <p:sldId id="549" r:id="rId35"/>
    <p:sldId id="550" r:id="rId36"/>
    <p:sldId id="554" r:id="rId37"/>
    <p:sldId id="555" r:id="rId38"/>
    <p:sldId id="560" r:id="rId39"/>
    <p:sldId id="559" r:id="rId40"/>
    <p:sldId id="395" r:id="rId41"/>
    <p:sldId id="557" r:id="rId42"/>
    <p:sldId id="558" r:id="rId43"/>
    <p:sldId id="561" r:id="rId44"/>
    <p:sldId id="425" r:id="rId45"/>
    <p:sldId id="563" r:id="rId46"/>
    <p:sldId id="517" r:id="rId47"/>
    <p:sldId id="562" r:id="rId48"/>
    <p:sldId id="567" r:id="rId49"/>
    <p:sldId id="564" r:id="rId50"/>
    <p:sldId id="582" r:id="rId51"/>
    <p:sldId id="494" r:id="rId52"/>
    <p:sldId id="496" r:id="rId53"/>
    <p:sldId id="497" r:id="rId54"/>
    <p:sldId id="568" r:id="rId55"/>
    <p:sldId id="394" r:id="rId56"/>
    <p:sldId id="513" r:id="rId57"/>
    <p:sldId id="468" r:id="rId58"/>
    <p:sldId id="469" r:id="rId59"/>
    <p:sldId id="470" r:id="rId60"/>
    <p:sldId id="471" r:id="rId61"/>
    <p:sldId id="472" r:id="rId62"/>
    <p:sldId id="473" r:id="rId63"/>
    <p:sldId id="569" r:id="rId64"/>
    <p:sldId id="571" r:id="rId65"/>
    <p:sldId id="572" r:id="rId66"/>
    <p:sldId id="573" r:id="rId67"/>
    <p:sldId id="565" r:id="rId68"/>
    <p:sldId id="583" r:id="rId69"/>
    <p:sldId id="584" r:id="rId70"/>
    <p:sldId id="585" r:id="rId71"/>
    <p:sldId id="586" r:id="rId72"/>
    <p:sldId id="587" r:id="rId73"/>
    <p:sldId id="588" r:id="rId74"/>
    <p:sldId id="589" r:id="rId75"/>
    <p:sldId id="590" r:id="rId76"/>
    <p:sldId id="591" r:id="rId77"/>
    <p:sldId id="592" r:id="rId78"/>
    <p:sldId id="593" r:id="rId79"/>
    <p:sldId id="594" r:id="rId80"/>
    <p:sldId id="595" r:id="rId81"/>
    <p:sldId id="596" r:id="rId82"/>
    <p:sldId id="597" r:id="rId83"/>
    <p:sldId id="599" r:id="rId84"/>
    <p:sldId id="600" r:id="rId85"/>
    <p:sldId id="603" r:id="rId86"/>
    <p:sldId id="606" r:id="rId87"/>
    <p:sldId id="607" r:id="rId88"/>
    <p:sldId id="608" r:id="rId89"/>
    <p:sldId id="609" r:id="rId90"/>
    <p:sldId id="610" r:id="rId91"/>
    <p:sldId id="611" r:id="rId92"/>
    <p:sldId id="612" r:id="rId93"/>
    <p:sldId id="615" r:id="rId94"/>
  </p:sldIdLst>
  <p:sldSz cx="9144000" cy="6858000" type="screen4x3"/>
  <p:notesSz cx="6858000" cy="9236075"/>
  <p:defaultTextStyle>
    <a:defPPr>
      <a:defRPr lang="en-US"/>
    </a:defPPr>
    <a:lvl1pPr algn="l" rtl="0" fontAlgn="base">
      <a:spcBef>
        <a:spcPct val="0"/>
      </a:spcBef>
      <a:spcAft>
        <a:spcPct val="0"/>
      </a:spcAft>
      <a:defRPr sz="8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8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8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8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8000" kern="1200">
        <a:solidFill>
          <a:schemeClr val="tx1"/>
        </a:solidFill>
        <a:latin typeface="Arial" pitchFamily="34" charset="0"/>
        <a:ea typeface="+mn-ea"/>
        <a:cs typeface="Arial" pitchFamily="34" charset="0"/>
      </a:defRPr>
    </a:lvl5pPr>
    <a:lvl6pPr marL="2286000" algn="l" defTabSz="914400" rtl="0" eaLnBrk="1" latinLnBrk="0" hangingPunct="1">
      <a:defRPr sz="8000" kern="1200">
        <a:solidFill>
          <a:schemeClr val="tx1"/>
        </a:solidFill>
        <a:latin typeface="Arial" pitchFamily="34" charset="0"/>
        <a:ea typeface="+mn-ea"/>
        <a:cs typeface="Arial" pitchFamily="34" charset="0"/>
      </a:defRPr>
    </a:lvl6pPr>
    <a:lvl7pPr marL="2743200" algn="l" defTabSz="914400" rtl="0" eaLnBrk="1" latinLnBrk="0" hangingPunct="1">
      <a:defRPr sz="8000" kern="1200">
        <a:solidFill>
          <a:schemeClr val="tx1"/>
        </a:solidFill>
        <a:latin typeface="Arial" pitchFamily="34" charset="0"/>
        <a:ea typeface="+mn-ea"/>
        <a:cs typeface="Arial" pitchFamily="34" charset="0"/>
      </a:defRPr>
    </a:lvl7pPr>
    <a:lvl8pPr marL="3200400" algn="l" defTabSz="914400" rtl="0" eaLnBrk="1" latinLnBrk="0" hangingPunct="1">
      <a:defRPr sz="8000" kern="1200">
        <a:solidFill>
          <a:schemeClr val="tx1"/>
        </a:solidFill>
        <a:latin typeface="Arial" pitchFamily="34" charset="0"/>
        <a:ea typeface="+mn-ea"/>
        <a:cs typeface="Arial" pitchFamily="34" charset="0"/>
      </a:defRPr>
    </a:lvl8pPr>
    <a:lvl9pPr marL="3657600" algn="l" defTabSz="914400" rtl="0" eaLnBrk="1" latinLnBrk="0" hangingPunct="1">
      <a:defRPr sz="8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CC3300"/>
    <a:srgbClr val="FF3300"/>
    <a:srgbClr val="724C26"/>
    <a:srgbClr val="99FF33"/>
    <a:srgbClr val="FF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24" autoAdjust="0"/>
  </p:normalViewPr>
  <p:slideViewPr>
    <p:cSldViewPr>
      <p:cViewPr>
        <p:scale>
          <a:sx n="62" d="100"/>
          <a:sy n="62" d="100"/>
        </p:scale>
        <p:origin x="-1590" y="-234"/>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65" d="100"/>
          <a:sy n="65" d="100"/>
        </p:scale>
        <p:origin x="-1968" y="-84"/>
      </p:cViewPr>
      <p:guideLst>
        <p:guide orient="horz" pos="2909"/>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457200" y="366713"/>
            <a:ext cx="2971800" cy="460375"/>
          </a:xfrm>
          <a:prstGeom prst="rect">
            <a:avLst/>
          </a:prstGeom>
          <a:noFill/>
          <a:ln w="9525">
            <a:noFill/>
            <a:miter lim="800000"/>
            <a:headEnd/>
            <a:tailEnd/>
          </a:ln>
          <a:effectLst/>
        </p:spPr>
        <p:txBody>
          <a:bodyPr vert="horz" wrap="square" lIns="91954" tIns="45977" rIns="91954" bIns="45977" numCol="1" anchor="t" anchorCtr="0" compatLnSpc="1">
            <a:prstTxWarp prst="textNoShape">
              <a:avLst/>
            </a:prstTxWarp>
          </a:bodyPr>
          <a:lstStyle>
            <a:lvl1pPr algn="l" defTabSz="919163">
              <a:defRPr sz="1200">
                <a:latin typeface="Times New Roman" pitchFamily="18" charset="0"/>
                <a:cs typeface="+mn-cs"/>
              </a:defRPr>
            </a:lvl1pPr>
          </a:lstStyle>
          <a:p>
            <a:pPr>
              <a:defRPr/>
            </a:pPr>
            <a:r>
              <a:rPr lang="en-US"/>
              <a:t>Mendelian Genetics</a:t>
            </a:r>
          </a:p>
        </p:txBody>
      </p:sp>
      <p:sp>
        <p:nvSpPr>
          <p:cNvPr id="35843" name="Rectangle 3"/>
          <p:cNvSpPr>
            <a:spLocks noGrp="1" noChangeArrowheads="1"/>
          </p:cNvSpPr>
          <p:nvPr>
            <p:ph type="dt" sz="quarter" idx="1"/>
          </p:nvPr>
        </p:nvSpPr>
        <p:spPr bwMode="auto">
          <a:xfrm>
            <a:off x="3429000" y="366713"/>
            <a:ext cx="2971800" cy="460375"/>
          </a:xfrm>
          <a:prstGeom prst="rect">
            <a:avLst/>
          </a:prstGeom>
          <a:noFill/>
          <a:ln w="9525">
            <a:noFill/>
            <a:miter lim="800000"/>
            <a:headEnd/>
            <a:tailEnd/>
          </a:ln>
          <a:effectLst/>
        </p:spPr>
        <p:txBody>
          <a:bodyPr vert="horz" wrap="square" lIns="91954" tIns="45977" rIns="91954" bIns="45977" numCol="1" anchor="t" anchorCtr="0" compatLnSpc="1">
            <a:prstTxWarp prst="textNoShape">
              <a:avLst/>
            </a:prstTxWarp>
          </a:bodyPr>
          <a:lstStyle>
            <a:lvl1pPr algn="r" defTabSz="919163">
              <a:defRPr sz="1200">
                <a:latin typeface="Times New Roman" pitchFamily="18" charset="0"/>
                <a:cs typeface="+mn-cs"/>
              </a:defRPr>
            </a:lvl1pPr>
          </a:lstStyle>
          <a:p>
            <a:pPr>
              <a:defRPr/>
            </a:pPr>
            <a:fld id="{BB6EC449-275D-4D2E-8C4D-A1ECB383E512}" type="datetime1">
              <a:rPr lang="en-US"/>
              <a:pPr>
                <a:defRPr/>
              </a:pPr>
              <a:t>3/11/2011</a:t>
            </a:fld>
            <a:endParaRPr lang="en-US"/>
          </a:p>
        </p:txBody>
      </p:sp>
      <p:sp>
        <p:nvSpPr>
          <p:cNvPr id="35844" name="Rectangle 4"/>
          <p:cNvSpPr>
            <a:spLocks noGrp="1" noChangeArrowheads="1"/>
          </p:cNvSpPr>
          <p:nvPr>
            <p:ph type="ftr" sz="quarter" idx="2"/>
          </p:nvPr>
        </p:nvSpPr>
        <p:spPr bwMode="auto">
          <a:xfrm>
            <a:off x="457200" y="8356600"/>
            <a:ext cx="2971800" cy="460375"/>
          </a:xfrm>
          <a:prstGeom prst="rect">
            <a:avLst/>
          </a:prstGeom>
          <a:noFill/>
          <a:ln w="9525">
            <a:noFill/>
            <a:miter lim="800000"/>
            <a:headEnd/>
            <a:tailEnd/>
          </a:ln>
          <a:effectLst/>
        </p:spPr>
        <p:txBody>
          <a:bodyPr vert="horz" wrap="square" lIns="91954" tIns="45977" rIns="91954" bIns="45977" numCol="1" anchor="b" anchorCtr="0" compatLnSpc="1">
            <a:prstTxWarp prst="textNoShape">
              <a:avLst/>
            </a:prstTxWarp>
          </a:bodyPr>
          <a:lstStyle>
            <a:lvl1pPr algn="l" defTabSz="919163">
              <a:defRPr sz="1200">
                <a:latin typeface="Times New Roman" pitchFamily="18" charset="0"/>
                <a:cs typeface="+mn-cs"/>
              </a:defRPr>
            </a:lvl1pPr>
          </a:lstStyle>
          <a:p>
            <a:pPr>
              <a:defRPr/>
            </a:pPr>
            <a:r>
              <a:rPr lang="en-US"/>
              <a:t>G. Podgorski, Biol 1010</a:t>
            </a:r>
          </a:p>
        </p:txBody>
      </p:sp>
      <p:sp>
        <p:nvSpPr>
          <p:cNvPr id="35845" name="Rectangle 5"/>
          <p:cNvSpPr>
            <a:spLocks noGrp="1" noChangeArrowheads="1"/>
          </p:cNvSpPr>
          <p:nvPr>
            <p:ph type="sldNum" sz="quarter" idx="3"/>
          </p:nvPr>
        </p:nvSpPr>
        <p:spPr bwMode="auto">
          <a:xfrm>
            <a:off x="3429000" y="8356600"/>
            <a:ext cx="2971800" cy="460375"/>
          </a:xfrm>
          <a:prstGeom prst="rect">
            <a:avLst/>
          </a:prstGeom>
          <a:noFill/>
          <a:ln w="9525">
            <a:noFill/>
            <a:miter lim="800000"/>
            <a:headEnd/>
            <a:tailEnd/>
          </a:ln>
          <a:effectLst/>
        </p:spPr>
        <p:txBody>
          <a:bodyPr vert="horz" wrap="square" lIns="91954" tIns="45977" rIns="91954" bIns="45977" numCol="1" anchor="b" anchorCtr="0" compatLnSpc="1">
            <a:prstTxWarp prst="textNoShape">
              <a:avLst/>
            </a:prstTxWarp>
          </a:bodyPr>
          <a:lstStyle>
            <a:lvl1pPr algn="r" defTabSz="919163">
              <a:defRPr sz="1200">
                <a:latin typeface="Times New Roman" pitchFamily="18" charset="0"/>
                <a:cs typeface="+mn-cs"/>
              </a:defRPr>
            </a:lvl1pPr>
          </a:lstStyle>
          <a:p>
            <a:pPr>
              <a:defRPr/>
            </a:pPr>
            <a:fld id="{C45673DF-A5A7-4E8C-BBD0-B536914D386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954" tIns="45977" rIns="91954" bIns="45977" numCol="1" anchor="t" anchorCtr="0" compatLnSpc="1">
            <a:prstTxWarp prst="textNoShape">
              <a:avLst/>
            </a:prstTxWarp>
          </a:bodyPr>
          <a:lstStyle>
            <a:lvl1pPr algn="l" defTabSz="919163">
              <a:defRPr sz="1200">
                <a:solidFill>
                  <a:srgbClr val="FFFF00"/>
                </a:solidFill>
                <a:latin typeface="Times New Roman" pitchFamily="18" charset="0"/>
                <a:cs typeface="+mn-cs"/>
              </a:defRPr>
            </a:lvl1pPr>
          </a:lstStyle>
          <a:p>
            <a:pPr>
              <a:defRPr/>
            </a:pPr>
            <a:r>
              <a:rPr lang="en-US"/>
              <a:t>Mendelian Genetics</a:t>
            </a:r>
          </a:p>
        </p:txBody>
      </p:sp>
      <p:sp>
        <p:nvSpPr>
          <p:cNvPr id="10243" name="Rectangle 3"/>
          <p:cNvSpPr>
            <a:spLocks noGrp="1" noChangeArrowheads="1"/>
          </p:cNvSpPr>
          <p:nvPr>
            <p:ph type="dt" idx="1"/>
          </p:nvPr>
        </p:nvSpPr>
        <p:spPr bwMode="auto">
          <a:xfrm>
            <a:off x="3886200" y="0"/>
            <a:ext cx="2971800" cy="461963"/>
          </a:xfrm>
          <a:prstGeom prst="rect">
            <a:avLst/>
          </a:prstGeom>
          <a:noFill/>
          <a:ln w="9525">
            <a:noFill/>
            <a:miter lim="800000"/>
            <a:headEnd/>
            <a:tailEnd/>
          </a:ln>
          <a:effectLst/>
        </p:spPr>
        <p:txBody>
          <a:bodyPr vert="horz" wrap="square" lIns="91954" tIns="45977" rIns="91954" bIns="45977" numCol="1" anchor="t" anchorCtr="0" compatLnSpc="1">
            <a:prstTxWarp prst="textNoShape">
              <a:avLst/>
            </a:prstTxWarp>
          </a:bodyPr>
          <a:lstStyle>
            <a:lvl1pPr algn="r" defTabSz="919163">
              <a:defRPr sz="1200">
                <a:solidFill>
                  <a:srgbClr val="FFFF00"/>
                </a:solidFill>
                <a:latin typeface="Times New Roman" pitchFamily="18" charset="0"/>
                <a:cs typeface="+mn-cs"/>
              </a:defRPr>
            </a:lvl1pPr>
          </a:lstStyle>
          <a:p>
            <a:pPr>
              <a:defRPr/>
            </a:pPr>
            <a:fld id="{6164CBC9-B2D1-4124-9501-0D5E1826207E}" type="datetime1">
              <a:rPr lang="en-US"/>
              <a:pPr>
                <a:defRPr/>
              </a:pPr>
              <a:t>3/11/2011</a:t>
            </a:fld>
            <a:endParaRPr lang="en-US"/>
          </a:p>
        </p:txBody>
      </p:sp>
      <p:sp>
        <p:nvSpPr>
          <p:cNvPr id="99332" name="Rectangle 4"/>
          <p:cNvSpPr>
            <a:spLocks noGrp="1" noRot="1" noChangeAspect="1" noChangeArrowheads="1" noTextEdit="1"/>
          </p:cNvSpPr>
          <p:nvPr>
            <p:ph type="sldImg" idx="2"/>
          </p:nvPr>
        </p:nvSpPr>
        <p:spPr bwMode="auto">
          <a:xfrm>
            <a:off x="1122363" y="693738"/>
            <a:ext cx="4616450" cy="346233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87850"/>
            <a:ext cx="5029200" cy="4154488"/>
          </a:xfrm>
          <a:prstGeom prst="rect">
            <a:avLst/>
          </a:prstGeom>
          <a:noFill/>
          <a:ln w="9525">
            <a:noFill/>
            <a:miter lim="800000"/>
            <a:headEnd/>
            <a:tailEnd/>
          </a:ln>
          <a:effectLst/>
        </p:spPr>
        <p:txBody>
          <a:bodyPr vert="horz" wrap="square" lIns="91954" tIns="45977" rIns="91954" bIns="459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74113"/>
            <a:ext cx="2971800" cy="461962"/>
          </a:xfrm>
          <a:prstGeom prst="rect">
            <a:avLst/>
          </a:prstGeom>
          <a:noFill/>
          <a:ln w="9525">
            <a:noFill/>
            <a:miter lim="800000"/>
            <a:headEnd/>
            <a:tailEnd/>
          </a:ln>
          <a:effectLst/>
        </p:spPr>
        <p:txBody>
          <a:bodyPr vert="horz" wrap="square" lIns="91954" tIns="45977" rIns="91954" bIns="45977" numCol="1" anchor="b" anchorCtr="0" compatLnSpc="1">
            <a:prstTxWarp prst="textNoShape">
              <a:avLst/>
            </a:prstTxWarp>
          </a:bodyPr>
          <a:lstStyle>
            <a:lvl1pPr algn="l" defTabSz="919163">
              <a:defRPr sz="1200">
                <a:solidFill>
                  <a:srgbClr val="FFFF00"/>
                </a:solidFill>
                <a:latin typeface="Times New Roman" pitchFamily="18" charset="0"/>
                <a:cs typeface="+mn-cs"/>
              </a:defRPr>
            </a:lvl1pPr>
          </a:lstStyle>
          <a:p>
            <a:pPr>
              <a:defRPr/>
            </a:pPr>
            <a:r>
              <a:rPr lang="en-US"/>
              <a:t>G. Podgorski, Biol 1010</a:t>
            </a:r>
          </a:p>
        </p:txBody>
      </p:sp>
      <p:sp>
        <p:nvSpPr>
          <p:cNvPr id="10247" name="Rectangle 7"/>
          <p:cNvSpPr>
            <a:spLocks noGrp="1" noChangeArrowheads="1"/>
          </p:cNvSpPr>
          <p:nvPr>
            <p:ph type="sldNum" sz="quarter" idx="5"/>
          </p:nvPr>
        </p:nvSpPr>
        <p:spPr bwMode="auto">
          <a:xfrm>
            <a:off x="3886200" y="8774113"/>
            <a:ext cx="2971800" cy="461962"/>
          </a:xfrm>
          <a:prstGeom prst="rect">
            <a:avLst/>
          </a:prstGeom>
          <a:noFill/>
          <a:ln w="9525">
            <a:noFill/>
            <a:miter lim="800000"/>
            <a:headEnd/>
            <a:tailEnd/>
          </a:ln>
          <a:effectLst/>
        </p:spPr>
        <p:txBody>
          <a:bodyPr vert="horz" wrap="square" lIns="91954" tIns="45977" rIns="91954" bIns="45977" numCol="1" anchor="b" anchorCtr="0" compatLnSpc="1">
            <a:prstTxWarp prst="textNoShape">
              <a:avLst/>
            </a:prstTxWarp>
          </a:bodyPr>
          <a:lstStyle>
            <a:lvl1pPr algn="r" defTabSz="919163">
              <a:defRPr sz="1200">
                <a:solidFill>
                  <a:srgbClr val="FFFF00"/>
                </a:solidFill>
                <a:latin typeface="Times New Roman" pitchFamily="18" charset="0"/>
                <a:cs typeface="+mn-cs"/>
              </a:defRPr>
            </a:lvl1pPr>
          </a:lstStyle>
          <a:p>
            <a:pPr>
              <a:defRPr/>
            </a:pPr>
            <a:fld id="{67A259D7-0E1B-47D6-ACC6-502AB3987D19}" type="slidenum">
              <a:rPr lang="en-US"/>
              <a:pPr>
                <a:defRPr/>
              </a:pPr>
              <a:t>‹#›</a:t>
            </a:fld>
            <a:endParaRPr 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p:txBody>
          <a:bodyPr/>
          <a:lstStyle/>
          <a:p>
            <a:pPr>
              <a:defRPr/>
            </a:pPr>
            <a:r>
              <a:rPr lang="en-US" smtClean="0"/>
              <a:t>Mendelian Genetics</a:t>
            </a:r>
          </a:p>
        </p:txBody>
      </p:sp>
      <p:sp>
        <p:nvSpPr>
          <p:cNvPr id="82947" name="Rectangle 3"/>
          <p:cNvSpPr>
            <a:spLocks noGrp="1" noChangeArrowheads="1"/>
          </p:cNvSpPr>
          <p:nvPr>
            <p:ph type="dt" sz="quarter" idx="1"/>
          </p:nvPr>
        </p:nvSpPr>
        <p:spPr/>
        <p:txBody>
          <a:bodyPr/>
          <a:lstStyle/>
          <a:p>
            <a:pPr>
              <a:defRPr/>
            </a:pPr>
            <a:fld id="{980977F9-0F18-4CB3-925C-92D53C33455B}" type="datetime1">
              <a:rPr lang="en-US" smtClean="0"/>
              <a:pPr>
                <a:defRPr/>
              </a:pPr>
              <a:t>3/11/2011</a:t>
            </a:fld>
            <a:endParaRPr lang="en-US" smtClean="0"/>
          </a:p>
        </p:txBody>
      </p:sp>
      <p:sp>
        <p:nvSpPr>
          <p:cNvPr id="82948" name="Rectangle 7"/>
          <p:cNvSpPr>
            <a:spLocks noGrp="1" noChangeArrowheads="1"/>
          </p:cNvSpPr>
          <p:nvPr>
            <p:ph type="sldNum" sz="quarter" idx="5"/>
          </p:nvPr>
        </p:nvSpPr>
        <p:spPr/>
        <p:txBody>
          <a:bodyPr/>
          <a:lstStyle/>
          <a:p>
            <a:pPr>
              <a:defRPr/>
            </a:pPr>
            <a:fld id="{48156AFE-AEF2-4A99-8E40-712258F8B30D}" type="slidenum">
              <a:rPr lang="en-US" smtClean="0"/>
              <a:pPr>
                <a:defRPr/>
              </a:pPr>
              <a:t>1</a:t>
            </a:fld>
            <a:endParaRPr lang="en-US" smtClean="0"/>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p:txBody>
          <a:bodyPr/>
          <a:lstStyle/>
          <a:p>
            <a:pPr>
              <a:defRPr/>
            </a:pPr>
            <a:r>
              <a:rPr lang="en-US" smtClean="0"/>
              <a:t>Mendelian Genetics</a:t>
            </a:r>
          </a:p>
        </p:txBody>
      </p:sp>
      <p:sp>
        <p:nvSpPr>
          <p:cNvPr id="112643" name="Rectangle 3"/>
          <p:cNvSpPr>
            <a:spLocks noGrp="1" noChangeArrowheads="1"/>
          </p:cNvSpPr>
          <p:nvPr>
            <p:ph type="dt" sz="quarter" idx="1"/>
          </p:nvPr>
        </p:nvSpPr>
        <p:spPr/>
        <p:txBody>
          <a:bodyPr/>
          <a:lstStyle/>
          <a:p>
            <a:pPr>
              <a:defRPr/>
            </a:pPr>
            <a:fld id="{98771AA2-E6F8-4BFF-8BB6-349F4D7A3C31}" type="datetime1">
              <a:rPr lang="en-US" smtClean="0"/>
              <a:pPr>
                <a:defRPr/>
              </a:pPr>
              <a:t>3/11/2011</a:t>
            </a:fld>
            <a:endParaRPr lang="en-US" smtClean="0"/>
          </a:p>
        </p:txBody>
      </p:sp>
      <p:sp>
        <p:nvSpPr>
          <p:cNvPr id="112644" name="Rectangle 7"/>
          <p:cNvSpPr>
            <a:spLocks noGrp="1" noChangeArrowheads="1"/>
          </p:cNvSpPr>
          <p:nvPr>
            <p:ph type="sldNum" sz="quarter" idx="5"/>
          </p:nvPr>
        </p:nvSpPr>
        <p:spPr/>
        <p:txBody>
          <a:bodyPr/>
          <a:lstStyle/>
          <a:p>
            <a:pPr>
              <a:defRPr/>
            </a:pPr>
            <a:fld id="{B3DF28E1-CF00-4571-A893-4444B2F09E3C}" type="slidenum">
              <a:rPr lang="en-US" smtClean="0"/>
              <a:pPr>
                <a:defRPr/>
              </a:pPr>
              <a:t>52</a:t>
            </a:fld>
            <a:endParaRPr lang="en-US" smtClean="0"/>
          </a:p>
        </p:txBody>
      </p:sp>
      <p:sp>
        <p:nvSpPr>
          <p:cNvPr id="109573" name="Rectangle 2"/>
          <p:cNvSpPr>
            <a:spLocks noGrp="1" noRot="1" noChangeAspect="1" noChangeArrowheads="1" noTextEdit="1"/>
          </p:cNvSpPr>
          <p:nvPr>
            <p:ph type="sldImg"/>
          </p:nvPr>
        </p:nvSpPr>
        <p:spPr>
          <a:ln/>
        </p:spPr>
      </p:sp>
      <p:sp>
        <p:nvSpPr>
          <p:cNvPr id="10957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p:txBody>
          <a:bodyPr/>
          <a:lstStyle/>
          <a:p>
            <a:pPr>
              <a:defRPr/>
            </a:pPr>
            <a:r>
              <a:rPr lang="en-US" smtClean="0"/>
              <a:t>Mendelian Genetics</a:t>
            </a:r>
          </a:p>
        </p:txBody>
      </p:sp>
      <p:sp>
        <p:nvSpPr>
          <p:cNvPr id="113667" name="Rectangle 3"/>
          <p:cNvSpPr>
            <a:spLocks noGrp="1" noChangeArrowheads="1"/>
          </p:cNvSpPr>
          <p:nvPr>
            <p:ph type="dt" sz="quarter" idx="1"/>
          </p:nvPr>
        </p:nvSpPr>
        <p:spPr/>
        <p:txBody>
          <a:bodyPr/>
          <a:lstStyle/>
          <a:p>
            <a:pPr>
              <a:defRPr/>
            </a:pPr>
            <a:fld id="{846931FE-8AE9-436D-88B3-957F3F515656}" type="datetime1">
              <a:rPr lang="en-US" smtClean="0"/>
              <a:pPr>
                <a:defRPr/>
              </a:pPr>
              <a:t>3/11/2011</a:t>
            </a:fld>
            <a:endParaRPr lang="en-US" smtClean="0"/>
          </a:p>
        </p:txBody>
      </p:sp>
      <p:sp>
        <p:nvSpPr>
          <p:cNvPr id="113668" name="Rectangle 7"/>
          <p:cNvSpPr>
            <a:spLocks noGrp="1" noChangeArrowheads="1"/>
          </p:cNvSpPr>
          <p:nvPr>
            <p:ph type="sldNum" sz="quarter" idx="5"/>
          </p:nvPr>
        </p:nvSpPr>
        <p:spPr/>
        <p:txBody>
          <a:bodyPr/>
          <a:lstStyle/>
          <a:p>
            <a:pPr>
              <a:defRPr/>
            </a:pPr>
            <a:fld id="{5D07C31B-88B6-48AA-B9C1-DE370D69CC2B}" type="slidenum">
              <a:rPr lang="en-US" smtClean="0"/>
              <a:pPr>
                <a:defRPr/>
              </a:pPr>
              <a:t>53</a:t>
            </a:fld>
            <a:endParaRPr lang="en-US" smtClean="0"/>
          </a:p>
        </p:txBody>
      </p:sp>
      <p:sp>
        <p:nvSpPr>
          <p:cNvPr id="110597" name="Rectangle 2"/>
          <p:cNvSpPr>
            <a:spLocks noGrp="1" noRot="1" noChangeAspect="1" noChangeArrowheads="1" noTextEdit="1"/>
          </p:cNvSpPr>
          <p:nvPr>
            <p:ph type="sldImg"/>
          </p:nvPr>
        </p:nvSpPr>
        <p:spPr>
          <a:ln/>
        </p:spPr>
      </p:sp>
      <p:sp>
        <p:nvSpPr>
          <p:cNvPr id="11059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p:txBody>
          <a:bodyPr/>
          <a:lstStyle/>
          <a:p>
            <a:pPr>
              <a:defRPr/>
            </a:pPr>
            <a:r>
              <a:rPr lang="en-US" smtClean="0"/>
              <a:t>Mendelian Genetics</a:t>
            </a:r>
          </a:p>
        </p:txBody>
      </p:sp>
      <p:sp>
        <p:nvSpPr>
          <p:cNvPr id="125955" name="Rectangle 3"/>
          <p:cNvSpPr>
            <a:spLocks noGrp="1" noChangeArrowheads="1"/>
          </p:cNvSpPr>
          <p:nvPr>
            <p:ph type="dt" sz="quarter" idx="1"/>
          </p:nvPr>
        </p:nvSpPr>
        <p:spPr/>
        <p:txBody>
          <a:bodyPr/>
          <a:lstStyle/>
          <a:p>
            <a:pPr>
              <a:defRPr/>
            </a:pPr>
            <a:fld id="{FA862E56-7AAB-4977-84A4-FAD25219B3C4}" type="datetime1">
              <a:rPr lang="en-US" smtClean="0"/>
              <a:pPr>
                <a:defRPr/>
              </a:pPr>
              <a:t>3/11/2011</a:t>
            </a:fld>
            <a:endParaRPr lang="en-US" smtClean="0"/>
          </a:p>
        </p:txBody>
      </p:sp>
      <p:sp>
        <p:nvSpPr>
          <p:cNvPr id="125956" name="Rectangle 7"/>
          <p:cNvSpPr>
            <a:spLocks noGrp="1" noChangeArrowheads="1"/>
          </p:cNvSpPr>
          <p:nvPr>
            <p:ph type="sldNum" sz="quarter" idx="5"/>
          </p:nvPr>
        </p:nvSpPr>
        <p:spPr/>
        <p:txBody>
          <a:bodyPr/>
          <a:lstStyle/>
          <a:p>
            <a:pPr>
              <a:defRPr/>
            </a:pPr>
            <a:fld id="{2171A99A-B7E3-4438-9192-529969704767}" type="slidenum">
              <a:rPr lang="en-US" smtClean="0"/>
              <a:pPr>
                <a:defRPr/>
              </a:pPr>
              <a:t>55</a:t>
            </a:fld>
            <a:endParaRPr lang="en-US" smtClean="0"/>
          </a:p>
        </p:txBody>
      </p:sp>
      <p:sp>
        <p:nvSpPr>
          <p:cNvPr id="111621" name="Rectangle 2"/>
          <p:cNvSpPr>
            <a:spLocks noGrp="1" noRot="1" noChangeAspect="1" noChangeArrowheads="1" noTextEdit="1"/>
          </p:cNvSpPr>
          <p:nvPr>
            <p:ph type="sldImg"/>
          </p:nvPr>
        </p:nvSpPr>
        <p:spPr>
          <a:ln/>
        </p:spPr>
      </p:sp>
      <p:sp>
        <p:nvSpPr>
          <p:cNvPr id="11162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p:txBody>
          <a:bodyPr/>
          <a:lstStyle/>
          <a:p>
            <a:pPr>
              <a:defRPr/>
            </a:pPr>
            <a:r>
              <a:rPr lang="en-US" smtClean="0"/>
              <a:t>Mendelian Genetics</a:t>
            </a:r>
          </a:p>
        </p:txBody>
      </p:sp>
      <p:sp>
        <p:nvSpPr>
          <p:cNvPr id="126979" name="Rectangle 3"/>
          <p:cNvSpPr>
            <a:spLocks noGrp="1" noChangeArrowheads="1"/>
          </p:cNvSpPr>
          <p:nvPr>
            <p:ph type="dt" sz="quarter" idx="1"/>
          </p:nvPr>
        </p:nvSpPr>
        <p:spPr/>
        <p:txBody>
          <a:bodyPr/>
          <a:lstStyle/>
          <a:p>
            <a:pPr>
              <a:defRPr/>
            </a:pPr>
            <a:fld id="{1DB27282-6D0E-45AC-9726-724B20ECD88D}" type="datetime1">
              <a:rPr lang="en-US" smtClean="0"/>
              <a:pPr>
                <a:defRPr/>
              </a:pPr>
              <a:t>3/11/2011</a:t>
            </a:fld>
            <a:endParaRPr lang="en-US" smtClean="0"/>
          </a:p>
        </p:txBody>
      </p:sp>
      <p:sp>
        <p:nvSpPr>
          <p:cNvPr id="126980" name="Rectangle 7"/>
          <p:cNvSpPr>
            <a:spLocks noGrp="1" noChangeArrowheads="1"/>
          </p:cNvSpPr>
          <p:nvPr>
            <p:ph type="sldNum" sz="quarter" idx="5"/>
          </p:nvPr>
        </p:nvSpPr>
        <p:spPr/>
        <p:txBody>
          <a:bodyPr/>
          <a:lstStyle/>
          <a:p>
            <a:pPr>
              <a:defRPr/>
            </a:pPr>
            <a:fld id="{6BA49DB5-7E39-463E-AE3F-BBA5B35A5272}" type="slidenum">
              <a:rPr lang="en-US" smtClean="0"/>
              <a:pPr>
                <a:defRPr/>
              </a:pPr>
              <a:t>56</a:t>
            </a:fld>
            <a:endParaRPr lang="en-US" smtClean="0"/>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p:txBody>
          <a:bodyPr/>
          <a:lstStyle/>
          <a:p>
            <a:pPr>
              <a:defRPr/>
            </a:pPr>
            <a:r>
              <a:rPr lang="en-US" smtClean="0"/>
              <a:t>Mendelian Genetics</a:t>
            </a:r>
          </a:p>
        </p:txBody>
      </p:sp>
      <p:sp>
        <p:nvSpPr>
          <p:cNvPr id="128003" name="Rectangle 3"/>
          <p:cNvSpPr>
            <a:spLocks noGrp="1" noChangeArrowheads="1"/>
          </p:cNvSpPr>
          <p:nvPr>
            <p:ph type="dt" sz="quarter" idx="1"/>
          </p:nvPr>
        </p:nvSpPr>
        <p:spPr/>
        <p:txBody>
          <a:bodyPr/>
          <a:lstStyle/>
          <a:p>
            <a:pPr>
              <a:defRPr/>
            </a:pPr>
            <a:fld id="{4ED01F12-AFFF-40EE-979B-3A3ACA1931C6}" type="datetime1">
              <a:rPr lang="en-US" smtClean="0"/>
              <a:pPr>
                <a:defRPr/>
              </a:pPr>
              <a:t>3/11/2011</a:t>
            </a:fld>
            <a:endParaRPr lang="en-US" smtClean="0"/>
          </a:p>
        </p:txBody>
      </p:sp>
      <p:sp>
        <p:nvSpPr>
          <p:cNvPr id="128004" name="Rectangle 7"/>
          <p:cNvSpPr>
            <a:spLocks noGrp="1" noChangeArrowheads="1"/>
          </p:cNvSpPr>
          <p:nvPr>
            <p:ph type="sldNum" sz="quarter" idx="5"/>
          </p:nvPr>
        </p:nvSpPr>
        <p:spPr/>
        <p:txBody>
          <a:bodyPr/>
          <a:lstStyle/>
          <a:p>
            <a:pPr>
              <a:defRPr/>
            </a:pPr>
            <a:fld id="{21FDA66E-F5D6-4152-9894-30094E15B84B}" type="slidenum">
              <a:rPr lang="en-US" smtClean="0"/>
              <a:pPr>
                <a:defRPr/>
              </a:pPr>
              <a:t>57</a:t>
            </a:fld>
            <a:endParaRPr lang="en-US" smtClean="0"/>
          </a:p>
        </p:txBody>
      </p:sp>
      <p:sp>
        <p:nvSpPr>
          <p:cNvPr id="113669" name="Rectangle 2"/>
          <p:cNvSpPr>
            <a:spLocks noGrp="1" noRot="1" noChangeAspect="1" noChangeArrowheads="1" noTextEdit="1"/>
          </p:cNvSpPr>
          <p:nvPr>
            <p:ph type="sldImg"/>
          </p:nvPr>
        </p:nvSpPr>
        <p:spPr>
          <a:ln/>
        </p:spPr>
      </p:sp>
      <p:sp>
        <p:nvSpPr>
          <p:cNvPr id="11367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p:txBody>
          <a:bodyPr/>
          <a:lstStyle/>
          <a:p>
            <a:pPr>
              <a:defRPr/>
            </a:pPr>
            <a:r>
              <a:rPr lang="en-US" smtClean="0"/>
              <a:t>Mendelian Genetics</a:t>
            </a:r>
          </a:p>
        </p:txBody>
      </p:sp>
      <p:sp>
        <p:nvSpPr>
          <p:cNvPr id="129027" name="Rectangle 3"/>
          <p:cNvSpPr>
            <a:spLocks noGrp="1" noChangeArrowheads="1"/>
          </p:cNvSpPr>
          <p:nvPr>
            <p:ph type="dt" sz="quarter" idx="1"/>
          </p:nvPr>
        </p:nvSpPr>
        <p:spPr/>
        <p:txBody>
          <a:bodyPr/>
          <a:lstStyle/>
          <a:p>
            <a:pPr>
              <a:defRPr/>
            </a:pPr>
            <a:fld id="{B7E43785-0D08-4DD4-8061-4BBC72763EA5}" type="datetime1">
              <a:rPr lang="en-US" smtClean="0"/>
              <a:pPr>
                <a:defRPr/>
              </a:pPr>
              <a:t>3/11/2011</a:t>
            </a:fld>
            <a:endParaRPr lang="en-US" smtClean="0"/>
          </a:p>
        </p:txBody>
      </p:sp>
      <p:sp>
        <p:nvSpPr>
          <p:cNvPr id="129028" name="Rectangle 7"/>
          <p:cNvSpPr>
            <a:spLocks noGrp="1" noChangeArrowheads="1"/>
          </p:cNvSpPr>
          <p:nvPr>
            <p:ph type="sldNum" sz="quarter" idx="5"/>
          </p:nvPr>
        </p:nvSpPr>
        <p:spPr/>
        <p:txBody>
          <a:bodyPr/>
          <a:lstStyle/>
          <a:p>
            <a:pPr>
              <a:defRPr/>
            </a:pPr>
            <a:fld id="{CBB73FDE-7533-496D-81C9-27F3C9D9DFB6}" type="slidenum">
              <a:rPr lang="en-US" smtClean="0"/>
              <a:pPr>
                <a:defRPr/>
              </a:pPr>
              <a:t>58</a:t>
            </a:fld>
            <a:endParaRPr lang="en-US" smtClean="0"/>
          </a:p>
        </p:txBody>
      </p:sp>
      <p:sp>
        <p:nvSpPr>
          <p:cNvPr id="114693" name="Rectangle 2"/>
          <p:cNvSpPr>
            <a:spLocks noGrp="1" noRot="1" noChangeAspect="1" noChangeArrowheads="1" noTextEdit="1"/>
          </p:cNvSpPr>
          <p:nvPr>
            <p:ph type="sldImg"/>
          </p:nvPr>
        </p:nvSpPr>
        <p:spPr>
          <a:ln/>
        </p:spPr>
      </p:sp>
      <p:sp>
        <p:nvSpPr>
          <p:cNvPr id="11469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p:txBody>
          <a:bodyPr/>
          <a:lstStyle/>
          <a:p>
            <a:pPr>
              <a:defRPr/>
            </a:pPr>
            <a:r>
              <a:rPr lang="en-US" smtClean="0"/>
              <a:t>Mendelian Genetics</a:t>
            </a:r>
          </a:p>
        </p:txBody>
      </p:sp>
      <p:sp>
        <p:nvSpPr>
          <p:cNvPr id="130051" name="Rectangle 3"/>
          <p:cNvSpPr>
            <a:spLocks noGrp="1" noChangeArrowheads="1"/>
          </p:cNvSpPr>
          <p:nvPr>
            <p:ph type="dt" sz="quarter" idx="1"/>
          </p:nvPr>
        </p:nvSpPr>
        <p:spPr/>
        <p:txBody>
          <a:bodyPr/>
          <a:lstStyle/>
          <a:p>
            <a:pPr>
              <a:defRPr/>
            </a:pPr>
            <a:fld id="{15EA7295-426A-426A-A5D2-460053E1E533}" type="datetime1">
              <a:rPr lang="en-US" smtClean="0"/>
              <a:pPr>
                <a:defRPr/>
              </a:pPr>
              <a:t>3/11/2011</a:t>
            </a:fld>
            <a:endParaRPr lang="en-US" smtClean="0"/>
          </a:p>
        </p:txBody>
      </p:sp>
      <p:sp>
        <p:nvSpPr>
          <p:cNvPr id="130052" name="Rectangle 7"/>
          <p:cNvSpPr>
            <a:spLocks noGrp="1" noChangeArrowheads="1"/>
          </p:cNvSpPr>
          <p:nvPr>
            <p:ph type="sldNum" sz="quarter" idx="5"/>
          </p:nvPr>
        </p:nvSpPr>
        <p:spPr/>
        <p:txBody>
          <a:bodyPr/>
          <a:lstStyle/>
          <a:p>
            <a:pPr>
              <a:defRPr/>
            </a:pPr>
            <a:fld id="{9A58BDEB-B563-4EB4-8D0E-E91453A50FB7}" type="slidenum">
              <a:rPr lang="en-US" smtClean="0"/>
              <a:pPr>
                <a:defRPr/>
              </a:pPr>
              <a:t>59</a:t>
            </a:fld>
            <a:endParaRPr lang="en-US" smtClean="0"/>
          </a:p>
        </p:txBody>
      </p:sp>
      <p:sp>
        <p:nvSpPr>
          <p:cNvPr id="115717" name="Rectangle 2"/>
          <p:cNvSpPr>
            <a:spLocks noGrp="1" noRot="1" noChangeAspect="1" noChangeArrowheads="1" noTextEdit="1"/>
          </p:cNvSpPr>
          <p:nvPr>
            <p:ph type="sldImg"/>
          </p:nvPr>
        </p:nvSpPr>
        <p:spPr>
          <a:ln/>
        </p:spPr>
      </p:sp>
      <p:sp>
        <p:nvSpPr>
          <p:cNvPr id="11571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p:txBody>
          <a:bodyPr/>
          <a:lstStyle/>
          <a:p>
            <a:pPr>
              <a:defRPr/>
            </a:pPr>
            <a:r>
              <a:rPr lang="en-US" smtClean="0"/>
              <a:t>Mendelian Genetics</a:t>
            </a:r>
          </a:p>
        </p:txBody>
      </p:sp>
      <p:sp>
        <p:nvSpPr>
          <p:cNvPr id="131075" name="Rectangle 3"/>
          <p:cNvSpPr>
            <a:spLocks noGrp="1" noChangeArrowheads="1"/>
          </p:cNvSpPr>
          <p:nvPr>
            <p:ph type="dt" sz="quarter" idx="1"/>
          </p:nvPr>
        </p:nvSpPr>
        <p:spPr/>
        <p:txBody>
          <a:bodyPr/>
          <a:lstStyle/>
          <a:p>
            <a:pPr>
              <a:defRPr/>
            </a:pPr>
            <a:fld id="{E8FDD6E2-FD61-4E50-BEFB-169A4286907D}" type="datetime1">
              <a:rPr lang="en-US" smtClean="0"/>
              <a:pPr>
                <a:defRPr/>
              </a:pPr>
              <a:t>3/11/2011</a:t>
            </a:fld>
            <a:endParaRPr lang="en-US" smtClean="0"/>
          </a:p>
        </p:txBody>
      </p:sp>
      <p:sp>
        <p:nvSpPr>
          <p:cNvPr id="131076" name="Rectangle 7"/>
          <p:cNvSpPr>
            <a:spLocks noGrp="1" noChangeArrowheads="1"/>
          </p:cNvSpPr>
          <p:nvPr>
            <p:ph type="sldNum" sz="quarter" idx="5"/>
          </p:nvPr>
        </p:nvSpPr>
        <p:spPr/>
        <p:txBody>
          <a:bodyPr/>
          <a:lstStyle/>
          <a:p>
            <a:pPr>
              <a:defRPr/>
            </a:pPr>
            <a:fld id="{37360AFD-DB38-4300-A2A0-B022C1A1CCE6}" type="slidenum">
              <a:rPr lang="en-US" smtClean="0"/>
              <a:pPr>
                <a:defRPr/>
              </a:pPr>
              <a:t>60</a:t>
            </a:fld>
            <a:endParaRPr lang="en-US" smtClean="0"/>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p:txBody>
          <a:bodyPr/>
          <a:lstStyle/>
          <a:p>
            <a:pPr>
              <a:defRPr/>
            </a:pPr>
            <a:r>
              <a:rPr lang="en-US" smtClean="0"/>
              <a:t>Mendelian Genetics</a:t>
            </a:r>
          </a:p>
        </p:txBody>
      </p:sp>
      <p:sp>
        <p:nvSpPr>
          <p:cNvPr id="132099" name="Rectangle 3"/>
          <p:cNvSpPr>
            <a:spLocks noGrp="1" noChangeArrowheads="1"/>
          </p:cNvSpPr>
          <p:nvPr>
            <p:ph type="dt" sz="quarter" idx="1"/>
          </p:nvPr>
        </p:nvSpPr>
        <p:spPr/>
        <p:txBody>
          <a:bodyPr/>
          <a:lstStyle/>
          <a:p>
            <a:pPr>
              <a:defRPr/>
            </a:pPr>
            <a:fld id="{8C1DB14E-ACE8-446C-ABA9-7F079FB7B73D}" type="datetime1">
              <a:rPr lang="en-US" smtClean="0"/>
              <a:pPr>
                <a:defRPr/>
              </a:pPr>
              <a:t>3/11/2011</a:t>
            </a:fld>
            <a:endParaRPr lang="en-US" smtClean="0"/>
          </a:p>
        </p:txBody>
      </p:sp>
      <p:sp>
        <p:nvSpPr>
          <p:cNvPr id="132100" name="Rectangle 7"/>
          <p:cNvSpPr>
            <a:spLocks noGrp="1" noChangeArrowheads="1"/>
          </p:cNvSpPr>
          <p:nvPr>
            <p:ph type="sldNum" sz="quarter" idx="5"/>
          </p:nvPr>
        </p:nvSpPr>
        <p:spPr/>
        <p:txBody>
          <a:bodyPr/>
          <a:lstStyle/>
          <a:p>
            <a:pPr>
              <a:defRPr/>
            </a:pPr>
            <a:fld id="{979489C5-71DE-49CC-9250-C21EE3B95698}" type="slidenum">
              <a:rPr lang="en-US" smtClean="0"/>
              <a:pPr>
                <a:defRPr/>
              </a:pPr>
              <a:t>61</a:t>
            </a:fld>
            <a:endParaRPr lang="en-US" smtClean="0"/>
          </a:p>
        </p:txBody>
      </p:sp>
      <p:sp>
        <p:nvSpPr>
          <p:cNvPr id="117765" name="Rectangle 2"/>
          <p:cNvSpPr>
            <a:spLocks noGrp="1" noRot="1" noChangeAspect="1" noChangeArrowheads="1" noTextEdit="1"/>
          </p:cNvSpPr>
          <p:nvPr>
            <p:ph type="sldImg"/>
          </p:nvPr>
        </p:nvSpPr>
        <p:spPr>
          <a:ln/>
        </p:spPr>
      </p:sp>
      <p:sp>
        <p:nvSpPr>
          <p:cNvPr id="11776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p:txBody>
          <a:bodyPr/>
          <a:lstStyle/>
          <a:p>
            <a:pPr>
              <a:defRPr/>
            </a:pPr>
            <a:r>
              <a:rPr lang="en-US" smtClean="0"/>
              <a:t>Mendelian Genetics</a:t>
            </a:r>
          </a:p>
        </p:txBody>
      </p:sp>
      <p:sp>
        <p:nvSpPr>
          <p:cNvPr id="133123" name="Rectangle 3"/>
          <p:cNvSpPr>
            <a:spLocks noGrp="1" noChangeArrowheads="1"/>
          </p:cNvSpPr>
          <p:nvPr>
            <p:ph type="dt" sz="quarter" idx="1"/>
          </p:nvPr>
        </p:nvSpPr>
        <p:spPr/>
        <p:txBody>
          <a:bodyPr/>
          <a:lstStyle/>
          <a:p>
            <a:pPr>
              <a:defRPr/>
            </a:pPr>
            <a:fld id="{B4F69525-7C0A-4A36-A74D-129EF898157B}" type="datetime1">
              <a:rPr lang="en-US" smtClean="0"/>
              <a:pPr>
                <a:defRPr/>
              </a:pPr>
              <a:t>3/11/2011</a:t>
            </a:fld>
            <a:endParaRPr lang="en-US" smtClean="0"/>
          </a:p>
        </p:txBody>
      </p:sp>
      <p:sp>
        <p:nvSpPr>
          <p:cNvPr id="133124" name="Rectangle 7"/>
          <p:cNvSpPr>
            <a:spLocks noGrp="1" noChangeArrowheads="1"/>
          </p:cNvSpPr>
          <p:nvPr>
            <p:ph type="sldNum" sz="quarter" idx="5"/>
          </p:nvPr>
        </p:nvSpPr>
        <p:spPr/>
        <p:txBody>
          <a:bodyPr/>
          <a:lstStyle/>
          <a:p>
            <a:pPr>
              <a:defRPr/>
            </a:pPr>
            <a:fld id="{CE12EBF4-BE68-4E4C-A38C-897F49BC2AE7}" type="slidenum">
              <a:rPr lang="en-US" smtClean="0"/>
              <a:pPr>
                <a:defRPr/>
              </a:pPr>
              <a:t>62</a:t>
            </a:fld>
            <a:endParaRPr lang="en-US" smtClean="0"/>
          </a:p>
        </p:txBody>
      </p:sp>
      <p:sp>
        <p:nvSpPr>
          <p:cNvPr id="118789" name="Rectangle 2"/>
          <p:cNvSpPr>
            <a:spLocks noGrp="1" noRot="1" noChangeAspect="1" noChangeArrowheads="1" noTextEdit="1"/>
          </p:cNvSpPr>
          <p:nvPr>
            <p:ph type="sldImg"/>
          </p:nvPr>
        </p:nvSpPr>
        <p:spPr>
          <a:ln/>
        </p:spPr>
      </p:sp>
      <p:sp>
        <p:nvSpPr>
          <p:cNvPr id="11879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p:txBody>
          <a:bodyPr/>
          <a:lstStyle/>
          <a:p>
            <a:pPr>
              <a:defRPr/>
            </a:pPr>
            <a:r>
              <a:rPr lang="en-US" smtClean="0"/>
              <a:t>Mendelian Genetics</a:t>
            </a:r>
          </a:p>
        </p:txBody>
      </p:sp>
      <p:sp>
        <p:nvSpPr>
          <p:cNvPr id="83971" name="Rectangle 3"/>
          <p:cNvSpPr>
            <a:spLocks noGrp="1" noChangeArrowheads="1"/>
          </p:cNvSpPr>
          <p:nvPr>
            <p:ph type="dt" sz="quarter" idx="1"/>
          </p:nvPr>
        </p:nvSpPr>
        <p:spPr/>
        <p:txBody>
          <a:bodyPr/>
          <a:lstStyle/>
          <a:p>
            <a:pPr>
              <a:defRPr/>
            </a:pPr>
            <a:fld id="{1619563D-D020-47D5-B21A-0BB3F30941DA}" type="datetime1">
              <a:rPr lang="en-US" smtClean="0"/>
              <a:pPr>
                <a:defRPr/>
              </a:pPr>
              <a:t>3/11/2011</a:t>
            </a:fld>
            <a:endParaRPr lang="en-US" smtClean="0"/>
          </a:p>
        </p:txBody>
      </p:sp>
      <p:sp>
        <p:nvSpPr>
          <p:cNvPr id="83972" name="Rectangle 7"/>
          <p:cNvSpPr>
            <a:spLocks noGrp="1" noChangeArrowheads="1"/>
          </p:cNvSpPr>
          <p:nvPr>
            <p:ph type="sldNum" sz="quarter" idx="5"/>
          </p:nvPr>
        </p:nvSpPr>
        <p:spPr/>
        <p:txBody>
          <a:bodyPr/>
          <a:lstStyle/>
          <a:p>
            <a:pPr>
              <a:defRPr/>
            </a:pPr>
            <a:fld id="{419531FC-27DB-4ED4-8F94-B853BC35B99B}" type="slidenum">
              <a:rPr lang="en-US" smtClean="0"/>
              <a:pPr>
                <a:defRPr/>
              </a:pPr>
              <a:t>9</a:t>
            </a:fld>
            <a:endParaRPr lang="en-US" smtClean="0"/>
          </a:p>
        </p:txBody>
      </p:sp>
      <p:sp>
        <p:nvSpPr>
          <p:cNvPr id="101381" name="Rectangle 2"/>
          <p:cNvSpPr>
            <a:spLocks noGrp="1" noRot="1" noChangeAspect="1" noChangeArrowheads="1" noTextEdit="1"/>
          </p:cNvSpPr>
          <p:nvPr>
            <p:ph type="sldImg"/>
          </p:nvPr>
        </p:nvSpPr>
        <p:spPr>
          <a:ln/>
        </p:spPr>
      </p:sp>
      <p:sp>
        <p:nvSpPr>
          <p:cNvPr id="10138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a:spcBef>
                <a:spcPct val="0"/>
              </a:spcBef>
            </a:pPr>
            <a:endParaRPr lang="tr-TR" smtClean="0"/>
          </a:p>
        </p:txBody>
      </p:sp>
      <p:sp>
        <p:nvSpPr>
          <p:cNvPr id="119812" name="Slide Number Placeholder 3"/>
          <p:cNvSpPr>
            <a:spLocks noGrp="1"/>
          </p:cNvSpPr>
          <p:nvPr>
            <p:ph type="sldNum" sz="quarter" idx="5"/>
          </p:nvPr>
        </p:nvSpPr>
        <p:spPr>
          <a:noFill/>
        </p:spPr>
        <p:txBody>
          <a:bodyPr/>
          <a:lstStyle/>
          <a:p>
            <a:fld id="{3B6CF24E-3ABF-4F65-93B6-5BCC1B98494A}" type="slidenum">
              <a:rPr lang="tr-TR" smtClean="0">
                <a:cs typeface="Arial" pitchFamily="34" charset="0"/>
              </a:rPr>
              <a:pPr/>
              <a:t>82</a:t>
            </a:fld>
            <a:endParaRPr lang="tr-TR"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a:spcBef>
                <a:spcPct val="0"/>
              </a:spcBef>
            </a:pPr>
            <a:endParaRPr lang="tr-TR" smtClean="0"/>
          </a:p>
        </p:txBody>
      </p:sp>
      <p:sp>
        <p:nvSpPr>
          <p:cNvPr id="120836" name="Slide Number Placeholder 3"/>
          <p:cNvSpPr>
            <a:spLocks noGrp="1"/>
          </p:cNvSpPr>
          <p:nvPr>
            <p:ph type="sldNum" sz="quarter" idx="5"/>
          </p:nvPr>
        </p:nvSpPr>
        <p:spPr>
          <a:noFill/>
        </p:spPr>
        <p:txBody>
          <a:bodyPr/>
          <a:lstStyle/>
          <a:p>
            <a:fld id="{5DA32EED-BD33-4310-A0F5-3BC6F7ABE96B}" type="slidenum">
              <a:rPr lang="tr-TR" smtClean="0">
                <a:cs typeface="Arial" pitchFamily="34" charset="0"/>
              </a:rPr>
              <a:pPr/>
              <a:t>84</a:t>
            </a:fld>
            <a:endParaRPr lang="tr-TR"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a:spcBef>
                <a:spcPct val="0"/>
              </a:spcBef>
            </a:pPr>
            <a:endParaRPr lang="tr-TR" smtClean="0"/>
          </a:p>
        </p:txBody>
      </p:sp>
      <p:sp>
        <p:nvSpPr>
          <p:cNvPr id="121860" name="Slide Number Placeholder 3"/>
          <p:cNvSpPr>
            <a:spLocks noGrp="1"/>
          </p:cNvSpPr>
          <p:nvPr>
            <p:ph type="sldNum" sz="quarter" idx="5"/>
          </p:nvPr>
        </p:nvSpPr>
        <p:spPr>
          <a:noFill/>
        </p:spPr>
        <p:txBody>
          <a:bodyPr/>
          <a:lstStyle/>
          <a:p>
            <a:fld id="{559BDCE4-840F-4073-81F3-1072AD0D721B}" type="slidenum">
              <a:rPr lang="tr-TR" smtClean="0">
                <a:cs typeface="Arial" pitchFamily="34" charset="0"/>
              </a:rPr>
              <a:pPr/>
              <a:t>85</a:t>
            </a:fld>
            <a:endParaRPr lang="tr-TR"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a:spcBef>
                <a:spcPct val="0"/>
              </a:spcBef>
            </a:pPr>
            <a:endParaRPr lang="tr-TR" smtClean="0"/>
          </a:p>
        </p:txBody>
      </p:sp>
      <p:sp>
        <p:nvSpPr>
          <p:cNvPr id="122884" name="Slide Number Placeholder 3"/>
          <p:cNvSpPr>
            <a:spLocks noGrp="1"/>
          </p:cNvSpPr>
          <p:nvPr>
            <p:ph type="sldNum" sz="quarter" idx="5"/>
          </p:nvPr>
        </p:nvSpPr>
        <p:spPr>
          <a:noFill/>
        </p:spPr>
        <p:txBody>
          <a:bodyPr/>
          <a:lstStyle/>
          <a:p>
            <a:fld id="{36130237-EA6F-48EA-9C48-3D3E90C3E2EE}" type="slidenum">
              <a:rPr lang="tr-TR" smtClean="0">
                <a:cs typeface="Arial" pitchFamily="34" charset="0"/>
              </a:rPr>
              <a:pPr/>
              <a:t>86</a:t>
            </a:fld>
            <a:endParaRPr lang="tr-TR" smtClean="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a:spcBef>
                <a:spcPct val="0"/>
              </a:spcBef>
            </a:pPr>
            <a:endParaRPr lang="tr-TR" smtClean="0"/>
          </a:p>
        </p:txBody>
      </p:sp>
      <p:sp>
        <p:nvSpPr>
          <p:cNvPr id="123908" name="Slide Number Placeholder 3"/>
          <p:cNvSpPr>
            <a:spLocks noGrp="1"/>
          </p:cNvSpPr>
          <p:nvPr>
            <p:ph type="sldNum" sz="quarter" idx="5"/>
          </p:nvPr>
        </p:nvSpPr>
        <p:spPr>
          <a:noFill/>
        </p:spPr>
        <p:txBody>
          <a:bodyPr/>
          <a:lstStyle/>
          <a:p>
            <a:fld id="{5792BA66-AE2D-425B-A354-8A65036E79CA}" type="slidenum">
              <a:rPr lang="tr-TR" smtClean="0">
                <a:cs typeface="Arial" pitchFamily="34" charset="0"/>
              </a:rPr>
              <a:pPr/>
              <a:t>87</a:t>
            </a:fld>
            <a:endParaRPr lang="tr-TR"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a:spcBef>
                <a:spcPct val="0"/>
              </a:spcBef>
            </a:pPr>
            <a:endParaRPr lang="tr-TR" smtClean="0"/>
          </a:p>
        </p:txBody>
      </p:sp>
      <p:sp>
        <p:nvSpPr>
          <p:cNvPr id="124932" name="Slide Number Placeholder 3"/>
          <p:cNvSpPr>
            <a:spLocks noGrp="1"/>
          </p:cNvSpPr>
          <p:nvPr>
            <p:ph type="sldNum" sz="quarter" idx="5"/>
          </p:nvPr>
        </p:nvSpPr>
        <p:spPr>
          <a:noFill/>
        </p:spPr>
        <p:txBody>
          <a:bodyPr/>
          <a:lstStyle/>
          <a:p>
            <a:fld id="{ED62BB4F-1408-4D7F-8E9E-4C36EAC2B168}" type="slidenum">
              <a:rPr lang="tr-TR" smtClean="0">
                <a:cs typeface="Arial" pitchFamily="34" charset="0"/>
              </a:rPr>
              <a:pPr/>
              <a:t>90</a:t>
            </a:fld>
            <a:endParaRPr lang="tr-TR" smtClean="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a:spcBef>
                <a:spcPct val="0"/>
              </a:spcBef>
            </a:pPr>
            <a:endParaRPr lang="tr-TR" smtClean="0"/>
          </a:p>
        </p:txBody>
      </p:sp>
      <p:sp>
        <p:nvSpPr>
          <p:cNvPr id="125956" name="Slide Number Placeholder 3"/>
          <p:cNvSpPr>
            <a:spLocks noGrp="1"/>
          </p:cNvSpPr>
          <p:nvPr>
            <p:ph type="sldNum" sz="quarter" idx="5"/>
          </p:nvPr>
        </p:nvSpPr>
        <p:spPr>
          <a:noFill/>
        </p:spPr>
        <p:txBody>
          <a:bodyPr/>
          <a:lstStyle/>
          <a:p>
            <a:fld id="{B42BDA09-04CC-4A13-8AD4-A53C929DC245}" type="slidenum">
              <a:rPr lang="tr-TR" smtClean="0">
                <a:cs typeface="Arial" pitchFamily="34" charset="0"/>
              </a:rPr>
              <a:pPr/>
              <a:t>93</a:t>
            </a:fld>
            <a:endParaRPr lang="tr-TR"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p:txBody>
          <a:bodyPr/>
          <a:lstStyle/>
          <a:p>
            <a:pPr>
              <a:defRPr/>
            </a:pPr>
            <a:r>
              <a:rPr lang="en-US" smtClean="0"/>
              <a:t>Mendelian Genetics</a:t>
            </a:r>
          </a:p>
        </p:txBody>
      </p:sp>
      <p:sp>
        <p:nvSpPr>
          <p:cNvPr id="84995" name="Rectangle 3"/>
          <p:cNvSpPr>
            <a:spLocks noGrp="1" noChangeArrowheads="1"/>
          </p:cNvSpPr>
          <p:nvPr>
            <p:ph type="dt" sz="quarter" idx="1"/>
          </p:nvPr>
        </p:nvSpPr>
        <p:spPr/>
        <p:txBody>
          <a:bodyPr/>
          <a:lstStyle/>
          <a:p>
            <a:pPr>
              <a:defRPr/>
            </a:pPr>
            <a:fld id="{7BC1B4B1-75B7-45C8-9FAC-BA09EE02EBF1}" type="datetime1">
              <a:rPr lang="en-US" smtClean="0"/>
              <a:pPr>
                <a:defRPr/>
              </a:pPr>
              <a:t>3/11/2011</a:t>
            </a:fld>
            <a:endParaRPr lang="en-US" smtClean="0"/>
          </a:p>
        </p:txBody>
      </p:sp>
      <p:sp>
        <p:nvSpPr>
          <p:cNvPr id="84996" name="Rectangle 7"/>
          <p:cNvSpPr>
            <a:spLocks noGrp="1" noChangeArrowheads="1"/>
          </p:cNvSpPr>
          <p:nvPr>
            <p:ph type="sldNum" sz="quarter" idx="5"/>
          </p:nvPr>
        </p:nvSpPr>
        <p:spPr/>
        <p:txBody>
          <a:bodyPr/>
          <a:lstStyle/>
          <a:p>
            <a:pPr>
              <a:defRPr/>
            </a:pPr>
            <a:fld id="{D088D0BC-9614-4768-BD05-EFF09D643315}" type="slidenum">
              <a:rPr lang="en-US" smtClean="0"/>
              <a:pPr>
                <a:defRPr/>
              </a:pPr>
              <a:t>10</a:t>
            </a:fld>
            <a:endParaRPr lang="en-US" smtClean="0"/>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p:txBody>
          <a:bodyPr/>
          <a:lstStyle/>
          <a:p>
            <a:pPr>
              <a:defRPr/>
            </a:pPr>
            <a:r>
              <a:rPr lang="en-US" smtClean="0"/>
              <a:t>Mendelian Genetics</a:t>
            </a:r>
          </a:p>
        </p:txBody>
      </p:sp>
      <p:sp>
        <p:nvSpPr>
          <p:cNvPr id="88067" name="Rectangle 3"/>
          <p:cNvSpPr>
            <a:spLocks noGrp="1" noChangeArrowheads="1"/>
          </p:cNvSpPr>
          <p:nvPr>
            <p:ph type="dt" sz="quarter" idx="1"/>
          </p:nvPr>
        </p:nvSpPr>
        <p:spPr/>
        <p:txBody>
          <a:bodyPr/>
          <a:lstStyle/>
          <a:p>
            <a:pPr>
              <a:defRPr/>
            </a:pPr>
            <a:fld id="{8B5FF3C2-52E2-4B94-900B-39A386441228}" type="datetime1">
              <a:rPr lang="en-US" smtClean="0"/>
              <a:pPr>
                <a:defRPr/>
              </a:pPr>
              <a:t>3/11/2011</a:t>
            </a:fld>
            <a:endParaRPr lang="en-US" smtClean="0"/>
          </a:p>
        </p:txBody>
      </p:sp>
      <p:sp>
        <p:nvSpPr>
          <p:cNvPr id="88068" name="Rectangle 7"/>
          <p:cNvSpPr>
            <a:spLocks noGrp="1" noChangeArrowheads="1"/>
          </p:cNvSpPr>
          <p:nvPr>
            <p:ph type="sldNum" sz="quarter" idx="5"/>
          </p:nvPr>
        </p:nvSpPr>
        <p:spPr/>
        <p:txBody>
          <a:bodyPr/>
          <a:lstStyle/>
          <a:p>
            <a:pPr>
              <a:defRPr/>
            </a:pPr>
            <a:fld id="{DD7C4DCE-F525-4A14-A104-CE76B0CDBF4A}" type="slidenum">
              <a:rPr lang="en-US" smtClean="0"/>
              <a:pPr>
                <a:defRPr/>
              </a:pPr>
              <a:t>11</a:t>
            </a:fld>
            <a:endParaRPr lang="en-US" smtClean="0"/>
          </a:p>
        </p:txBody>
      </p:sp>
      <p:sp>
        <p:nvSpPr>
          <p:cNvPr id="103429" name="Rectangle 2"/>
          <p:cNvSpPr>
            <a:spLocks noGrp="1" noRot="1" noChangeAspect="1" noChangeArrowheads="1" noTextEdit="1"/>
          </p:cNvSpPr>
          <p:nvPr>
            <p:ph type="sldImg"/>
          </p:nvPr>
        </p:nvSpPr>
        <p:spPr>
          <a:ln/>
        </p:spPr>
      </p:sp>
      <p:sp>
        <p:nvSpPr>
          <p:cNvPr id="10343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p:txBody>
          <a:bodyPr/>
          <a:lstStyle/>
          <a:p>
            <a:pPr>
              <a:defRPr/>
            </a:pPr>
            <a:r>
              <a:rPr lang="en-US" smtClean="0"/>
              <a:t>Mendelian Genetics</a:t>
            </a:r>
          </a:p>
        </p:txBody>
      </p:sp>
      <p:sp>
        <p:nvSpPr>
          <p:cNvPr id="105475" name="Rectangle 3"/>
          <p:cNvSpPr>
            <a:spLocks noGrp="1" noChangeArrowheads="1"/>
          </p:cNvSpPr>
          <p:nvPr>
            <p:ph type="dt" sz="quarter" idx="1"/>
          </p:nvPr>
        </p:nvSpPr>
        <p:spPr/>
        <p:txBody>
          <a:bodyPr/>
          <a:lstStyle/>
          <a:p>
            <a:pPr>
              <a:defRPr/>
            </a:pPr>
            <a:fld id="{5226B11C-19BC-4452-8DD9-F8F608ABFF92}" type="datetime1">
              <a:rPr lang="en-US" smtClean="0"/>
              <a:pPr>
                <a:defRPr/>
              </a:pPr>
              <a:t>3/11/2011</a:t>
            </a:fld>
            <a:endParaRPr lang="en-US" smtClean="0"/>
          </a:p>
        </p:txBody>
      </p:sp>
      <p:sp>
        <p:nvSpPr>
          <p:cNvPr id="105476" name="Rectangle 7"/>
          <p:cNvSpPr>
            <a:spLocks noGrp="1" noChangeArrowheads="1"/>
          </p:cNvSpPr>
          <p:nvPr>
            <p:ph type="sldNum" sz="quarter" idx="5"/>
          </p:nvPr>
        </p:nvSpPr>
        <p:spPr/>
        <p:txBody>
          <a:bodyPr/>
          <a:lstStyle/>
          <a:p>
            <a:pPr>
              <a:defRPr/>
            </a:pPr>
            <a:fld id="{4A3CBB74-A2B6-4409-B04F-37E29FA2E706}" type="slidenum">
              <a:rPr lang="en-US" smtClean="0"/>
              <a:pPr>
                <a:defRPr/>
              </a:pPr>
              <a:t>40</a:t>
            </a:fld>
            <a:endParaRPr lang="en-US" smtClean="0"/>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p:txBody>
          <a:bodyPr/>
          <a:lstStyle/>
          <a:p>
            <a:pPr>
              <a:defRPr/>
            </a:pPr>
            <a:r>
              <a:rPr lang="en-US" smtClean="0"/>
              <a:t>Mendelian Genetics</a:t>
            </a:r>
          </a:p>
        </p:txBody>
      </p:sp>
      <p:sp>
        <p:nvSpPr>
          <p:cNvPr id="89091" name="Rectangle 3"/>
          <p:cNvSpPr>
            <a:spLocks noGrp="1" noChangeArrowheads="1"/>
          </p:cNvSpPr>
          <p:nvPr>
            <p:ph type="dt" sz="quarter" idx="1"/>
          </p:nvPr>
        </p:nvSpPr>
        <p:spPr/>
        <p:txBody>
          <a:bodyPr/>
          <a:lstStyle/>
          <a:p>
            <a:pPr>
              <a:defRPr/>
            </a:pPr>
            <a:fld id="{C0C4D4C9-A42D-48FA-BE28-2DBFEA6EB3B8}" type="datetime1">
              <a:rPr lang="en-US" smtClean="0"/>
              <a:pPr>
                <a:defRPr/>
              </a:pPr>
              <a:t>3/11/2011</a:t>
            </a:fld>
            <a:endParaRPr lang="en-US" smtClean="0"/>
          </a:p>
        </p:txBody>
      </p:sp>
      <p:sp>
        <p:nvSpPr>
          <p:cNvPr id="89092" name="Rectangle 7"/>
          <p:cNvSpPr>
            <a:spLocks noGrp="1" noChangeArrowheads="1"/>
          </p:cNvSpPr>
          <p:nvPr>
            <p:ph type="sldNum" sz="quarter" idx="5"/>
          </p:nvPr>
        </p:nvSpPr>
        <p:spPr/>
        <p:txBody>
          <a:bodyPr/>
          <a:lstStyle/>
          <a:p>
            <a:pPr>
              <a:defRPr/>
            </a:pPr>
            <a:fld id="{3686A64D-BDF4-441A-BFD2-91B0A22691C3}" type="slidenum">
              <a:rPr lang="en-US" smtClean="0"/>
              <a:pPr>
                <a:defRPr/>
              </a:pPr>
              <a:t>44</a:t>
            </a:fld>
            <a:endParaRPr lang="en-US" smtClean="0"/>
          </a:p>
        </p:txBody>
      </p:sp>
      <p:sp>
        <p:nvSpPr>
          <p:cNvPr id="105477" name="Rectangle 2"/>
          <p:cNvSpPr>
            <a:spLocks noGrp="1" noRot="1" noChangeAspect="1" noChangeArrowheads="1" noTextEdit="1"/>
          </p:cNvSpPr>
          <p:nvPr>
            <p:ph type="sldImg"/>
          </p:nvPr>
        </p:nvSpPr>
        <p:spPr>
          <a:ln/>
        </p:spPr>
      </p:sp>
      <p:sp>
        <p:nvSpPr>
          <p:cNvPr id="10547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p:txBody>
          <a:bodyPr/>
          <a:lstStyle/>
          <a:p>
            <a:pPr>
              <a:defRPr/>
            </a:pPr>
            <a:r>
              <a:rPr lang="en-US" smtClean="0"/>
              <a:t>Mendelian Genetics</a:t>
            </a:r>
          </a:p>
        </p:txBody>
      </p:sp>
      <p:sp>
        <p:nvSpPr>
          <p:cNvPr id="91139" name="Rectangle 3"/>
          <p:cNvSpPr>
            <a:spLocks noGrp="1" noChangeArrowheads="1"/>
          </p:cNvSpPr>
          <p:nvPr>
            <p:ph type="dt" sz="quarter" idx="1"/>
          </p:nvPr>
        </p:nvSpPr>
        <p:spPr/>
        <p:txBody>
          <a:bodyPr/>
          <a:lstStyle/>
          <a:p>
            <a:pPr>
              <a:defRPr/>
            </a:pPr>
            <a:fld id="{51F98EC9-D93F-49F3-8186-E74280773042}" type="datetime1">
              <a:rPr lang="en-US" smtClean="0"/>
              <a:pPr>
                <a:defRPr/>
              </a:pPr>
              <a:t>3/11/2011</a:t>
            </a:fld>
            <a:endParaRPr lang="en-US" smtClean="0"/>
          </a:p>
        </p:txBody>
      </p:sp>
      <p:sp>
        <p:nvSpPr>
          <p:cNvPr id="91140" name="Rectangle 7"/>
          <p:cNvSpPr>
            <a:spLocks noGrp="1" noChangeArrowheads="1"/>
          </p:cNvSpPr>
          <p:nvPr>
            <p:ph type="sldNum" sz="quarter" idx="5"/>
          </p:nvPr>
        </p:nvSpPr>
        <p:spPr/>
        <p:txBody>
          <a:bodyPr/>
          <a:lstStyle/>
          <a:p>
            <a:pPr>
              <a:defRPr/>
            </a:pPr>
            <a:fld id="{CF38CF17-0EA6-44E1-ADC8-CB9DD8801E71}" type="slidenum">
              <a:rPr lang="en-US" smtClean="0"/>
              <a:pPr>
                <a:defRPr/>
              </a:pPr>
              <a:t>46</a:t>
            </a:fld>
            <a:endParaRPr lang="en-US" smtClean="0"/>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p:txBody>
          <a:bodyPr/>
          <a:lstStyle/>
          <a:p>
            <a:pPr>
              <a:defRPr/>
            </a:pPr>
            <a:r>
              <a:rPr lang="en-US"/>
              <a:t>Mendelian Genetics</a:t>
            </a:r>
          </a:p>
        </p:txBody>
      </p:sp>
      <p:sp>
        <p:nvSpPr>
          <p:cNvPr id="101379" name="Rectangle 3"/>
          <p:cNvSpPr>
            <a:spLocks noGrp="1" noChangeArrowheads="1"/>
          </p:cNvSpPr>
          <p:nvPr>
            <p:ph type="dt" sz="quarter" idx="1"/>
          </p:nvPr>
        </p:nvSpPr>
        <p:spPr/>
        <p:txBody>
          <a:bodyPr/>
          <a:lstStyle/>
          <a:p>
            <a:pPr>
              <a:defRPr/>
            </a:pPr>
            <a:fld id="{6428BC2B-C04E-4D1A-AAC7-AFD037F09955}" type="datetime1">
              <a:rPr lang="en-US"/>
              <a:pPr>
                <a:defRPr/>
              </a:pPr>
              <a:t>3/11/2011</a:t>
            </a:fld>
            <a:endParaRPr lang="en-US"/>
          </a:p>
        </p:txBody>
      </p:sp>
      <p:sp>
        <p:nvSpPr>
          <p:cNvPr id="101380" name="Rectangle 7"/>
          <p:cNvSpPr>
            <a:spLocks noGrp="1" noChangeArrowheads="1"/>
          </p:cNvSpPr>
          <p:nvPr>
            <p:ph type="sldNum" sz="quarter" idx="5"/>
          </p:nvPr>
        </p:nvSpPr>
        <p:spPr/>
        <p:txBody>
          <a:bodyPr/>
          <a:lstStyle/>
          <a:p>
            <a:pPr>
              <a:defRPr/>
            </a:pPr>
            <a:fld id="{FC85A01E-249D-480C-B352-3675F8A596DD}" type="slidenum">
              <a:rPr lang="en-US"/>
              <a:pPr>
                <a:defRPr/>
              </a:pPr>
              <a:t>50</a:t>
            </a:fld>
            <a:endParaRPr lang="en-US"/>
          </a:p>
        </p:txBody>
      </p:sp>
      <p:sp>
        <p:nvSpPr>
          <p:cNvPr id="107525" name="Rectangle 2"/>
          <p:cNvSpPr>
            <a:spLocks noGrp="1" noRot="1" noChangeAspect="1" noChangeArrowheads="1" noTextEdit="1"/>
          </p:cNvSpPr>
          <p:nvPr>
            <p:ph type="sldImg"/>
          </p:nvPr>
        </p:nvSpPr>
        <p:spPr>
          <a:ln/>
        </p:spPr>
      </p:sp>
      <p:sp>
        <p:nvSpPr>
          <p:cNvPr id="10752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p:txBody>
          <a:bodyPr/>
          <a:lstStyle/>
          <a:p>
            <a:pPr>
              <a:defRPr/>
            </a:pPr>
            <a:r>
              <a:rPr lang="en-US" smtClean="0"/>
              <a:t>Mendelian Genetics</a:t>
            </a:r>
          </a:p>
        </p:txBody>
      </p:sp>
      <p:sp>
        <p:nvSpPr>
          <p:cNvPr id="110595" name="Rectangle 3"/>
          <p:cNvSpPr>
            <a:spLocks noGrp="1" noChangeArrowheads="1"/>
          </p:cNvSpPr>
          <p:nvPr>
            <p:ph type="dt" sz="quarter" idx="1"/>
          </p:nvPr>
        </p:nvSpPr>
        <p:spPr/>
        <p:txBody>
          <a:bodyPr/>
          <a:lstStyle/>
          <a:p>
            <a:pPr>
              <a:defRPr/>
            </a:pPr>
            <a:fld id="{3F9E478B-7BDC-4885-B0DE-052A95DFE602}" type="datetime1">
              <a:rPr lang="en-US" smtClean="0"/>
              <a:pPr>
                <a:defRPr/>
              </a:pPr>
              <a:t>3/11/2011</a:t>
            </a:fld>
            <a:endParaRPr lang="en-US" smtClean="0"/>
          </a:p>
        </p:txBody>
      </p:sp>
      <p:sp>
        <p:nvSpPr>
          <p:cNvPr id="110596" name="Rectangle 7"/>
          <p:cNvSpPr>
            <a:spLocks noGrp="1" noChangeArrowheads="1"/>
          </p:cNvSpPr>
          <p:nvPr>
            <p:ph type="sldNum" sz="quarter" idx="5"/>
          </p:nvPr>
        </p:nvSpPr>
        <p:spPr/>
        <p:txBody>
          <a:bodyPr/>
          <a:lstStyle/>
          <a:p>
            <a:pPr>
              <a:defRPr/>
            </a:pPr>
            <a:fld id="{C8A758E0-1927-4766-8B8C-74326F55093B}" type="slidenum">
              <a:rPr lang="en-US" smtClean="0"/>
              <a:pPr>
                <a:defRPr/>
              </a:pPr>
              <a:t>51</a:t>
            </a:fld>
            <a:endParaRPr lang="en-US" smtClean="0"/>
          </a:p>
        </p:txBody>
      </p:sp>
      <p:sp>
        <p:nvSpPr>
          <p:cNvPr id="108549" name="Rectangle 2"/>
          <p:cNvSpPr>
            <a:spLocks noGrp="1" noRot="1" noChangeAspect="1" noChangeArrowheads="1" noTextEdit="1"/>
          </p:cNvSpPr>
          <p:nvPr>
            <p:ph type="sldImg"/>
          </p:nvPr>
        </p:nvSpPr>
        <p:spPr>
          <a:ln/>
        </p:spPr>
      </p:sp>
      <p:sp>
        <p:nvSpPr>
          <p:cNvPr id="10855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0" y="3886200"/>
            <a:ext cx="9144000" cy="685800"/>
          </a:xfrm>
        </p:spPr>
        <p:txBody>
          <a:bodyPr/>
          <a:lstStyle>
            <a:lvl1pPr algn="ctr">
              <a:defRPr sz="4000"/>
            </a:lvl1pPr>
          </a:lstStyle>
          <a:p>
            <a:r>
              <a:rPr lang="en-US"/>
              <a:t>Click to edit Master title style</a:t>
            </a:r>
          </a:p>
        </p:txBody>
      </p:sp>
      <p:sp>
        <p:nvSpPr>
          <p:cNvPr id="222214" name="Rectangle 6"/>
          <p:cNvSpPr>
            <a:spLocks noGrp="1" noChangeArrowheads="1"/>
          </p:cNvSpPr>
          <p:nvPr>
            <p:ph type="subTitle" idx="1"/>
          </p:nvPr>
        </p:nvSpPr>
        <p:spPr>
          <a:xfrm>
            <a:off x="0" y="4572000"/>
            <a:ext cx="9144000" cy="228600"/>
          </a:xfrm>
        </p:spPr>
        <p:txBody>
          <a:bodyPr/>
          <a:lstStyle>
            <a:lvl1pPr marL="0" indent="0" algn="ctr">
              <a:buSzPct val="250000"/>
              <a:defRPr sz="2000"/>
            </a:lvl1pPr>
          </a:lstStyle>
          <a:p>
            <a:r>
              <a:rPr lang="en-US"/>
              <a:t>Click to edit Master subtitle style</a:t>
            </a:r>
          </a:p>
        </p:txBody>
      </p:sp>
      <p:sp>
        <p:nvSpPr>
          <p:cNvPr id="4" name="Rectangle 3"/>
          <p:cNvSpPr>
            <a:spLocks noGrp="1" noChangeArrowheads="1"/>
          </p:cNvSpPr>
          <p:nvPr>
            <p:ph type="dt" sz="half" idx="10"/>
          </p:nvPr>
        </p:nvSpPr>
        <p:spPr>
          <a:xfrm>
            <a:off x="304800" y="6689725"/>
            <a:ext cx="2133600" cy="168275"/>
          </a:xfrm>
        </p:spPr>
        <p:txBody>
          <a:bodyPr/>
          <a:lstStyle>
            <a:lvl1pPr>
              <a:defRPr/>
            </a:lvl1pPr>
          </a:lstStyle>
          <a:p>
            <a:pPr>
              <a:defRPr/>
            </a:pPr>
            <a:endParaRPr lang="en-US"/>
          </a:p>
        </p:txBody>
      </p:sp>
      <p:sp>
        <p:nvSpPr>
          <p:cNvPr id="5" name="Rectangle 4"/>
          <p:cNvSpPr>
            <a:spLocks noGrp="1" noChangeArrowheads="1"/>
          </p:cNvSpPr>
          <p:nvPr>
            <p:ph type="ftr" sz="quarter" idx="11"/>
          </p:nvPr>
        </p:nvSpPr>
        <p:spPr>
          <a:xfrm>
            <a:off x="3124200" y="6689725"/>
            <a:ext cx="2895600" cy="168275"/>
          </a:xfrm>
        </p:spPr>
        <p:txBody>
          <a:bodyPr/>
          <a:lstStyle>
            <a:lvl1pPr>
              <a:defRPr/>
            </a:lvl1pPr>
          </a:lstStyle>
          <a:p>
            <a:pPr>
              <a:defRPr/>
            </a:pPr>
            <a:r>
              <a:rPr lang="en-US"/>
              <a:t>copyright cmassengale</a:t>
            </a:r>
          </a:p>
        </p:txBody>
      </p:sp>
      <p:sp>
        <p:nvSpPr>
          <p:cNvPr id="6" name="Rectangle 5"/>
          <p:cNvSpPr>
            <a:spLocks noGrp="1" noChangeArrowheads="1"/>
          </p:cNvSpPr>
          <p:nvPr>
            <p:ph type="sldNum" sz="quarter" idx="12"/>
          </p:nvPr>
        </p:nvSpPr>
        <p:spPr>
          <a:xfrm>
            <a:off x="6705600" y="6689725"/>
            <a:ext cx="2133600" cy="168275"/>
          </a:xfrm>
        </p:spPr>
        <p:txBody>
          <a:bodyPr/>
          <a:lstStyle>
            <a:lvl1pPr>
              <a:defRPr/>
            </a:lvl1pPr>
          </a:lstStyle>
          <a:p>
            <a:pPr>
              <a:defRPr/>
            </a:pPr>
            <a:fld id="{F4F2B93E-DF6B-454A-8C43-9DB21EFC5E7E}"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E45511E6-C9B1-4F7D-9C74-32537C924258}"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2098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4770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C5597BB7-4E76-4A9C-8072-70A55B7790A6}"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533400"/>
            <a:ext cx="4305300" cy="586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610100" y="533400"/>
            <a:ext cx="4305300" cy="58674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p:txBody>
          <a:bodyPr/>
          <a:lstStyle>
            <a:lvl1pPr>
              <a:defRPr/>
            </a:lvl1pPr>
          </a:lstStyle>
          <a:p>
            <a:pPr>
              <a:defRPr/>
            </a:pPr>
            <a:fld id="{7C51721F-D2A1-4215-A74B-148184FD7E9C}"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533400"/>
            <a:ext cx="43053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533400"/>
            <a:ext cx="43053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3053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8" name="Rectangle 6"/>
          <p:cNvSpPr>
            <a:spLocks noGrp="1" noChangeArrowheads="1"/>
          </p:cNvSpPr>
          <p:nvPr>
            <p:ph type="sldNum" sz="quarter" idx="12"/>
          </p:nvPr>
        </p:nvSpPr>
        <p:spPr>
          <a:ln/>
        </p:spPr>
        <p:txBody>
          <a:bodyPr/>
          <a:lstStyle>
            <a:lvl1pPr>
              <a:defRPr/>
            </a:lvl1pPr>
          </a:lstStyle>
          <a:p>
            <a:pPr>
              <a:defRPr/>
            </a:pPr>
            <a:fld id="{8C0F8271-081E-4C5C-A0D5-26AFF2AA822D}"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D314B589-9EC5-4BDF-8A61-B2EE933989D6}"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4C3E0489-E583-40A3-B223-8A917D44EE0A}"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533400"/>
            <a:ext cx="43053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3400"/>
            <a:ext cx="43053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F661D6E1-C998-4223-BE74-29801FD511B2}"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9" name="Rectangle 6"/>
          <p:cNvSpPr>
            <a:spLocks noGrp="1" noChangeArrowheads="1"/>
          </p:cNvSpPr>
          <p:nvPr>
            <p:ph type="sldNum" sz="quarter" idx="12"/>
          </p:nvPr>
        </p:nvSpPr>
        <p:spPr>
          <a:ln/>
        </p:spPr>
        <p:txBody>
          <a:bodyPr/>
          <a:lstStyle>
            <a:lvl1pPr>
              <a:defRPr/>
            </a:lvl1pPr>
          </a:lstStyle>
          <a:p>
            <a:pPr>
              <a:defRPr/>
            </a:pPr>
            <a:fld id="{F5446701-D42E-4818-9BB1-2ED9820F39AA}"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5" name="Rectangle 6"/>
          <p:cNvSpPr>
            <a:spLocks noGrp="1" noChangeArrowheads="1"/>
          </p:cNvSpPr>
          <p:nvPr>
            <p:ph type="sldNum" sz="quarter" idx="12"/>
          </p:nvPr>
        </p:nvSpPr>
        <p:spPr>
          <a:ln/>
        </p:spPr>
        <p:txBody>
          <a:bodyPr/>
          <a:lstStyle>
            <a:lvl1pPr>
              <a:defRPr/>
            </a:lvl1pPr>
          </a:lstStyle>
          <a:p>
            <a:pPr>
              <a:defRPr/>
            </a:pPr>
            <a:fld id="{21FF8159-60E0-43C3-A2EA-8EB312C8B03E}"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4" name="Rectangle 6"/>
          <p:cNvSpPr>
            <a:spLocks noGrp="1" noChangeArrowheads="1"/>
          </p:cNvSpPr>
          <p:nvPr>
            <p:ph type="sldNum" sz="quarter" idx="12"/>
          </p:nvPr>
        </p:nvSpPr>
        <p:spPr>
          <a:ln/>
        </p:spPr>
        <p:txBody>
          <a:bodyPr/>
          <a:lstStyle>
            <a:lvl1pPr>
              <a:defRPr/>
            </a:lvl1pPr>
          </a:lstStyle>
          <a:p>
            <a:pPr>
              <a:defRPr/>
            </a:pPr>
            <a:fld id="{1AC7338D-2C7B-4E07-8D86-A02F5EFAD111}"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BC8798FA-183B-40B8-A6DA-022836F8E4B9}"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E8C5331B-B354-430C-BBF6-318B3A7CDBD1}"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839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533400"/>
            <a:ext cx="8763000" cy="586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1188" name="Rectangle 4"/>
          <p:cNvSpPr>
            <a:spLocks noGrp="1" noChangeArrowheads="1"/>
          </p:cNvSpPr>
          <p:nvPr>
            <p:ph type="dt" sz="half" idx="2"/>
          </p:nvPr>
        </p:nvSpPr>
        <p:spPr bwMode="auto">
          <a:xfrm>
            <a:off x="660400" y="6689725"/>
            <a:ext cx="17780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a:solidFill>
                  <a:schemeClr val="bg1"/>
                </a:solidFill>
                <a:latin typeface="Eras Bold ITC" pitchFamily="34" charset="0"/>
                <a:cs typeface="+mn-cs"/>
              </a:defRPr>
            </a:lvl1pPr>
          </a:lstStyle>
          <a:p>
            <a:pPr>
              <a:defRPr/>
            </a:pPr>
            <a:endParaRPr lang="en-US"/>
          </a:p>
        </p:txBody>
      </p:sp>
      <p:sp>
        <p:nvSpPr>
          <p:cNvPr id="221189" name="Rectangle 5"/>
          <p:cNvSpPr>
            <a:spLocks noGrp="1" noChangeArrowheads="1"/>
          </p:cNvSpPr>
          <p:nvPr>
            <p:ph type="ftr" sz="quarter" idx="3"/>
          </p:nvPr>
        </p:nvSpPr>
        <p:spPr bwMode="auto">
          <a:xfrm>
            <a:off x="3606800" y="6689725"/>
            <a:ext cx="24130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chemeClr val="bg1"/>
                </a:solidFill>
                <a:latin typeface="Eras Bold ITC" pitchFamily="34" charset="0"/>
                <a:cs typeface="+mn-cs"/>
              </a:defRPr>
            </a:lvl1pPr>
          </a:lstStyle>
          <a:p>
            <a:pPr>
              <a:defRPr/>
            </a:pPr>
            <a:r>
              <a:rPr lang="en-US"/>
              <a:t>copyright cmassengale</a:t>
            </a:r>
          </a:p>
        </p:txBody>
      </p:sp>
      <p:sp>
        <p:nvSpPr>
          <p:cNvPr id="221190" name="Rectangle 6"/>
          <p:cNvSpPr>
            <a:spLocks noGrp="1" noChangeArrowheads="1"/>
          </p:cNvSpPr>
          <p:nvPr>
            <p:ph type="sldNum" sz="quarter" idx="4"/>
          </p:nvPr>
        </p:nvSpPr>
        <p:spPr bwMode="auto">
          <a:xfrm>
            <a:off x="7061200" y="6689725"/>
            <a:ext cx="17780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Eras Bold ITC" pitchFamily="34" charset="0"/>
                <a:cs typeface="+mn-cs"/>
              </a:defRPr>
            </a:lvl1pPr>
          </a:lstStyle>
          <a:p>
            <a:pPr>
              <a:defRPr/>
            </a:pPr>
            <a:fld id="{69E99B7F-DC41-43BB-A324-D9C4D1F9E5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6" r:id="rId12"/>
    <p:sldLayoutId id="2147483734" r:id="rId13"/>
  </p:sldLayoutIdLst>
  <p:transition spd="med">
    <p:fade thruBlk="1"/>
  </p:transition>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omic Sans MS" pitchFamily="66" charset="0"/>
        </a:defRPr>
      </a:lvl2pPr>
      <a:lvl3pPr algn="l" rtl="0" eaLnBrk="0" fontAlgn="base" hangingPunct="0">
        <a:spcBef>
          <a:spcPct val="0"/>
        </a:spcBef>
        <a:spcAft>
          <a:spcPct val="0"/>
        </a:spcAft>
        <a:defRPr sz="3200">
          <a:solidFill>
            <a:schemeClr val="bg1"/>
          </a:solidFill>
          <a:latin typeface="Comic Sans MS" pitchFamily="66" charset="0"/>
        </a:defRPr>
      </a:lvl3pPr>
      <a:lvl4pPr algn="l" rtl="0" eaLnBrk="0" fontAlgn="base" hangingPunct="0">
        <a:spcBef>
          <a:spcPct val="0"/>
        </a:spcBef>
        <a:spcAft>
          <a:spcPct val="0"/>
        </a:spcAft>
        <a:defRPr sz="3200">
          <a:solidFill>
            <a:schemeClr val="bg1"/>
          </a:solidFill>
          <a:latin typeface="Comic Sans MS" pitchFamily="66" charset="0"/>
        </a:defRPr>
      </a:lvl4pPr>
      <a:lvl5pPr algn="l" rtl="0" eaLnBrk="0" fontAlgn="base" hangingPunct="0">
        <a:spcBef>
          <a:spcPct val="0"/>
        </a:spcBef>
        <a:spcAft>
          <a:spcPct val="0"/>
        </a:spcAft>
        <a:defRPr sz="3200">
          <a:solidFill>
            <a:schemeClr val="bg1"/>
          </a:solidFill>
          <a:latin typeface="Comic Sans MS" pitchFamily="66" charset="0"/>
        </a:defRPr>
      </a:lvl5pPr>
      <a:lvl6pPr marL="457200" algn="l" rtl="0" fontAlgn="base">
        <a:spcBef>
          <a:spcPct val="0"/>
        </a:spcBef>
        <a:spcAft>
          <a:spcPct val="0"/>
        </a:spcAft>
        <a:defRPr sz="3200">
          <a:solidFill>
            <a:schemeClr val="bg1"/>
          </a:solidFill>
          <a:latin typeface="Comic Sans MS" pitchFamily="66" charset="0"/>
        </a:defRPr>
      </a:lvl6pPr>
      <a:lvl7pPr marL="914400" algn="l" rtl="0" fontAlgn="base">
        <a:spcBef>
          <a:spcPct val="0"/>
        </a:spcBef>
        <a:spcAft>
          <a:spcPct val="0"/>
        </a:spcAft>
        <a:defRPr sz="3200">
          <a:solidFill>
            <a:schemeClr val="bg1"/>
          </a:solidFill>
          <a:latin typeface="Comic Sans MS" pitchFamily="66" charset="0"/>
        </a:defRPr>
      </a:lvl7pPr>
      <a:lvl8pPr marL="1371600" algn="l" rtl="0" fontAlgn="base">
        <a:spcBef>
          <a:spcPct val="0"/>
        </a:spcBef>
        <a:spcAft>
          <a:spcPct val="0"/>
        </a:spcAft>
        <a:defRPr sz="3200">
          <a:solidFill>
            <a:schemeClr val="bg1"/>
          </a:solidFill>
          <a:latin typeface="Comic Sans MS" pitchFamily="66" charset="0"/>
        </a:defRPr>
      </a:lvl8pPr>
      <a:lvl9pPr marL="1828800" algn="l" rtl="0" fontAlgn="base">
        <a:spcBef>
          <a:spcPct val="0"/>
        </a:spcBef>
        <a:spcAft>
          <a:spcPct val="0"/>
        </a:spcAft>
        <a:defRPr sz="3200">
          <a:solidFill>
            <a:schemeClr val="bg1"/>
          </a:solidFill>
          <a:latin typeface="Comic Sans MS" pitchFamily="66" charset="0"/>
        </a:defRPr>
      </a:lvl9pPr>
    </p:titleStyle>
    <p:bodyStyle>
      <a:lvl1pPr marL="342900" indent="-342900" algn="l" rtl="0" eaLnBrk="0" fontAlgn="base" hangingPunct="0">
        <a:spcBef>
          <a:spcPct val="20000"/>
        </a:spcBef>
        <a:spcAft>
          <a:spcPct val="0"/>
        </a:spcAft>
        <a:buSzPct val="300000"/>
        <a:defRPr>
          <a:solidFill>
            <a:srgbClr val="292929"/>
          </a:solidFill>
          <a:latin typeface="+mn-lt"/>
          <a:ea typeface="+mn-ea"/>
          <a:cs typeface="+mn-cs"/>
        </a:defRPr>
      </a:lvl1pPr>
      <a:lvl2pPr marL="742950" indent="-285750" algn="l" rtl="0" eaLnBrk="0" fontAlgn="base" hangingPunct="0">
        <a:spcBef>
          <a:spcPct val="20000"/>
        </a:spcBef>
        <a:spcAft>
          <a:spcPct val="0"/>
        </a:spcAft>
        <a:buSzPct val="300000"/>
        <a:defRPr sz="1600">
          <a:solidFill>
            <a:srgbClr val="292929"/>
          </a:solidFill>
          <a:latin typeface="+mn-lt"/>
        </a:defRPr>
      </a:lvl2pPr>
      <a:lvl3pPr marL="1143000" indent="-228600" algn="l" rtl="0" eaLnBrk="0" fontAlgn="base" hangingPunct="0">
        <a:spcBef>
          <a:spcPct val="20000"/>
        </a:spcBef>
        <a:spcAft>
          <a:spcPct val="0"/>
        </a:spcAft>
        <a:buSzPct val="300000"/>
        <a:defRPr sz="1400">
          <a:solidFill>
            <a:srgbClr val="292929"/>
          </a:solidFill>
          <a:latin typeface="+mn-lt"/>
        </a:defRPr>
      </a:lvl3pPr>
      <a:lvl4pPr marL="1600200" indent="-228600" algn="l" rtl="0" eaLnBrk="0" fontAlgn="base" hangingPunct="0">
        <a:spcBef>
          <a:spcPct val="20000"/>
        </a:spcBef>
        <a:spcAft>
          <a:spcPct val="0"/>
        </a:spcAft>
        <a:buSzPct val="300000"/>
        <a:defRPr sz="1200">
          <a:solidFill>
            <a:srgbClr val="292929"/>
          </a:solidFill>
          <a:latin typeface="+mn-lt"/>
        </a:defRPr>
      </a:lvl4pPr>
      <a:lvl5pPr marL="2057400" indent="-228600" algn="l" rtl="0" eaLnBrk="0" fontAlgn="base" hangingPunct="0">
        <a:spcBef>
          <a:spcPct val="20000"/>
        </a:spcBef>
        <a:spcAft>
          <a:spcPct val="0"/>
        </a:spcAft>
        <a:buSzPct val="300000"/>
        <a:defRPr sz="1200">
          <a:solidFill>
            <a:srgbClr val="292929"/>
          </a:solidFill>
          <a:latin typeface="+mn-lt"/>
        </a:defRPr>
      </a:lvl5pPr>
      <a:lvl6pPr marL="2514600" indent="-228600" algn="l" rtl="0" fontAlgn="base">
        <a:spcBef>
          <a:spcPct val="20000"/>
        </a:spcBef>
        <a:spcAft>
          <a:spcPct val="0"/>
        </a:spcAft>
        <a:buSzPct val="300000"/>
        <a:defRPr sz="1200">
          <a:solidFill>
            <a:srgbClr val="292929"/>
          </a:solidFill>
          <a:latin typeface="+mn-lt"/>
        </a:defRPr>
      </a:lvl6pPr>
      <a:lvl7pPr marL="2971800" indent="-228600" algn="l" rtl="0" fontAlgn="base">
        <a:spcBef>
          <a:spcPct val="20000"/>
        </a:spcBef>
        <a:spcAft>
          <a:spcPct val="0"/>
        </a:spcAft>
        <a:buSzPct val="300000"/>
        <a:defRPr sz="1200">
          <a:solidFill>
            <a:srgbClr val="292929"/>
          </a:solidFill>
          <a:latin typeface="+mn-lt"/>
        </a:defRPr>
      </a:lvl7pPr>
      <a:lvl8pPr marL="3429000" indent="-228600" algn="l" rtl="0" fontAlgn="base">
        <a:spcBef>
          <a:spcPct val="20000"/>
        </a:spcBef>
        <a:spcAft>
          <a:spcPct val="0"/>
        </a:spcAft>
        <a:buSzPct val="300000"/>
        <a:defRPr sz="1200">
          <a:solidFill>
            <a:srgbClr val="292929"/>
          </a:solidFill>
          <a:latin typeface="+mn-lt"/>
        </a:defRPr>
      </a:lvl8pPr>
      <a:lvl9pPr marL="3886200" indent="-228600" algn="l" rtl="0" fontAlgn="base">
        <a:spcBef>
          <a:spcPct val="20000"/>
        </a:spcBef>
        <a:spcAft>
          <a:spcPct val="0"/>
        </a:spcAft>
        <a:buSzPct val="300000"/>
        <a:defRPr sz="12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ldNum" sz="quarter" idx="12"/>
          </p:nvPr>
        </p:nvSpPr>
        <p:spPr/>
        <p:txBody>
          <a:bodyPr/>
          <a:lstStyle/>
          <a:p>
            <a:pPr>
              <a:defRPr/>
            </a:pPr>
            <a:fld id="{AA817F4D-09DD-4B5A-9429-6DEFCD13D251}" type="slidenum">
              <a:rPr lang="en-US" smtClean="0">
                <a:latin typeface="Eras Bold ITC"/>
              </a:rPr>
              <a:pPr>
                <a:defRPr/>
              </a:pPr>
              <a:t>1</a:t>
            </a:fld>
            <a:endParaRPr lang="en-US" smtClean="0">
              <a:latin typeface="Eras Bold ITC"/>
            </a:endParaRPr>
          </a:p>
        </p:txBody>
      </p:sp>
      <p:sp>
        <p:nvSpPr>
          <p:cNvPr id="224258" name="Rectangle 2050"/>
          <p:cNvSpPr>
            <a:spLocks noGrp="1" noChangeArrowheads="1"/>
          </p:cNvSpPr>
          <p:nvPr>
            <p:ph type="ctrTitle"/>
          </p:nvPr>
        </p:nvSpPr>
        <p:spPr>
          <a:xfrm>
            <a:off x="1676400" y="1295400"/>
            <a:ext cx="5562600" cy="3733800"/>
          </a:xfrm>
        </p:spPr>
        <p:txBody>
          <a:bodyPr/>
          <a:lstStyle/>
          <a:p>
            <a:pPr eaLnBrk="1" hangingPunct="1">
              <a:defRPr/>
            </a:pPr>
            <a:r>
              <a:rPr lang="en-US" sz="7200" b="1" dirty="0" smtClean="0">
                <a:solidFill>
                  <a:schemeClr val="tx1"/>
                </a:solidFill>
                <a:effectLst>
                  <a:outerShdw blurRad="38100" dist="38100" dir="2700000" algn="tl">
                    <a:srgbClr val="C0C0C0"/>
                  </a:outerShdw>
                </a:effectLst>
              </a:rPr>
              <a:t>Mendel </a:t>
            </a:r>
            <a:r>
              <a:rPr lang="en-US" sz="7200" b="1" dirty="0" err="1" smtClean="0">
                <a:solidFill>
                  <a:schemeClr val="tx1"/>
                </a:solidFill>
                <a:effectLst>
                  <a:outerShdw blurRad="38100" dist="38100" dir="2700000" algn="tl">
                    <a:srgbClr val="C0C0C0"/>
                  </a:outerShdw>
                </a:effectLst>
              </a:rPr>
              <a:t>Geneti</a:t>
            </a:r>
            <a:r>
              <a:rPr lang="tr-TR" sz="7200" b="1" dirty="0" err="1" smtClean="0">
                <a:solidFill>
                  <a:schemeClr val="tx1"/>
                </a:solidFill>
                <a:effectLst>
                  <a:outerShdw blurRad="38100" dist="38100" dir="2700000" algn="tl">
                    <a:srgbClr val="C0C0C0"/>
                  </a:outerShdw>
                </a:effectLst>
              </a:rPr>
              <a:t>ği</a:t>
            </a:r>
            <a:endParaRPr lang="en-US" sz="7200" b="1" dirty="0" smtClean="0">
              <a:solidFill>
                <a:schemeClr val="tx1"/>
              </a:solidFill>
              <a:effectLst>
                <a:outerShdw blurRad="38100" dist="38100" dir="2700000" algn="tl">
                  <a:srgbClr val="C0C0C0"/>
                </a:outerShdw>
              </a:effectLst>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p:txBody>
          <a:bodyPr/>
          <a:lstStyle/>
          <a:p>
            <a:pPr>
              <a:defRPr/>
            </a:pPr>
            <a:fld id="{E9D3F1E1-07F1-4578-BF95-C110886FEB11}" type="slidenum">
              <a:rPr lang="en-US" smtClean="0">
                <a:latin typeface="Eras Bold ITC"/>
              </a:rPr>
              <a:pPr>
                <a:defRPr/>
              </a:pPr>
              <a:t>10</a:t>
            </a:fld>
            <a:endParaRPr lang="en-US" smtClean="0">
              <a:latin typeface="Eras Bold ITC"/>
            </a:endParaRPr>
          </a:p>
        </p:txBody>
      </p:sp>
      <p:sp>
        <p:nvSpPr>
          <p:cNvPr id="227334" name="Rectangle 6"/>
          <p:cNvSpPr>
            <a:spLocks noGrp="1" noChangeArrowheads="1"/>
          </p:cNvSpPr>
          <p:nvPr>
            <p:ph type="body" sz="half" idx="1"/>
          </p:nvPr>
        </p:nvSpPr>
        <p:spPr>
          <a:xfrm>
            <a:off x="228600" y="1219200"/>
            <a:ext cx="4495800" cy="5257800"/>
          </a:xfrm>
        </p:spPr>
        <p:txBody>
          <a:bodyPr/>
          <a:lstStyle/>
          <a:p>
            <a:pPr marL="0" indent="0" eaLnBrk="1" hangingPunct="1">
              <a:lnSpc>
                <a:spcPct val="90000"/>
              </a:lnSpc>
              <a:buClr>
                <a:srgbClr val="724C26"/>
              </a:buClr>
              <a:buSzTx/>
              <a:buFont typeface="Wingdings" pitchFamily="2" charset="2"/>
              <a:buChar char="§"/>
              <a:defRPr/>
            </a:pPr>
            <a:r>
              <a:rPr lang="tr-TR" sz="3200" b="1" dirty="0" err="1" smtClean="0">
                <a:solidFill>
                  <a:schemeClr val="tx1"/>
                </a:solidFill>
                <a:effectLst>
                  <a:outerShdw blurRad="38100" dist="38100" dir="2700000" algn="tl">
                    <a:srgbClr val="C0C0C0"/>
                  </a:outerShdw>
                </a:effectLst>
              </a:rPr>
              <a:t>Mendel</a:t>
            </a:r>
            <a:r>
              <a:rPr lang="tr-TR" sz="3200" b="1" dirty="0" smtClean="0">
                <a:solidFill>
                  <a:schemeClr val="tx1"/>
                </a:solidFill>
                <a:effectLst>
                  <a:outerShdw blurRad="38100" dist="38100" dir="2700000" algn="tl">
                    <a:srgbClr val="C0C0C0"/>
                  </a:outerShdw>
                </a:effectLst>
              </a:rPr>
              <a:t> yapmış olduğu çaprazlama çalışmalarında kalıtımı matematiksel bir problem haline getirmiştir, sonuçlarını matematiksel analiz yöntemi ile tartışmıştır.</a:t>
            </a:r>
            <a:endParaRPr lang="en-US" sz="3200" b="1" dirty="0" smtClean="0">
              <a:solidFill>
                <a:schemeClr val="tx1"/>
              </a:solidFill>
              <a:effectLst>
                <a:outerShdw blurRad="38100" dist="38100" dir="2700000" algn="tl">
                  <a:srgbClr val="C0C0C0"/>
                </a:outerShdw>
              </a:effectLst>
            </a:endParaRPr>
          </a:p>
        </p:txBody>
      </p:sp>
      <p:pic>
        <p:nvPicPr>
          <p:cNvPr id="227337" name="Picture 9" descr="mendel[1]"/>
          <p:cNvPicPr>
            <a:picLocks noGrp="1" noChangeAspect="1" noChangeArrowheads="1"/>
          </p:cNvPicPr>
          <p:nvPr>
            <p:ph type="clipArt" sz="half" idx="2"/>
          </p:nvPr>
        </p:nvPicPr>
        <p:blipFill>
          <a:blip r:embed="rId3" cstate="print"/>
          <a:srcRect/>
          <a:stretch>
            <a:fillRect/>
          </a:stretch>
        </p:blipFill>
        <p:spPr>
          <a:xfrm>
            <a:off x="4948238" y="1219200"/>
            <a:ext cx="3665537" cy="5181600"/>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7334">
                                            <p:txEl>
                                              <p:pRg st="0" end="0"/>
                                            </p:txEl>
                                          </p:spTgt>
                                        </p:tgtEl>
                                        <p:attrNameLst>
                                          <p:attrName>style.visibility</p:attrName>
                                        </p:attrNameLst>
                                      </p:cBhvr>
                                      <p:to>
                                        <p:strVal val="visible"/>
                                      </p:to>
                                    </p:set>
                                    <p:anim to="" calcmode="lin" valueType="num">
                                      <p:cBhvr>
                                        <p:cTn id="7" dur="1" fill="hold"/>
                                        <p:tgtEl>
                                          <p:spTgt spid="22733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7337"/>
                                        </p:tgtEl>
                                        <p:attrNameLst>
                                          <p:attrName>style.visibility</p:attrName>
                                        </p:attrNameLst>
                                      </p:cBhvr>
                                      <p:to>
                                        <p:strVal val="visible"/>
                                      </p:to>
                                    </p:set>
                                    <p:animEffect transition="in" filter="checkerboard(across)">
                                      <p:cBhvr>
                                        <p:cTn id="12" dur="500"/>
                                        <p:tgtEl>
                                          <p:spTgt spid="227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p:txBody>
          <a:bodyPr/>
          <a:lstStyle/>
          <a:p>
            <a:pPr>
              <a:defRPr/>
            </a:pPr>
            <a:fld id="{70B99D1D-3D3D-42D1-8396-B41563AD3D0F}" type="slidenum">
              <a:rPr lang="en-US" smtClean="0">
                <a:latin typeface="Eras Bold ITC"/>
              </a:rPr>
              <a:pPr>
                <a:defRPr/>
              </a:pPr>
              <a:t>11</a:t>
            </a:fld>
            <a:endParaRPr lang="en-US" smtClean="0">
              <a:latin typeface="Eras Bold ITC"/>
            </a:endParaRPr>
          </a:p>
        </p:txBody>
      </p:sp>
      <p:sp>
        <p:nvSpPr>
          <p:cNvPr id="229378" name="Rectangle 2"/>
          <p:cNvSpPr>
            <a:spLocks noGrp="1" noChangeArrowheads="1"/>
          </p:cNvSpPr>
          <p:nvPr>
            <p:ph type="title"/>
          </p:nvPr>
        </p:nvSpPr>
        <p:spPr>
          <a:xfrm>
            <a:off x="304800" y="533400"/>
            <a:ext cx="8839200" cy="533400"/>
          </a:xfrm>
        </p:spPr>
        <p:txBody>
          <a:bodyPr/>
          <a:lstStyle/>
          <a:p>
            <a:pPr algn="ctr" eaLnBrk="1" hangingPunct="1">
              <a:defRPr/>
            </a:pPr>
            <a:r>
              <a:rPr lang="en-US" sz="4800" b="1" dirty="0" err="1" smtClean="0">
                <a:solidFill>
                  <a:schemeClr val="tx1"/>
                </a:solidFill>
                <a:effectLst>
                  <a:outerShdw blurRad="38100" dist="38100" dir="2700000" algn="tl">
                    <a:srgbClr val="C0C0C0"/>
                  </a:outerShdw>
                </a:effectLst>
              </a:rPr>
              <a:t>Geneti</a:t>
            </a:r>
            <a:r>
              <a:rPr lang="tr-TR" sz="4800" b="1" dirty="0" smtClean="0">
                <a:solidFill>
                  <a:schemeClr val="tx1"/>
                </a:solidFill>
                <a:effectLst>
                  <a:outerShdw blurRad="38100" dist="38100" dir="2700000" algn="tl">
                    <a:srgbClr val="C0C0C0"/>
                  </a:outerShdw>
                </a:effectLst>
              </a:rPr>
              <a:t>k</a:t>
            </a:r>
            <a:r>
              <a:rPr lang="en-US" sz="4800" b="1" dirty="0" smtClean="0">
                <a:solidFill>
                  <a:schemeClr val="tx1"/>
                </a:solidFill>
                <a:effectLst>
                  <a:outerShdw blurRad="38100" dist="38100" dir="2700000" algn="tl">
                    <a:srgbClr val="C0C0C0"/>
                  </a:outerShdw>
                </a:effectLst>
              </a:rPr>
              <a:t> </a:t>
            </a:r>
            <a:r>
              <a:rPr lang="en-US" sz="4800" b="1" dirty="0" err="1" smtClean="0">
                <a:solidFill>
                  <a:schemeClr val="tx1"/>
                </a:solidFill>
                <a:effectLst>
                  <a:outerShdw blurRad="38100" dist="38100" dir="2700000" algn="tl">
                    <a:srgbClr val="C0C0C0"/>
                  </a:outerShdw>
                </a:effectLst>
              </a:rPr>
              <a:t>Termino</a:t>
            </a:r>
            <a:r>
              <a:rPr lang="tr-TR" sz="4800" b="1" dirty="0" err="1" smtClean="0">
                <a:solidFill>
                  <a:schemeClr val="tx1"/>
                </a:solidFill>
                <a:effectLst>
                  <a:outerShdw blurRad="38100" dist="38100" dir="2700000" algn="tl">
                    <a:srgbClr val="C0C0C0"/>
                  </a:outerShdw>
                </a:effectLst>
              </a:rPr>
              <a:t>ji</a:t>
            </a:r>
            <a:endParaRPr lang="en-US" sz="4800" b="1" dirty="0" smtClean="0">
              <a:solidFill>
                <a:schemeClr val="tx1"/>
              </a:solidFill>
              <a:effectLst>
                <a:outerShdw blurRad="38100" dist="38100" dir="2700000" algn="tl">
                  <a:srgbClr val="C0C0C0"/>
                </a:outerShdw>
              </a:effectLst>
            </a:endParaRPr>
          </a:p>
        </p:txBody>
      </p:sp>
      <p:sp>
        <p:nvSpPr>
          <p:cNvPr id="229379" name="Rectangle 3"/>
          <p:cNvSpPr>
            <a:spLocks noGrp="1" noChangeArrowheads="1"/>
          </p:cNvSpPr>
          <p:nvPr>
            <p:ph type="body" idx="1"/>
          </p:nvPr>
        </p:nvSpPr>
        <p:spPr>
          <a:xfrm>
            <a:off x="457200" y="1371600"/>
            <a:ext cx="8458200" cy="5029200"/>
          </a:xfrm>
        </p:spPr>
        <p:txBody>
          <a:bodyPr/>
          <a:lstStyle/>
          <a:p>
            <a:pPr eaLnBrk="1" hangingPunct="1">
              <a:buClr>
                <a:srgbClr val="724C26"/>
              </a:buClr>
              <a:buSzTx/>
              <a:buFont typeface="Wingdings" pitchFamily="2" charset="2"/>
              <a:buChar char="§"/>
              <a:defRPr/>
            </a:pPr>
            <a:r>
              <a:rPr lang="tr-TR" sz="3200" b="1" dirty="0" smtClean="0">
                <a:solidFill>
                  <a:schemeClr val="tx1"/>
                </a:solidFill>
                <a:effectLst>
                  <a:outerShdw blurRad="38100" dist="38100" dir="2700000" algn="tl">
                    <a:srgbClr val="C0C0C0"/>
                  </a:outerShdw>
                </a:effectLst>
              </a:rPr>
              <a:t>Özellik</a:t>
            </a:r>
            <a:r>
              <a:rPr lang="en-US" sz="3200" b="1" dirty="0" smtClean="0">
                <a:solidFill>
                  <a:schemeClr val="tx1"/>
                </a:solidFill>
                <a:effectLst>
                  <a:outerShdw blurRad="38100" dist="38100" dir="2700000" algn="tl">
                    <a:srgbClr val="C0C0C0"/>
                  </a:outerShdw>
                </a:effectLst>
              </a:rPr>
              <a:t> – </a:t>
            </a:r>
            <a:r>
              <a:rPr lang="tr-TR" sz="3200" b="1" dirty="0" smtClean="0">
                <a:solidFill>
                  <a:schemeClr val="tx1"/>
                </a:solidFill>
                <a:effectLst>
                  <a:outerShdw blurRad="38100" dist="38100" dir="2700000" algn="tl">
                    <a:srgbClr val="C0C0C0"/>
                  </a:outerShdw>
                </a:effectLst>
              </a:rPr>
              <a:t>atadan yavruya geçen herhangi bir karakter</a:t>
            </a:r>
            <a:endParaRPr lang="en-US" sz="3200" b="1" dirty="0" smtClean="0">
              <a:solidFill>
                <a:schemeClr val="tx1"/>
              </a:solidFill>
              <a:effectLst>
                <a:outerShdw blurRad="38100" dist="38100" dir="2700000" algn="tl">
                  <a:srgbClr val="C0C0C0"/>
                </a:outerShdw>
              </a:effectLst>
            </a:endParaRPr>
          </a:p>
          <a:p>
            <a:pPr eaLnBrk="1" hangingPunct="1">
              <a:buClr>
                <a:srgbClr val="724C26"/>
              </a:buClr>
              <a:buSzTx/>
              <a:buFont typeface="Wingdings" pitchFamily="2" charset="2"/>
              <a:buChar char="§"/>
              <a:defRPr/>
            </a:pPr>
            <a:r>
              <a:rPr lang="tr-TR" sz="3200" b="1" dirty="0" smtClean="0">
                <a:solidFill>
                  <a:schemeClr val="tx1"/>
                </a:solidFill>
                <a:effectLst>
                  <a:outerShdw blurRad="38100" dist="38100" dir="2700000" algn="tl">
                    <a:srgbClr val="C0C0C0"/>
                  </a:outerShdw>
                </a:effectLst>
              </a:rPr>
              <a:t>Kalıtım</a:t>
            </a:r>
            <a:r>
              <a:rPr lang="en-US" sz="3200" b="1" dirty="0" smtClean="0">
                <a:solidFill>
                  <a:schemeClr val="tx1"/>
                </a:solidFill>
                <a:effectLst>
                  <a:outerShdw blurRad="38100" dist="38100" dir="2700000" algn="tl">
                    <a:srgbClr val="C0C0C0"/>
                  </a:outerShdw>
                </a:effectLst>
              </a:rPr>
              <a:t> – </a:t>
            </a:r>
            <a:r>
              <a:rPr lang="tr-TR" sz="3200" b="1" dirty="0" smtClean="0">
                <a:solidFill>
                  <a:schemeClr val="tx1"/>
                </a:solidFill>
                <a:effectLst>
                  <a:outerShdw blurRad="38100" dist="38100" dir="2700000" algn="tl">
                    <a:srgbClr val="C0C0C0"/>
                  </a:outerShdw>
                </a:effectLst>
              </a:rPr>
              <a:t>özelliklerin atadan yavruya aktarılması</a:t>
            </a:r>
            <a:endParaRPr lang="en-US" sz="3200" b="1" dirty="0" smtClean="0">
              <a:solidFill>
                <a:schemeClr val="tx1"/>
              </a:solidFill>
              <a:effectLst>
                <a:outerShdw blurRad="38100" dist="38100" dir="2700000" algn="tl">
                  <a:srgbClr val="C0C0C0"/>
                </a:outerShdw>
              </a:effectLst>
            </a:endParaRPr>
          </a:p>
          <a:p>
            <a:pPr eaLnBrk="1" hangingPunct="1">
              <a:buClr>
                <a:srgbClr val="724C26"/>
              </a:buClr>
              <a:buSzTx/>
              <a:buFont typeface="Wingdings" pitchFamily="2" charset="2"/>
              <a:buChar char="§"/>
              <a:defRPr/>
            </a:pPr>
            <a:r>
              <a:rPr lang="en-US" sz="3200" b="1" dirty="0" err="1" smtClean="0">
                <a:solidFill>
                  <a:schemeClr val="tx1"/>
                </a:solidFill>
                <a:effectLst>
                  <a:outerShdw blurRad="38100" dist="38100" dir="2700000" algn="tl">
                    <a:srgbClr val="C0C0C0"/>
                  </a:outerShdw>
                </a:effectLst>
              </a:rPr>
              <a:t>Geneti</a:t>
            </a:r>
            <a:r>
              <a:rPr lang="tr-TR" sz="3200" b="1" dirty="0" smtClean="0">
                <a:solidFill>
                  <a:schemeClr val="tx1"/>
                </a:solidFill>
                <a:effectLst>
                  <a:outerShdw blurRad="38100" dist="38100" dir="2700000" algn="tl">
                    <a:srgbClr val="C0C0C0"/>
                  </a:outerShdw>
                </a:effectLst>
              </a:rPr>
              <a:t>k</a:t>
            </a:r>
            <a:r>
              <a:rPr lang="en-US" sz="3200" b="1" dirty="0" smtClean="0">
                <a:solidFill>
                  <a:schemeClr val="tx1"/>
                </a:solidFill>
                <a:effectLst>
                  <a:outerShdw blurRad="38100" dist="38100" dir="2700000" algn="tl">
                    <a:srgbClr val="C0C0C0"/>
                  </a:outerShdw>
                </a:effectLst>
              </a:rPr>
              <a:t> – </a:t>
            </a:r>
            <a:r>
              <a:rPr lang="tr-TR" sz="3200" b="1" dirty="0" smtClean="0">
                <a:solidFill>
                  <a:schemeClr val="tx1"/>
                </a:solidFill>
                <a:effectLst>
                  <a:outerShdw blurRad="38100" dist="38100" dir="2700000" algn="tl">
                    <a:srgbClr val="C0C0C0"/>
                  </a:outerShdw>
                </a:effectLst>
              </a:rPr>
              <a:t>özelliklerin atadan yavruya nasıl aktarıldığını inceler</a:t>
            </a:r>
            <a:r>
              <a:rPr lang="en-US" sz="3200" b="1" dirty="0" smtClean="0">
                <a:solidFill>
                  <a:schemeClr val="tx1"/>
                </a:solidFill>
                <a:effectLst>
                  <a:outerShdw blurRad="38100" dist="38100" dir="2700000" algn="tl">
                    <a:srgbClr val="C0C0C0"/>
                  </a:outerShdw>
                </a:effectLst>
              </a:rPr>
              <a:t> </a:t>
            </a:r>
            <a:endParaRPr lang="tr-TR" sz="3200" b="1" dirty="0" smtClean="0">
              <a:solidFill>
                <a:schemeClr val="tx1"/>
              </a:solidFill>
              <a:effectLst>
                <a:outerShdw blurRad="38100" dist="38100" dir="2700000" algn="tl">
                  <a:srgbClr val="C0C0C0"/>
                </a:outerShdw>
              </a:effectLst>
            </a:endParaRPr>
          </a:p>
          <a:p>
            <a:pPr eaLnBrk="1" hangingPunct="1">
              <a:buClr>
                <a:srgbClr val="724C26"/>
              </a:buClr>
              <a:buSzTx/>
              <a:buFont typeface="Wingdings" pitchFamily="2" charset="2"/>
              <a:buChar char="§"/>
              <a:defRPr/>
            </a:pPr>
            <a:r>
              <a:rPr lang="tr-TR" sz="3200" b="1" dirty="0" err="1" smtClean="0">
                <a:solidFill>
                  <a:schemeClr val="tx1"/>
                </a:solidFill>
                <a:effectLst>
                  <a:outerShdw blurRad="38100" dist="38100" dir="2700000" algn="tl">
                    <a:srgbClr val="C0C0C0"/>
                  </a:outerShdw>
                </a:effectLst>
              </a:rPr>
              <a:t>Allel</a:t>
            </a:r>
            <a:r>
              <a:rPr lang="tr-TR" sz="3200" b="1" dirty="0" smtClean="0">
                <a:solidFill>
                  <a:schemeClr val="tx1"/>
                </a:solidFill>
                <a:effectLst>
                  <a:outerShdw blurRad="38100" dist="38100" dir="2700000" algn="tl">
                    <a:srgbClr val="C0C0C0"/>
                  </a:outerShdw>
                </a:effectLst>
              </a:rPr>
              <a:t>- farklı özelliklere neden olan bir genin alternatif formları (Dominant&amp;resesif)</a:t>
            </a:r>
            <a:endParaRPr lang="en-US" sz="3200" b="1" dirty="0" smtClean="0">
              <a:solidFill>
                <a:schemeClr val="tx1"/>
              </a:solidFill>
              <a:effectLst>
                <a:outerShdw blurRad="38100" dist="38100" dir="2700000" algn="tl">
                  <a:srgbClr val="C0C0C0"/>
                </a:outerShdw>
              </a:effectLst>
            </a:endParaRPr>
          </a:p>
          <a:p>
            <a:pPr eaLnBrk="1" hangingPunct="1">
              <a:buClr>
                <a:srgbClr val="724C26"/>
              </a:buClr>
              <a:buSzTx/>
              <a:buFont typeface="Wingdings" pitchFamily="2" charset="2"/>
              <a:buChar char="§"/>
              <a:defRPr/>
            </a:pPr>
            <a:endParaRPr lang="en-US" sz="3200" b="1" dirty="0" smtClean="0">
              <a:solidFill>
                <a:schemeClr val="tx1"/>
              </a:solidFill>
              <a:effectLst>
                <a:outerShdw blurRad="38100" dist="38100" dir="2700000" algn="tl">
                  <a:srgbClr val="C0C0C0"/>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9379">
                                            <p:txEl>
                                              <p:pRg st="0" end="0"/>
                                            </p:txEl>
                                          </p:spTgt>
                                        </p:tgtEl>
                                        <p:attrNameLst>
                                          <p:attrName>style.visibility</p:attrName>
                                        </p:attrNameLst>
                                      </p:cBhvr>
                                      <p:to>
                                        <p:strVal val="visible"/>
                                      </p:to>
                                    </p:set>
                                    <p:anim to="" calcmode="lin" valueType="num">
                                      <p:cBhvr>
                                        <p:cTn id="7" dur="1" fill="hold"/>
                                        <p:tgtEl>
                                          <p:spTgt spid="22937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9379">
                                            <p:txEl>
                                              <p:pRg st="1" end="1"/>
                                            </p:txEl>
                                          </p:spTgt>
                                        </p:tgtEl>
                                        <p:attrNameLst>
                                          <p:attrName>style.visibility</p:attrName>
                                        </p:attrNameLst>
                                      </p:cBhvr>
                                      <p:to>
                                        <p:strVal val="visible"/>
                                      </p:to>
                                    </p:set>
                                    <p:anim to="" calcmode="lin" valueType="num">
                                      <p:cBhvr>
                                        <p:cTn id="12" dur="1" fill="hold"/>
                                        <p:tgtEl>
                                          <p:spTgt spid="22937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29379">
                                            <p:txEl>
                                              <p:pRg st="2" end="2"/>
                                            </p:txEl>
                                          </p:spTgt>
                                        </p:tgtEl>
                                        <p:attrNameLst>
                                          <p:attrName>style.visibility</p:attrName>
                                        </p:attrNameLst>
                                      </p:cBhvr>
                                      <p:to>
                                        <p:strVal val="visible"/>
                                      </p:to>
                                    </p:set>
                                    <p:anim to="" calcmode="lin" valueType="num">
                                      <p:cBhvr>
                                        <p:cTn id="17" dur="1" fill="hold"/>
                                        <p:tgtEl>
                                          <p:spTgt spid="22937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29379">
                                            <p:txEl>
                                              <p:pRg st="3" end="3"/>
                                            </p:txEl>
                                          </p:spTgt>
                                        </p:tgtEl>
                                        <p:attrNameLst>
                                          <p:attrName>style.visibility</p:attrName>
                                        </p:attrNameLst>
                                      </p:cBhvr>
                                      <p:to>
                                        <p:strVal val="visible"/>
                                      </p:to>
                                    </p:set>
                                    <p:anim to="" calcmode="lin" valueType="num">
                                      <p:cBhvr>
                                        <p:cTn id="22" dur="1" fill="hold"/>
                                        <p:tgtEl>
                                          <p:spTgt spid="22937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İçerik Yer Tutucusu"/>
          <p:cNvSpPr>
            <a:spLocks noGrp="1"/>
          </p:cNvSpPr>
          <p:nvPr>
            <p:ph idx="1"/>
          </p:nvPr>
        </p:nvSpPr>
        <p:spPr/>
        <p:txBody>
          <a:bodyPr/>
          <a:lstStyle/>
          <a:p>
            <a:r>
              <a:rPr lang="tr-TR" sz="2400" b="1" smtClean="0"/>
              <a:t>Gen- bir özelliği belirleyen kromozomda (DNA da) belirli bir bölge (göz rengi, saç rengi, kulak biçimi gibi)</a:t>
            </a:r>
          </a:p>
          <a:p>
            <a:endParaRPr lang="tr-TR" smtClean="0"/>
          </a:p>
          <a:p>
            <a:endParaRPr lang="tr-TR" smtClean="0"/>
          </a:p>
        </p:txBody>
      </p:sp>
      <p:sp>
        <p:nvSpPr>
          <p:cNvPr id="5" name="4 Slayt Numarası Yer Tutucusu"/>
          <p:cNvSpPr>
            <a:spLocks noGrp="1"/>
          </p:cNvSpPr>
          <p:nvPr>
            <p:ph type="sldNum" sz="quarter" idx="12"/>
          </p:nvPr>
        </p:nvSpPr>
        <p:spPr/>
        <p:txBody>
          <a:bodyPr/>
          <a:lstStyle/>
          <a:p>
            <a:pPr>
              <a:defRPr/>
            </a:pPr>
            <a:fld id="{AD5539D8-1CC8-4708-8DD5-FE02721D7FBA}" type="slidenum">
              <a:rPr lang="en-US" smtClean="0"/>
              <a:pPr>
                <a:defRPr/>
              </a:pPr>
              <a:t>12</a:t>
            </a:fld>
            <a:endParaRPr lang="en-US"/>
          </a:p>
        </p:txBody>
      </p:sp>
      <p:pic>
        <p:nvPicPr>
          <p:cNvPr id="15365" name="Picture 5" descr="traits1"/>
          <p:cNvPicPr>
            <a:picLocks noChangeAspect="1" noChangeArrowheads="1"/>
          </p:cNvPicPr>
          <p:nvPr/>
        </p:nvPicPr>
        <p:blipFill>
          <a:blip r:embed="rId2" cstate="print"/>
          <a:srcRect b="41667"/>
          <a:stretch>
            <a:fillRect/>
          </a:stretch>
        </p:blipFill>
        <p:spPr bwMode="auto">
          <a:xfrm>
            <a:off x="381000" y="1371600"/>
            <a:ext cx="3824288" cy="4572000"/>
          </a:xfrm>
          <a:prstGeom prst="rect">
            <a:avLst/>
          </a:prstGeom>
          <a:noFill/>
          <a:ln w="9525">
            <a:noFill/>
            <a:miter lim="800000"/>
            <a:headEnd/>
            <a:tailEnd/>
          </a:ln>
        </p:spPr>
      </p:pic>
      <p:pic>
        <p:nvPicPr>
          <p:cNvPr id="15366" name="6 Resim" descr="eye_colors.jpg"/>
          <p:cNvPicPr>
            <a:picLocks noChangeAspect="1"/>
          </p:cNvPicPr>
          <p:nvPr/>
        </p:nvPicPr>
        <p:blipFill>
          <a:blip r:embed="rId3" cstate="print"/>
          <a:srcRect/>
          <a:stretch>
            <a:fillRect/>
          </a:stretch>
        </p:blipFill>
        <p:spPr bwMode="auto">
          <a:xfrm>
            <a:off x="4495800" y="1584325"/>
            <a:ext cx="3962400" cy="39020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152400" y="304800"/>
            <a:ext cx="8763000" cy="6096000"/>
          </a:xfrm>
        </p:spPr>
        <p:txBody>
          <a:bodyPr/>
          <a:lstStyle/>
          <a:p>
            <a:r>
              <a:rPr lang="tr-TR" sz="3600" b="1" smtClean="0">
                <a:solidFill>
                  <a:schemeClr val="tx1"/>
                </a:solidFill>
              </a:rPr>
              <a:t>Dominant özellik-çekinik özellikler üzerine baskın olanı (Mendel genetiğinde büyük harfle ifade edilir “R” gibi)</a:t>
            </a:r>
          </a:p>
          <a:p>
            <a:pPr algn="just"/>
            <a:r>
              <a:rPr lang="tr-TR" sz="3600" b="1" smtClean="0">
                <a:solidFill>
                  <a:schemeClr val="tx1"/>
                </a:solidFill>
              </a:rPr>
              <a:t>Bir karakterin oluşumunda etkisini her zaman gösteren gene baskın gen denir. </a:t>
            </a:r>
          </a:p>
          <a:p>
            <a:endParaRPr lang="tr-TR" sz="3600" smtClean="0"/>
          </a:p>
        </p:txBody>
      </p:sp>
      <p:sp>
        <p:nvSpPr>
          <p:cNvPr id="5" name="4 Slayt Numarası Yer Tutucusu"/>
          <p:cNvSpPr>
            <a:spLocks noGrp="1"/>
          </p:cNvSpPr>
          <p:nvPr>
            <p:ph type="sldNum" sz="quarter" idx="12"/>
          </p:nvPr>
        </p:nvSpPr>
        <p:spPr/>
        <p:txBody>
          <a:bodyPr/>
          <a:lstStyle/>
          <a:p>
            <a:pPr>
              <a:defRPr/>
            </a:pPr>
            <a:fld id="{AFA1383D-115D-4382-9CD1-EB0CB05B360C}" type="slidenum">
              <a:rPr lang="en-US" smtClean="0"/>
              <a:pPr>
                <a:defRPr/>
              </a:pPr>
              <a:t>13</a:t>
            </a:fld>
            <a:endParaRPr lang="en-US"/>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endParaRPr lang="tr-TR" sz="3200" smtClean="0"/>
          </a:p>
          <a:p>
            <a:endParaRPr lang="tr-TR" sz="3200" b="1" smtClean="0"/>
          </a:p>
          <a:p>
            <a:r>
              <a:rPr lang="tr-TR" sz="3200" b="1" smtClean="0">
                <a:solidFill>
                  <a:schemeClr val="tx1"/>
                </a:solidFill>
              </a:rPr>
              <a:t>Resesif özellik- dominant özellik mevcut iken kendini gösteremeyen özellik (Mendel genetiğinde küçük harfle ifade edilir “r” gibi)</a:t>
            </a:r>
          </a:p>
          <a:p>
            <a:r>
              <a:rPr lang="tr-TR" sz="3200" smtClean="0">
                <a:solidFill>
                  <a:schemeClr val="tx1"/>
                </a:solidFill>
              </a:rPr>
              <a:t>B</a:t>
            </a:r>
            <a:r>
              <a:rPr lang="tr-TR" sz="3200" b="1" smtClean="0">
                <a:solidFill>
                  <a:schemeClr val="tx1"/>
                </a:solidFill>
              </a:rPr>
              <a:t>ir karakterin oluşumda ancak homozigot ise etkisini gösterebilen gene çekinik gen denir</a:t>
            </a:r>
          </a:p>
          <a:p>
            <a:endParaRPr lang="tr-TR" sz="3200" smtClean="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endParaRPr lang="tr-TR" smtClean="0"/>
          </a:p>
        </p:txBody>
      </p:sp>
      <p:sp>
        <p:nvSpPr>
          <p:cNvPr id="18435" name="2 İçerik Yer Tutucusu"/>
          <p:cNvSpPr>
            <a:spLocks noGrp="1"/>
          </p:cNvSpPr>
          <p:nvPr>
            <p:ph idx="1"/>
          </p:nvPr>
        </p:nvSpPr>
        <p:spPr/>
        <p:txBody>
          <a:bodyPr/>
          <a:lstStyle/>
          <a:p>
            <a:r>
              <a:rPr lang="tr-TR" sz="3200" b="1" smtClean="0">
                <a:solidFill>
                  <a:schemeClr val="tx1"/>
                </a:solidFill>
              </a:rPr>
              <a:t>Lokus- Bir kromozomda bir genin veya allelin yerleştiği bölge</a:t>
            </a:r>
          </a:p>
          <a:p>
            <a:r>
              <a:rPr lang="tr-TR" sz="3200" b="1" smtClean="0">
                <a:solidFill>
                  <a:schemeClr val="tx1"/>
                </a:solidFill>
              </a:rPr>
              <a:t>Fenotip- bir özelliğin fiziksel olarak bireyde kendini göstermesi</a:t>
            </a:r>
          </a:p>
          <a:p>
            <a:r>
              <a:rPr lang="tr-TR" sz="3200" b="1" smtClean="0">
                <a:solidFill>
                  <a:schemeClr val="tx1"/>
                </a:solidFill>
              </a:rPr>
              <a:t>Genotip- Bir bireysel genomun oluşmasında spesifik allellerin kümesi</a:t>
            </a:r>
          </a:p>
          <a:p>
            <a:r>
              <a:rPr lang="tr-TR" sz="3200" b="1" smtClean="0">
                <a:solidFill>
                  <a:schemeClr val="tx1"/>
                </a:solidFill>
              </a:rPr>
              <a:t>organizmanın fenotipinin meydana gelmesini sağlayan genetik yapı veya bir özelliğin gen kombinasyonudur (Rr gibi).</a:t>
            </a:r>
          </a:p>
          <a:p>
            <a:endParaRPr lang="tr-TR" sz="3200" smtClean="0"/>
          </a:p>
        </p:txBody>
      </p:sp>
      <p:sp>
        <p:nvSpPr>
          <p:cNvPr id="5" name="4 Slayt Numarası Yer Tutucusu"/>
          <p:cNvSpPr>
            <a:spLocks noGrp="1"/>
          </p:cNvSpPr>
          <p:nvPr>
            <p:ph type="sldNum" sz="quarter" idx="12"/>
          </p:nvPr>
        </p:nvSpPr>
        <p:spPr/>
        <p:txBody>
          <a:bodyPr/>
          <a:lstStyle/>
          <a:p>
            <a:pPr>
              <a:defRPr/>
            </a:pPr>
            <a:fld id="{29C4897A-2A80-464D-8EEC-D50F88C79E9F}" type="slidenum">
              <a:rPr lang="en-US" smtClean="0"/>
              <a:pPr>
                <a:defRPr/>
              </a:pPr>
              <a:t>15</a:t>
            </a:fld>
            <a:endParaRPr lang="en-US"/>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152400" y="228600"/>
            <a:ext cx="8763000" cy="6172200"/>
          </a:xfrm>
        </p:spPr>
        <p:txBody>
          <a:bodyPr/>
          <a:lstStyle/>
          <a:p>
            <a:pPr algn="just"/>
            <a:r>
              <a:rPr lang="tr-TR" sz="3600" b="1" smtClean="0">
                <a:solidFill>
                  <a:schemeClr val="tx1"/>
                </a:solidFill>
              </a:rPr>
              <a:t>Bir genin değişik biçimlerine Allel adını vermiştik. Örneğin bir bitki türünde tohumların renginden sorumlu olan genin allellerinden biri tohum renginin sarı olmasına diğeri ise yeşil olmasına yol açabilir. Mendel allelleri gösterirken alfabenin harflerini kullanmış baskın olan için büyük harf çekinik olan için küçük harfli yazımı tercih etmiştir.</a:t>
            </a:r>
          </a:p>
        </p:txBody>
      </p:sp>
      <p:sp>
        <p:nvSpPr>
          <p:cNvPr id="5" name="4 Slayt Numarası Yer Tutucusu"/>
          <p:cNvSpPr>
            <a:spLocks noGrp="1"/>
          </p:cNvSpPr>
          <p:nvPr>
            <p:ph type="sldNum" sz="quarter" idx="12"/>
          </p:nvPr>
        </p:nvSpPr>
        <p:spPr/>
        <p:txBody>
          <a:bodyPr/>
          <a:lstStyle/>
          <a:p>
            <a:pPr>
              <a:defRPr/>
            </a:pPr>
            <a:fld id="{22C6E420-4216-478B-974F-B629E1C02E8F}" type="slidenum">
              <a:rPr lang="en-US" smtClean="0"/>
              <a:pPr>
                <a:defRPr/>
              </a:pPr>
              <a:t>16</a:t>
            </a:fld>
            <a:endParaRPr lang="en-US"/>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endParaRPr lang="tr-TR" smtClean="0"/>
          </a:p>
        </p:txBody>
      </p:sp>
      <p:sp>
        <p:nvSpPr>
          <p:cNvPr id="20483" name="2 İçerik Yer Tutucusu"/>
          <p:cNvSpPr>
            <a:spLocks noGrp="1"/>
          </p:cNvSpPr>
          <p:nvPr>
            <p:ph idx="1"/>
          </p:nvPr>
        </p:nvSpPr>
        <p:spPr/>
        <p:txBody>
          <a:bodyPr/>
          <a:lstStyle/>
          <a:p>
            <a:r>
              <a:rPr lang="tr-TR" sz="3200" b="1" smtClean="0">
                <a:solidFill>
                  <a:schemeClr val="tx1"/>
                </a:solidFill>
              </a:rPr>
              <a:t>Kullanılan harfler söz konusu genin sorumlu olduğu karakterin ilk veya birkaç harfinden oluşur.</a:t>
            </a:r>
          </a:p>
          <a:p>
            <a:r>
              <a:rPr lang="tr-TR" sz="3200" b="1" smtClean="0">
                <a:solidFill>
                  <a:schemeClr val="tx1"/>
                </a:solidFill>
              </a:rPr>
              <a:t>Sarı tohum renginden sorumlu olan allel için “S” harfinin kullanılması gibi.</a:t>
            </a:r>
          </a:p>
          <a:p>
            <a:r>
              <a:rPr lang="tr-TR" sz="3200" b="1" smtClean="0">
                <a:solidFill>
                  <a:schemeClr val="tx1"/>
                </a:solidFill>
              </a:rPr>
              <a:t>Diploid sayıda kromozoma sahip olan bir organizma her kromozomdan birer çifte sahip olduğuna göre bu allellerden sadece iki tanesini taşır.</a:t>
            </a:r>
          </a:p>
          <a:p>
            <a:r>
              <a:rPr lang="tr-TR" sz="3200" b="1" smtClean="0">
                <a:solidFill>
                  <a:schemeClr val="tx1"/>
                </a:solidFill>
              </a:rPr>
              <a:t>Bir genin allelleri homolog kromozomların karşılıklı lokuslarında bulunur.</a:t>
            </a:r>
          </a:p>
          <a:p>
            <a:endParaRPr lang="tr-TR" smtClean="0"/>
          </a:p>
        </p:txBody>
      </p:sp>
      <p:sp>
        <p:nvSpPr>
          <p:cNvPr id="5" name="4 Slayt Numarası Yer Tutucusu"/>
          <p:cNvSpPr>
            <a:spLocks noGrp="1"/>
          </p:cNvSpPr>
          <p:nvPr>
            <p:ph type="sldNum" sz="quarter" idx="12"/>
          </p:nvPr>
        </p:nvSpPr>
        <p:spPr/>
        <p:txBody>
          <a:bodyPr/>
          <a:lstStyle/>
          <a:p>
            <a:pPr>
              <a:defRPr/>
            </a:pPr>
            <a:fld id="{E0C36C7E-242F-41FC-B178-087CC788466D}" type="slidenum">
              <a:rPr lang="en-US" smtClean="0"/>
              <a:pPr>
                <a:defRPr/>
              </a:pPr>
              <a:t>17</a:t>
            </a:fld>
            <a:endParaRPr lang="en-US"/>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FA6EA484-FF07-4B4E-8866-27B5AA37A0C1}" type="slidenum">
              <a:rPr lang="en-US" smtClean="0"/>
              <a:pPr>
                <a:defRPr/>
              </a:pPr>
              <a:t>18</a:t>
            </a:fld>
            <a:endParaRPr lang="en-US"/>
          </a:p>
        </p:txBody>
      </p:sp>
      <p:pic>
        <p:nvPicPr>
          <p:cNvPr id="21507" name="Picture 4" descr="http://library.thinkquest.org/C0118084/Gene/Genetic_variation/dominant_recessive_files/homologous_chromosomes.gif"/>
          <p:cNvPicPr>
            <a:picLocks noGrp="1" noChangeAspect="1" noChangeArrowheads="1"/>
          </p:cNvPicPr>
          <p:nvPr>
            <p:ph idx="1"/>
          </p:nvPr>
        </p:nvPicPr>
        <p:blipFill>
          <a:blip r:embed="rId2" cstate="print"/>
          <a:srcRect/>
          <a:stretch>
            <a:fillRect/>
          </a:stretch>
        </p:blipFill>
        <p:spPr>
          <a:xfrm>
            <a:off x="1143000" y="1028700"/>
            <a:ext cx="6858000" cy="5143500"/>
          </a:xfrm>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5 İçerik Yer Tutucusu" descr="genler ve fenotiple2r.JPG"/>
          <p:cNvPicPr>
            <a:picLocks noGrp="1" noChangeAspect="1"/>
          </p:cNvPicPr>
          <p:nvPr>
            <p:ph idx="1"/>
          </p:nvPr>
        </p:nvPicPr>
        <p:blipFill>
          <a:blip r:embed="rId2" cstate="print"/>
          <a:srcRect/>
          <a:stretch>
            <a:fillRect/>
          </a:stretch>
        </p:blipFill>
        <p:spPr>
          <a:xfrm>
            <a:off x="141288" y="838200"/>
            <a:ext cx="8151812" cy="5181600"/>
          </a:xfrm>
        </p:spPr>
      </p:pic>
      <p:sp>
        <p:nvSpPr>
          <p:cNvPr id="5" name="4 Slayt Numarası Yer Tutucusu"/>
          <p:cNvSpPr>
            <a:spLocks noGrp="1"/>
          </p:cNvSpPr>
          <p:nvPr>
            <p:ph type="sldNum" sz="quarter" idx="12"/>
          </p:nvPr>
        </p:nvSpPr>
        <p:spPr/>
        <p:txBody>
          <a:bodyPr/>
          <a:lstStyle/>
          <a:p>
            <a:pPr>
              <a:defRPr/>
            </a:pPr>
            <a:fld id="{2BBDD39A-27CE-4EF9-BC71-50AFAD880BBB}" type="slidenum">
              <a:rPr lang="en-US" smtClean="0"/>
              <a:pPr>
                <a:defRPr/>
              </a:pPr>
              <a:t>19</a:t>
            </a:fld>
            <a:endParaRPr lang="en-US"/>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p:txBody>
          <a:bodyPr/>
          <a:lstStyle/>
          <a:p>
            <a:pPr algn="just"/>
            <a:r>
              <a:rPr lang="tr-TR" sz="2400" b="1" smtClean="0"/>
              <a:t>Kalıtımla ilgili İlk bilimsel çalışmalar Hipokrat (MÖ 500-400) ve Aristo (MÖ 384-322) dönemlerinde rastlanmaktadır. </a:t>
            </a:r>
          </a:p>
          <a:p>
            <a:pPr algn="just"/>
            <a:r>
              <a:rPr lang="tr-TR" sz="2400" b="1" smtClean="0"/>
              <a:t>Hipokrata göre vücutta bulunan tüm hücrelerden gelen ve vücut kısımlarını içeren bir öz kan yoluyla erkek ve dişi bireyin oluşturacağı tohumlara toplanır, bu tohum vücudun tüm kısımlarının yeniden oluşmasını sağlar (pangenez= tüm oluş) </a:t>
            </a:r>
          </a:p>
          <a:p>
            <a:pPr algn="just"/>
            <a:r>
              <a:rPr lang="tr-TR" sz="2400" b="1" smtClean="0"/>
              <a:t>Aristo ise spermanın öz yerine kandan oluştuğunu uterusun sıcaklığına göre kız yada erkek çocuğunun meydana geldiğini söylerken ananın yavruya madde, babanın ise can verdiğini söylemiştir (spermist görüş, döl üzerinde babanın rolünün daha fazla olduğu görüşü)</a:t>
            </a:r>
          </a:p>
          <a:p>
            <a:pPr algn="just"/>
            <a:endParaRPr lang="tr-TR" sz="2400" b="1" smtClean="0"/>
          </a:p>
        </p:txBody>
      </p:sp>
      <p:sp>
        <p:nvSpPr>
          <p:cNvPr id="4100" name="4 Slayt Numarası Yer Tutucusu"/>
          <p:cNvSpPr>
            <a:spLocks noGrp="1"/>
          </p:cNvSpPr>
          <p:nvPr>
            <p:ph type="sldNum" sz="quarter" idx="12"/>
          </p:nvPr>
        </p:nvSpPr>
        <p:spPr/>
        <p:txBody>
          <a:bodyPr/>
          <a:lstStyle/>
          <a:p>
            <a:pPr>
              <a:defRPr/>
            </a:pPr>
            <a:fld id="{638FB818-8CF7-485F-A233-B0BFBEFAC012}" type="slidenum">
              <a:rPr lang="en-US" smtClean="0">
                <a:latin typeface="Eras Bold ITC"/>
              </a:rPr>
              <a:pPr>
                <a:defRPr/>
              </a:pPr>
              <a:t>2</a:t>
            </a:fld>
            <a:endParaRPr lang="en-US" smtClean="0">
              <a:latin typeface="Eras Bold ITC"/>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İçerik Yer Tutucusu"/>
          <p:cNvSpPr>
            <a:spLocks noGrp="1"/>
          </p:cNvSpPr>
          <p:nvPr>
            <p:ph idx="1"/>
          </p:nvPr>
        </p:nvSpPr>
        <p:spPr/>
        <p:txBody>
          <a:bodyPr/>
          <a:lstStyle/>
          <a:p>
            <a:r>
              <a:rPr lang="tr-TR" sz="4000" b="1" smtClean="0">
                <a:solidFill>
                  <a:schemeClr val="tx1"/>
                </a:solidFill>
              </a:rPr>
              <a:t>Diploid bireyin taşıdığı alleller veya genler birbirinin aynı ise (AA, DD, aa gibi) bu birey homozigottur.</a:t>
            </a:r>
          </a:p>
          <a:p>
            <a:r>
              <a:rPr lang="tr-TR" sz="4000" b="1" smtClean="0">
                <a:solidFill>
                  <a:schemeClr val="tx1"/>
                </a:solidFill>
              </a:rPr>
              <a:t>Diploid bireyin taşıdığı alleller veya genler birbirinden farklı ise (Aa, Dd gibi) bu birey heterozigottur.</a:t>
            </a:r>
          </a:p>
        </p:txBody>
      </p:sp>
      <p:sp>
        <p:nvSpPr>
          <p:cNvPr id="5" name="4 Slayt Numarası Yer Tutucusu"/>
          <p:cNvSpPr>
            <a:spLocks noGrp="1"/>
          </p:cNvSpPr>
          <p:nvPr>
            <p:ph type="sldNum" sz="quarter" idx="12"/>
          </p:nvPr>
        </p:nvSpPr>
        <p:spPr/>
        <p:txBody>
          <a:bodyPr/>
          <a:lstStyle/>
          <a:p>
            <a:pPr>
              <a:defRPr/>
            </a:pPr>
            <a:fld id="{F857199B-182B-4F87-A09A-7BFF7DEB0C8D}" type="slidenum">
              <a:rPr lang="en-US" smtClean="0"/>
              <a:pPr>
                <a:defRPr/>
              </a:pPr>
              <a:t>20</a:t>
            </a:fld>
            <a:endParaRPr lang="en-US"/>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endParaRPr lang="tr-TR" smtClean="0"/>
          </a:p>
        </p:txBody>
      </p:sp>
      <p:sp>
        <p:nvSpPr>
          <p:cNvPr id="24579" name="2 İçerik Yer Tutucusu"/>
          <p:cNvSpPr>
            <a:spLocks noGrp="1"/>
          </p:cNvSpPr>
          <p:nvPr>
            <p:ph idx="1"/>
          </p:nvPr>
        </p:nvSpPr>
        <p:spPr/>
        <p:txBody>
          <a:bodyPr/>
          <a:lstStyle/>
          <a:p>
            <a:r>
              <a:rPr lang="tr-TR" sz="3200" b="1" smtClean="0">
                <a:solidFill>
                  <a:schemeClr val="tx1"/>
                </a:solidFill>
              </a:rPr>
              <a:t>Tek bir gen (allel çifti) bakımından heterozigotlara (Aa) monohibrid, iki allel çifti bakımından heterozigotlara (AaBb) dihibrid, üç allel çifti bakımından heterozigotlara (AaBbCc) trihibrid, çok sayıda allel çifti bakımından heterozigotlara ise polihibrit denir.</a:t>
            </a:r>
          </a:p>
          <a:p>
            <a:r>
              <a:rPr lang="tr-TR" sz="3200" b="1" smtClean="0">
                <a:solidFill>
                  <a:schemeClr val="tx1"/>
                </a:solidFill>
              </a:rPr>
              <a:t>Haploid sayıda kromozom taşıyan bireylerde ise her genin sadece tek bir alleli bulunur.</a:t>
            </a:r>
          </a:p>
          <a:p>
            <a:endParaRPr lang="tr-TR" smtClean="0"/>
          </a:p>
        </p:txBody>
      </p:sp>
      <p:sp>
        <p:nvSpPr>
          <p:cNvPr id="5" name="4 Slayt Numarası Yer Tutucusu"/>
          <p:cNvSpPr>
            <a:spLocks noGrp="1"/>
          </p:cNvSpPr>
          <p:nvPr>
            <p:ph type="sldNum" sz="quarter" idx="12"/>
          </p:nvPr>
        </p:nvSpPr>
        <p:spPr/>
        <p:txBody>
          <a:bodyPr/>
          <a:lstStyle/>
          <a:p>
            <a:pPr>
              <a:defRPr/>
            </a:pPr>
            <a:fld id="{DB71621A-39A0-49E6-9EEA-35010FE9B0D3}" type="slidenum">
              <a:rPr lang="en-US" smtClean="0"/>
              <a:pPr>
                <a:defRPr/>
              </a:pPr>
              <a:t>21</a:t>
            </a:fld>
            <a:endParaRPr lang="en-US"/>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4 Slayt Numarası Yer Tutucusu"/>
          <p:cNvSpPr>
            <a:spLocks noGrp="1"/>
          </p:cNvSpPr>
          <p:nvPr>
            <p:ph type="sldNum" sz="quarter" idx="12"/>
          </p:nvPr>
        </p:nvSpPr>
        <p:spPr/>
        <p:txBody>
          <a:bodyPr/>
          <a:lstStyle/>
          <a:p>
            <a:pPr>
              <a:defRPr/>
            </a:pPr>
            <a:fld id="{1DC05AFD-6EE6-4095-88FF-35AC0F40DC88}" type="slidenum">
              <a:rPr lang="en-US" smtClean="0">
                <a:latin typeface="Eras Bold ITC"/>
              </a:rPr>
              <a:pPr>
                <a:defRPr/>
              </a:pPr>
              <a:t>22</a:t>
            </a:fld>
            <a:endParaRPr lang="en-US" smtClean="0">
              <a:latin typeface="Eras Bold ITC"/>
            </a:endParaRPr>
          </a:p>
        </p:txBody>
      </p:sp>
      <p:sp>
        <p:nvSpPr>
          <p:cNvPr id="25604" name="2 İçerik Yer Tutucusu"/>
          <p:cNvSpPr>
            <a:spLocks noGrp="1"/>
          </p:cNvSpPr>
          <p:nvPr>
            <p:ph idx="1"/>
          </p:nvPr>
        </p:nvSpPr>
        <p:spPr>
          <a:xfrm>
            <a:off x="152400" y="0"/>
            <a:ext cx="8991600" cy="6400800"/>
          </a:xfrm>
        </p:spPr>
        <p:txBody>
          <a:bodyPr/>
          <a:lstStyle/>
          <a:p>
            <a:pPr algn="just"/>
            <a:r>
              <a:rPr lang="tr-TR" sz="3200" b="1" dirty="0" err="1" smtClean="0">
                <a:solidFill>
                  <a:schemeClr val="tx1"/>
                </a:solidFill>
              </a:rPr>
              <a:t>Mendel</a:t>
            </a:r>
            <a:r>
              <a:rPr lang="tr-TR" sz="3200" b="1" dirty="0" smtClean="0">
                <a:solidFill>
                  <a:schemeClr val="tx1"/>
                </a:solidFill>
              </a:rPr>
              <a:t> 1853 yılında kalıtımla ilgili deneylere</a:t>
            </a:r>
          </a:p>
          <a:p>
            <a:pPr algn="just"/>
            <a:r>
              <a:rPr lang="tr-TR" sz="3200" b="1" dirty="0" smtClean="0">
                <a:solidFill>
                  <a:schemeClr val="tx1"/>
                </a:solidFill>
              </a:rPr>
              <a:t>başlamıştır ”</a:t>
            </a:r>
            <a:r>
              <a:rPr lang="tr-TR" sz="3200" b="1" i="1" dirty="0" smtClean="0">
                <a:solidFill>
                  <a:schemeClr val="tx1"/>
                </a:solidFill>
              </a:rPr>
              <a:t>eğer daha başlangıçta tartışmalı sonuçlara varma tehlikesini önlemek istiyorsak bu çeşit deneylerde kullanacağımız bitki grubunu çok dikkatli seçmeliyiz”</a:t>
            </a:r>
          </a:p>
          <a:p>
            <a:pPr algn="just"/>
            <a:r>
              <a:rPr lang="tr-TR" sz="3200" b="1" dirty="0" err="1" smtClean="0">
                <a:solidFill>
                  <a:schemeClr val="tx1"/>
                </a:solidFill>
              </a:rPr>
              <a:t>Mendel</a:t>
            </a:r>
            <a:r>
              <a:rPr lang="tr-TR" sz="3200" b="1" dirty="0" smtClean="0">
                <a:solidFill>
                  <a:schemeClr val="tx1"/>
                </a:solidFill>
              </a:rPr>
              <a:t> araştırmalarında yeni bir bulgudan yararlanmıştır. Bitkilerin bir cinsiyeti olduğu (</a:t>
            </a:r>
            <a:r>
              <a:rPr lang="tr-TR" sz="3200" b="1" dirty="0" err="1" smtClean="0">
                <a:solidFill>
                  <a:schemeClr val="tx1"/>
                </a:solidFill>
              </a:rPr>
              <a:t>Carolus</a:t>
            </a:r>
            <a:r>
              <a:rPr lang="tr-TR" sz="3200" b="1" dirty="0" smtClean="0">
                <a:solidFill>
                  <a:schemeClr val="tx1"/>
                </a:solidFill>
              </a:rPr>
              <a:t> </a:t>
            </a:r>
            <a:r>
              <a:rPr lang="tr-TR" sz="3200" b="1" dirty="0" err="1" smtClean="0">
                <a:solidFill>
                  <a:schemeClr val="tx1"/>
                </a:solidFill>
              </a:rPr>
              <a:t>Linnaeus</a:t>
            </a:r>
            <a:r>
              <a:rPr lang="tr-TR" sz="3200" b="1" dirty="0" smtClean="0">
                <a:solidFill>
                  <a:schemeClr val="tx1"/>
                </a:solidFill>
              </a:rPr>
              <a:t> 18 </a:t>
            </a:r>
            <a:r>
              <a:rPr lang="tr-TR" sz="3200" b="1" dirty="0" err="1" smtClean="0">
                <a:solidFill>
                  <a:schemeClr val="tx1"/>
                </a:solidFill>
              </a:rPr>
              <a:t>yyda</a:t>
            </a:r>
            <a:r>
              <a:rPr lang="tr-TR" sz="3200" b="1" dirty="0" smtClean="0">
                <a:solidFill>
                  <a:schemeClr val="tx1"/>
                </a:solidFill>
              </a:rPr>
              <a:t> bitki </a:t>
            </a:r>
            <a:r>
              <a:rPr lang="tr-TR" sz="3200" b="1" dirty="0" smtClean="0">
                <a:solidFill>
                  <a:schemeClr val="tx1"/>
                </a:solidFill>
              </a:rPr>
              <a:t>cinsiyeti </a:t>
            </a:r>
            <a:r>
              <a:rPr lang="tr-TR" sz="3200" b="1" dirty="0" smtClean="0">
                <a:solidFill>
                  <a:schemeClr val="tx1"/>
                </a:solidFill>
              </a:rPr>
              <a:t>ile sınıflandırmayı geliştirmiştir)</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7 Küçük Resim Yer Tutucusu" descr="Flower.GIF"/>
          <p:cNvPicPr>
            <a:picLocks noGrp="1" noChangeAspect="1"/>
          </p:cNvPicPr>
          <p:nvPr>
            <p:ph type="clipArt" sz="half" idx="2"/>
          </p:nvPr>
        </p:nvPicPr>
        <p:blipFill>
          <a:blip r:embed="rId2" cstate="print"/>
          <a:srcRect b="18367"/>
          <a:stretch>
            <a:fillRect/>
          </a:stretch>
        </p:blipFill>
        <p:spPr>
          <a:xfrm>
            <a:off x="228600" y="304800"/>
            <a:ext cx="4257675" cy="3048000"/>
          </a:xfrm>
        </p:spPr>
      </p:pic>
      <p:sp>
        <p:nvSpPr>
          <p:cNvPr id="6" name="5 Slayt Numarası Yer Tutucusu"/>
          <p:cNvSpPr>
            <a:spLocks noGrp="1"/>
          </p:cNvSpPr>
          <p:nvPr>
            <p:ph type="sldNum" sz="quarter" idx="12"/>
          </p:nvPr>
        </p:nvSpPr>
        <p:spPr/>
        <p:txBody>
          <a:bodyPr/>
          <a:lstStyle/>
          <a:p>
            <a:pPr>
              <a:defRPr/>
            </a:pPr>
            <a:fld id="{E15DD142-B074-4441-8F51-82C287D1418E}" type="slidenum">
              <a:rPr lang="en-US" smtClean="0"/>
              <a:pPr>
                <a:defRPr/>
              </a:pPr>
              <a:t>23</a:t>
            </a:fld>
            <a:endParaRPr lang="en-US"/>
          </a:p>
        </p:txBody>
      </p:sp>
      <p:pic>
        <p:nvPicPr>
          <p:cNvPr id="26628" name="8 Resim" descr="flower_reproductive_structures.gif"/>
          <p:cNvPicPr>
            <a:picLocks noChangeAspect="1"/>
          </p:cNvPicPr>
          <p:nvPr/>
        </p:nvPicPr>
        <p:blipFill>
          <a:blip r:embed="rId3" cstate="print"/>
          <a:srcRect/>
          <a:stretch>
            <a:fillRect/>
          </a:stretch>
        </p:blipFill>
        <p:spPr bwMode="auto">
          <a:xfrm>
            <a:off x="4953000" y="3352800"/>
            <a:ext cx="2819400" cy="3048000"/>
          </a:xfrm>
          <a:prstGeom prst="rect">
            <a:avLst/>
          </a:prstGeom>
          <a:noFill/>
          <a:ln w="9525">
            <a:noFill/>
            <a:miter lim="800000"/>
            <a:headEnd/>
            <a:tailEnd/>
          </a:ln>
        </p:spPr>
      </p:pic>
      <p:pic>
        <p:nvPicPr>
          <p:cNvPr id="26629" name="9 Resim" descr="pisum-sativum-structure.jpeg"/>
          <p:cNvPicPr>
            <a:picLocks noChangeAspect="1"/>
          </p:cNvPicPr>
          <p:nvPr/>
        </p:nvPicPr>
        <p:blipFill>
          <a:blip r:embed="rId4" cstate="print"/>
          <a:srcRect/>
          <a:stretch>
            <a:fillRect/>
          </a:stretch>
        </p:blipFill>
        <p:spPr bwMode="auto">
          <a:xfrm>
            <a:off x="152400" y="3429000"/>
            <a:ext cx="4467225" cy="3019425"/>
          </a:xfrm>
          <a:prstGeom prst="rect">
            <a:avLst/>
          </a:prstGeom>
          <a:noFill/>
          <a:ln w="9525">
            <a:noFill/>
            <a:miter lim="800000"/>
            <a:headEnd/>
            <a:tailEnd/>
          </a:ln>
        </p:spPr>
      </p:pic>
      <p:pic>
        <p:nvPicPr>
          <p:cNvPr id="26630" name="10 Resim" descr="bjc-1022.jpg"/>
          <p:cNvPicPr>
            <a:picLocks noChangeAspect="1"/>
          </p:cNvPicPr>
          <p:nvPr/>
        </p:nvPicPr>
        <p:blipFill>
          <a:blip r:embed="rId5" cstate="print"/>
          <a:srcRect/>
          <a:stretch>
            <a:fillRect/>
          </a:stretch>
        </p:blipFill>
        <p:spPr bwMode="auto">
          <a:xfrm>
            <a:off x="4953000" y="434975"/>
            <a:ext cx="3200400" cy="26384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5 İçerik Yer Tutucusu" descr="mendelin mikroskobu.jpg"/>
          <p:cNvPicPr>
            <a:picLocks noGrp="1" noChangeAspect="1"/>
          </p:cNvPicPr>
          <p:nvPr>
            <p:ph idx="1"/>
          </p:nvPr>
        </p:nvPicPr>
        <p:blipFill>
          <a:blip r:embed="rId2" cstate="print"/>
          <a:srcRect/>
          <a:stretch>
            <a:fillRect/>
          </a:stretch>
        </p:blipFill>
        <p:spPr>
          <a:xfrm>
            <a:off x="2667000" y="609600"/>
            <a:ext cx="3886200" cy="5562600"/>
          </a:xfrm>
        </p:spPr>
      </p:pic>
      <p:sp>
        <p:nvSpPr>
          <p:cNvPr id="5" name="4 Slayt Numarası Yer Tutucusu"/>
          <p:cNvSpPr>
            <a:spLocks noGrp="1"/>
          </p:cNvSpPr>
          <p:nvPr>
            <p:ph type="sldNum" sz="quarter" idx="12"/>
          </p:nvPr>
        </p:nvSpPr>
        <p:spPr/>
        <p:txBody>
          <a:bodyPr/>
          <a:lstStyle/>
          <a:p>
            <a:pPr>
              <a:defRPr/>
            </a:pPr>
            <a:fld id="{D1904E7D-B824-4872-BA05-8107E5DB1C0A}" type="slidenum">
              <a:rPr lang="en-US" smtClean="0"/>
              <a:pPr>
                <a:defRPr/>
              </a:pPr>
              <a:t>24</a:t>
            </a:fld>
            <a:endParaRPr lang="en-US"/>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5 İçerik Yer Tutucusu" descr="16160_070mendelgarden.jpg"/>
          <p:cNvPicPr>
            <a:picLocks noGrp="1" noChangeAspect="1"/>
          </p:cNvPicPr>
          <p:nvPr>
            <p:ph idx="1"/>
          </p:nvPr>
        </p:nvPicPr>
        <p:blipFill>
          <a:blip r:embed="rId2" cstate="print"/>
          <a:srcRect/>
          <a:stretch>
            <a:fillRect/>
          </a:stretch>
        </p:blipFill>
        <p:spPr>
          <a:xfrm>
            <a:off x="0" y="0"/>
            <a:ext cx="9144000" cy="6553200"/>
          </a:xfrm>
        </p:spPr>
      </p:pic>
      <p:sp>
        <p:nvSpPr>
          <p:cNvPr id="5" name="4 Slayt Numarası Yer Tutucusu"/>
          <p:cNvSpPr>
            <a:spLocks noGrp="1"/>
          </p:cNvSpPr>
          <p:nvPr>
            <p:ph type="sldNum" sz="quarter" idx="12"/>
          </p:nvPr>
        </p:nvSpPr>
        <p:spPr/>
        <p:txBody>
          <a:bodyPr/>
          <a:lstStyle/>
          <a:p>
            <a:pPr>
              <a:defRPr/>
            </a:pPr>
            <a:fld id="{DAA021D1-7A6C-4E53-B98A-5929AC636CE6}" type="slidenum">
              <a:rPr lang="en-US" smtClean="0"/>
              <a:pPr>
                <a:defRPr/>
              </a:pPr>
              <a:t>25</a:t>
            </a:fld>
            <a:endParaRPr lang="en-US"/>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5 İçerik Yer Tutucusu" descr="mendelin deneyi.jpg"/>
          <p:cNvPicPr>
            <a:picLocks noGrp="1" noChangeAspect="1"/>
          </p:cNvPicPr>
          <p:nvPr>
            <p:ph idx="1"/>
          </p:nvPr>
        </p:nvPicPr>
        <p:blipFill>
          <a:blip r:embed="rId2" cstate="print"/>
          <a:srcRect/>
          <a:stretch>
            <a:fillRect/>
          </a:stretch>
        </p:blipFill>
        <p:spPr>
          <a:xfrm>
            <a:off x="177800" y="533400"/>
            <a:ext cx="8712200" cy="5867400"/>
          </a:xfrm>
        </p:spPr>
      </p:pic>
      <p:sp>
        <p:nvSpPr>
          <p:cNvPr id="5" name="4 Slayt Numarası Yer Tutucusu"/>
          <p:cNvSpPr>
            <a:spLocks noGrp="1"/>
          </p:cNvSpPr>
          <p:nvPr>
            <p:ph type="sldNum" sz="quarter" idx="12"/>
          </p:nvPr>
        </p:nvSpPr>
        <p:spPr/>
        <p:txBody>
          <a:bodyPr/>
          <a:lstStyle/>
          <a:p>
            <a:pPr>
              <a:defRPr/>
            </a:pPr>
            <a:fld id="{3399D57A-EB43-4D4D-8EA7-981413500C36}" type="slidenum">
              <a:rPr lang="en-US" smtClean="0"/>
              <a:pPr>
                <a:defRPr/>
              </a:pPr>
              <a:t>26</a:t>
            </a:fld>
            <a:endParaRPr lang="en-US"/>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5 İçerik Yer Tutucusu" descr="16156_mendelmonks.jpg"/>
          <p:cNvPicPr>
            <a:picLocks noGrp="1" noChangeAspect="1"/>
          </p:cNvPicPr>
          <p:nvPr>
            <p:ph idx="1"/>
          </p:nvPr>
        </p:nvPicPr>
        <p:blipFill>
          <a:blip r:embed="rId2" cstate="print"/>
          <a:srcRect/>
          <a:stretch>
            <a:fillRect/>
          </a:stretch>
        </p:blipFill>
        <p:spPr>
          <a:xfrm>
            <a:off x="217488" y="228600"/>
            <a:ext cx="8774112" cy="6172200"/>
          </a:xfrm>
        </p:spPr>
      </p:pic>
      <p:sp>
        <p:nvSpPr>
          <p:cNvPr id="5" name="4 Slayt Numarası Yer Tutucusu"/>
          <p:cNvSpPr>
            <a:spLocks noGrp="1"/>
          </p:cNvSpPr>
          <p:nvPr>
            <p:ph type="sldNum" sz="quarter" idx="12"/>
          </p:nvPr>
        </p:nvSpPr>
        <p:spPr/>
        <p:txBody>
          <a:bodyPr/>
          <a:lstStyle/>
          <a:p>
            <a:pPr>
              <a:defRPr/>
            </a:pPr>
            <a:fld id="{27781F60-E271-49D8-A82D-CE835089F3DB}" type="slidenum">
              <a:rPr lang="en-US" smtClean="0"/>
              <a:pPr>
                <a:defRPr/>
              </a:pPr>
              <a:t>27</a:t>
            </a:fld>
            <a:endParaRPr lang="en-US"/>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DC67AD55-F61F-447B-B376-09DA1D6E8A25}" type="slidenum">
              <a:rPr lang="en-US" smtClean="0"/>
              <a:pPr>
                <a:defRPr/>
              </a:pPr>
              <a:t>28</a:t>
            </a:fld>
            <a:endParaRPr lang="en-US"/>
          </a:p>
        </p:txBody>
      </p:sp>
      <p:pic>
        <p:nvPicPr>
          <p:cNvPr id="31747" name="7 İçerik Yer Tutucusu" descr="mendel-cartoon.JPG"/>
          <p:cNvPicPr>
            <a:picLocks noGrp="1" noChangeAspect="1"/>
          </p:cNvPicPr>
          <p:nvPr>
            <p:ph idx="1"/>
          </p:nvPr>
        </p:nvPicPr>
        <p:blipFill>
          <a:blip r:embed="rId2" cstate="print"/>
          <a:srcRect/>
          <a:stretch>
            <a:fillRect/>
          </a:stretch>
        </p:blipFill>
        <p:spPr>
          <a:xfrm>
            <a:off x="228600" y="331788"/>
            <a:ext cx="8686800" cy="6069012"/>
          </a:xfrm>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İçerik Yer Tutucusu"/>
          <p:cNvSpPr>
            <a:spLocks noGrp="1"/>
          </p:cNvSpPr>
          <p:nvPr>
            <p:ph idx="1"/>
          </p:nvPr>
        </p:nvSpPr>
        <p:spPr/>
        <p:txBody>
          <a:bodyPr/>
          <a:lstStyle/>
          <a:p>
            <a:r>
              <a:rPr lang="tr-TR" sz="2800" b="1" smtClean="0"/>
              <a:t>Mendelin bezelyelerle deney yapmasındaki amaç özelliklerin bir kuşaktan diğerine nasıl geçtiğini kesin olarak belirlemekti.</a:t>
            </a:r>
          </a:p>
          <a:p>
            <a:r>
              <a:rPr lang="tr-TR" sz="2800" b="1" smtClean="0"/>
              <a:t>Neden bezelyeleri seçmişti?</a:t>
            </a:r>
          </a:p>
          <a:p>
            <a:r>
              <a:rPr lang="tr-TR" sz="2800" b="1" smtClean="0"/>
              <a:t>Mendel melezleme üzerine çalışmalar yapmıştır. Arılar, fareler ve çeşitli bitkilerde bu denemelerini yapmıştır.</a:t>
            </a:r>
          </a:p>
          <a:p>
            <a:r>
              <a:rPr lang="tr-TR" sz="2800" b="1" smtClean="0"/>
              <a:t>İlk deneyi daha iyi bir bal arısı ırkı elde edebilmek için çok çalışkan Alman ırkı balarısı ile güzel ve çok uysal olan İtalyan balarısı ırkını çaprazlamış fakat beklediği çalışkan, güzel ve uysal arı ırkını elde edememiştir. </a:t>
            </a:r>
          </a:p>
        </p:txBody>
      </p:sp>
      <p:sp>
        <p:nvSpPr>
          <p:cNvPr id="5" name="4 Slayt Numarası Yer Tutucusu"/>
          <p:cNvSpPr>
            <a:spLocks noGrp="1"/>
          </p:cNvSpPr>
          <p:nvPr>
            <p:ph type="sldNum" sz="quarter" idx="12"/>
          </p:nvPr>
        </p:nvSpPr>
        <p:spPr/>
        <p:txBody>
          <a:bodyPr/>
          <a:lstStyle/>
          <a:p>
            <a:pPr>
              <a:defRPr/>
            </a:pPr>
            <a:fld id="{5168BDB7-FE96-4385-B747-AD4624998F61}" type="slidenum">
              <a:rPr lang="en-US" smtClean="0"/>
              <a:pPr>
                <a:defRPr/>
              </a:pPr>
              <a:t>29</a:t>
            </a:fld>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CD111B8-CB48-4953-9561-8E3853B70415}" type="slidenum">
              <a:rPr lang="en-US" smtClean="0"/>
              <a:pPr>
                <a:defRPr/>
              </a:pPr>
              <a:t>3</a:t>
            </a:fld>
            <a:endParaRPr lang="en-US"/>
          </a:p>
        </p:txBody>
      </p:sp>
      <p:sp>
        <p:nvSpPr>
          <p:cNvPr id="6148" name="5 İçerik Yer Tutucusu"/>
          <p:cNvSpPr>
            <a:spLocks noGrp="1"/>
          </p:cNvSpPr>
          <p:nvPr>
            <p:ph idx="1"/>
          </p:nvPr>
        </p:nvSpPr>
        <p:spPr>
          <a:xfrm>
            <a:off x="152400" y="533400"/>
            <a:ext cx="8763000" cy="5114925"/>
          </a:xfrm>
        </p:spPr>
        <p:txBody>
          <a:bodyPr>
            <a:spAutoFit/>
          </a:bodyPr>
          <a:lstStyle/>
          <a:p>
            <a:pPr algn="just"/>
            <a:r>
              <a:rPr lang="tr-TR" sz="3200" b="1" smtClean="0"/>
              <a:t>17. Yyda döllenmede yumurta ve spermin rolünün keşfedilmiş olmasına rağmen spermin içinde insanın bütün özelliklerini taşıyan ufak canlı “Homunculus”un gelişerek yeni bireyi meydana getirdiğine inanılıyordu (preformasyon=ön oluşum ).</a:t>
            </a:r>
          </a:p>
          <a:p>
            <a:pPr algn="just"/>
            <a:r>
              <a:rPr lang="tr-TR" sz="3200" b="1" smtClean="0"/>
              <a:t>1717 de Thomas Fairchild iki Dianthus (Karanfil) türü arasında yapay tozlaştırma yaparak kısır bir melez elde etmiştir.</a:t>
            </a: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1"/>
          </p:nvPr>
        </p:nvSpPr>
        <p:spPr/>
        <p:txBody>
          <a:bodyPr/>
          <a:lstStyle/>
          <a:p>
            <a:r>
              <a:rPr lang="tr-TR" sz="2800" b="1" smtClean="0"/>
              <a:t>Haseki küpesi, aslan ağzı, bataklık otu, helvacı kabağı, bakla, fasulye, akşam sefası, beşparmak otu,menekşe, sığır kuyruğu, mısır gibi birçok bitki türünde deneme yapmış fakat başarılı sonuçlar alamamıştır.</a:t>
            </a:r>
          </a:p>
          <a:p>
            <a:r>
              <a:rPr lang="tr-TR" sz="2800" b="1" smtClean="0"/>
              <a:t>1856 da mendel tüm deneylerini bezelyeler üzerine yapmaya başlamıştır.</a:t>
            </a:r>
          </a:p>
          <a:p>
            <a:r>
              <a:rPr lang="tr-TR" sz="2800" b="1" smtClean="0"/>
              <a:t>Hermafrodit bir bezelye olan pisum sativum üzerine denemeler yapmış ve biribirine zıt 7 özellik üzerinde sonuçlar elde edilmiştir.</a:t>
            </a:r>
          </a:p>
          <a:p>
            <a:endParaRPr lang="tr-TR" sz="2800" b="1" smtClean="0"/>
          </a:p>
        </p:txBody>
      </p:sp>
      <p:sp>
        <p:nvSpPr>
          <p:cNvPr id="5" name="4 Slayt Numarası Yer Tutucusu"/>
          <p:cNvSpPr>
            <a:spLocks noGrp="1"/>
          </p:cNvSpPr>
          <p:nvPr>
            <p:ph type="sldNum" sz="quarter" idx="12"/>
          </p:nvPr>
        </p:nvSpPr>
        <p:spPr/>
        <p:txBody>
          <a:bodyPr/>
          <a:lstStyle/>
          <a:p>
            <a:pPr>
              <a:defRPr/>
            </a:pPr>
            <a:fld id="{8F350B58-73D6-41D5-B65C-CB3184867658}" type="slidenum">
              <a:rPr lang="en-US" smtClean="0"/>
              <a:pPr>
                <a:defRPr/>
              </a:pPr>
              <a:t>30</a:t>
            </a:fld>
            <a:endParaRPr lang="en-US"/>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4B57C218-7FF3-402B-BD46-B350D69A49B8}" type="slidenum">
              <a:rPr lang="en-US" smtClean="0"/>
              <a:pPr>
                <a:defRPr/>
              </a:pPr>
              <a:t>31</a:t>
            </a:fld>
            <a:endParaRPr lang="en-US"/>
          </a:p>
        </p:txBody>
      </p:sp>
      <p:pic>
        <p:nvPicPr>
          <p:cNvPr id="34820" name="Picture 2"/>
          <p:cNvPicPr>
            <a:picLocks noChangeAspect="1" noChangeArrowheads="1"/>
          </p:cNvPicPr>
          <p:nvPr/>
        </p:nvPicPr>
        <p:blipFill>
          <a:blip r:embed="rId2" cstate="print"/>
          <a:srcRect/>
          <a:stretch>
            <a:fillRect/>
          </a:stretch>
        </p:blipFill>
        <p:spPr bwMode="auto">
          <a:xfrm>
            <a:off x="533400" y="838200"/>
            <a:ext cx="4587875" cy="4953000"/>
          </a:xfrm>
          <a:prstGeom prst="rect">
            <a:avLst/>
          </a:prstGeom>
          <a:noFill/>
          <a:ln w="9525">
            <a:noFill/>
            <a:miter lim="800000"/>
            <a:headEnd/>
            <a:tailEnd/>
          </a:ln>
        </p:spPr>
      </p:pic>
      <p:pic>
        <p:nvPicPr>
          <p:cNvPr id="34821" name="Picture 4"/>
          <p:cNvPicPr>
            <a:picLocks noChangeAspect="1" noChangeArrowheads="1"/>
          </p:cNvPicPr>
          <p:nvPr/>
        </p:nvPicPr>
        <p:blipFill>
          <a:blip r:embed="rId3" cstate="print"/>
          <a:srcRect/>
          <a:stretch>
            <a:fillRect/>
          </a:stretch>
        </p:blipFill>
        <p:spPr bwMode="auto">
          <a:xfrm>
            <a:off x="5105400" y="838200"/>
            <a:ext cx="3276600" cy="4953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p:cNvSpPr>
            <a:spLocks noGrp="1"/>
          </p:cNvSpPr>
          <p:nvPr>
            <p:ph idx="1"/>
          </p:nvPr>
        </p:nvSpPr>
        <p:spPr/>
        <p:txBody>
          <a:bodyPr/>
          <a:lstStyle/>
          <a:p>
            <a:r>
              <a:rPr lang="tr-TR" sz="2600" b="1" smtClean="0"/>
              <a:t>Mendelin başarılı sonuçlar elde etmesi tesadüfen seçmiş olduğu bezelye bitkilerine bağlıdır, çünkü</a:t>
            </a:r>
          </a:p>
          <a:p>
            <a:r>
              <a:rPr lang="tr-TR" sz="2600" b="1" smtClean="0"/>
              <a:t>Oldukça kolay yetişirler (hem bahçede hem serada)</a:t>
            </a:r>
          </a:p>
          <a:p>
            <a:r>
              <a:rPr lang="tr-TR" sz="2600" b="1" smtClean="0"/>
              <a:t>Hermafrodittirler, çiçeklerin yapısı nedeniyle içerisine başka polenlerin girmesi imkansızdır. Bu nedenle kendileşme ile ve eşeyli olarak çoğalırlar. Genellikle anterler (erkek organlar) çiçek daha tomurcuk halinde iken olgunlaşıp çatlar ve yumurtayı döller. Karşı döllenme yapabilmek için anterlerin patlamadan önce kesilip çıkarılması yani kendileşmenin engellenmesi gerekir. Daha sonra başka bireyin polenleri kullanılarak yapay tozlaştırma yapılır ve melez bitkiler elde edilir.</a:t>
            </a:r>
          </a:p>
          <a:p>
            <a:endParaRPr lang="tr-TR" sz="2600" b="1" smtClean="0"/>
          </a:p>
        </p:txBody>
      </p:sp>
      <p:sp>
        <p:nvSpPr>
          <p:cNvPr id="5" name="4 Slayt Numarası Yer Tutucusu"/>
          <p:cNvSpPr>
            <a:spLocks noGrp="1"/>
          </p:cNvSpPr>
          <p:nvPr>
            <p:ph type="sldNum" sz="quarter" idx="12"/>
          </p:nvPr>
        </p:nvSpPr>
        <p:spPr/>
        <p:txBody>
          <a:bodyPr/>
          <a:lstStyle/>
          <a:p>
            <a:pPr>
              <a:defRPr/>
            </a:pPr>
            <a:fld id="{7EB1A43C-9E10-46C8-9CA8-CEB872C01E17}" type="slidenum">
              <a:rPr lang="en-US" smtClean="0"/>
              <a:pPr>
                <a:defRPr/>
              </a:pPr>
              <a:t>32</a:t>
            </a:fld>
            <a:endParaRPr lang="en-US"/>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endParaRPr lang="tr-TR" smtClean="0"/>
          </a:p>
        </p:txBody>
      </p:sp>
      <p:sp>
        <p:nvSpPr>
          <p:cNvPr id="5" name="4 Slayt Numarası Yer Tutucusu"/>
          <p:cNvSpPr>
            <a:spLocks noGrp="1"/>
          </p:cNvSpPr>
          <p:nvPr>
            <p:ph type="sldNum" sz="quarter" idx="12"/>
          </p:nvPr>
        </p:nvSpPr>
        <p:spPr/>
        <p:txBody>
          <a:bodyPr/>
          <a:lstStyle/>
          <a:p>
            <a:pPr>
              <a:defRPr/>
            </a:pPr>
            <a:fld id="{E0E5A1A8-5216-4D50-B0FE-C824E5E24806}" type="slidenum">
              <a:rPr lang="en-US" smtClean="0"/>
              <a:pPr>
                <a:defRPr/>
              </a:pPr>
              <a:t>33</a:t>
            </a:fld>
            <a:endParaRPr lang="en-US"/>
          </a:p>
        </p:txBody>
      </p:sp>
      <p:pic>
        <p:nvPicPr>
          <p:cNvPr id="36869" name="Picture 2" descr="14"/>
          <p:cNvPicPr>
            <a:picLocks noGrp="1" noChangeAspect="1" noChangeArrowheads="1"/>
          </p:cNvPicPr>
          <p:nvPr>
            <p:ph idx="1"/>
          </p:nvPr>
        </p:nvPicPr>
        <p:blipFill>
          <a:blip r:embed="rId2" cstate="print"/>
          <a:srcRect/>
          <a:stretch>
            <a:fillRect/>
          </a:stretch>
        </p:blipFill>
        <p:spPr>
          <a:xfrm>
            <a:off x="533400" y="533400"/>
            <a:ext cx="7848600" cy="5867400"/>
          </a:xfrm>
        </p:spPr>
      </p:pic>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p:txBody>
          <a:bodyPr/>
          <a:lstStyle/>
          <a:p>
            <a:pPr algn="just"/>
            <a:r>
              <a:rPr lang="tr-TR" sz="3200" b="1" smtClean="0">
                <a:solidFill>
                  <a:schemeClr val="tx1"/>
                </a:solidFill>
              </a:rPr>
              <a:t>Mendel bezelye deneylerinde bitkide aradığı özelliğin sabit olduğundan emin olmak için onları iki yıl boyunca çaprazlayarak sınadı (saf döl elde etti). Saf soy incelenen karakter bakımından homozigottur.  Bu soylarda kuşaklar boyu hep aynı özellikler görülür). </a:t>
            </a:r>
          </a:p>
          <a:p>
            <a:endParaRPr lang="tr-TR" sz="3200" b="1" smtClean="0">
              <a:solidFill>
                <a:schemeClr val="tx1"/>
              </a:solidFill>
            </a:endParaRPr>
          </a:p>
        </p:txBody>
      </p:sp>
      <p:sp>
        <p:nvSpPr>
          <p:cNvPr id="5" name="4 Slayt Numarası Yer Tutucusu"/>
          <p:cNvSpPr>
            <a:spLocks noGrp="1"/>
          </p:cNvSpPr>
          <p:nvPr>
            <p:ph type="sldNum" sz="quarter" idx="12"/>
          </p:nvPr>
        </p:nvSpPr>
        <p:spPr/>
        <p:txBody>
          <a:bodyPr/>
          <a:lstStyle/>
          <a:p>
            <a:pPr>
              <a:defRPr/>
            </a:pPr>
            <a:fld id="{7977FB31-9107-4C5A-A9CC-123FDDBCDA2A}" type="slidenum">
              <a:rPr lang="en-US" smtClean="0"/>
              <a:pPr>
                <a:defRPr/>
              </a:pPr>
              <a:t>34</a:t>
            </a:fld>
            <a:endParaRPr lang="en-US"/>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İçerik Yer Tutucusu"/>
          <p:cNvSpPr>
            <a:spLocks noGrp="1"/>
          </p:cNvSpPr>
          <p:nvPr>
            <p:ph idx="1"/>
          </p:nvPr>
        </p:nvSpPr>
        <p:spPr>
          <a:xfrm>
            <a:off x="0" y="609600"/>
            <a:ext cx="8763000" cy="5867400"/>
          </a:xfrm>
        </p:spPr>
        <p:txBody>
          <a:bodyPr/>
          <a:lstStyle/>
          <a:p>
            <a:r>
              <a:rPr lang="tr-TR" sz="2800" b="1" smtClean="0">
                <a:solidFill>
                  <a:schemeClr val="tx1"/>
                </a:solidFill>
              </a:rPr>
              <a:t>Mendel klasik olan bir deneyinde yuvarlak taneli olan bir bezelye çeşidiyle</a:t>
            </a:r>
          </a:p>
          <a:p>
            <a:endParaRPr lang="tr-TR" sz="2800" b="1" smtClean="0">
              <a:solidFill>
                <a:schemeClr val="tx1"/>
              </a:solidFill>
            </a:endParaRPr>
          </a:p>
          <a:p>
            <a:endParaRPr lang="tr-TR" sz="2800" b="1" smtClean="0">
              <a:solidFill>
                <a:schemeClr val="tx1"/>
              </a:solidFill>
            </a:endParaRPr>
          </a:p>
          <a:p>
            <a:endParaRPr lang="tr-TR" sz="2800" b="1" smtClean="0">
              <a:solidFill>
                <a:schemeClr val="tx1"/>
              </a:solidFill>
            </a:endParaRPr>
          </a:p>
          <a:p>
            <a:endParaRPr lang="tr-TR" sz="2800" b="1" smtClean="0">
              <a:solidFill>
                <a:schemeClr val="tx1"/>
              </a:solidFill>
            </a:endParaRPr>
          </a:p>
          <a:p>
            <a:r>
              <a:rPr lang="tr-TR" sz="2800" b="1" smtClean="0">
                <a:solidFill>
                  <a:schemeClr val="tx1"/>
                </a:solidFill>
              </a:rPr>
              <a:t>Buruşuk taneli bir bir bezelye çeşidini çaprazladı</a:t>
            </a:r>
          </a:p>
          <a:p>
            <a:r>
              <a:rPr lang="tr-TR" sz="2800" b="1" smtClean="0">
                <a:solidFill>
                  <a:schemeClr val="tx1"/>
                </a:solidFill>
              </a:rPr>
              <a:t> </a:t>
            </a:r>
          </a:p>
        </p:txBody>
      </p:sp>
      <p:sp>
        <p:nvSpPr>
          <p:cNvPr id="5" name="4 Slayt Numarası Yer Tutucusu"/>
          <p:cNvSpPr>
            <a:spLocks noGrp="1"/>
          </p:cNvSpPr>
          <p:nvPr>
            <p:ph type="sldNum" sz="quarter" idx="12"/>
          </p:nvPr>
        </p:nvSpPr>
        <p:spPr/>
        <p:txBody>
          <a:bodyPr/>
          <a:lstStyle/>
          <a:p>
            <a:pPr>
              <a:defRPr/>
            </a:pPr>
            <a:fld id="{4A4F0BD8-C646-4DE1-9A9E-16851C0856F6}" type="slidenum">
              <a:rPr lang="en-US" smtClean="0"/>
              <a:pPr>
                <a:defRPr/>
              </a:pPr>
              <a:t>35</a:t>
            </a:fld>
            <a:endParaRPr lang="en-US"/>
          </a:p>
        </p:txBody>
      </p:sp>
      <p:pic>
        <p:nvPicPr>
          <p:cNvPr id="38917" name="5 Resim" descr="pisa6_001_shp.jpg"/>
          <p:cNvPicPr>
            <a:picLocks noChangeAspect="1"/>
          </p:cNvPicPr>
          <p:nvPr/>
        </p:nvPicPr>
        <p:blipFill>
          <a:blip r:embed="rId2" cstate="print"/>
          <a:srcRect/>
          <a:stretch>
            <a:fillRect/>
          </a:stretch>
        </p:blipFill>
        <p:spPr bwMode="auto">
          <a:xfrm>
            <a:off x="2590800" y="1676400"/>
            <a:ext cx="2628900" cy="1752600"/>
          </a:xfrm>
          <a:prstGeom prst="rect">
            <a:avLst/>
          </a:prstGeom>
          <a:noFill/>
          <a:ln w="9525">
            <a:noFill/>
            <a:miter lim="800000"/>
            <a:headEnd/>
            <a:tailEnd/>
          </a:ln>
        </p:spPr>
      </p:pic>
      <p:pic>
        <p:nvPicPr>
          <p:cNvPr id="38918" name="6 Resim" descr="pisum_sativum.jpg"/>
          <p:cNvPicPr>
            <a:picLocks noChangeAspect="1"/>
          </p:cNvPicPr>
          <p:nvPr/>
        </p:nvPicPr>
        <p:blipFill>
          <a:blip r:embed="rId3" cstate="print"/>
          <a:srcRect t="14861"/>
          <a:stretch>
            <a:fillRect/>
          </a:stretch>
        </p:blipFill>
        <p:spPr bwMode="auto">
          <a:xfrm>
            <a:off x="2286000" y="4114800"/>
            <a:ext cx="2971800" cy="218281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İçerik Yer Tutucusu"/>
          <p:cNvSpPr>
            <a:spLocks noGrp="1"/>
          </p:cNvSpPr>
          <p:nvPr>
            <p:ph idx="1"/>
          </p:nvPr>
        </p:nvSpPr>
        <p:spPr/>
        <p:txBody>
          <a:bodyPr/>
          <a:lstStyle/>
          <a:p>
            <a:r>
              <a:rPr lang="tr-TR" sz="2400" b="1" smtClean="0">
                <a:solidFill>
                  <a:schemeClr val="tx1"/>
                </a:solidFill>
              </a:rPr>
              <a:t>Ana baba kuşağı anlamında</a:t>
            </a:r>
          </a:p>
          <a:p>
            <a:r>
              <a:rPr lang="tr-TR" sz="2400" b="1" smtClean="0">
                <a:solidFill>
                  <a:schemeClr val="tx1"/>
                </a:solidFill>
              </a:rPr>
              <a:t>Parental (P) simgesini, </a:t>
            </a:r>
          </a:p>
          <a:p>
            <a:r>
              <a:rPr lang="tr-TR" sz="2400" b="1" smtClean="0">
                <a:solidFill>
                  <a:schemeClr val="tx1"/>
                </a:solidFill>
              </a:rPr>
              <a:t>Bunların çaprazlanmasından</a:t>
            </a:r>
          </a:p>
          <a:p>
            <a:r>
              <a:rPr lang="tr-TR" sz="2400" b="1" smtClean="0">
                <a:solidFill>
                  <a:schemeClr val="tx1"/>
                </a:solidFill>
              </a:rPr>
              <a:t>Oluşan birinci kuşak</a:t>
            </a:r>
          </a:p>
          <a:p>
            <a:r>
              <a:rPr lang="tr-TR" sz="2400" b="1" smtClean="0">
                <a:solidFill>
                  <a:schemeClr val="tx1"/>
                </a:solidFill>
              </a:rPr>
              <a:t>İçin F1, bunu izleyen</a:t>
            </a:r>
          </a:p>
          <a:p>
            <a:r>
              <a:rPr lang="tr-TR" sz="2400" b="1" smtClean="0">
                <a:solidFill>
                  <a:schemeClr val="tx1"/>
                </a:solidFill>
              </a:rPr>
              <a:t>Döller için F2, F3 simgelerini</a:t>
            </a:r>
          </a:p>
          <a:p>
            <a:r>
              <a:rPr lang="tr-TR" sz="2400" b="1" smtClean="0">
                <a:solidFill>
                  <a:schemeClr val="tx1"/>
                </a:solidFill>
              </a:rPr>
              <a:t>Kullanmıştır </a:t>
            </a:r>
          </a:p>
          <a:p>
            <a:r>
              <a:rPr lang="tr-TR" sz="2400" b="1" smtClean="0">
                <a:solidFill>
                  <a:schemeClr val="tx1"/>
                </a:solidFill>
              </a:rPr>
              <a:t>(bir bireyin kendi kendini dölle</a:t>
            </a:r>
          </a:p>
          <a:p>
            <a:r>
              <a:rPr lang="tr-TR" sz="2400" b="1" smtClean="0">
                <a:solidFill>
                  <a:schemeClr val="tx1"/>
                </a:solidFill>
              </a:rPr>
              <a:t>mesine veya kendisiyle aynı</a:t>
            </a:r>
          </a:p>
          <a:p>
            <a:r>
              <a:rPr lang="tr-TR" sz="2400" b="1" smtClean="0">
                <a:solidFill>
                  <a:schemeClr val="tx1"/>
                </a:solidFill>
              </a:rPr>
              <a:t>Genotipte bir bireyle çapraz</a:t>
            </a:r>
          </a:p>
          <a:p>
            <a:r>
              <a:rPr lang="tr-TR" sz="2400" b="1" smtClean="0">
                <a:solidFill>
                  <a:schemeClr val="tx1"/>
                </a:solidFill>
              </a:rPr>
              <a:t>lanmasına kendileşme denir)</a:t>
            </a:r>
          </a:p>
        </p:txBody>
      </p:sp>
      <p:sp>
        <p:nvSpPr>
          <p:cNvPr id="5" name="4 Slayt Numarası Yer Tutucusu"/>
          <p:cNvSpPr>
            <a:spLocks noGrp="1"/>
          </p:cNvSpPr>
          <p:nvPr>
            <p:ph type="sldNum" sz="quarter" idx="12"/>
          </p:nvPr>
        </p:nvSpPr>
        <p:spPr/>
        <p:txBody>
          <a:bodyPr/>
          <a:lstStyle/>
          <a:p>
            <a:pPr>
              <a:defRPr/>
            </a:pPr>
            <a:fld id="{9105F2F8-72D0-46D1-A256-3B68EBFFB04F}" type="slidenum">
              <a:rPr lang="en-US" smtClean="0"/>
              <a:pPr>
                <a:defRPr/>
              </a:pPr>
              <a:t>36</a:t>
            </a:fld>
            <a:endParaRPr lang="en-US"/>
          </a:p>
        </p:txBody>
      </p:sp>
      <p:pic>
        <p:nvPicPr>
          <p:cNvPr id="39941" name="Picture 2"/>
          <p:cNvPicPr>
            <a:picLocks noChangeAspect="1" noChangeArrowheads="1"/>
          </p:cNvPicPr>
          <p:nvPr/>
        </p:nvPicPr>
        <p:blipFill>
          <a:blip r:embed="rId2" cstate="print"/>
          <a:srcRect/>
          <a:stretch>
            <a:fillRect/>
          </a:stretch>
        </p:blipFill>
        <p:spPr bwMode="auto">
          <a:xfrm>
            <a:off x="4800600" y="685800"/>
            <a:ext cx="4084638" cy="46624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İçerik Yer Tutucusu"/>
          <p:cNvSpPr>
            <a:spLocks noGrp="1"/>
          </p:cNvSpPr>
          <p:nvPr>
            <p:ph idx="1"/>
          </p:nvPr>
        </p:nvSpPr>
        <p:spPr/>
        <p:txBody>
          <a:bodyPr/>
          <a:lstStyle/>
          <a:p>
            <a:r>
              <a:rPr lang="tr-TR" sz="3200" b="1" smtClean="0">
                <a:solidFill>
                  <a:schemeClr val="tx1"/>
                </a:solidFill>
              </a:rPr>
              <a:t>İlk kuşak ürünün tamamı düzgün taneliydi (F1). Mendel bir sonraki yıl bu düzgün taneleri tohum olarak kullandı ve bunlardan yetişen F2 kuşağı bitkilerinin tanelerini inceledi. Sonuçta 5474 düzgün tane ile 1850 buruşuk tane vardı.</a:t>
            </a:r>
          </a:p>
          <a:p>
            <a:r>
              <a:rPr lang="tr-TR" sz="3200" b="1" smtClean="0">
                <a:solidFill>
                  <a:schemeClr val="tx1"/>
                </a:solidFill>
              </a:rPr>
              <a:t>Yaklaşık 3:1 oranı</a:t>
            </a:r>
          </a:p>
          <a:p>
            <a:r>
              <a:rPr lang="tr-TR" sz="3200" b="1" smtClean="0">
                <a:solidFill>
                  <a:schemeClr val="tx1"/>
                </a:solidFill>
              </a:rPr>
              <a:t>Mendel bezelye bitkilerinin diğer öteki özelliklerinin kalıtımını incelemek için altı deney daha yaptı ve kalıtımla geçen özellikler için hep 3:1 oranını elde etti.</a:t>
            </a:r>
          </a:p>
        </p:txBody>
      </p:sp>
      <p:sp>
        <p:nvSpPr>
          <p:cNvPr id="5" name="4 Slayt Numarası Yer Tutucusu"/>
          <p:cNvSpPr>
            <a:spLocks noGrp="1"/>
          </p:cNvSpPr>
          <p:nvPr>
            <p:ph type="sldNum" sz="quarter" idx="12"/>
          </p:nvPr>
        </p:nvSpPr>
        <p:spPr/>
        <p:txBody>
          <a:bodyPr/>
          <a:lstStyle/>
          <a:p>
            <a:pPr>
              <a:defRPr/>
            </a:pPr>
            <a:fld id="{156199F6-7023-4133-9EBA-7CC3CA3D734A}" type="slidenum">
              <a:rPr lang="en-US" smtClean="0"/>
              <a:pPr>
                <a:defRPr/>
              </a:pPr>
              <a:t>37</a:t>
            </a:fld>
            <a:endParaRPr lang="en-US"/>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p:txBody>
          <a:bodyPr/>
          <a:lstStyle/>
          <a:p>
            <a:endParaRPr lang="tr-TR" smtClean="0"/>
          </a:p>
        </p:txBody>
      </p:sp>
      <p:pic>
        <p:nvPicPr>
          <p:cNvPr id="41987" name="5 İçerik Yer Tutucusu" descr="çapraz1.gif"/>
          <p:cNvPicPr>
            <a:picLocks noGrp="1" noChangeAspect="1"/>
          </p:cNvPicPr>
          <p:nvPr>
            <p:ph idx="1"/>
          </p:nvPr>
        </p:nvPicPr>
        <p:blipFill>
          <a:blip r:embed="rId2" cstate="print"/>
          <a:srcRect/>
          <a:stretch>
            <a:fillRect/>
          </a:stretch>
        </p:blipFill>
        <p:spPr>
          <a:xfrm>
            <a:off x="201613" y="1223963"/>
            <a:ext cx="8256587" cy="4491037"/>
          </a:xfrm>
        </p:spPr>
      </p:pic>
      <p:sp>
        <p:nvSpPr>
          <p:cNvPr id="5" name="4 Slayt Numarası Yer Tutucusu"/>
          <p:cNvSpPr>
            <a:spLocks noGrp="1"/>
          </p:cNvSpPr>
          <p:nvPr>
            <p:ph type="sldNum" sz="quarter" idx="12"/>
          </p:nvPr>
        </p:nvSpPr>
        <p:spPr/>
        <p:txBody>
          <a:bodyPr/>
          <a:lstStyle/>
          <a:p>
            <a:pPr>
              <a:defRPr/>
            </a:pPr>
            <a:fld id="{73209F51-47AF-4B0A-AE32-2329FCA3B96A}" type="slidenum">
              <a:rPr lang="en-US" smtClean="0"/>
              <a:pPr>
                <a:defRPr/>
              </a:pPr>
              <a:t>38</a:t>
            </a:fld>
            <a:endParaRPr lang="en-US"/>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p:txBody>
          <a:bodyPr/>
          <a:lstStyle/>
          <a:p>
            <a:endParaRPr lang="tr-TR" smtClean="0"/>
          </a:p>
        </p:txBody>
      </p:sp>
      <p:pic>
        <p:nvPicPr>
          <p:cNvPr id="43011" name="5 İçerik Yer Tutucusu" descr="3 e 1.gif"/>
          <p:cNvPicPr>
            <a:picLocks noGrp="1" noChangeAspect="1"/>
          </p:cNvPicPr>
          <p:nvPr>
            <p:ph idx="1"/>
          </p:nvPr>
        </p:nvPicPr>
        <p:blipFill>
          <a:blip r:embed="rId2" cstate="print"/>
          <a:srcRect/>
          <a:stretch>
            <a:fillRect/>
          </a:stretch>
        </p:blipFill>
        <p:spPr>
          <a:xfrm>
            <a:off x="1009650" y="762000"/>
            <a:ext cx="7191375" cy="4953000"/>
          </a:xfrm>
        </p:spPr>
      </p:pic>
      <p:sp>
        <p:nvSpPr>
          <p:cNvPr id="5" name="4 Slayt Numarası Yer Tutucusu"/>
          <p:cNvSpPr>
            <a:spLocks noGrp="1"/>
          </p:cNvSpPr>
          <p:nvPr>
            <p:ph type="sldNum" sz="quarter" idx="12"/>
          </p:nvPr>
        </p:nvSpPr>
        <p:spPr/>
        <p:txBody>
          <a:bodyPr/>
          <a:lstStyle/>
          <a:p>
            <a:pPr>
              <a:defRPr/>
            </a:pPr>
            <a:fld id="{0F46E4F2-4B6D-4DB0-A439-4BCD283A60B9}" type="slidenum">
              <a:rPr lang="en-US" smtClean="0"/>
              <a:pPr>
                <a:defRPr/>
              </a:pPr>
              <a:t>39</a:t>
            </a:fld>
            <a:endParaRPr lang="en-US"/>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4 Slayt Numarası Yer Tutucusu"/>
          <p:cNvSpPr>
            <a:spLocks noGrp="1"/>
          </p:cNvSpPr>
          <p:nvPr>
            <p:ph type="sldNum" sz="quarter" idx="12"/>
          </p:nvPr>
        </p:nvSpPr>
        <p:spPr/>
        <p:txBody>
          <a:bodyPr/>
          <a:lstStyle/>
          <a:p>
            <a:pPr>
              <a:defRPr/>
            </a:pPr>
            <a:fld id="{39C6343F-2330-4CC9-B6F8-5466426AE95A}" type="slidenum">
              <a:rPr lang="en-US" smtClean="0">
                <a:latin typeface="Eras Bold ITC"/>
              </a:rPr>
              <a:pPr>
                <a:defRPr/>
              </a:pPr>
              <a:t>4</a:t>
            </a:fld>
            <a:endParaRPr lang="en-US" smtClean="0">
              <a:latin typeface="Eras Bold ITC"/>
            </a:endParaRPr>
          </a:p>
        </p:txBody>
      </p:sp>
      <p:pic>
        <p:nvPicPr>
          <p:cNvPr id="7172" name="Picture 2" descr="http://www.academiavita.org/immagini/Pubblicazioni/embrio/english/colombo/FIG3.JPG"/>
          <p:cNvPicPr>
            <a:picLocks noChangeAspect="1" noChangeArrowheads="1"/>
          </p:cNvPicPr>
          <p:nvPr/>
        </p:nvPicPr>
        <p:blipFill>
          <a:blip r:embed="rId2" cstate="print"/>
          <a:srcRect/>
          <a:stretch>
            <a:fillRect/>
          </a:stretch>
        </p:blipFill>
        <p:spPr bwMode="auto">
          <a:xfrm>
            <a:off x="4800600" y="304800"/>
            <a:ext cx="4114800" cy="5783263"/>
          </a:xfrm>
          <a:prstGeom prst="rect">
            <a:avLst/>
          </a:prstGeom>
          <a:noFill/>
          <a:ln w="9525">
            <a:noFill/>
            <a:miter lim="800000"/>
            <a:headEnd/>
            <a:tailEnd/>
          </a:ln>
        </p:spPr>
      </p:pic>
      <p:sp>
        <p:nvSpPr>
          <p:cNvPr id="11" name="8 Dikdörtgen"/>
          <p:cNvSpPr/>
          <p:nvPr/>
        </p:nvSpPr>
        <p:spPr>
          <a:xfrm>
            <a:off x="533400" y="762000"/>
            <a:ext cx="4572000" cy="3540125"/>
          </a:xfrm>
          <a:prstGeom prst="rect">
            <a:avLst/>
          </a:prstGeom>
        </p:spPr>
        <p:txBody>
          <a:bodyPr>
            <a:spAutoFit/>
          </a:bodyPr>
          <a:lstStyle>
            <a:defPPr>
              <a:defRPr lang="en-US"/>
            </a:defPPr>
            <a:lvl1pPr algn="ctr" rtl="0" fontAlgn="base">
              <a:spcBef>
                <a:spcPct val="0"/>
              </a:spcBef>
              <a:spcAft>
                <a:spcPct val="0"/>
              </a:spcAft>
              <a:defRPr sz="8000" kern="1200">
                <a:solidFill>
                  <a:schemeClr val="tx1"/>
                </a:solidFill>
                <a:latin typeface="Arial" charset="0"/>
                <a:ea typeface="+mn-ea"/>
                <a:cs typeface="+mn-cs"/>
              </a:defRPr>
            </a:lvl1pPr>
            <a:lvl2pPr marL="457200" algn="ctr" rtl="0" fontAlgn="base">
              <a:spcBef>
                <a:spcPct val="0"/>
              </a:spcBef>
              <a:spcAft>
                <a:spcPct val="0"/>
              </a:spcAft>
              <a:defRPr sz="8000" kern="1200">
                <a:solidFill>
                  <a:schemeClr val="tx1"/>
                </a:solidFill>
                <a:latin typeface="Arial" charset="0"/>
                <a:ea typeface="+mn-ea"/>
                <a:cs typeface="+mn-cs"/>
              </a:defRPr>
            </a:lvl2pPr>
            <a:lvl3pPr marL="914400" algn="ctr" rtl="0" fontAlgn="base">
              <a:spcBef>
                <a:spcPct val="0"/>
              </a:spcBef>
              <a:spcAft>
                <a:spcPct val="0"/>
              </a:spcAft>
              <a:defRPr sz="8000" kern="1200">
                <a:solidFill>
                  <a:schemeClr val="tx1"/>
                </a:solidFill>
                <a:latin typeface="Arial" charset="0"/>
                <a:ea typeface="+mn-ea"/>
                <a:cs typeface="+mn-cs"/>
              </a:defRPr>
            </a:lvl3pPr>
            <a:lvl4pPr marL="1371600" algn="ctr" rtl="0" fontAlgn="base">
              <a:spcBef>
                <a:spcPct val="0"/>
              </a:spcBef>
              <a:spcAft>
                <a:spcPct val="0"/>
              </a:spcAft>
              <a:defRPr sz="8000" kern="1200">
                <a:solidFill>
                  <a:schemeClr val="tx1"/>
                </a:solidFill>
                <a:latin typeface="Arial" charset="0"/>
                <a:ea typeface="+mn-ea"/>
                <a:cs typeface="+mn-cs"/>
              </a:defRPr>
            </a:lvl4pPr>
            <a:lvl5pPr marL="1828800" algn="ctr"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a:defRPr/>
            </a:pPr>
            <a:r>
              <a:rPr lang="tr-TR" sz="3200" dirty="0" smtClean="0">
                <a:latin typeface="+mn-lt"/>
              </a:rPr>
              <a:t>A, B ve D spermdeki küçük insanları (</a:t>
            </a:r>
            <a:r>
              <a:rPr lang="tr-TR" sz="3200" dirty="0" err="1" smtClean="0">
                <a:latin typeface="+mn-lt"/>
              </a:rPr>
              <a:t>Homunculus</a:t>
            </a:r>
            <a:r>
              <a:rPr lang="tr-TR" sz="3200" dirty="0" smtClean="0">
                <a:latin typeface="+mn-lt"/>
              </a:rPr>
              <a:t>), C ise yumurtadaki </a:t>
            </a:r>
            <a:r>
              <a:rPr lang="tr-TR" sz="3200" dirty="0" err="1" smtClean="0">
                <a:latin typeface="+mn-lt"/>
              </a:rPr>
              <a:t>Homunculus’u</a:t>
            </a:r>
            <a:r>
              <a:rPr lang="tr-TR" sz="3200" dirty="0" smtClean="0">
                <a:latin typeface="+mn-lt"/>
              </a:rPr>
              <a:t> tasvir eden çizimler</a:t>
            </a:r>
          </a:p>
          <a:p>
            <a:pPr>
              <a:defRPr/>
            </a:pPr>
            <a:endParaRPr lang="tr-TR" sz="3200" dirty="0">
              <a:latin typeface="+mn-lt"/>
            </a:endParaRP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p:txBody>
          <a:bodyPr/>
          <a:lstStyle/>
          <a:p>
            <a:pPr>
              <a:defRPr/>
            </a:pPr>
            <a:fld id="{F7F3D332-219B-46EF-8895-B3318546645B}" type="slidenum">
              <a:rPr lang="en-US" smtClean="0">
                <a:latin typeface="Eras Bold ITC"/>
              </a:rPr>
              <a:pPr>
                <a:defRPr/>
              </a:pPr>
              <a:t>40</a:t>
            </a:fld>
            <a:endParaRPr lang="en-US" smtClean="0">
              <a:latin typeface="Eras Bold ITC"/>
            </a:endParaRPr>
          </a:p>
        </p:txBody>
      </p:sp>
      <p:pic>
        <p:nvPicPr>
          <p:cNvPr id="188420" name="Picture 1028" descr="FG11_T02"/>
          <p:cNvPicPr>
            <a:picLocks noChangeAspect="1" noChangeArrowheads="1"/>
          </p:cNvPicPr>
          <p:nvPr/>
        </p:nvPicPr>
        <p:blipFill>
          <a:blip r:embed="rId3" cstate="print"/>
          <a:srcRect r="3572" b="7962"/>
          <a:stretch>
            <a:fillRect/>
          </a:stretch>
        </p:blipFill>
        <p:spPr bwMode="auto">
          <a:xfrm>
            <a:off x="0" y="1143000"/>
            <a:ext cx="9144000" cy="5243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8420"/>
                                        </p:tgtEl>
                                        <p:attrNameLst>
                                          <p:attrName>style.visibility</p:attrName>
                                        </p:attrNameLst>
                                      </p:cBhvr>
                                      <p:to>
                                        <p:strVal val="visible"/>
                                      </p:to>
                                    </p:set>
                                    <p:animEffect transition="in" filter="checkerboard(across)">
                                      <p:cBhvr>
                                        <p:cTn id="7" dur="500"/>
                                        <p:tgtEl>
                                          <p:spTgt spid="18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İçerik Yer Tutucusu"/>
          <p:cNvSpPr>
            <a:spLocks noGrp="1"/>
          </p:cNvSpPr>
          <p:nvPr>
            <p:ph idx="1"/>
          </p:nvPr>
        </p:nvSpPr>
        <p:spPr/>
        <p:txBody>
          <a:bodyPr/>
          <a:lstStyle/>
          <a:p>
            <a:r>
              <a:rPr lang="tr-TR" sz="2400" b="1" smtClean="0">
                <a:solidFill>
                  <a:schemeClr val="tx1"/>
                </a:solidFill>
              </a:rPr>
              <a:t>Mendel araştırmalarında bezelyeleri erkek ve dişi olarak değiştirerek kullandı (resiprok) ve hep aynı sonuçları elde etti.</a:t>
            </a:r>
          </a:p>
          <a:p>
            <a:r>
              <a:rPr lang="tr-TR" sz="2400" b="1" smtClean="0">
                <a:solidFill>
                  <a:schemeClr val="tx1"/>
                </a:solidFill>
              </a:rPr>
              <a:t>F1 dölü ana ve babadan sadece birine benzemekteydi (izotip).</a:t>
            </a:r>
          </a:p>
          <a:p>
            <a:r>
              <a:rPr lang="tr-TR" sz="2400" b="1" smtClean="0">
                <a:solidFill>
                  <a:schemeClr val="tx1"/>
                </a:solidFill>
              </a:rPr>
              <a:t>Mendele kadar böyle bir çaprazlamada yavrunun ana ve babanın arasında bir durum göstereceğine inanılıyordu. Mendel bir karaktere ait fenotiplerden birinin diğerinden daha kuvvetli olduğunu belirledi.</a:t>
            </a:r>
          </a:p>
          <a:p>
            <a:r>
              <a:rPr lang="tr-TR" sz="2400" b="1" smtClean="0">
                <a:solidFill>
                  <a:schemeClr val="tx1"/>
                </a:solidFill>
              </a:rPr>
              <a:t>Ana ve babaya ait olan ve F1 dölünde gizli kalan karakterin F2 de yeniden belirdiğini gördü</a:t>
            </a:r>
          </a:p>
          <a:p>
            <a:r>
              <a:rPr lang="tr-TR" sz="2400" b="1" smtClean="0">
                <a:solidFill>
                  <a:schemeClr val="tx1"/>
                </a:solidFill>
              </a:rPr>
              <a:t>Ana ve babadan gelen potansiyeller F1 de bir araya gelmekte ve F2 de yeniden ayrılabilmektedirler.</a:t>
            </a:r>
          </a:p>
          <a:p>
            <a:r>
              <a:rPr lang="tr-TR" sz="2400" b="1" smtClean="0">
                <a:solidFill>
                  <a:schemeClr val="tx1"/>
                </a:solidFill>
              </a:rPr>
              <a:t>F1 de ortaya çıkan karakter dominant, gizli kalan için resesif terimini kullandı</a:t>
            </a:r>
          </a:p>
        </p:txBody>
      </p:sp>
      <p:sp>
        <p:nvSpPr>
          <p:cNvPr id="5" name="4 Slayt Numarası Yer Tutucusu"/>
          <p:cNvSpPr>
            <a:spLocks noGrp="1"/>
          </p:cNvSpPr>
          <p:nvPr>
            <p:ph type="sldNum" sz="quarter" idx="12"/>
          </p:nvPr>
        </p:nvSpPr>
        <p:spPr/>
        <p:txBody>
          <a:bodyPr/>
          <a:lstStyle/>
          <a:p>
            <a:pPr>
              <a:defRPr/>
            </a:pPr>
            <a:fld id="{EBC79ACF-EA74-4D7B-99B1-A7691F8D51BA}" type="slidenum">
              <a:rPr lang="en-US" smtClean="0"/>
              <a:pPr>
                <a:defRPr/>
              </a:pPr>
              <a:t>41</a:t>
            </a:fld>
            <a:endParaRPr lang="en-US"/>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İçerik Yer Tutucusu"/>
          <p:cNvSpPr>
            <a:spLocks noGrp="1"/>
          </p:cNvSpPr>
          <p:nvPr>
            <p:ph idx="1"/>
          </p:nvPr>
        </p:nvSpPr>
        <p:spPr/>
        <p:txBody>
          <a:bodyPr/>
          <a:lstStyle/>
          <a:p>
            <a:r>
              <a:rPr lang="tr-TR" sz="2800" b="1" smtClean="0">
                <a:solidFill>
                  <a:schemeClr val="tx1"/>
                </a:solidFill>
              </a:rPr>
              <a:t>Her bitkide tohum biçimini belirleyen iki özellik vardır. Mendel baskını “A” çekinik olanı “a” ile gösterdi.</a:t>
            </a:r>
          </a:p>
          <a:p>
            <a:r>
              <a:rPr lang="tr-TR" sz="2800" b="1" smtClean="0">
                <a:solidFill>
                  <a:schemeClr val="tx1"/>
                </a:solidFill>
              </a:rPr>
              <a:t>İki baskın öge için “AA”, bir baskın bir çekinik için “Aa”,  iki çekinik için “aa” olarak gösterdi.</a:t>
            </a:r>
          </a:p>
        </p:txBody>
      </p:sp>
      <p:sp>
        <p:nvSpPr>
          <p:cNvPr id="5" name="4 Slayt Numarası Yer Tutucusu"/>
          <p:cNvSpPr>
            <a:spLocks noGrp="1"/>
          </p:cNvSpPr>
          <p:nvPr>
            <p:ph type="sldNum" sz="quarter" idx="12"/>
          </p:nvPr>
        </p:nvSpPr>
        <p:spPr/>
        <p:txBody>
          <a:bodyPr/>
          <a:lstStyle/>
          <a:p>
            <a:pPr>
              <a:defRPr/>
            </a:pPr>
            <a:fld id="{D0968A91-3CD0-4967-AF3D-911F586E05AA}" type="slidenum">
              <a:rPr lang="en-US" smtClean="0"/>
              <a:pPr>
                <a:defRPr/>
              </a:pPr>
              <a:t>42</a:t>
            </a:fld>
            <a:endParaRPr lang="en-US"/>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İçerik Yer Tutucusu"/>
          <p:cNvSpPr>
            <a:spLocks noGrp="1"/>
          </p:cNvSpPr>
          <p:nvPr>
            <p:ph idx="1"/>
          </p:nvPr>
        </p:nvSpPr>
        <p:spPr/>
        <p:txBody>
          <a:bodyPr/>
          <a:lstStyle/>
          <a:p>
            <a:r>
              <a:rPr lang="tr-TR" sz="2400" b="1" smtClean="0">
                <a:solidFill>
                  <a:schemeClr val="tx1"/>
                </a:solidFill>
              </a:rPr>
              <a:t>Bu bulgulara göre mendel şu açıklamaları yaptı</a:t>
            </a:r>
          </a:p>
          <a:p>
            <a:r>
              <a:rPr lang="tr-TR" sz="2400" b="1" smtClean="0">
                <a:solidFill>
                  <a:schemeClr val="tx1"/>
                </a:solidFill>
              </a:rPr>
              <a:t>1-Belirli bir karakteri belirleyen kalıtsal belirleyiciler vardır (günümüzde gen adı verilmektedir)</a:t>
            </a:r>
          </a:p>
          <a:p>
            <a:r>
              <a:rPr lang="tr-TR" sz="2400" b="1" smtClean="0">
                <a:solidFill>
                  <a:schemeClr val="tx1"/>
                </a:solidFill>
              </a:rPr>
              <a:t>2-Her ergin bireyin hücrelerinde bir karaktere ait iki belirleyici (2 allel gen) bulunur. F1 de bunlardan biri dominant diğer resesiftir.</a:t>
            </a:r>
          </a:p>
          <a:p>
            <a:r>
              <a:rPr lang="tr-TR" sz="2400" b="1" smtClean="0">
                <a:solidFill>
                  <a:schemeClr val="tx1"/>
                </a:solidFill>
              </a:rPr>
              <a:t>3-Kalıtsal belirleyiciler eşey hücreleri ile dölden döle iletilir. Eşey hücreleri oluşumu sırasında her karaktere ait belirleyiciler eşey hücrelerine eşit şekilde giderler. Her eşey hücresi her bir karaktere ait sadece bir belirleyici taşır</a:t>
            </a:r>
          </a:p>
          <a:p>
            <a:r>
              <a:rPr lang="tr-TR" sz="2400" b="1" smtClean="0">
                <a:solidFill>
                  <a:schemeClr val="tx1"/>
                </a:solidFill>
              </a:rPr>
              <a:t>4-Zigotu oluşturmak üzere eşey hücrelerinin birleşmesi tamamen rastlantıya bağlıdır.</a:t>
            </a:r>
          </a:p>
        </p:txBody>
      </p:sp>
      <p:sp>
        <p:nvSpPr>
          <p:cNvPr id="5" name="4 Slayt Numarası Yer Tutucusu"/>
          <p:cNvSpPr>
            <a:spLocks noGrp="1"/>
          </p:cNvSpPr>
          <p:nvPr>
            <p:ph type="sldNum" sz="quarter" idx="12"/>
          </p:nvPr>
        </p:nvSpPr>
        <p:spPr/>
        <p:txBody>
          <a:bodyPr/>
          <a:lstStyle/>
          <a:p>
            <a:pPr>
              <a:defRPr/>
            </a:pPr>
            <a:fld id="{924B0F19-87D1-4540-861B-24198BC76ABE}" type="slidenum">
              <a:rPr lang="en-US" smtClean="0"/>
              <a:pPr>
                <a:defRPr/>
              </a:pPr>
              <a:t>43</a:t>
            </a:fld>
            <a:endParaRPr lang="en-US"/>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82CF0711-2989-4FF2-875E-B71D3D1AEB6E}" type="slidenum">
              <a:rPr lang="en-US" smtClean="0">
                <a:latin typeface="Eras Bold ITC"/>
              </a:rPr>
              <a:pPr>
                <a:defRPr/>
              </a:pPr>
              <a:t>44</a:t>
            </a:fld>
            <a:endParaRPr lang="en-US" smtClean="0">
              <a:latin typeface="Eras Bold ITC"/>
            </a:endParaRPr>
          </a:p>
        </p:txBody>
      </p:sp>
      <p:sp>
        <p:nvSpPr>
          <p:cNvPr id="235522" name="Rectangle 2"/>
          <p:cNvSpPr>
            <a:spLocks noGrp="1" noChangeArrowheads="1"/>
          </p:cNvSpPr>
          <p:nvPr>
            <p:ph type="title"/>
          </p:nvPr>
        </p:nvSpPr>
        <p:spPr>
          <a:xfrm>
            <a:off x="609600" y="762000"/>
            <a:ext cx="8229600" cy="533400"/>
          </a:xfrm>
        </p:spPr>
        <p:txBody>
          <a:bodyPr/>
          <a:lstStyle/>
          <a:p>
            <a:pPr algn="ctr" eaLnBrk="1" hangingPunct="1">
              <a:defRPr/>
            </a:pPr>
            <a:r>
              <a:rPr lang="tr-TR" sz="3600" b="1" dirty="0" smtClean="0">
                <a:solidFill>
                  <a:schemeClr val="tx1"/>
                </a:solidFill>
                <a:effectLst>
                  <a:outerShdw blurRad="38100" dist="38100" dir="2700000" algn="tl">
                    <a:srgbClr val="C0C0C0"/>
                  </a:outerShdw>
                </a:effectLst>
              </a:rPr>
              <a:t>Genetik çaprazlama tipleri</a:t>
            </a:r>
            <a:endParaRPr lang="en-US" sz="3600" b="1" dirty="0" smtClean="0">
              <a:solidFill>
                <a:schemeClr val="tx1"/>
              </a:solidFill>
              <a:effectLst>
                <a:outerShdw blurRad="38100" dist="38100" dir="2700000" algn="tl">
                  <a:srgbClr val="C0C0C0"/>
                </a:outerShdw>
              </a:effectLst>
            </a:endParaRPr>
          </a:p>
        </p:txBody>
      </p:sp>
      <p:sp>
        <p:nvSpPr>
          <p:cNvPr id="235523" name="Rectangle 3"/>
          <p:cNvSpPr>
            <a:spLocks noGrp="1" noChangeArrowheads="1"/>
          </p:cNvSpPr>
          <p:nvPr>
            <p:ph type="body" idx="1"/>
          </p:nvPr>
        </p:nvSpPr>
        <p:spPr>
          <a:xfrm>
            <a:off x="457200" y="1828800"/>
            <a:ext cx="8458200" cy="3886200"/>
          </a:xfrm>
        </p:spPr>
        <p:txBody>
          <a:bodyPr/>
          <a:lstStyle/>
          <a:p>
            <a:pPr algn="just" eaLnBrk="1" hangingPunct="1">
              <a:buClr>
                <a:srgbClr val="724C26"/>
              </a:buClr>
              <a:buSzTx/>
              <a:buFont typeface="Wingdings" pitchFamily="2" charset="2"/>
              <a:buChar char="§"/>
              <a:defRPr/>
            </a:pPr>
            <a:r>
              <a:rPr lang="en-US" sz="3600" b="1" dirty="0" err="1" smtClean="0">
                <a:solidFill>
                  <a:schemeClr val="tx1"/>
                </a:solidFill>
                <a:effectLst>
                  <a:outerShdw blurRad="38100" dist="38100" dir="2700000" algn="tl">
                    <a:srgbClr val="C0C0C0"/>
                  </a:outerShdw>
                </a:effectLst>
              </a:rPr>
              <a:t>Monoh</a:t>
            </a:r>
            <a:r>
              <a:rPr lang="tr-TR" sz="3600" b="1" dirty="0" err="1" smtClean="0">
                <a:solidFill>
                  <a:schemeClr val="tx1"/>
                </a:solidFill>
                <a:effectLst>
                  <a:outerShdw blurRad="38100" dist="38100" dir="2700000" algn="tl">
                    <a:srgbClr val="C0C0C0"/>
                  </a:outerShdw>
                </a:effectLst>
              </a:rPr>
              <a:t>ibrit</a:t>
            </a:r>
            <a:r>
              <a:rPr lang="tr-TR" sz="3600" b="1" dirty="0" smtClean="0">
                <a:solidFill>
                  <a:schemeClr val="tx1"/>
                </a:solidFill>
                <a:effectLst>
                  <a:outerShdw blurRad="38100" dist="38100" dir="2700000" algn="tl">
                    <a:srgbClr val="C0C0C0"/>
                  </a:outerShdw>
                </a:effectLst>
              </a:rPr>
              <a:t> çapraz</a:t>
            </a:r>
            <a:r>
              <a:rPr lang="en-US" sz="3600" b="1" dirty="0" smtClean="0">
                <a:solidFill>
                  <a:schemeClr val="tx1"/>
                </a:solidFill>
                <a:effectLst>
                  <a:outerShdw blurRad="38100" dist="38100" dir="2700000" algn="tl">
                    <a:srgbClr val="C0C0C0"/>
                  </a:outerShdw>
                </a:effectLst>
              </a:rPr>
              <a:t> – </a:t>
            </a:r>
            <a:r>
              <a:rPr lang="tr-TR" sz="3600" b="1" dirty="0" smtClean="0">
                <a:solidFill>
                  <a:schemeClr val="tx1"/>
                </a:solidFill>
                <a:effectLst>
                  <a:outerShdw blurRad="38100" dist="38100" dir="2700000" algn="tl">
                    <a:srgbClr val="C0C0C0"/>
                  </a:outerShdw>
                </a:effectLst>
              </a:rPr>
              <a:t>tek bir karakter bakımından fark gösteren bireylerin çaprazlanması (AA ve </a:t>
            </a:r>
            <a:r>
              <a:rPr lang="tr-TR" sz="3600" b="1" dirty="0" err="1" smtClean="0">
                <a:solidFill>
                  <a:schemeClr val="tx1"/>
                </a:solidFill>
                <a:effectLst>
                  <a:outerShdw blurRad="38100" dist="38100" dir="2700000" algn="tl">
                    <a:srgbClr val="C0C0C0"/>
                  </a:outerShdw>
                </a:effectLst>
              </a:rPr>
              <a:t>aa</a:t>
            </a:r>
            <a:r>
              <a:rPr lang="tr-TR" sz="3600" b="1" dirty="0" smtClean="0">
                <a:solidFill>
                  <a:schemeClr val="tx1"/>
                </a:solidFill>
                <a:effectLst>
                  <a:outerShdw blurRad="38100" dist="38100" dir="2700000" algn="tl">
                    <a:srgbClr val="C0C0C0"/>
                  </a:outerShdw>
                </a:effectLst>
              </a:rPr>
              <a:t> gibi,sadece çiçek rengi veya tohum biçimi gibi)</a:t>
            </a:r>
            <a:r>
              <a:rPr lang="en-US" sz="3600" b="1" dirty="0" smtClean="0">
                <a:solidFill>
                  <a:schemeClr val="tx1"/>
                </a:solidFill>
                <a:effectLst>
                  <a:outerShdw blurRad="38100" dist="38100" dir="2700000" algn="tl">
                    <a:srgbClr val="C0C0C0"/>
                  </a:outerShdw>
                </a:effectLst>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5523">
                                            <p:txEl>
                                              <p:pRg st="0" end="0"/>
                                            </p:txEl>
                                          </p:spTgt>
                                        </p:tgtEl>
                                        <p:attrNameLst>
                                          <p:attrName>style.visibility</p:attrName>
                                        </p:attrNameLst>
                                      </p:cBhvr>
                                      <p:to>
                                        <p:strVal val="visible"/>
                                      </p:to>
                                    </p:set>
                                    <p:anim to="" calcmode="lin" valueType="num">
                                      <p:cBhvr>
                                        <p:cTn id="7" dur="1" fill="hold"/>
                                        <p:tgtEl>
                                          <p:spTgt spid="23552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endParaRPr lang="tr-TR" smtClean="0"/>
          </a:p>
        </p:txBody>
      </p:sp>
      <p:sp>
        <p:nvSpPr>
          <p:cNvPr id="49155" name="2 İçerik Yer Tutucusu"/>
          <p:cNvSpPr>
            <a:spLocks noGrp="1"/>
          </p:cNvSpPr>
          <p:nvPr>
            <p:ph idx="1"/>
          </p:nvPr>
        </p:nvSpPr>
        <p:spPr/>
        <p:txBody>
          <a:bodyPr/>
          <a:lstStyle/>
          <a:p>
            <a:pPr algn="just"/>
            <a:r>
              <a:rPr lang="tr-TR" sz="2400" b="1" smtClean="0">
                <a:solidFill>
                  <a:schemeClr val="tx1"/>
                </a:solidFill>
              </a:rPr>
              <a:t>Gametlerin oluşturulup zigotta meydana gelebilecek muhtemel kombinasyonların hesaplanmasından Punnett kareleme yöntemi kullanılır.</a:t>
            </a:r>
            <a:r>
              <a:rPr lang="tr-TR" smtClean="0"/>
              <a:t> </a:t>
            </a:r>
          </a:p>
        </p:txBody>
      </p:sp>
      <p:sp>
        <p:nvSpPr>
          <p:cNvPr id="5" name="4 Slayt Numarası Yer Tutucusu"/>
          <p:cNvSpPr>
            <a:spLocks noGrp="1"/>
          </p:cNvSpPr>
          <p:nvPr>
            <p:ph type="sldNum" sz="quarter" idx="12"/>
          </p:nvPr>
        </p:nvSpPr>
        <p:spPr/>
        <p:txBody>
          <a:bodyPr/>
          <a:lstStyle/>
          <a:p>
            <a:pPr>
              <a:defRPr/>
            </a:pPr>
            <a:fld id="{9159D62E-B56F-42C8-A014-04DF58DC1122}" type="slidenum">
              <a:rPr lang="en-US" smtClean="0"/>
              <a:pPr>
                <a:defRPr/>
              </a:pPr>
              <a:t>45</a:t>
            </a:fld>
            <a:endParaRPr lang="en-US"/>
          </a:p>
        </p:txBody>
      </p:sp>
      <p:pic>
        <p:nvPicPr>
          <p:cNvPr id="6" name="Picture 9" descr="FG11_05b"/>
          <p:cNvPicPr>
            <a:picLocks noChangeAspect="1" noChangeArrowheads="1"/>
          </p:cNvPicPr>
          <p:nvPr/>
        </p:nvPicPr>
        <p:blipFill>
          <a:blip r:embed="rId2" cstate="print"/>
          <a:srcRect t="9314" r="51302" b="9874"/>
          <a:stretch>
            <a:fillRect/>
          </a:stretch>
        </p:blipFill>
        <p:spPr bwMode="auto">
          <a:xfrm>
            <a:off x="4800600" y="1905000"/>
            <a:ext cx="3316288" cy="1905000"/>
          </a:xfrm>
          <a:prstGeom prst="rect">
            <a:avLst/>
          </a:prstGeom>
          <a:noFill/>
          <a:ln w="9525">
            <a:solidFill>
              <a:srgbClr val="724C26"/>
            </a:solidFill>
            <a:miter lim="800000"/>
            <a:headEnd/>
            <a:tailEnd/>
          </a:ln>
        </p:spPr>
      </p:pic>
      <p:pic>
        <p:nvPicPr>
          <p:cNvPr id="49159" name="6 Resim" descr="mendel8.gif"/>
          <p:cNvPicPr>
            <a:picLocks noChangeAspect="1"/>
          </p:cNvPicPr>
          <p:nvPr/>
        </p:nvPicPr>
        <p:blipFill>
          <a:blip r:embed="rId3" cstate="print"/>
          <a:srcRect/>
          <a:stretch>
            <a:fillRect/>
          </a:stretch>
        </p:blipFill>
        <p:spPr bwMode="auto">
          <a:xfrm>
            <a:off x="457200" y="1905000"/>
            <a:ext cx="3657600" cy="1752600"/>
          </a:xfrm>
          <a:prstGeom prst="rect">
            <a:avLst/>
          </a:prstGeom>
          <a:noFill/>
          <a:ln w="9525">
            <a:noFill/>
            <a:miter lim="800000"/>
            <a:headEnd/>
            <a:tailEnd/>
          </a:ln>
        </p:spPr>
      </p:pic>
      <p:pic>
        <p:nvPicPr>
          <p:cNvPr id="49160" name="7 Resim" descr="punnet kare.gif"/>
          <p:cNvPicPr>
            <a:picLocks noChangeAspect="1"/>
          </p:cNvPicPr>
          <p:nvPr/>
        </p:nvPicPr>
        <p:blipFill>
          <a:blip r:embed="rId4" cstate="print"/>
          <a:srcRect/>
          <a:stretch>
            <a:fillRect/>
          </a:stretch>
        </p:blipFill>
        <p:spPr bwMode="auto">
          <a:xfrm>
            <a:off x="304800" y="3810000"/>
            <a:ext cx="3305175" cy="2590800"/>
          </a:xfrm>
          <a:prstGeom prst="rect">
            <a:avLst/>
          </a:prstGeom>
          <a:noFill/>
          <a:ln w="9525">
            <a:noFill/>
            <a:miter lim="800000"/>
            <a:headEnd/>
            <a:tailEnd/>
          </a:ln>
        </p:spPr>
      </p:pic>
      <p:pic>
        <p:nvPicPr>
          <p:cNvPr id="49161" name="8 Resim" descr="imagesCAU99NVR.jpe"/>
          <p:cNvPicPr>
            <a:picLocks noChangeAspect="1"/>
          </p:cNvPicPr>
          <p:nvPr/>
        </p:nvPicPr>
        <p:blipFill>
          <a:blip r:embed="rId5" cstate="print"/>
          <a:srcRect/>
          <a:stretch>
            <a:fillRect/>
          </a:stretch>
        </p:blipFill>
        <p:spPr bwMode="auto">
          <a:xfrm>
            <a:off x="4953000" y="4038600"/>
            <a:ext cx="3443288" cy="22669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p:txBody>
          <a:bodyPr/>
          <a:lstStyle/>
          <a:p>
            <a:pPr>
              <a:defRPr/>
            </a:pPr>
            <a:fld id="{AD7AFC10-4363-4379-8141-F1F14A745EA0}" type="slidenum">
              <a:rPr lang="en-US" smtClean="0">
                <a:latin typeface="Eras Bold ITC"/>
              </a:rPr>
              <a:pPr>
                <a:defRPr/>
              </a:pPr>
              <a:t>46</a:t>
            </a:fld>
            <a:endParaRPr lang="en-US" smtClean="0">
              <a:latin typeface="Eras Bold ITC"/>
            </a:endParaRPr>
          </a:p>
        </p:txBody>
      </p:sp>
      <p:pic>
        <p:nvPicPr>
          <p:cNvPr id="50179" name="Picture 2" descr="howtopunnett"/>
          <p:cNvPicPr>
            <a:picLocks noChangeAspect="1" noChangeArrowheads="1"/>
          </p:cNvPicPr>
          <p:nvPr/>
        </p:nvPicPr>
        <p:blipFill>
          <a:blip r:embed="rId3" cstate="print"/>
          <a:srcRect/>
          <a:stretch>
            <a:fillRect/>
          </a:stretch>
        </p:blipFill>
        <p:spPr bwMode="auto">
          <a:xfrm>
            <a:off x="0" y="361950"/>
            <a:ext cx="9144000" cy="5124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5 İçerik Yer Tutucusu" descr="Mendelian_principles.jpg"/>
          <p:cNvPicPr>
            <a:picLocks noGrp="1" noChangeAspect="1"/>
          </p:cNvPicPr>
          <p:nvPr>
            <p:ph idx="1"/>
          </p:nvPr>
        </p:nvPicPr>
        <p:blipFill>
          <a:blip r:embed="rId2" cstate="print"/>
          <a:srcRect/>
          <a:stretch>
            <a:fillRect/>
          </a:stretch>
        </p:blipFill>
        <p:spPr>
          <a:xfrm>
            <a:off x="1012825" y="323850"/>
            <a:ext cx="7292975" cy="6076950"/>
          </a:xfrm>
        </p:spPr>
      </p:pic>
      <p:sp>
        <p:nvSpPr>
          <p:cNvPr id="5" name="4 Slayt Numarası Yer Tutucusu"/>
          <p:cNvSpPr>
            <a:spLocks noGrp="1"/>
          </p:cNvSpPr>
          <p:nvPr>
            <p:ph type="sldNum" sz="quarter" idx="12"/>
          </p:nvPr>
        </p:nvSpPr>
        <p:spPr/>
        <p:txBody>
          <a:bodyPr/>
          <a:lstStyle/>
          <a:p>
            <a:pPr>
              <a:defRPr/>
            </a:pPr>
            <a:fld id="{F1CABC8B-4F69-48ED-BA9C-4439207DDD50}" type="slidenum">
              <a:rPr lang="en-US" smtClean="0"/>
              <a:pPr>
                <a:defRPr/>
              </a:pPr>
              <a:t>47</a:t>
            </a:fld>
            <a:endParaRPr lang="en-US"/>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6E7D7C6F-B117-4C5F-BFEB-D397D427E4DA}" type="slidenum">
              <a:rPr lang="en-US" smtClean="0"/>
              <a:pPr>
                <a:defRPr/>
              </a:pPr>
              <a:t>48</a:t>
            </a:fld>
            <a:endParaRPr lang="en-US"/>
          </a:p>
        </p:txBody>
      </p:sp>
      <p:pic>
        <p:nvPicPr>
          <p:cNvPr id="52228" name="3 Resim" descr="examplecrossflower.JPG"/>
          <p:cNvPicPr>
            <a:picLocks noChangeAspect="1"/>
          </p:cNvPicPr>
          <p:nvPr/>
        </p:nvPicPr>
        <p:blipFill>
          <a:blip r:embed="rId2" cstate="print"/>
          <a:srcRect/>
          <a:stretch>
            <a:fillRect/>
          </a:stretch>
        </p:blipFill>
        <p:spPr bwMode="auto">
          <a:xfrm>
            <a:off x="0" y="152400"/>
            <a:ext cx="9144000" cy="6400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DF7F095A-4A0E-4FFA-BDF2-F6C0A3F67565}" type="slidenum">
              <a:rPr lang="en-US" smtClean="0"/>
              <a:pPr>
                <a:defRPr/>
              </a:pPr>
              <a:t>49</a:t>
            </a:fld>
            <a:endParaRPr lang="en-US"/>
          </a:p>
        </p:txBody>
      </p:sp>
      <p:pic>
        <p:nvPicPr>
          <p:cNvPr id="53252" name="4 Resim" descr="000224302.png"/>
          <p:cNvPicPr>
            <a:picLocks noChangeAspect="1"/>
          </p:cNvPicPr>
          <p:nvPr/>
        </p:nvPicPr>
        <p:blipFill>
          <a:blip r:embed="rId2" cstate="print"/>
          <a:srcRect/>
          <a:stretch>
            <a:fillRect/>
          </a:stretch>
        </p:blipFill>
        <p:spPr bwMode="auto">
          <a:xfrm>
            <a:off x="1600200" y="533400"/>
            <a:ext cx="6248400" cy="51990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4 Slayt Numarası Yer Tutucusu"/>
          <p:cNvSpPr>
            <a:spLocks noGrp="1"/>
          </p:cNvSpPr>
          <p:nvPr>
            <p:ph type="sldNum" sz="quarter" idx="12"/>
          </p:nvPr>
        </p:nvSpPr>
        <p:spPr/>
        <p:txBody>
          <a:bodyPr/>
          <a:lstStyle/>
          <a:p>
            <a:pPr>
              <a:defRPr/>
            </a:pPr>
            <a:fld id="{77181DF9-B120-4840-867B-AAE2469E5E50}" type="slidenum">
              <a:rPr lang="en-US" smtClean="0">
                <a:latin typeface="Eras Bold ITC"/>
              </a:rPr>
              <a:pPr>
                <a:defRPr/>
              </a:pPr>
              <a:t>5</a:t>
            </a:fld>
            <a:endParaRPr lang="en-US" smtClean="0">
              <a:latin typeface="Eras Bold ITC"/>
            </a:endParaRPr>
          </a:p>
        </p:txBody>
      </p:sp>
      <p:sp>
        <p:nvSpPr>
          <p:cNvPr id="8196" name="2 İçerik Yer Tutucusu"/>
          <p:cNvSpPr>
            <a:spLocks noGrp="1"/>
          </p:cNvSpPr>
          <p:nvPr>
            <p:ph idx="1"/>
          </p:nvPr>
        </p:nvSpPr>
        <p:spPr/>
        <p:txBody>
          <a:bodyPr/>
          <a:lstStyle/>
          <a:p>
            <a:pPr algn="just"/>
            <a:r>
              <a:rPr lang="tr-TR" sz="3200" b="1" smtClean="0"/>
              <a:t>1760 da Kölreuter bitkiler arasında ilk modern melezleme çalışmalarını başarmıştır. </a:t>
            </a:r>
          </a:p>
          <a:p>
            <a:pPr algn="just"/>
            <a:r>
              <a:rPr lang="tr-TR" sz="3200" b="1" smtClean="0"/>
              <a:t>Knight, Seton ve Goss 1820 de farklı tohum rengine sahip bezelyelerle çaprazlamalar yapmışlardır.</a:t>
            </a:r>
          </a:p>
        </p:txBody>
      </p:sp>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a:lstStyle/>
          <a:p>
            <a:pPr>
              <a:defRPr/>
            </a:pPr>
            <a:fld id="{9A36F80D-28E6-4A30-994C-6E58B24CD547}" type="slidenum">
              <a:rPr lang="en-US">
                <a:latin typeface="Eras Bold ITC"/>
              </a:rPr>
              <a:pPr>
                <a:defRPr/>
              </a:pPr>
              <a:t>50</a:t>
            </a:fld>
            <a:endParaRPr lang="en-US">
              <a:latin typeface="Eras Bold ITC"/>
            </a:endParaRPr>
          </a:p>
        </p:txBody>
      </p:sp>
      <p:sp>
        <p:nvSpPr>
          <p:cNvPr id="317443" name="Rectangle 3"/>
          <p:cNvSpPr>
            <a:spLocks noGrp="1" noChangeArrowheads="1"/>
          </p:cNvSpPr>
          <p:nvPr>
            <p:ph type="body" idx="1"/>
          </p:nvPr>
        </p:nvSpPr>
        <p:spPr>
          <a:xfrm>
            <a:off x="228600" y="1905000"/>
            <a:ext cx="8915400" cy="2895600"/>
          </a:xfrm>
        </p:spPr>
        <p:txBody>
          <a:bodyPr/>
          <a:lstStyle/>
          <a:p>
            <a:pPr eaLnBrk="1" hangingPunct="1">
              <a:lnSpc>
                <a:spcPct val="90000"/>
              </a:lnSpc>
              <a:defRPr/>
            </a:pPr>
            <a:r>
              <a:rPr lang="tr-TR" sz="2800" b="1" i="1" dirty="0" smtClean="0">
                <a:solidFill>
                  <a:schemeClr val="tx1"/>
                </a:solidFill>
                <a:effectLst>
                  <a:outerShdw blurRad="38100" dist="38100" dir="2700000" algn="tl">
                    <a:srgbClr val="C0C0C0"/>
                  </a:outerShdw>
                </a:effectLst>
              </a:rPr>
              <a:t>Tohum biçimi</a:t>
            </a:r>
            <a:r>
              <a:rPr lang="en-US" sz="2800" b="1" dirty="0" smtClean="0">
                <a:solidFill>
                  <a:schemeClr val="tx1"/>
                </a:solidFill>
                <a:effectLst>
                  <a:outerShdw blurRad="38100" dist="38100" dir="2700000" algn="tl">
                    <a:srgbClr val="C0C0C0"/>
                  </a:outerShdw>
                </a:effectLst>
              </a:rPr>
              <a:t> - </a:t>
            </a:r>
            <a:r>
              <a:rPr lang="tr-TR" sz="2800" b="1" dirty="0" smtClean="0">
                <a:solidFill>
                  <a:schemeClr val="tx1"/>
                </a:solidFill>
                <a:effectLst>
                  <a:outerShdw blurRad="38100" dist="38100" dir="2700000" algn="tl">
                    <a:srgbClr val="C0C0C0"/>
                  </a:outerShdw>
                </a:effectLst>
              </a:rPr>
              <a:t>Düz</a:t>
            </a:r>
            <a:r>
              <a:rPr lang="en-US" sz="2800" b="1" dirty="0" smtClean="0">
                <a:solidFill>
                  <a:schemeClr val="tx1"/>
                </a:solidFill>
                <a:effectLst>
                  <a:outerShdw blurRad="38100" dist="38100" dir="2700000" algn="tl">
                    <a:srgbClr val="C0C0C0"/>
                  </a:outerShdw>
                </a:effectLst>
              </a:rPr>
              <a:t> (R) </a:t>
            </a:r>
            <a:r>
              <a:rPr lang="tr-TR" sz="2800" b="1" dirty="0" smtClean="0">
                <a:solidFill>
                  <a:schemeClr val="tx1"/>
                </a:solidFill>
                <a:effectLst>
                  <a:outerShdw blurRad="38100" dist="38100" dir="2700000" algn="tl">
                    <a:srgbClr val="C0C0C0"/>
                  </a:outerShdw>
                </a:effectLst>
              </a:rPr>
              <a:t>veya Buruşuk</a:t>
            </a:r>
            <a:r>
              <a:rPr lang="en-US" sz="2800" b="1" dirty="0" smtClean="0">
                <a:solidFill>
                  <a:schemeClr val="tx1"/>
                </a:solidFill>
                <a:effectLst>
                  <a:outerShdw blurRad="38100" dist="38100" dir="2700000" algn="tl">
                    <a:srgbClr val="C0C0C0"/>
                  </a:outerShdw>
                </a:effectLst>
              </a:rPr>
              <a:t> (r)</a:t>
            </a:r>
          </a:p>
          <a:p>
            <a:pPr eaLnBrk="1" hangingPunct="1">
              <a:lnSpc>
                <a:spcPct val="90000"/>
              </a:lnSpc>
              <a:defRPr/>
            </a:pPr>
            <a:r>
              <a:rPr lang="tr-TR" sz="2800" b="1" i="1" dirty="0" smtClean="0">
                <a:solidFill>
                  <a:schemeClr val="tx1"/>
                </a:solidFill>
                <a:effectLst>
                  <a:outerShdw blurRad="38100" dist="38100" dir="2700000" algn="tl">
                    <a:srgbClr val="C0C0C0"/>
                  </a:outerShdw>
                </a:effectLst>
              </a:rPr>
              <a:t>Tohum rengi</a:t>
            </a:r>
            <a:r>
              <a:rPr lang="en-US" sz="2800" b="1" dirty="0" smtClean="0">
                <a:solidFill>
                  <a:schemeClr val="tx1"/>
                </a:solidFill>
                <a:effectLst>
                  <a:outerShdw blurRad="38100" dist="38100" dir="2700000" algn="tl">
                    <a:srgbClr val="C0C0C0"/>
                  </a:outerShdw>
                </a:effectLst>
              </a:rPr>
              <a:t>-</a:t>
            </a:r>
            <a:r>
              <a:rPr lang="tr-TR" sz="2800" b="1" dirty="0" smtClean="0">
                <a:solidFill>
                  <a:schemeClr val="tx1"/>
                </a:solidFill>
                <a:effectLst>
                  <a:outerShdw blurRad="38100" dist="38100" dir="2700000" algn="tl">
                    <a:srgbClr val="C0C0C0"/>
                  </a:outerShdw>
                </a:effectLst>
              </a:rPr>
              <a:t>Sarı</a:t>
            </a:r>
            <a:r>
              <a:rPr lang="en-US" sz="2800" b="1" dirty="0" smtClean="0">
                <a:solidFill>
                  <a:schemeClr val="tx1"/>
                </a:solidFill>
                <a:effectLst>
                  <a:outerShdw blurRad="38100" dist="38100" dir="2700000" algn="tl">
                    <a:srgbClr val="C0C0C0"/>
                  </a:outerShdw>
                </a:effectLst>
              </a:rPr>
              <a:t> (Y) </a:t>
            </a:r>
            <a:r>
              <a:rPr lang="tr-TR" sz="2800" b="1" dirty="0" smtClean="0">
                <a:solidFill>
                  <a:schemeClr val="tx1"/>
                </a:solidFill>
                <a:effectLst>
                  <a:outerShdw blurRad="38100" dist="38100" dir="2700000" algn="tl">
                    <a:srgbClr val="C0C0C0"/>
                  </a:outerShdw>
                </a:effectLst>
              </a:rPr>
              <a:t>veya</a:t>
            </a:r>
            <a:r>
              <a:rPr lang="en-US"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Yeşil</a:t>
            </a:r>
            <a:r>
              <a:rPr lang="en-US" sz="2800" b="1" dirty="0" smtClean="0">
                <a:solidFill>
                  <a:schemeClr val="tx1"/>
                </a:solidFill>
                <a:effectLst>
                  <a:outerShdw blurRad="38100" dist="38100" dir="2700000" algn="tl">
                    <a:srgbClr val="C0C0C0"/>
                  </a:outerShdw>
                </a:effectLst>
              </a:rPr>
              <a:t> (</a:t>
            </a:r>
            <a:r>
              <a:rPr lang="en-US" sz="2800" b="1" dirty="0" smtClean="0">
                <a:solidFill>
                  <a:schemeClr val="tx1"/>
                </a:solidFill>
                <a:effectLst>
                  <a:outerShdw blurRad="38100" dist="38100" dir="2700000" algn="tl">
                    <a:srgbClr val="C0C0C0"/>
                  </a:outerShdw>
                </a:effectLst>
                <a:latin typeface="Bradley Hand ITC" pitchFamily="66" charset="0"/>
              </a:rPr>
              <a:t>y</a:t>
            </a:r>
            <a:r>
              <a:rPr lang="en-US" sz="2800" b="1" dirty="0" smtClean="0">
                <a:solidFill>
                  <a:schemeClr val="tx1"/>
                </a:solidFill>
                <a:effectLst>
                  <a:outerShdw blurRad="38100" dist="38100" dir="2700000" algn="tl">
                    <a:srgbClr val="C0C0C0"/>
                  </a:outerShdw>
                </a:effectLst>
              </a:rPr>
              <a:t>)</a:t>
            </a:r>
          </a:p>
          <a:p>
            <a:pPr eaLnBrk="1" hangingPunct="1">
              <a:lnSpc>
                <a:spcPct val="90000"/>
              </a:lnSpc>
              <a:defRPr/>
            </a:pPr>
            <a:r>
              <a:rPr lang="tr-TR" sz="2800" b="1" i="1" dirty="0" smtClean="0">
                <a:solidFill>
                  <a:schemeClr val="tx1"/>
                </a:solidFill>
                <a:effectLst>
                  <a:outerShdw blurRad="38100" dist="38100" dir="2700000" algn="tl">
                    <a:srgbClr val="C0C0C0"/>
                  </a:outerShdw>
                </a:effectLst>
              </a:rPr>
              <a:t>Zarf biçimi</a:t>
            </a:r>
            <a:r>
              <a:rPr lang="en-US"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Düz</a:t>
            </a:r>
            <a:r>
              <a:rPr lang="en-US" sz="2800" b="1" dirty="0" smtClean="0">
                <a:solidFill>
                  <a:schemeClr val="tx1"/>
                </a:solidFill>
                <a:effectLst>
                  <a:outerShdw blurRad="38100" dist="38100" dir="2700000" algn="tl">
                    <a:srgbClr val="C0C0C0"/>
                  </a:outerShdw>
                </a:effectLst>
              </a:rPr>
              <a:t> (S) </a:t>
            </a:r>
            <a:r>
              <a:rPr lang="tr-TR" sz="2800" b="1" dirty="0" smtClean="0">
                <a:solidFill>
                  <a:schemeClr val="tx1"/>
                </a:solidFill>
                <a:effectLst>
                  <a:outerShdw blurRad="38100" dist="38100" dir="2700000" algn="tl">
                    <a:srgbClr val="C0C0C0"/>
                  </a:outerShdw>
                </a:effectLst>
              </a:rPr>
              <a:t>veya</a:t>
            </a:r>
            <a:r>
              <a:rPr lang="en-US"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buruşuk</a:t>
            </a:r>
            <a:r>
              <a:rPr lang="en-US" sz="2800" b="1" dirty="0" smtClean="0">
                <a:solidFill>
                  <a:schemeClr val="tx1"/>
                </a:solidFill>
                <a:effectLst>
                  <a:outerShdw blurRad="38100" dist="38100" dir="2700000" algn="tl">
                    <a:srgbClr val="C0C0C0"/>
                  </a:outerShdw>
                </a:effectLst>
              </a:rPr>
              <a:t> (</a:t>
            </a:r>
            <a:r>
              <a:rPr lang="en-US" sz="2800" b="1" dirty="0" smtClean="0">
                <a:solidFill>
                  <a:schemeClr val="tx1"/>
                </a:solidFill>
                <a:effectLst>
                  <a:outerShdw blurRad="38100" dist="38100" dir="2700000" algn="tl">
                    <a:srgbClr val="C0C0C0"/>
                  </a:outerShdw>
                </a:effectLst>
                <a:latin typeface="Rage Italic" pitchFamily="66" charset="0"/>
              </a:rPr>
              <a:t>s</a:t>
            </a:r>
            <a:r>
              <a:rPr lang="en-US" sz="2800" b="1" dirty="0" smtClean="0">
                <a:solidFill>
                  <a:schemeClr val="tx1"/>
                </a:solidFill>
                <a:effectLst>
                  <a:outerShdw blurRad="38100" dist="38100" dir="2700000" algn="tl">
                    <a:srgbClr val="C0C0C0"/>
                  </a:outerShdw>
                </a:effectLst>
                <a:latin typeface="French Script MT" pitchFamily="66" charset="0"/>
              </a:rPr>
              <a:t>)</a:t>
            </a:r>
          </a:p>
          <a:p>
            <a:pPr eaLnBrk="1" hangingPunct="1">
              <a:lnSpc>
                <a:spcPct val="90000"/>
              </a:lnSpc>
              <a:defRPr/>
            </a:pPr>
            <a:r>
              <a:rPr lang="tr-TR" sz="2800" b="1" i="1" dirty="0" smtClean="0">
                <a:solidFill>
                  <a:schemeClr val="tx1"/>
                </a:solidFill>
                <a:effectLst>
                  <a:outerShdw blurRad="38100" dist="38100" dir="2700000" algn="tl">
                    <a:srgbClr val="C0C0C0"/>
                  </a:outerShdw>
                </a:effectLst>
              </a:rPr>
              <a:t>Zarf rengi</a:t>
            </a:r>
            <a:r>
              <a:rPr lang="en-US"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Yeşil</a:t>
            </a:r>
            <a:r>
              <a:rPr lang="en-US" sz="2800" b="1" dirty="0" smtClean="0">
                <a:solidFill>
                  <a:schemeClr val="tx1"/>
                </a:solidFill>
                <a:effectLst>
                  <a:outerShdw blurRad="38100" dist="38100" dir="2700000" algn="tl">
                    <a:srgbClr val="C0C0C0"/>
                  </a:outerShdw>
                </a:effectLst>
              </a:rPr>
              <a:t> (G) </a:t>
            </a:r>
            <a:r>
              <a:rPr lang="tr-TR" sz="2800" b="1" dirty="0" smtClean="0">
                <a:solidFill>
                  <a:schemeClr val="tx1"/>
                </a:solidFill>
                <a:effectLst>
                  <a:outerShdw blurRad="38100" dist="38100" dir="2700000" algn="tl">
                    <a:srgbClr val="C0C0C0"/>
                  </a:outerShdw>
                </a:effectLst>
              </a:rPr>
              <a:t>veya</a:t>
            </a:r>
            <a:r>
              <a:rPr lang="en-US"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Sarı</a:t>
            </a:r>
            <a:r>
              <a:rPr lang="en-US" sz="2800" b="1" dirty="0" smtClean="0">
                <a:solidFill>
                  <a:schemeClr val="tx1"/>
                </a:solidFill>
                <a:effectLst>
                  <a:outerShdw blurRad="38100" dist="38100" dir="2700000" algn="tl">
                    <a:srgbClr val="C0C0C0"/>
                  </a:outerShdw>
                </a:effectLst>
              </a:rPr>
              <a:t> (g)</a:t>
            </a:r>
          </a:p>
          <a:p>
            <a:pPr eaLnBrk="1" hangingPunct="1">
              <a:lnSpc>
                <a:spcPct val="90000"/>
              </a:lnSpc>
              <a:defRPr/>
            </a:pPr>
            <a:r>
              <a:rPr lang="tr-TR" sz="2800" b="1" i="1" dirty="0" smtClean="0">
                <a:solidFill>
                  <a:schemeClr val="tx1"/>
                </a:solidFill>
                <a:effectLst>
                  <a:outerShdw blurRad="38100" dist="38100" dir="2700000" algn="tl">
                    <a:srgbClr val="C0C0C0"/>
                  </a:outerShdw>
                </a:effectLst>
              </a:rPr>
              <a:t>Bitki uzunluğu-</a:t>
            </a:r>
            <a:r>
              <a:rPr lang="en-US"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Uzun</a:t>
            </a:r>
            <a:r>
              <a:rPr lang="en-US" sz="2800" b="1" dirty="0" smtClean="0">
                <a:solidFill>
                  <a:schemeClr val="tx1"/>
                </a:solidFill>
                <a:effectLst>
                  <a:outerShdw blurRad="38100" dist="38100" dir="2700000" algn="tl">
                    <a:srgbClr val="C0C0C0"/>
                  </a:outerShdw>
                </a:effectLst>
              </a:rPr>
              <a:t> (T) </a:t>
            </a:r>
            <a:r>
              <a:rPr lang="tr-TR" sz="2800" b="1" dirty="0" smtClean="0">
                <a:solidFill>
                  <a:schemeClr val="tx1"/>
                </a:solidFill>
                <a:effectLst>
                  <a:outerShdw blurRad="38100" dist="38100" dir="2700000" algn="tl">
                    <a:srgbClr val="C0C0C0"/>
                  </a:outerShdw>
                </a:effectLst>
              </a:rPr>
              <a:t>veya Kısa</a:t>
            </a:r>
            <a:r>
              <a:rPr lang="en-US" sz="2800" b="1" dirty="0" smtClean="0">
                <a:solidFill>
                  <a:schemeClr val="tx1"/>
                </a:solidFill>
                <a:effectLst>
                  <a:outerShdw blurRad="38100" dist="38100" dir="2700000" algn="tl">
                    <a:srgbClr val="C0C0C0"/>
                  </a:outerShdw>
                </a:effectLst>
              </a:rPr>
              <a:t> (t)</a:t>
            </a:r>
          </a:p>
          <a:p>
            <a:pPr eaLnBrk="1" hangingPunct="1">
              <a:lnSpc>
                <a:spcPct val="90000"/>
              </a:lnSpc>
              <a:defRPr/>
            </a:pPr>
            <a:r>
              <a:rPr lang="tr-TR" sz="2800" b="1" i="1" dirty="0" smtClean="0">
                <a:solidFill>
                  <a:schemeClr val="tx1"/>
                </a:solidFill>
                <a:effectLst>
                  <a:outerShdw blurRad="38100" dist="38100" dir="2700000" algn="tl">
                    <a:srgbClr val="C0C0C0"/>
                  </a:outerShdw>
                </a:effectLst>
              </a:rPr>
              <a:t>Çiçek rengi</a:t>
            </a:r>
            <a:r>
              <a:rPr lang="en-US" sz="2800" b="1" i="1" dirty="0" smtClean="0">
                <a:solidFill>
                  <a:schemeClr val="tx1"/>
                </a:solidFill>
                <a:effectLst>
                  <a:outerShdw blurRad="38100" dist="38100" dir="2700000" algn="tl">
                    <a:srgbClr val="C0C0C0"/>
                  </a:outerShdw>
                </a:effectLst>
              </a:rPr>
              <a:t>- </a:t>
            </a:r>
            <a:r>
              <a:rPr lang="tr-TR" sz="2800" b="1" i="1" dirty="0" smtClean="0">
                <a:solidFill>
                  <a:schemeClr val="tx1"/>
                </a:solidFill>
                <a:effectLst>
                  <a:outerShdw blurRad="38100" dist="38100" dir="2700000" algn="tl">
                    <a:srgbClr val="C0C0C0"/>
                  </a:outerShdw>
                </a:effectLst>
              </a:rPr>
              <a:t>Menekşe</a:t>
            </a:r>
            <a:r>
              <a:rPr lang="en-US" sz="2800" b="1" dirty="0" smtClean="0">
                <a:solidFill>
                  <a:schemeClr val="tx1"/>
                </a:solidFill>
                <a:effectLst>
                  <a:outerShdw blurRad="38100" dist="38100" dir="2700000" algn="tl">
                    <a:srgbClr val="C0C0C0"/>
                  </a:outerShdw>
                </a:effectLst>
              </a:rPr>
              <a:t> (P) </a:t>
            </a:r>
            <a:r>
              <a:rPr lang="tr-TR" sz="2800" b="1" dirty="0" smtClean="0">
                <a:solidFill>
                  <a:schemeClr val="tx1"/>
                </a:solidFill>
                <a:effectLst>
                  <a:outerShdw blurRad="38100" dist="38100" dir="2700000" algn="tl">
                    <a:srgbClr val="C0C0C0"/>
                  </a:outerShdw>
                </a:effectLst>
              </a:rPr>
              <a:t>veya Beyaz</a:t>
            </a:r>
            <a:r>
              <a:rPr lang="en-US" sz="2800" b="1" dirty="0" smtClean="0">
                <a:solidFill>
                  <a:schemeClr val="tx1"/>
                </a:solidFill>
                <a:effectLst>
                  <a:outerShdw blurRad="38100" dist="38100" dir="2700000" algn="tl">
                    <a:srgbClr val="C0C0C0"/>
                  </a:outerShdw>
                </a:effectLst>
              </a:rPr>
              <a:t> (</a:t>
            </a:r>
            <a:r>
              <a:rPr lang="en-US" sz="2800" b="1" dirty="0" smtClean="0">
                <a:solidFill>
                  <a:schemeClr val="tx1"/>
                </a:solidFill>
                <a:effectLst>
                  <a:outerShdw blurRad="38100" dist="38100" dir="2700000" algn="tl">
                    <a:srgbClr val="C0C0C0"/>
                  </a:outerShdw>
                </a:effectLst>
                <a:latin typeface="Rage Italic" pitchFamily="66" charset="0"/>
              </a:rPr>
              <a:t>p</a:t>
            </a:r>
            <a:r>
              <a:rPr lang="en-US" sz="2800" b="1" dirty="0" smtClean="0">
                <a:solidFill>
                  <a:schemeClr val="tx1"/>
                </a:solidFill>
                <a:effectLst>
                  <a:outerShdw blurRad="38100" dist="38100" dir="2700000" algn="tl">
                    <a:srgbClr val="C0C0C0"/>
                  </a:outerShdw>
                </a:effectLst>
              </a:rPr>
              <a: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box(in)">
                                      <p:cBhvr>
                                        <p:cTn id="7" dur="500"/>
                                        <p:tgtEl>
                                          <p:spTgt spid="317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43">
                                            <p:txEl>
                                              <p:pRg st="1" end="1"/>
                                            </p:txEl>
                                          </p:spTgt>
                                        </p:tgtEl>
                                        <p:attrNameLst>
                                          <p:attrName>style.visibility</p:attrName>
                                        </p:attrNameLst>
                                      </p:cBhvr>
                                      <p:to>
                                        <p:strVal val="visible"/>
                                      </p:to>
                                    </p:set>
                                    <p:animEffect transition="in" filter="box(in)">
                                      <p:cBhvr>
                                        <p:cTn id="12" dur="500"/>
                                        <p:tgtEl>
                                          <p:spTgt spid="317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443">
                                            <p:txEl>
                                              <p:pRg st="2" end="2"/>
                                            </p:txEl>
                                          </p:spTgt>
                                        </p:tgtEl>
                                        <p:attrNameLst>
                                          <p:attrName>style.visibility</p:attrName>
                                        </p:attrNameLst>
                                      </p:cBhvr>
                                      <p:to>
                                        <p:strVal val="visible"/>
                                      </p:to>
                                    </p:set>
                                    <p:animEffect transition="in" filter="box(in)">
                                      <p:cBhvr>
                                        <p:cTn id="17" dur="500"/>
                                        <p:tgtEl>
                                          <p:spTgt spid="317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443">
                                            <p:txEl>
                                              <p:pRg st="3" end="3"/>
                                            </p:txEl>
                                          </p:spTgt>
                                        </p:tgtEl>
                                        <p:attrNameLst>
                                          <p:attrName>style.visibility</p:attrName>
                                        </p:attrNameLst>
                                      </p:cBhvr>
                                      <p:to>
                                        <p:strVal val="visible"/>
                                      </p:to>
                                    </p:set>
                                    <p:animEffect transition="in" filter="box(in)">
                                      <p:cBhvr>
                                        <p:cTn id="22" dur="500"/>
                                        <p:tgtEl>
                                          <p:spTgt spid="317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17443">
                                            <p:txEl>
                                              <p:pRg st="4" end="4"/>
                                            </p:txEl>
                                          </p:spTgt>
                                        </p:tgtEl>
                                        <p:attrNameLst>
                                          <p:attrName>style.visibility</p:attrName>
                                        </p:attrNameLst>
                                      </p:cBhvr>
                                      <p:to>
                                        <p:strVal val="visible"/>
                                      </p:to>
                                    </p:set>
                                    <p:animEffect transition="in" filter="box(in)">
                                      <p:cBhvr>
                                        <p:cTn id="27" dur="500"/>
                                        <p:tgtEl>
                                          <p:spTgt spid="317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7443">
                                            <p:txEl>
                                              <p:pRg st="5" end="5"/>
                                            </p:txEl>
                                          </p:spTgt>
                                        </p:tgtEl>
                                        <p:attrNameLst>
                                          <p:attrName>style.visibility</p:attrName>
                                        </p:attrNameLst>
                                      </p:cBhvr>
                                      <p:to>
                                        <p:strVal val="visible"/>
                                      </p:to>
                                    </p:set>
                                    <p:animEffect transition="in" filter="box(in)">
                                      <p:cBhvr>
                                        <p:cTn id="32" dur="500"/>
                                        <p:tgtEl>
                                          <p:spTgt spid="317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p:txBody>
          <a:bodyPr/>
          <a:lstStyle/>
          <a:p>
            <a:pPr>
              <a:defRPr/>
            </a:pPr>
            <a:fld id="{CE6CE874-A95F-48B4-8DC2-92902A79A717}" type="slidenum">
              <a:rPr lang="en-US" smtClean="0">
                <a:latin typeface="Eras Bold ITC"/>
              </a:rPr>
              <a:pPr>
                <a:defRPr/>
              </a:pPr>
              <a:t>51</a:t>
            </a:fld>
            <a:endParaRPr lang="en-US" smtClean="0">
              <a:latin typeface="Eras Bold ITC"/>
            </a:endParaRPr>
          </a:p>
        </p:txBody>
      </p:sp>
      <p:sp>
        <p:nvSpPr>
          <p:cNvPr id="320515" name="Rectangle 3"/>
          <p:cNvSpPr>
            <a:spLocks noGrp="1" noChangeArrowheads="1"/>
          </p:cNvSpPr>
          <p:nvPr>
            <p:ph type="body" idx="1"/>
          </p:nvPr>
        </p:nvSpPr>
        <p:spPr>
          <a:xfrm>
            <a:off x="228600" y="228600"/>
            <a:ext cx="8305800" cy="2286000"/>
          </a:xfrm>
        </p:spPr>
        <p:txBody>
          <a:bodyPr/>
          <a:lstStyle/>
          <a:p>
            <a:pPr eaLnBrk="1" hangingPunct="1">
              <a:defRPr/>
            </a:pPr>
            <a:r>
              <a:rPr lang="tr-TR" sz="2800" b="1" dirty="0" smtClean="0">
                <a:solidFill>
                  <a:schemeClr val="tx1"/>
                </a:solidFill>
                <a:effectLst>
                  <a:outerShdw blurRad="38100" dist="38100" dir="2700000" algn="tl">
                    <a:srgbClr val="C0C0C0"/>
                  </a:outerShdw>
                </a:effectLst>
              </a:rPr>
              <a:t>Karakter</a:t>
            </a:r>
            <a:r>
              <a:rPr lang="en-GB"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Tohum biçimi</a:t>
            </a:r>
            <a:endParaRPr lang="en-GB" sz="2800" b="1" dirty="0" smtClean="0">
              <a:solidFill>
                <a:schemeClr val="tx1"/>
              </a:solidFill>
              <a:effectLst>
                <a:outerShdw blurRad="38100" dist="38100" dir="2700000" algn="tl">
                  <a:srgbClr val="C0C0C0"/>
                </a:outerShdw>
              </a:effectLst>
            </a:endParaRPr>
          </a:p>
          <a:p>
            <a:pPr eaLnBrk="1" hangingPunct="1">
              <a:defRPr/>
            </a:pPr>
            <a:r>
              <a:rPr lang="en-GB" sz="2800" b="1" dirty="0" err="1" smtClean="0">
                <a:solidFill>
                  <a:schemeClr val="tx1"/>
                </a:solidFill>
                <a:effectLst>
                  <a:outerShdw blurRad="38100" dist="38100" dir="2700000" algn="tl">
                    <a:srgbClr val="C0C0C0"/>
                  </a:outerShdw>
                </a:effectLst>
              </a:rPr>
              <a:t>Alle</a:t>
            </a:r>
            <a:r>
              <a:rPr lang="tr-TR" sz="2800" b="1" dirty="0" smtClean="0">
                <a:solidFill>
                  <a:schemeClr val="tx1"/>
                </a:solidFill>
                <a:effectLst>
                  <a:outerShdw blurRad="38100" dist="38100" dir="2700000" algn="tl">
                    <a:srgbClr val="C0C0C0"/>
                  </a:outerShdw>
                </a:effectLst>
              </a:rPr>
              <a:t>l</a:t>
            </a:r>
            <a:r>
              <a:rPr lang="en-GB" sz="2800" b="1" dirty="0" smtClean="0">
                <a:solidFill>
                  <a:schemeClr val="tx1"/>
                </a:solidFill>
                <a:effectLst>
                  <a:outerShdw blurRad="38100" dist="38100" dir="2700000" algn="tl">
                    <a:srgbClr val="C0C0C0"/>
                  </a:outerShdw>
                </a:effectLst>
              </a:rPr>
              <a:t>le</a:t>
            </a:r>
            <a:r>
              <a:rPr lang="tr-TR" sz="2800" b="1" dirty="0" smtClean="0">
                <a:solidFill>
                  <a:schemeClr val="tx1"/>
                </a:solidFill>
                <a:effectLst>
                  <a:outerShdw blurRad="38100" dist="38100" dir="2700000" algn="tl">
                    <a:srgbClr val="C0C0C0"/>
                  </a:outerShdw>
                </a:effectLst>
              </a:rPr>
              <a:t>r</a:t>
            </a:r>
            <a:r>
              <a:rPr lang="en-GB" sz="2800" b="1" dirty="0" smtClean="0">
                <a:solidFill>
                  <a:schemeClr val="tx1"/>
                </a:solidFill>
                <a:effectLst>
                  <a:outerShdw blurRad="38100" dist="38100" dir="2700000" algn="tl">
                    <a:srgbClr val="C0C0C0"/>
                  </a:outerShdw>
                </a:effectLst>
              </a:rPr>
              <a:t>: R – </a:t>
            </a:r>
            <a:r>
              <a:rPr lang="tr-TR" sz="2800" b="1" dirty="0" smtClean="0">
                <a:solidFill>
                  <a:schemeClr val="tx1"/>
                </a:solidFill>
                <a:effectLst>
                  <a:outerShdw blurRad="38100" dist="38100" dir="2700000" algn="tl">
                    <a:srgbClr val="C0C0C0"/>
                  </a:outerShdw>
                </a:effectLst>
              </a:rPr>
              <a:t>düz</a:t>
            </a:r>
            <a:r>
              <a:rPr lang="en-GB" sz="2800" b="1" dirty="0" smtClean="0">
                <a:solidFill>
                  <a:schemeClr val="tx1"/>
                </a:solidFill>
                <a:effectLst>
                  <a:outerShdw blurRad="38100" dist="38100" dir="2700000" algn="tl">
                    <a:srgbClr val="C0C0C0"/>
                  </a:outerShdw>
                </a:effectLst>
              </a:rPr>
              <a:t>	r – </a:t>
            </a:r>
            <a:r>
              <a:rPr lang="tr-TR" sz="2800" b="1" dirty="0" smtClean="0">
                <a:solidFill>
                  <a:schemeClr val="tx1"/>
                </a:solidFill>
                <a:effectLst>
                  <a:outerShdw blurRad="38100" dist="38100" dir="2700000" algn="tl">
                    <a:srgbClr val="C0C0C0"/>
                  </a:outerShdw>
                </a:effectLst>
              </a:rPr>
              <a:t>buruşuk</a:t>
            </a:r>
            <a:endParaRPr lang="en-GB" sz="2800" b="1" dirty="0" smtClean="0">
              <a:solidFill>
                <a:schemeClr val="tx1"/>
              </a:solidFill>
              <a:effectLst>
                <a:outerShdw blurRad="38100" dist="38100" dir="2700000" algn="tl">
                  <a:srgbClr val="C0C0C0"/>
                </a:outerShdw>
              </a:effectLst>
            </a:endParaRPr>
          </a:p>
          <a:p>
            <a:pPr eaLnBrk="1" hangingPunct="1">
              <a:defRPr/>
            </a:pPr>
            <a:r>
              <a:rPr lang="tr-TR" sz="2800" b="1" dirty="0" smtClean="0">
                <a:solidFill>
                  <a:schemeClr val="tx1"/>
                </a:solidFill>
                <a:effectLst>
                  <a:outerShdw blurRad="38100" dist="38100" dir="2700000" algn="tl">
                    <a:srgbClr val="C0C0C0"/>
                  </a:outerShdw>
                </a:effectLst>
              </a:rPr>
              <a:t>Çaprazlama</a:t>
            </a:r>
            <a:r>
              <a:rPr lang="en-GB" sz="2800" b="1" dirty="0" smtClean="0">
                <a:solidFill>
                  <a:schemeClr val="tx1"/>
                </a:solidFill>
                <a:effectLst>
                  <a:outerShdw blurRad="38100" dist="38100" dir="2700000" algn="tl">
                    <a:srgbClr val="C0C0C0"/>
                  </a:outerShdw>
                </a:effectLst>
              </a:rPr>
              <a:t>:</a:t>
            </a:r>
            <a:r>
              <a:rPr lang="tr-TR" sz="2800" b="1" dirty="0" smtClean="0">
                <a:solidFill>
                  <a:schemeClr val="tx1"/>
                </a:solidFill>
                <a:effectLst>
                  <a:outerShdw blurRad="38100" dist="38100" dir="2700000" algn="tl">
                    <a:srgbClr val="C0C0C0"/>
                  </a:outerShdw>
                </a:effectLst>
              </a:rPr>
              <a:t>Düz tohum</a:t>
            </a:r>
            <a:r>
              <a:rPr lang="en-GB" sz="2800" b="1" dirty="0" smtClean="0">
                <a:solidFill>
                  <a:schemeClr val="tx1"/>
                </a:solidFill>
                <a:effectLst>
                  <a:outerShdw blurRad="38100" dist="38100" dir="2700000" algn="tl">
                    <a:srgbClr val="C0C0C0"/>
                  </a:outerShdw>
                </a:effectLst>
              </a:rPr>
              <a:t>    x   </a:t>
            </a:r>
            <a:r>
              <a:rPr lang="tr-TR" sz="2800" b="1" dirty="0" smtClean="0">
                <a:solidFill>
                  <a:schemeClr val="tx1"/>
                </a:solidFill>
                <a:effectLst>
                  <a:outerShdw blurRad="38100" dist="38100" dir="2700000" algn="tl">
                    <a:srgbClr val="C0C0C0"/>
                  </a:outerShdw>
                </a:effectLst>
              </a:rPr>
              <a:t>buruşuk tohum</a:t>
            </a:r>
            <a:endParaRPr lang="en-GB" sz="2800" b="1" dirty="0" smtClean="0">
              <a:solidFill>
                <a:schemeClr val="tx1"/>
              </a:solidFill>
              <a:effectLst>
                <a:outerShdw blurRad="38100" dist="38100" dir="2700000" algn="tl">
                  <a:srgbClr val="C0C0C0"/>
                </a:outerShdw>
              </a:effectLst>
            </a:endParaRPr>
          </a:p>
          <a:p>
            <a:pPr eaLnBrk="1" hangingPunct="1">
              <a:defRPr/>
            </a:pPr>
            <a:r>
              <a:rPr lang="en-GB"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P:</a:t>
            </a:r>
            <a:r>
              <a:rPr lang="en-GB" sz="2800" b="1" dirty="0" smtClean="0">
                <a:solidFill>
                  <a:schemeClr val="tx1"/>
                </a:solidFill>
                <a:effectLst>
                  <a:outerShdw blurRad="38100" dist="38100" dir="2700000" algn="tl">
                    <a:srgbClr val="C0C0C0"/>
                  </a:outerShdw>
                </a:effectLst>
              </a:rPr>
              <a:t>		RR	   x	    </a:t>
            </a:r>
            <a:r>
              <a:rPr lang="en-GB" sz="2800" b="1" dirty="0" err="1" smtClean="0">
                <a:solidFill>
                  <a:schemeClr val="tx1"/>
                </a:solidFill>
                <a:effectLst>
                  <a:outerShdw blurRad="38100" dist="38100" dir="2700000" algn="tl">
                    <a:srgbClr val="C0C0C0"/>
                  </a:outerShdw>
                </a:effectLst>
              </a:rPr>
              <a:t>rr</a:t>
            </a:r>
            <a:endParaRPr lang="tr-TR" sz="2800" b="1" dirty="0" smtClean="0">
              <a:solidFill>
                <a:schemeClr val="tx1"/>
              </a:solidFill>
              <a:effectLst>
                <a:outerShdw blurRad="38100" dist="38100" dir="2700000" algn="tl">
                  <a:srgbClr val="C0C0C0"/>
                </a:outerShdw>
              </a:effectLst>
            </a:endParaRPr>
          </a:p>
          <a:p>
            <a:pPr eaLnBrk="1" hangingPunct="1">
              <a:defRPr/>
            </a:pPr>
            <a:r>
              <a:rPr lang="tr-TR" sz="2800" b="1" dirty="0" smtClean="0">
                <a:solidFill>
                  <a:schemeClr val="tx1"/>
                </a:solidFill>
                <a:effectLst>
                  <a:outerShdw blurRad="38100" dist="38100" dir="2700000" algn="tl">
                    <a:srgbClr val="C0C0C0"/>
                  </a:outerShdw>
                </a:effectLst>
              </a:rPr>
              <a:t>		G: 		R		     r</a:t>
            </a:r>
          </a:p>
          <a:p>
            <a:pPr eaLnBrk="1" hangingPunct="1">
              <a:defRPr/>
            </a:pPr>
            <a:r>
              <a:rPr lang="tr-TR" sz="2800" b="1" dirty="0" smtClean="0">
                <a:solidFill>
                  <a:schemeClr val="tx1"/>
                </a:solidFill>
                <a:effectLst>
                  <a:outerShdw blurRad="38100" dist="38100" dir="2700000" algn="tl">
                    <a:srgbClr val="C0C0C0"/>
                  </a:outerShdw>
                </a:effectLst>
              </a:rPr>
              <a:t>		F1:</a:t>
            </a:r>
            <a:endParaRPr lang="en-GB" sz="2800" b="1" dirty="0" smtClean="0">
              <a:solidFill>
                <a:schemeClr val="tx1"/>
              </a:solidFill>
              <a:effectLst>
                <a:outerShdw blurRad="38100" dist="38100" dir="2700000" algn="tl">
                  <a:srgbClr val="C0C0C0"/>
                </a:outerShdw>
              </a:effectLst>
            </a:endParaRPr>
          </a:p>
        </p:txBody>
      </p:sp>
      <p:sp>
        <p:nvSpPr>
          <p:cNvPr id="55300" name="Text Box 12"/>
          <p:cNvSpPr txBox="1">
            <a:spLocks noChangeArrowheads="1"/>
          </p:cNvSpPr>
          <p:nvPr/>
        </p:nvSpPr>
        <p:spPr bwMode="auto">
          <a:xfrm>
            <a:off x="3200400" y="3344863"/>
            <a:ext cx="2895600" cy="1311275"/>
          </a:xfrm>
          <a:prstGeom prst="rect">
            <a:avLst/>
          </a:prstGeom>
          <a:noFill/>
          <a:ln w="9525">
            <a:noFill/>
            <a:miter lim="800000"/>
            <a:headEnd/>
            <a:tailEnd/>
          </a:ln>
        </p:spPr>
        <p:txBody>
          <a:bodyPr>
            <a:spAutoFit/>
          </a:bodyPr>
          <a:lstStyle/>
          <a:p>
            <a:pPr algn="ctr">
              <a:spcBef>
                <a:spcPct val="50000"/>
              </a:spcBef>
            </a:pPr>
            <a:endParaRPr lang="tr-TR"/>
          </a:p>
        </p:txBody>
      </p:sp>
      <p:sp>
        <p:nvSpPr>
          <p:cNvPr id="55301" name="Line 13"/>
          <p:cNvSpPr>
            <a:spLocks noChangeShapeType="1"/>
          </p:cNvSpPr>
          <p:nvPr/>
        </p:nvSpPr>
        <p:spPr bwMode="auto">
          <a:xfrm>
            <a:off x="1752600" y="3733800"/>
            <a:ext cx="0" cy="2590800"/>
          </a:xfrm>
          <a:prstGeom prst="line">
            <a:avLst/>
          </a:prstGeom>
          <a:noFill/>
          <a:ln w="9525">
            <a:solidFill>
              <a:schemeClr val="tx1"/>
            </a:solidFill>
            <a:round/>
            <a:headEnd/>
            <a:tailEnd/>
          </a:ln>
        </p:spPr>
        <p:txBody>
          <a:bodyPr wrap="none"/>
          <a:lstStyle/>
          <a:p>
            <a:endParaRPr lang="tr-TR"/>
          </a:p>
        </p:txBody>
      </p:sp>
      <p:sp>
        <p:nvSpPr>
          <p:cNvPr id="55302" name="Line 14"/>
          <p:cNvSpPr>
            <a:spLocks noChangeShapeType="1"/>
          </p:cNvSpPr>
          <p:nvPr/>
        </p:nvSpPr>
        <p:spPr bwMode="auto">
          <a:xfrm>
            <a:off x="1295400" y="4038600"/>
            <a:ext cx="3352800" cy="0"/>
          </a:xfrm>
          <a:prstGeom prst="line">
            <a:avLst/>
          </a:prstGeom>
          <a:noFill/>
          <a:ln w="9525">
            <a:solidFill>
              <a:schemeClr val="tx1"/>
            </a:solidFill>
            <a:round/>
            <a:headEnd/>
            <a:tailEnd/>
          </a:ln>
        </p:spPr>
        <p:txBody>
          <a:bodyPr wrap="none"/>
          <a:lstStyle/>
          <a:p>
            <a:endParaRPr lang="tr-TR"/>
          </a:p>
        </p:txBody>
      </p:sp>
      <p:sp>
        <p:nvSpPr>
          <p:cNvPr id="55303" name="Line 15"/>
          <p:cNvSpPr>
            <a:spLocks noChangeShapeType="1"/>
          </p:cNvSpPr>
          <p:nvPr/>
        </p:nvSpPr>
        <p:spPr bwMode="auto">
          <a:xfrm>
            <a:off x="1219200" y="6324600"/>
            <a:ext cx="3429000" cy="0"/>
          </a:xfrm>
          <a:prstGeom prst="line">
            <a:avLst/>
          </a:prstGeom>
          <a:noFill/>
          <a:ln w="9525">
            <a:solidFill>
              <a:schemeClr val="tx1"/>
            </a:solidFill>
            <a:round/>
            <a:headEnd/>
            <a:tailEnd/>
          </a:ln>
        </p:spPr>
        <p:txBody>
          <a:bodyPr wrap="none"/>
          <a:lstStyle/>
          <a:p>
            <a:endParaRPr lang="tr-TR"/>
          </a:p>
        </p:txBody>
      </p:sp>
      <p:sp>
        <p:nvSpPr>
          <p:cNvPr id="55304" name="Line 16"/>
          <p:cNvSpPr>
            <a:spLocks noChangeShapeType="1"/>
          </p:cNvSpPr>
          <p:nvPr/>
        </p:nvSpPr>
        <p:spPr bwMode="auto">
          <a:xfrm>
            <a:off x="1219200" y="5181600"/>
            <a:ext cx="3429000" cy="0"/>
          </a:xfrm>
          <a:prstGeom prst="line">
            <a:avLst/>
          </a:prstGeom>
          <a:noFill/>
          <a:ln w="9525">
            <a:solidFill>
              <a:schemeClr val="tx1"/>
            </a:solidFill>
            <a:round/>
            <a:headEnd/>
            <a:tailEnd/>
          </a:ln>
        </p:spPr>
        <p:txBody>
          <a:bodyPr wrap="none"/>
          <a:lstStyle/>
          <a:p>
            <a:endParaRPr lang="tr-TR"/>
          </a:p>
        </p:txBody>
      </p:sp>
      <p:sp>
        <p:nvSpPr>
          <p:cNvPr id="55305" name="Line 17"/>
          <p:cNvSpPr>
            <a:spLocks noChangeShapeType="1"/>
          </p:cNvSpPr>
          <p:nvPr/>
        </p:nvSpPr>
        <p:spPr bwMode="auto">
          <a:xfrm>
            <a:off x="3124200" y="3733800"/>
            <a:ext cx="0" cy="2590800"/>
          </a:xfrm>
          <a:prstGeom prst="line">
            <a:avLst/>
          </a:prstGeom>
          <a:noFill/>
          <a:ln w="9525">
            <a:solidFill>
              <a:schemeClr val="tx1"/>
            </a:solidFill>
            <a:round/>
            <a:headEnd/>
            <a:tailEnd/>
          </a:ln>
        </p:spPr>
        <p:txBody>
          <a:bodyPr wrap="none"/>
          <a:lstStyle/>
          <a:p>
            <a:endParaRPr lang="tr-TR"/>
          </a:p>
        </p:txBody>
      </p:sp>
      <p:sp>
        <p:nvSpPr>
          <p:cNvPr id="55306" name="Line 18"/>
          <p:cNvSpPr>
            <a:spLocks noChangeShapeType="1"/>
          </p:cNvSpPr>
          <p:nvPr/>
        </p:nvSpPr>
        <p:spPr bwMode="auto">
          <a:xfrm>
            <a:off x="4648200" y="3657600"/>
            <a:ext cx="0" cy="2667000"/>
          </a:xfrm>
          <a:prstGeom prst="line">
            <a:avLst/>
          </a:prstGeom>
          <a:noFill/>
          <a:ln w="9525">
            <a:solidFill>
              <a:schemeClr val="tx1"/>
            </a:solidFill>
            <a:round/>
            <a:headEnd/>
            <a:tailEnd/>
          </a:ln>
        </p:spPr>
        <p:txBody>
          <a:bodyPr wrap="none"/>
          <a:lstStyle/>
          <a:p>
            <a:endParaRPr lang="tr-TR"/>
          </a:p>
        </p:txBody>
      </p:sp>
      <p:sp>
        <p:nvSpPr>
          <p:cNvPr id="320534" name="Text Box 22"/>
          <p:cNvSpPr txBox="1">
            <a:spLocks noChangeArrowheads="1"/>
          </p:cNvSpPr>
          <p:nvPr/>
        </p:nvSpPr>
        <p:spPr bwMode="auto">
          <a:xfrm>
            <a:off x="1219200" y="4419600"/>
            <a:ext cx="457200" cy="641350"/>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omic Sans MS" pitchFamily="66" charset="0"/>
              </a:rPr>
              <a:t>R</a:t>
            </a:r>
          </a:p>
        </p:txBody>
      </p:sp>
      <p:sp>
        <p:nvSpPr>
          <p:cNvPr id="320535" name="Text Box 23"/>
          <p:cNvSpPr txBox="1">
            <a:spLocks noChangeArrowheads="1"/>
          </p:cNvSpPr>
          <p:nvPr/>
        </p:nvSpPr>
        <p:spPr bwMode="auto">
          <a:xfrm>
            <a:off x="1219200" y="5486400"/>
            <a:ext cx="457200" cy="641350"/>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omic Sans MS" pitchFamily="66" charset="0"/>
              </a:rPr>
              <a:t>R</a:t>
            </a:r>
          </a:p>
        </p:txBody>
      </p:sp>
      <p:sp>
        <p:nvSpPr>
          <p:cNvPr id="320536" name="Text Box 24"/>
          <p:cNvSpPr txBox="1">
            <a:spLocks noChangeArrowheads="1"/>
          </p:cNvSpPr>
          <p:nvPr/>
        </p:nvSpPr>
        <p:spPr bwMode="auto">
          <a:xfrm>
            <a:off x="3581400" y="3352800"/>
            <a:ext cx="457200" cy="641350"/>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omic Sans MS" pitchFamily="66" charset="0"/>
              </a:rPr>
              <a:t>r</a:t>
            </a:r>
          </a:p>
        </p:txBody>
      </p:sp>
      <p:sp>
        <p:nvSpPr>
          <p:cNvPr id="320537" name="Text Box 25"/>
          <p:cNvSpPr txBox="1">
            <a:spLocks noChangeArrowheads="1"/>
          </p:cNvSpPr>
          <p:nvPr/>
        </p:nvSpPr>
        <p:spPr bwMode="auto">
          <a:xfrm>
            <a:off x="2209800" y="3352800"/>
            <a:ext cx="457200" cy="641350"/>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omic Sans MS" pitchFamily="66" charset="0"/>
              </a:rPr>
              <a:t>r</a:t>
            </a:r>
          </a:p>
        </p:txBody>
      </p:sp>
      <p:sp>
        <p:nvSpPr>
          <p:cNvPr id="320538" name="Text Box 26"/>
          <p:cNvSpPr txBox="1">
            <a:spLocks noChangeArrowheads="1"/>
          </p:cNvSpPr>
          <p:nvPr/>
        </p:nvSpPr>
        <p:spPr bwMode="auto">
          <a:xfrm>
            <a:off x="2057400" y="4343400"/>
            <a:ext cx="838200" cy="641350"/>
          </a:xfrm>
          <a:prstGeom prst="rect">
            <a:avLst/>
          </a:prstGeom>
          <a:noFill/>
          <a:ln w="9525">
            <a:noFill/>
            <a:miter lim="800000"/>
            <a:headEnd/>
            <a:tailEnd/>
          </a:ln>
        </p:spPr>
        <p:txBody>
          <a:bodyPr>
            <a:spAutoFit/>
          </a:bodyPr>
          <a:lstStyle/>
          <a:p>
            <a:pPr algn="ctr">
              <a:spcBef>
                <a:spcPct val="50000"/>
              </a:spcBef>
            </a:pPr>
            <a:r>
              <a:rPr lang="en-US" sz="3600" b="1">
                <a:solidFill>
                  <a:srgbClr val="724C26"/>
                </a:solidFill>
                <a:latin typeface="Comic Sans MS" pitchFamily="66" charset="0"/>
              </a:rPr>
              <a:t>Rr</a:t>
            </a:r>
          </a:p>
        </p:txBody>
      </p:sp>
      <p:sp>
        <p:nvSpPr>
          <p:cNvPr id="320539" name="Text Box 27"/>
          <p:cNvSpPr txBox="1">
            <a:spLocks noChangeArrowheads="1"/>
          </p:cNvSpPr>
          <p:nvPr/>
        </p:nvSpPr>
        <p:spPr bwMode="auto">
          <a:xfrm>
            <a:off x="3352800" y="5486400"/>
            <a:ext cx="838200" cy="641350"/>
          </a:xfrm>
          <a:prstGeom prst="rect">
            <a:avLst/>
          </a:prstGeom>
          <a:noFill/>
          <a:ln w="9525">
            <a:noFill/>
            <a:miter lim="800000"/>
            <a:headEnd/>
            <a:tailEnd/>
          </a:ln>
        </p:spPr>
        <p:txBody>
          <a:bodyPr>
            <a:spAutoFit/>
          </a:bodyPr>
          <a:lstStyle/>
          <a:p>
            <a:pPr algn="ctr">
              <a:spcBef>
                <a:spcPct val="50000"/>
              </a:spcBef>
            </a:pPr>
            <a:r>
              <a:rPr lang="en-US" sz="3600" b="1">
                <a:solidFill>
                  <a:srgbClr val="724C26"/>
                </a:solidFill>
                <a:latin typeface="Comic Sans MS" pitchFamily="66" charset="0"/>
              </a:rPr>
              <a:t>Rr</a:t>
            </a:r>
          </a:p>
        </p:txBody>
      </p:sp>
      <p:sp>
        <p:nvSpPr>
          <p:cNvPr id="320540" name="Text Box 28"/>
          <p:cNvSpPr txBox="1">
            <a:spLocks noChangeArrowheads="1"/>
          </p:cNvSpPr>
          <p:nvPr/>
        </p:nvSpPr>
        <p:spPr bwMode="auto">
          <a:xfrm>
            <a:off x="2133600" y="5486400"/>
            <a:ext cx="838200" cy="641350"/>
          </a:xfrm>
          <a:prstGeom prst="rect">
            <a:avLst/>
          </a:prstGeom>
          <a:noFill/>
          <a:ln w="9525">
            <a:noFill/>
            <a:miter lim="800000"/>
            <a:headEnd/>
            <a:tailEnd/>
          </a:ln>
        </p:spPr>
        <p:txBody>
          <a:bodyPr>
            <a:spAutoFit/>
          </a:bodyPr>
          <a:lstStyle/>
          <a:p>
            <a:pPr algn="ctr">
              <a:spcBef>
                <a:spcPct val="50000"/>
              </a:spcBef>
            </a:pPr>
            <a:r>
              <a:rPr lang="en-US" sz="3600" b="1">
                <a:solidFill>
                  <a:srgbClr val="724C26"/>
                </a:solidFill>
                <a:latin typeface="Comic Sans MS" pitchFamily="66" charset="0"/>
              </a:rPr>
              <a:t>Rr</a:t>
            </a:r>
          </a:p>
        </p:txBody>
      </p:sp>
      <p:sp>
        <p:nvSpPr>
          <p:cNvPr id="320541" name="Text Box 29"/>
          <p:cNvSpPr txBox="1">
            <a:spLocks noChangeArrowheads="1"/>
          </p:cNvSpPr>
          <p:nvPr/>
        </p:nvSpPr>
        <p:spPr bwMode="auto">
          <a:xfrm>
            <a:off x="3276600" y="4343400"/>
            <a:ext cx="838200" cy="641350"/>
          </a:xfrm>
          <a:prstGeom prst="rect">
            <a:avLst/>
          </a:prstGeom>
          <a:noFill/>
          <a:ln w="9525">
            <a:noFill/>
            <a:miter lim="800000"/>
            <a:headEnd/>
            <a:tailEnd/>
          </a:ln>
        </p:spPr>
        <p:txBody>
          <a:bodyPr>
            <a:spAutoFit/>
          </a:bodyPr>
          <a:lstStyle/>
          <a:p>
            <a:pPr algn="ctr">
              <a:spcBef>
                <a:spcPct val="50000"/>
              </a:spcBef>
            </a:pPr>
            <a:r>
              <a:rPr lang="en-US" sz="3600" b="1">
                <a:solidFill>
                  <a:srgbClr val="724C26"/>
                </a:solidFill>
                <a:latin typeface="Comic Sans MS" pitchFamily="66" charset="0"/>
              </a:rPr>
              <a:t>Rr</a:t>
            </a:r>
          </a:p>
        </p:txBody>
      </p:sp>
      <p:sp>
        <p:nvSpPr>
          <p:cNvPr id="320543" name="Text Box 31"/>
          <p:cNvSpPr txBox="1">
            <a:spLocks noChangeArrowheads="1"/>
          </p:cNvSpPr>
          <p:nvPr/>
        </p:nvSpPr>
        <p:spPr bwMode="auto">
          <a:xfrm>
            <a:off x="5181600" y="2819400"/>
            <a:ext cx="3581400" cy="3324225"/>
          </a:xfrm>
          <a:prstGeom prst="rect">
            <a:avLst/>
          </a:prstGeom>
          <a:noFill/>
          <a:ln w="9525">
            <a:noFill/>
            <a:miter lim="800000"/>
            <a:headEnd/>
            <a:tailEnd/>
          </a:ln>
          <a:effectLst/>
        </p:spPr>
        <p:txBody>
          <a:bodyPr>
            <a:spAutoFit/>
          </a:bodyPr>
          <a:lstStyle/>
          <a:p>
            <a:pPr>
              <a:spcBef>
                <a:spcPct val="50000"/>
              </a:spcBef>
              <a:defRPr/>
            </a:pPr>
            <a:r>
              <a:rPr lang="en-US" sz="2800" dirty="0" err="1">
                <a:effectLst>
                  <a:outerShdw blurRad="38100" dist="38100" dir="2700000" algn="tl">
                    <a:srgbClr val="C0C0C0"/>
                  </a:outerShdw>
                </a:effectLst>
                <a:latin typeface="Comic Sans MS" pitchFamily="66" charset="0"/>
                <a:cs typeface="+mn-cs"/>
              </a:rPr>
              <a:t>Genot</a:t>
            </a:r>
            <a:r>
              <a:rPr lang="tr-TR" sz="2800" dirty="0">
                <a:effectLst>
                  <a:outerShdw blurRad="38100" dist="38100" dir="2700000" algn="tl">
                    <a:srgbClr val="C0C0C0"/>
                  </a:outerShdw>
                </a:effectLst>
                <a:latin typeface="Comic Sans MS" pitchFamily="66" charset="0"/>
                <a:cs typeface="+mn-cs"/>
              </a:rPr>
              <a:t>ip</a:t>
            </a:r>
            <a:r>
              <a:rPr lang="en-US" sz="2800" dirty="0">
                <a:effectLst>
                  <a:outerShdw blurRad="38100" dist="38100" dir="2700000" algn="tl">
                    <a:srgbClr val="C0C0C0"/>
                  </a:outerShdw>
                </a:effectLst>
                <a:latin typeface="Comic Sans MS" pitchFamily="66" charset="0"/>
                <a:cs typeface="+mn-cs"/>
              </a:rPr>
              <a:t>:</a:t>
            </a:r>
            <a:r>
              <a:rPr lang="en-US" sz="2800" dirty="0">
                <a:latin typeface="Comic Sans MS" pitchFamily="66" charset="0"/>
                <a:cs typeface="+mn-cs"/>
              </a:rPr>
              <a:t> </a:t>
            </a:r>
            <a:r>
              <a:rPr lang="en-US" sz="2800" dirty="0" err="1">
                <a:effectLst>
                  <a:outerShdw blurRad="38100" dist="38100" dir="2700000" algn="tl">
                    <a:srgbClr val="C0C0C0"/>
                  </a:outerShdw>
                </a:effectLst>
                <a:latin typeface="Comic Sans MS" pitchFamily="66" charset="0"/>
                <a:cs typeface="+mn-cs"/>
              </a:rPr>
              <a:t>Rr</a:t>
            </a:r>
            <a:endParaRPr lang="en-US" sz="2800" dirty="0">
              <a:effectLst>
                <a:outerShdw blurRad="38100" dist="38100" dir="2700000" algn="tl">
                  <a:srgbClr val="C0C0C0"/>
                </a:outerShdw>
              </a:effectLst>
              <a:latin typeface="Comic Sans MS" pitchFamily="66" charset="0"/>
              <a:cs typeface="+mn-cs"/>
            </a:endParaRPr>
          </a:p>
          <a:p>
            <a:pPr>
              <a:spcBef>
                <a:spcPct val="50000"/>
              </a:spcBef>
              <a:defRPr/>
            </a:pPr>
            <a:r>
              <a:rPr lang="tr-TR" sz="2800" dirty="0" err="1">
                <a:effectLst>
                  <a:outerShdw blurRad="38100" dist="38100" dir="2700000" algn="tl">
                    <a:srgbClr val="C0C0C0"/>
                  </a:outerShdw>
                </a:effectLst>
                <a:latin typeface="Comic Sans MS" pitchFamily="66" charset="0"/>
                <a:cs typeface="+mn-cs"/>
              </a:rPr>
              <a:t>Fenotip</a:t>
            </a:r>
            <a:r>
              <a:rPr lang="en-US" sz="2800" dirty="0">
                <a:latin typeface="Comic Sans MS" pitchFamily="66" charset="0"/>
                <a:cs typeface="+mn-cs"/>
              </a:rPr>
              <a:t>: </a:t>
            </a:r>
            <a:r>
              <a:rPr lang="tr-TR" sz="2800" dirty="0">
                <a:latin typeface="Comic Sans MS" pitchFamily="66" charset="0"/>
                <a:cs typeface="+mn-cs"/>
              </a:rPr>
              <a:t>Düz</a:t>
            </a:r>
            <a:endParaRPr lang="en-US" sz="2800" dirty="0">
              <a:effectLst>
                <a:outerShdw blurRad="38100" dist="38100" dir="2700000" algn="tl">
                  <a:srgbClr val="C0C0C0"/>
                </a:outerShdw>
              </a:effectLst>
              <a:latin typeface="Comic Sans MS" pitchFamily="66" charset="0"/>
              <a:cs typeface="+mn-cs"/>
            </a:endParaRPr>
          </a:p>
          <a:p>
            <a:pPr>
              <a:spcBef>
                <a:spcPct val="50000"/>
              </a:spcBef>
              <a:defRPr/>
            </a:pPr>
            <a:r>
              <a:rPr lang="en-US" sz="2800" dirty="0" err="1">
                <a:effectLst>
                  <a:outerShdw blurRad="38100" dist="38100" dir="2700000" algn="tl">
                    <a:srgbClr val="C0C0C0"/>
                  </a:outerShdw>
                </a:effectLst>
                <a:latin typeface="Comic Sans MS" pitchFamily="66" charset="0"/>
                <a:cs typeface="+mn-cs"/>
              </a:rPr>
              <a:t>Genot</a:t>
            </a:r>
            <a:r>
              <a:rPr lang="tr-TR" sz="2800" dirty="0" err="1">
                <a:effectLst>
                  <a:outerShdw blurRad="38100" dist="38100" dir="2700000" algn="tl">
                    <a:srgbClr val="C0C0C0"/>
                  </a:outerShdw>
                </a:effectLst>
                <a:latin typeface="Comic Sans MS" pitchFamily="66" charset="0"/>
                <a:cs typeface="+mn-cs"/>
              </a:rPr>
              <a:t>ipik</a:t>
            </a:r>
            <a:r>
              <a:rPr lang="tr-TR" sz="2800" dirty="0">
                <a:effectLst>
                  <a:outerShdw blurRad="38100" dist="38100" dir="2700000" algn="tl">
                    <a:srgbClr val="C0C0C0"/>
                  </a:outerShdw>
                </a:effectLst>
                <a:latin typeface="Comic Sans MS" pitchFamily="66" charset="0"/>
                <a:cs typeface="+mn-cs"/>
              </a:rPr>
              <a:t> oran</a:t>
            </a:r>
            <a:r>
              <a:rPr lang="en-US" sz="2800" dirty="0">
                <a:effectLst>
                  <a:outerShdw blurRad="38100" dist="38100" dir="2700000" algn="tl">
                    <a:srgbClr val="C0C0C0"/>
                  </a:outerShdw>
                </a:effectLst>
                <a:latin typeface="Comic Sans MS" pitchFamily="66" charset="0"/>
                <a:cs typeface="+mn-cs"/>
              </a:rPr>
              <a:t>:</a:t>
            </a:r>
            <a:r>
              <a:rPr lang="en-US" sz="2800" dirty="0">
                <a:latin typeface="Comic Sans MS" pitchFamily="66" charset="0"/>
                <a:cs typeface="+mn-cs"/>
              </a:rPr>
              <a:t> </a:t>
            </a:r>
            <a:r>
              <a:rPr lang="tr-TR" sz="2800" dirty="0">
                <a:latin typeface="Comic Sans MS" pitchFamily="66" charset="0"/>
                <a:cs typeface="+mn-cs"/>
              </a:rPr>
              <a:t>hepsi aynı</a:t>
            </a:r>
          </a:p>
          <a:p>
            <a:pPr>
              <a:spcBef>
                <a:spcPct val="50000"/>
              </a:spcBef>
              <a:defRPr/>
            </a:pPr>
            <a:r>
              <a:rPr lang="tr-TR" sz="2800" dirty="0" err="1">
                <a:effectLst>
                  <a:outerShdw blurRad="38100" dist="38100" dir="2700000" algn="tl">
                    <a:srgbClr val="C0C0C0"/>
                  </a:outerShdw>
                </a:effectLst>
                <a:latin typeface="Comic Sans MS" pitchFamily="66" charset="0"/>
                <a:cs typeface="+mn-cs"/>
              </a:rPr>
              <a:t>Febotipik</a:t>
            </a:r>
            <a:r>
              <a:rPr lang="tr-TR" sz="2800" dirty="0">
                <a:effectLst>
                  <a:outerShdw blurRad="38100" dist="38100" dir="2700000" algn="tl">
                    <a:srgbClr val="C0C0C0"/>
                  </a:outerShdw>
                </a:effectLst>
                <a:latin typeface="Comic Sans MS" pitchFamily="66" charset="0"/>
                <a:cs typeface="+mn-cs"/>
              </a:rPr>
              <a:t> oran</a:t>
            </a:r>
            <a:r>
              <a:rPr lang="en-US" sz="2800" dirty="0">
                <a:effectLst>
                  <a:outerShdw blurRad="38100" dist="38100" dir="2700000" algn="tl">
                    <a:srgbClr val="C0C0C0"/>
                  </a:outerShdw>
                </a:effectLst>
                <a:latin typeface="Comic Sans MS" pitchFamily="66" charset="0"/>
                <a:cs typeface="+mn-cs"/>
              </a:rPr>
              <a:t>: </a:t>
            </a:r>
            <a:r>
              <a:rPr lang="tr-TR" sz="2800" dirty="0">
                <a:effectLst>
                  <a:outerShdw blurRad="38100" dist="38100" dir="2700000" algn="tl">
                    <a:srgbClr val="C0C0C0"/>
                  </a:outerShdw>
                </a:effectLst>
                <a:latin typeface="Comic Sans MS" pitchFamily="66" charset="0"/>
                <a:cs typeface="+mn-cs"/>
              </a:rPr>
              <a:t>hepsi aynı</a:t>
            </a:r>
            <a:endParaRPr lang="en-US" sz="2800" dirty="0">
              <a:effectLst>
                <a:outerShdw blurRad="38100" dist="38100" dir="2700000" algn="tl">
                  <a:srgbClr val="C0C0C0"/>
                </a:outerShdw>
              </a:effectLst>
              <a:latin typeface="Comic Sans MS" pitchFamily="66" charset="0"/>
              <a:cs typeface="+mn-cs"/>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Effect transition="in" filter="box(in)">
                                      <p:cBhvr>
                                        <p:cTn id="7" dur="500"/>
                                        <p:tgtEl>
                                          <p:spTgt spid="320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0515">
                                            <p:txEl>
                                              <p:pRg st="1" end="1"/>
                                            </p:txEl>
                                          </p:spTgt>
                                        </p:tgtEl>
                                        <p:attrNameLst>
                                          <p:attrName>style.visibility</p:attrName>
                                        </p:attrNameLst>
                                      </p:cBhvr>
                                      <p:to>
                                        <p:strVal val="visible"/>
                                      </p:to>
                                    </p:set>
                                    <p:animEffect transition="in" filter="box(in)">
                                      <p:cBhvr>
                                        <p:cTn id="12" dur="500"/>
                                        <p:tgtEl>
                                          <p:spTgt spid="320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0515">
                                            <p:txEl>
                                              <p:pRg st="2" end="2"/>
                                            </p:txEl>
                                          </p:spTgt>
                                        </p:tgtEl>
                                        <p:attrNameLst>
                                          <p:attrName>style.visibility</p:attrName>
                                        </p:attrNameLst>
                                      </p:cBhvr>
                                      <p:to>
                                        <p:strVal val="visible"/>
                                      </p:to>
                                    </p:set>
                                    <p:animEffect transition="in" filter="box(in)">
                                      <p:cBhvr>
                                        <p:cTn id="17" dur="500"/>
                                        <p:tgtEl>
                                          <p:spTgt spid="320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0515">
                                            <p:txEl>
                                              <p:pRg st="3" end="3"/>
                                            </p:txEl>
                                          </p:spTgt>
                                        </p:tgtEl>
                                        <p:attrNameLst>
                                          <p:attrName>style.visibility</p:attrName>
                                        </p:attrNameLst>
                                      </p:cBhvr>
                                      <p:to>
                                        <p:strVal val="visible"/>
                                      </p:to>
                                    </p:set>
                                    <p:animEffect transition="in" filter="box(in)">
                                      <p:cBhvr>
                                        <p:cTn id="22" dur="500"/>
                                        <p:tgtEl>
                                          <p:spTgt spid="320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0515">
                                            <p:txEl>
                                              <p:pRg st="4" end="4"/>
                                            </p:txEl>
                                          </p:spTgt>
                                        </p:tgtEl>
                                        <p:attrNameLst>
                                          <p:attrName>style.visibility</p:attrName>
                                        </p:attrNameLst>
                                      </p:cBhvr>
                                      <p:to>
                                        <p:strVal val="visible"/>
                                      </p:to>
                                    </p:set>
                                    <p:animEffect transition="in" filter="box(in)">
                                      <p:cBhvr>
                                        <p:cTn id="27" dur="500"/>
                                        <p:tgtEl>
                                          <p:spTgt spid="320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20515">
                                            <p:txEl>
                                              <p:pRg st="5" end="5"/>
                                            </p:txEl>
                                          </p:spTgt>
                                        </p:tgtEl>
                                        <p:attrNameLst>
                                          <p:attrName>style.visibility</p:attrName>
                                        </p:attrNameLst>
                                      </p:cBhvr>
                                      <p:to>
                                        <p:strVal val="visible"/>
                                      </p:to>
                                    </p:set>
                                    <p:animEffect transition="in" filter="box(in)">
                                      <p:cBhvr>
                                        <p:cTn id="32" dur="500"/>
                                        <p:tgtEl>
                                          <p:spTgt spid="3205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0534"/>
                                        </p:tgtEl>
                                        <p:attrNameLst>
                                          <p:attrName>style.visibility</p:attrName>
                                        </p:attrNameLst>
                                      </p:cBhvr>
                                      <p:to>
                                        <p:strVal val="visible"/>
                                      </p:to>
                                    </p:set>
                                    <p:anim calcmode="lin" valueType="num">
                                      <p:cBhvr additive="base">
                                        <p:cTn id="37" dur="500" fill="hold"/>
                                        <p:tgtEl>
                                          <p:spTgt spid="320534"/>
                                        </p:tgtEl>
                                        <p:attrNameLst>
                                          <p:attrName>ppt_x</p:attrName>
                                        </p:attrNameLst>
                                      </p:cBhvr>
                                      <p:tavLst>
                                        <p:tav tm="0">
                                          <p:val>
                                            <p:strVal val="0-#ppt_w/2"/>
                                          </p:val>
                                        </p:tav>
                                        <p:tav tm="100000">
                                          <p:val>
                                            <p:strVal val="#ppt_x"/>
                                          </p:val>
                                        </p:tav>
                                      </p:tavLst>
                                    </p:anim>
                                    <p:anim calcmode="lin" valueType="num">
                                      <p:cBhvr additive="base">
                                        <p:cTn id="38" dur="500" fill="hold"/>
                                        <p:tgtEl>
                                          <p:spTgt spid="3205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0535"/>
                                        </p:tgtEl>
                                        <p:attrNameLst>
                                          <p:attrName>style.visibility</p:attrName>
                                        </p:attrNameLst>
                                      </p:cBhvr>
                                      <p:to>
                                        <p:strVal val="visible"/>
                                      </p:to>
                                    </p:set>
                                    <p:anim calcmode="lin" valueType="num">
                                      <p:cBhvr additive="base">
                                        <p:cTn id="43" dur="500" fill="hold"/>
                                        <p:tgtEl>
                                          <p:spTgt spid="320535"/>
                                        </p:tgtEl>
                                        <p:attrNameLst>
                                          <p:attrName>ppt_x</p:attrName>
                                        </p:attrNameLst>
                                      </p:cBhvr>
                                      <p:tavLst>
                                        <p:tav tm="0">
                                          <p:val>
                                            <p:strVal val="0-#ppt_w/2"/>
                                          </p:val>
                                        </p:tav>
                                        <p:tav tm="100000">
                                          <p:val>
                                            <p:strVal val="#ppt_x"/>
                                          </p:val>
                                        </p:tav>
                                      </p:tavLst>
                                    </p:anim>
                                    <p:anim calcmode="lin" valueType="num">
                                      <p:cBhvr additive="base">
                                        <p:cTn id="44" dur="500" fill="hold"/>
                                        <p:tgtEl>
                                          <p:spTgt spid="32053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20537"/>
                                        </p:tgtEl>
                                        <p:attrNameLst>
                                          <p:attrName>style.visibility</p:attrName>
                                        </p:attrNameLst>
                                      </p:cBhvr>
                                      <p:to>
                                        <p:strVal val="visible"/>
                                      </p:to>
                                    </p:set>
                                    <p:anim calcmode="lin" valueType="num">
                                      <p:cBhvr additive="base">
                                        <p:cTn id="49" dur="500" fill="hold"/>
                                        <p:tgtEl>
                                          <p:spTgt spid="320537"/>
                                        </p:tgtEl>
                                        <p:attrNameLst>
                                          <p:attrName>ppt_x</p:attrName>
                                        </p:attrNameLst>
                                      </p:cBhvr>
                                      <p:tavLst>
                                        <p:tav tm="0">
                                          <p:val>
                                            <p:strVal val="1+#ppt_w/2"/>
                                          </p:val>
                                        </p:tav>
                                        <p:tav tm="100000">
                                          <p:val>
                                            <p:strVal val="#ppt_x"/>
                                          </p:val>
                                        </p:tav>
                                      </p:tavLst>
                                    </p:anim>
                                    <p:anim calcmode="lin" valueType="num">
                                      <p:cBhvr additive="base">
                                        <p:cTn id="50" dur="500" fill="hold"/>
                                        <p:tgtEl>
                                          <p:spTgt spid="32053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0536"/>
                                        </p:tgtEl>
                                        <p:attrNameLst>
                                          <p:attrName>style.visibility</p:attrName>
                                        </p:attrNameLst>
                                      </p:cBhvr>
                                      <p:to>
                                        <p:strVal val="visible"/>
                                      </p:to>
                                    </p:set>
                                    <p:anim calcmode="lin" valueType="num">
                                      <p:cBhvr additive="base">
                                        <p:cTn id="55" dur="500" fill="hold"/>
                                        <p:tgtEl>
                                          <p:spTgt spid="320536"/>
                                        </p:tgtEl>
                                        <p:attrNameLst>
                                          <p:attrName>ppt_x</p:attrName>
                                        </p:attrNameLst>
                                      </p:cBhvr>
                                      <p:tavLst>
                                        <p:tav tm="0">
                                          <p:val>
                                            <p:strVal val="0-#ppt_w/2"/>
                                          </p:val>
                                        </p:tav>
                                        <p:tav tm="100000">
                                          <p:val>
                                            <p:strVal val="#ppt_x"/>
                                          </p:val>
                                        </p:tav>
                                      </p:tavLst>
                                    </p:anim>
                                    <p:anim calcmode="lin" valueType="num">
                                      <p:cBhvr additive="base">
                                        <p:cTn id="56" dur="500" fill="hold"/>
                                        <p:tgtEl>
                                          <p:spTgt spid="32053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0538"/>
                                        </p:tgtEl>
                                        <p:attrNameLst>
                                          <p:attrName>style.visibility</p:attrName>
                                        </p:attrNameLst>
                                      </p:cBhvr>
                                      <p:to>
                                        <p:strVal val="visible"/>
                                      </p:to>
                                    </p:set>
                                    <p:anim calcmode="lin" valueType="num">
                                      <p:cBhvr additive="base">
                                        <p:cTn id="61" dur="500" fill="hold"/>
                                        <p:tgtEl>
                                          <p:spTgt spid="320538"/>
                                        </p:tgtEl>
                                        <p:attrNameLst>
                                          <p:attrName>ppt_x</p:attrName>
                                        </p:attrNameLst>
                                      </p:cBhvr>
                                      <p:tavLst>
                                        <p:tav tm="0">
                                          <p:val>
                                            <p:strVal val="0-#ppt_w/2"/>
                                          </p:val>
                                        </p:tav>
                                        <p:tav tm="100000">
                                          <p:val>
                                            <p:strVal val="#ppt_x"/>
                                          </p:val>
                                        </p:tav>
                                      </p:tavLst>
                                    </p:anim>
                                    <p:anim calcmode="lin" valueType="num">
                                      <p:cBhvr additive="base">
                                        <p:cTn id="62" dur="500" fill="hold"/>
                                        <p:tgtEl>
                                          <p:spTgt spid="32053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0541"/>
                                        </p:tgtEl>
                                        <p:attrNameLst>
                                          <p:attrName>style.visibility</p:attrName>
                                        </p:attrNameLst>
                                      </p:cBhvr>
                                      <p:to>
                                        <p:strVal val="visible"/>
                                      </p:to>
                                    </p:set>
                                    <p:anim calcmode="lin" valueType="num">
                                      <p:cBhvr additive="base">
                                        <p:cTn id="67" dur="500" fill="hold"/>
                                        <p:tgtEl>
                                          <p:spTgt spid="320541"/>
                                        </p:tgtEl>
                                        <p:attrNameLst>
                                          <p:attrName>ppt_x</p:attrName>
                                        </p:attrNameLst>
                                      </p:cBhvr>
                                      <p:tavLst>
                                        <p:tav tm="0">
                                          <p:val>
                                            <p:strVal val="0-#ppt_w/2"/>
                                          </p:val>
                                        </p:tav>
                                        <p:tav tm="100000">
                                          <p:val>
                                            <p:strVal val="#ppt_x"/>
                                          </p:val>
                                        </p:tav>
                                      </p:tavLst>
                                    </p:anim>
                                    <p:anim calcmode="lin" valueType="num">
                                      <p:cBhvr additive="base">
                                        <p:cTn id="68" dur="500" fill="hold"/>
                                        <p:tgtEl>
                                          <p:spTgt spid="32054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0540"/>
                                        </p:tgtEl>
                                        <p:attrNameLst>
                                          <p:attrName>style.visibility</p:attrName>
                                        </p:attrNameLst>
                                      </p:cBhvr>
                                      <p:to>
                                        <p:strVal val="visible"/>
                                      </p:to>
                                    </p:set>
                                    <p:anim calcmode="lin" valueType="num">
                                      <p:cBhvr additive="base">
                                        <p:cTn id="73" dur="500" fill="hold"/>
                                        <p:tgtEl>
                                          <p:spTgt spid="320540"/>
                                        </p:tgtEl>
                                        <p:attrNameLst>
                                          <p:attrName>ppt_x</p:attrName>
                                        </p:attrNameLst>
                                      </p:cBhvr>
                                      <p:tavLst>
                                        <p:tav tm="0">
                                          <p:val>
                                            <p:strVal val="0-#ppt_w/2"/>
                                          </p:val>
                                        </p:tav>
                                        <p:tav tm="100000">
                                          <p:val>
                                            <p:strVal val="#ppt_x"/>
                                          </p:val>
                                        </p:tav>
                                      </p:tavLst>
                                    </p:anim>
                                    <p:anim calcmode="lin" valueType="num">
                                      <p:cBhvr additive="base">
                                        <p:cTn id="74" dur="500" fill="hold"/>
                                        <p:tgtEl>
                                          <p:spTgt spid="32054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20539"/>
                                        </p:tgtEl>
                                        <p:attrNameLst>
                                          <p:attrName>style.visibility</p:attrName>
                                        </p:attrNameLst>
                                      </p:cBhvr>
                                      <p:to>
                                        <p:strVal val="visible"/>
                                      </p:to>
                                    </p:set>
                                    <p:anim calcmode="lin" valueType="num">
                                      <p:cBhvr additive="base">
                                        <p:cTn id="79" dur="500" fill="hold"/>
                                        <p:tgtEl>
                                          <p:spTgt spid="320539"/>
                                        </p:tgtEl>
                                        <p:attrNameLst>
                                          <p:attrName>ppt_x</p:attrName>
                                        </p:attrNameLst>
                                      </p:cBhvr>
                                      <p:tavLst>
                                        <p:tav tm="0">
                                          <p:val>
                                            <p:strVal val="0-#ppt_w/2"/>
                                          </p:val>
                                        </p:tav>
                                        <p:tav tm="100000">
                                          <p:val>
                                            <p:strVal val="#ppt_x"/>
                                          </p:val>
                                        </p:tav>
                                      </p:tavLst>
                                    </p:anim>
                                    <p:anim calcmode="lin" valueType="num">
                                      <p:cBhvr additive="base">
                                        <p:cTn id="80" dur="500" fill="hold"/>
                                        <p:tgtEl>
                                          <p:spTgt spid="32053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320543"/>
                                        </p:tgtEl>
                                        <p:attrNameLst>
                                          <p:attrName>style.visibility</p:attrName>
                                        </p:attrNameLst>
                                      </p:cBhvr>
                                      <p:to>
                                        <p:strVal val="visible"/>
                                      </p:to>
                                    </p:set>
                                    <p:animEffect transition="in" filter="box(in)">
                                      <p:cBhvr>
                                        <p:cTn id="85" dur="500"/>
                                        <p:tgtEl>
                                          <p:spTgt spid="320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autoUpdateAnimBg="0"/>
      <p:bldP spid="320534" grpId="0" autoUpdateAnimBg="0"/>
      <p:bldP spid="320535" grpId="0" autoUpdateAnimBg="0"/>
      <p:bldP spid="320536" grpId="0" autoUpdateAnimBg="0"/>
      <p:bldP spid="320537" grpId="0" autoUpdateAnimBg="0"/>
      <p:bldP spid="320538" grpId="0" autoUpdateAnimBg="0"/>
      <p:bldP spid="320539" grpId="0" autoUpdateAnimBg="0"/>
      <p:bldP spid="320540" grpId="0" autoUpdateAnimBg="0"/>
      <p:bldP spid="320541" grpId="0" autoUpdateAnimBg="0"/>
      <p:bldP spid="32054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p:txBody>
          <a:bodyPr/>
          <a:lstStyle/>
          <a:p>
            <a:pPr>
              <a:defRPr/>
            </a:pPr>
            <a:fld id="{4C091ED2-D32A-4D4D-9224-96B6B04774E4}" type="slidenum">
              <a:rPr lang="en-US" smtClean="0">
                <a:latin typeface="Eras Bold ITC"/>
              </a:rPr>
              <a:pPr>
                <a:defRPr/>
              </a:pPr>
              <a:t>52</a:t>
            </a:fld>
            <a:endParaRPr lang="en-US" smtClean="0">
              <a:latin typeface="Eras Bold ITC"/>
            </a:endParaRPr>
          </a:p>
        </p:txBody>
      </p:sp>
      <p:sp>
        <p:nvSpPr>
          <p:cNvPr id="323586" name="Rectangle 2"/>
          <p:cNvSpPr>
            <a:spLocks noGrp="1" noChangeArrowheads="1"/>
          </p:cNvSpPr>
          <p:nvPr>
            <p:ph type="body" idx="1"/>
          </p:nvPr>
        </p:nvSpPr>
        <p:spPr>
          <a:xfrm>
            <a:off x="228600" y="990600"/>
            <a:ext cx="8305800" cy="2286000"/>
          </a:xfrm>
        </p:spPr>
        <p:txBody>
          <a:bodyPr/>
          <a:lstStyle/>
          <a:p>
            <a:pPr eaLnBrk="1" hangingPunct="1">
              <a:defRPr/>
            </a:pPr>
            <a:r>
              <a:rPr lang="tr-TR" sz="2800" b="1" dirty="0" smtClean="0">
                <a:solidFill>
                  <a:schemeClr val="tx1"/>
                </a:solidFill>
                <a:effectLst>
                  <a:outerShdw blurRad="38100" dist="38100" dir="2700000" algn="tl">
                    <a:srgbClr val="C0C0C0"/>
                  </a:outerShdw>
                </a:effectLst>
              </a:rPr>
              <a:t>Karakter</a:t>
            </a:r>
            <a:r>
              <a:rPr lang="en-GB"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Tohum biçimi</a:t>
            </a:r>
            <a:endParaRPr lang="en-GB" sz="2800" b="1" dirty="0" smtClean="0">
              <a:solidFill>
                <a:schemeClr val="tx1"/>
              </a:solidFill>
              <a:effectLst>
                <a:outerShdw blurRad="38100" dist="38100" dir="2700000" algn="tl">
                  <a:srgbClr val="C0C0C0"/>
                </a:outerShdw>
              </a:effectLst>
            </a:endParaRPr>
          </a:p>
          <a:p>
            <a:pPr eaLnBrk="1" hangingPunct="1">
              <a:defRPr/>
            </a:pPr>
            <a:r>
              <a:rPr lang="en-GB" sz="2800" b="1" dirty="0" err="1" smtClean="0">
                <a:solidFill>
                  <a:schemeClr val="tx1"/>
                </a:solidFill>
                <a:effectLst>
                  <a:outerShdw blurRad="38100" dist="38100" dir="2700000" algn="tl">
                    <a:srgbClr val="C0C0C0"/>
                  </a:outerShdw>
                </a:effectLst>
              </a:rPr>
              <a:t>Alle</a:t>
            </a:r>
            <a:r>
              <a:rPr lang="tr-TR" sz="2800" b="1" dirty="0" smtClean="0">
                <a:solidFill>
                  <a:schemeClr val="tx1"/>
                </a:solidFill>
                <a:effectLst>
                  <a:outerShdw blurRad="38100" dist="38100" dir="2700000" algn="tl">
                    <a:srgbClr val="C0C0C0"/>
                  </a:outerShdw>
                </a:effectLst>
              </a:rPr>
              <a:t>l</a:t>
            </a:r>
            <a:r>
              <a:rPr lang="en-GB" sz="2800" b="1" dirty="0" smtClean="0">
                <a:solidFill>
                  <a:schemeClr val="tx1"/>
                </a:solidFill>
                <a:effectLst>
                  <a:outerShdw blurRad="38100" dist="38100" dir="2700000" algn="tl">
                    <a:srgbClr val="C0C0C0"/>
                  </a:outerShdw>
                </a:effectLst>
              </a:rPr>
              <a:t>le</a:t>
            </a:r>
            <a:r>
              <a:rPr lang="tr-TR" sz="2800" b="1" dirty="0" smtClean="0">
                <a:solidFill>
                  <a:schemeClr val="tx1"/>
                </a:solidFill>
                <a:effectLst>
                  <a:outerShdw blurRad="38100" dist="38100" dir="2700000" algn="tl">
                    <a:srgbClr val="C0C0C0"/>
                  </a:outerShdw>
                </a:effectLst>
              </a:rPr>
              <a:t>r</a:t>
            </a:r>
            <a:r>
              <a:rPr lang="en-GB" sz="2800" b="1" dirty="0" smtClean="0">
                <a:solidFill>
                  <a:schemeClr val="tx1"/>
                </a:solidFill>
                <a:effectLst>
                  <a:outerShdw blurRad="38100" dist="38100" dir="2700000" algn="tl">
                    <a:srgbClr val="C0C0C0"/>
                  </a:outerShdw>
                </a:effectLst>
              </a:rPr>
              <a:t>: R – </a:t>
            </a:r>
            <a:r>
              <a:rPr lang="tr-TR" sz="2800" b="1" dirty="0" smtClean="0">
                <a:solidFill>
                  <a:schemeClr val="tx1"/>
                </a:solidFill>
                <a:effectLst>
                  <a:outerShdw blurRad="38100" dist="38100" dir="2700000" algn="tl">
                    <a:srgbClr val="C0C0C0"/>
                  </a:outerShdw>
                </a:effectLst>
              </a:rPr>
              <a:t>düz</a:t>
            </a:r>
            <a:r>
              <a:rPr lang="en-GB" sz="2800" b="1" dirty="0" smtClean="0">
                <a:solidFill>
                  <a:schemeClr val="tx1"/>
                </a:solidFill>
                <a:effectLst>
                  <a:outerShdw blurRad="38100" dist="38100" dir="2700000" algn="tl">
                    <a:srgbClr val="C0C0C0"/>
                  </a:outerShdw>
                </a:effectLst>
              </a:rPr>
              <a:t>	r – </a:t>
            </a:r>
            <a:r>
              <a:rPr lang="tr-TR" sz="2800" b="1" dirty="0" smtClean="0">
                <a:solidFill>
                  <a:schemeClr val="tx1"/>
                </a:solidFill>
                <a:effectLst>
                  <a:outerShdw blurRad="38100" dist="38100" dir="2700000" algn="tl">
                    <a:srgbClr val="C0C0C0"/>
                  </a:outerShdw>
                </a:effectLst>
              </a:rPr>
              <a:t>buruşuk</a:t>
            </a:r>
            <a:endParaRPr lang="en-GB" sz="2800" b="1" dirty="0" smtClean="0">
              <a:solidFill>
                <a:schemeClr val="tx1"/>
              </a:solidFill>
              <a:effectLst>
                <a:outerShdw blurRad="38100" dist="38100" dir="2700000" algn="tl">
                  <a:srgbClr val="C0C0C0"/>
                </a:outerShdw>
              </a:effectLst>
            </a:endParaRPr>
          </a:p>
          <a:p>
            <a:pPr eaLnBrk="1" hangingPunct="1">
              <a:defRPr/>
            </a:pPr>
            <a:r>
              <a:rPr lang="tr-TR" sz="2800" b="1" dirty="0" smtClean="0">
                <a:solidFill>
                  <a:schemeClr val="tx1"/>
                </a:solidFill>
                <a:effectLst>
                  <a:outerShdw blurRad="38100" dist="38100" dir="2700000" algn="tl">
                    <a:srgbClr val="C0C0C0"/>
                  </a:outerShdw>
                </a:effectLst>
              </a:rPr>
              <a:t>Çapraz</a:t>
            </a:r>
            <a:r>
              <a:rPr lang="en-GB"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Düz tohum</a:t>
            </a:r>
            <a:r>
              <a:rPr lang="en-GB" sz="2800" b="1" dirty="0" smtClean="0">
                <a:solidFill>
                  <a:schemeClr val="tx1"/>
                </a:solidFill>
                <a:effectLst>
                  <a:outerShdw blurRad="38100" dist="38100" dir="2700000" algn="tl">
                    <a:srgbClr val="C0C0C0"/>
                  </a:outerShdw>
                </a:effectLst>
              </a:rPr>
              <a:t>    x   </a:t>
            </a:r>
            <a:r>
              <a:rPr lang="tr-TR" sz="2800" b="1" dirty="0" smtClean="0">
                <a:solidFill>
                  <a:schemeClr val="tx1"/>
                </a:solidFill>
                <a:effectLst>
                  <a:outerShdw blurRad="38100" dist="38100" dir="2700000" algn="tl">
                    <a:srgbClr val="C0C0C0"/>
                  </a:outerShdw>
                </a:effectLst>
              </a:rPr>
              <a:t>Düz tohum</a:t>
            </a:r>
            <a:endParaRPr lang="en-GB" sz="2800" b="1" dirty="0" smtClean="0">
              <a:solidFill>
                <a:schemeClr val="tx1"/>
              </a:solidFill>
              <a:effectLst>
                <a:outerShdw blurRad="38100" dist="38100" dir="2700000" algn="tl">
                  <a:srgbClr val="C0C0C0"/>
                </a:outerShdw>
              </a:effectLst>
            </a:endParaRPr>
          </a:p>
          <a:p>
            <a:pPr eaLnBrk="1" hangingPunct="1">
              <a:defRPr/>
            </a:pPr>
            <a:r>
              <a:rPr lang="en-GB" sz="2800" b="1" dirty="0" smtClean="0">
                <a:solidFill>
                  <a:schemeClr val="tx1"/>
                </a:solidFill>
                <a:effectLst>
                  <a:outerShdw blurRad="38100" dist="38100" dir="2700000" algn="tl">
                    <a:srgbClr val="C0C0C0"/>
                  </a:outerShdw>
                </a:effectLst>
              </a:rPr>
              <a:t>				</a:t>
            </a:r>
            <a:r>
              <a:rPr lang="en-GB" sz="2800" b="1" dirty="0" err="1" smtClean="0">
                <a:solidFill>
                  <a:schemeClr val="tx1"/>
                </a:solidFill>
                <a:effectLst>
                  <a:outerShdw blurRad="38100" dist="38100" dir="2700000" algn="tl">
                    <a:srgbClr val="C0C0C0"/>
                  </a:outerShdw>
                </a:effectLst>
              </a:rPr>
              <a:t>Rr</a:t>
            </a:r>
            <a:r>
              <a:rPr lang="en-GB" sz="2800" b="1" dirty="0" smtClean="0">
                <a:solidFill>
                  <a:schemeClr val="tx1"/>
                </a:solidFill>
                <a:effectLst>
                  <a:outerShdw blurRad="38100" dist="38100" dir="2700000" algn="tl">
                    <a:srgbClr val="C0C0C0"/>
                  </a:outerShdw>
                </a:effectLst>
              </a:rPr>
              <a:t>	   x	    </a:t>
            </a:r>
            <a:r>
              <a:rPr lang="en-GB" sz="2800" b="1" dirty="0" err="1" smtClean="0">
                <a:solidFill>
                  <a:schemeClr val="tx1"/>
                </a:solidFill>
                <a:effectLst>
                  <a:outerShdw blurRad="38100" dist="38100" dir="2700000" algn="tl">
                    <a:srgbClr val="C0C0C0"/>
                  </a:outerShdw>
                </a:effectLst>
              </a:rPr>
              <a:t>Rr</a:t>
            </a:r>
            <a:endParaRPr lang="tr-TR" sz="2800" b="1" dirty="0" smtClean="0">
              <a:solidFill>
                <a:schemeClr val="tx1"/>
              </a:solidFill>
              <a:effectLst>
                <a:outerShdw blurRad="38100" dist="38100" dir="2700000" algn="tl">
                  <a:srgbClr val="C0C0C0"/>
                </a:outerShdw>
              </a:effectLst>
            </a:endParaRPr>
          </a:p>
          <a:p>
            <a:pPr eaLnBrk="1" hangingPunct="1">
              <a:defRPr/>
            </a:pPr>
            <a:r>
              <a:rPr lang="tr-TR" sz="2800" b="1" dirty="0" smtClean="0">
                <a:solidFill>
                  <a:schemeClr val="tx1"/>
                </a:solidFill>
                <a:effectLst>
                  <a:outerShdw blurRad="38100" dist="38100" dir="2700000" algn="tl">
                    <a:srgbClr val="C0C0C0"/>
                  </a:outerShdw>
                </a:effectLst>
              </a:rPr>
              <a:t>F2</a:t>
            </a:r>
            <a:endParaRPr lang="en-GB" sz="2800" b="1" dirty="0" smtClean="0">
              <a:solidFill>
                <a:schemeClr val="tx1"/>
              </a:solidFill>
              <a:effectLst>
                <a:outerShdw blurRad="38100" dist="38100" dir="2700000" algn="tl">
                  <a:srgbClr val="C0C0C0"/>
                </a:outerShdw>
              </a:effectLst>
            </a:endParaRPr>
          </a:p>
        </p:txBody>
      </p:sp>
      <p:sp>
        <p:nvSpPr>
          <p:cNvPr id="323587" name="Rectangle 3"/>
          <p:cNvSpPr>
            <a:spLocks noGrp="1" noChangeArrowheads="1"/>
          </p:cNvSpPr>
          <p:nvPr>
            <p:ph type="title"/>
          </p:nvPr>
        </p:nvSpPr>
        <p:spPr>
          <a:xfrm>
            <a:off x="0" y="304800"/>
            <a:ext cx="8839200" cy="533400"/>
          </a:xfrm>
        </p:spPr>
        <p:txBody>
          <a:bodyPr/>
          <a:lstStyle/>
          <a:p>
            <a:pPr algn="ctr" eaLnBrk="1" hangingPunct="1">
              <a:defRPr/>
            </a:pPr>
            <a:r>
              <a:rPr lang="en-US" sz="4400" b="1" dirty="0" smtClean="0">
                <a:solidFill>
                  <a:schemeClr val="tx1"/>
                </a:solidFill>
                <a:effectLst>
                  <a:outerShdw blurRad="38100" dist="38100" dir="2700000" algn="tl">
                    <a:srgbClr val="C0C0C0"/>
                  </a:outerShdw>
                </a:effectLst>
              </a:rPr>
              <a:t>F</a:t>
            </a:r>
            <a:r>
              <a:rPr lang="en-US" sz="4400" b="1" baseline="-25000" dirty="0" smtClean="0">
                <a:solidFill>
                  <a:schemeClr val="tx1"/>
                </a:solidFill>
                <a:effectLst>
                  <a:outerShdw blurRad="38100" dist="38100" dir="2700000" algn="tl">
                    <a:srgbClr val="C0C0C0"/>
                  </a:outerShdw>
                </a:effectLst>
              </a:rPr>
              <a:t>1</a:t>
            </a:r>
            <a:r>
              <a:rPr lang="en-US" sz="4400" b="1" dirty="0" smtClean="0">
                <a:solidFill>
                  <a:schemeClr val="tx1"/>
                </a:solidFill>
                <a:effectLst>
                  <a:outerShdw blurRad="38100" dist="38100" dir="2700000" algn="tl">
                    <a:srgbClr val="C0C0C0"/>
                  </a:outerShdw>
                </a:effectLst>
              </a:rPr>
              <a:t> </a:t>
            </a:r>
            <a:r>
              <a:rPr lang="en-US" sz="4400" b="1" dirty="0" err="1" smtClean="0">
                <a:solidFill>
                  <a:schemeClr val="tx1"/>
                </a:solidFill>
                <a:effectLst>
                  <a:outerShdw blurRad="38100" dist="38100" dir="2700000" algn="tl">
                    <a:srgbClr val="C0C0C0"/>
                  </a:outerShdw>
                </a:effectLst>
              </a:rPr>
              <a:t>Monoh</a:t>
            </a:r>
            <a:r>
              <a:rPr lang="tr-TR" sz="4400" b="1" dirty="0" err="1" smtClean="0">
                <a:solidFill>
                  <a:schemeClr val="tx1"/>
                </a:solidFill>
                <a:effectLst>
                  <a:outerShdw blurRad="38100" dist="38100" dir="2700000" algn="tl">
                    <a:srgbClr val="C0C0C0"/>
                  </a:outerShdw>
                </a:effectLst>
              </a:rPr>
              <a:t>ibrit</a:t>
            </a:r>
            <a:r>
              <a:rPr lang="tr-TR" sz="4400" b="1" dirty="0" smtClean="0">
                <a:solidFill>
                  <a:schemeClr val="tx1"/>
                </a:solidFill>
                <a:effectLst>
                  <a:outerShdw blurRad="38100" dist="38100" dir="2700000" algn="tl">
                    <a:srgbClr val="C0C0C0"/>
                  </a:outerShdw>
                </a:effectLst>
              </a:rPr>
              <a:t> çapraz</a:t>
            </a:r>
            <a:endParaRPr lang="en-US" sz="4400" b="1" dirty="0" smtClean="0">
              <a:solidFill>
                <a:schemeClr val="tx1"/>
              </a:solidFill>
              <a:effectLst>
                <a:outerShdw blurRad="38100" dist="38100" dir="2700000" algn="tl">
                  <a:srgbClr val="C0C0C0"/>
                </a:outerShdw>
              </a:effectLst>
            </a:endParaRPr>
          </a:p>
        </p:txBody>
      </p:sp>
      <p:sp>
        <p:nvSpPr>
          <p:cNvPr id="56325" name="Text Box 4"/>
          <p:cNvSpPr txBox="1">
            <a:spLocks noChangeArrowheads="1"/>
          </p:cNvSpPr>
          <p:nvPr/>
        </p:nvSpPr>
        <p:spPr bwMode="auto">
          <a:xfrm>
            <a:off x="3200400" y="3344863"/>
            <a:ext cx="2895600" cy="1311275"/>
          </a:xfrm>
          <a:prstGeom prst="rect">
            <a:avLst/>
          </a:prstGeom>
          <a:noFill/>
          <a:ln w="9525">
            <a:noFill/>
            <a:miter lim="800000"/>
            <a:headEnd/>
            <a:tailEnd/>
          </a:ln>
        </p:spPr>
        <p:txBody>
          <a:bodyPr>
            <a:spAutoFit/>
          </a:bodyPr>
          <a:lstStyle/>
          <a:p>
            <a:pPr algn="ctr">
              <a:spcBef>
                <a:spcPct val="50000"/>
              </a:spcBef>
            </a:pPr>
            <a:endParaRPr lang="tr-TR"/>
          </a:p>
        </p:txBody>
      </p:sp>
      <p:sp>
        <p:nvSpPr>
          <p:cNvPr id="56326" name="Line 5"/>
          <p:cNvSpPr>
            <a:spLocks noChangeShapeType="1"/>
          </p:cNvSpPr>
          <p:nvPr/>
        </p:nvSpPr>
        <p:spPr bwMode="auto">
          <a:xfrm>
            <a:off x="1752600" y="3733800"/>
            <a:ext cx="0" cy="2590800"/>
          </a:xfrm>
          <a:prstGeom prst="line">
            <a:avLst/>
          </a:prstGeom>
          <a:noFill/>
          <a:ln w="9525">
            <a:solidFill>
              <a:schemeClr val="tx1"/>
            </a:solidFill>
            <a:round/>
            <a:headEnd/>
            <a:tailEnd/>
          </a:ln>
        </p:spPr>
        <p:txBody>
          <a:bodyPr wrap="none"/>
          <a:lstStyle/>
          <a:p>
            <a:endParaRPr lang="tr-TR"/>
          </a:p>
        </p:txBody>
      </p:sp>
      <p:sp>
        <p:nvSpPr>
          <p:cNvPr id="56327" name="Line 6"/>
          <p:cNvSpPr>
            <a:spLocks noChangeShapeType="1"/>
          </p:cNvSpPr>
          <p:nvPr/>
        </p:nvSpPr>
        <p:spPr bwMode="auto">
          <a:xfrm>
            <a:off x="1295400" y="4038600"/>
            <a:ext cx="3352800" cy="0"/>
          </a:xfrm>
          <a:prstGeom prst="line">
            <a:avLst/>
          </a:prstGeom>
          <a:noFill/>
          <a:ln w="9525">
            <a:solidFill>
              <a:schemeClr val="tx1"/>
            </a:solidFill>
            <a:round/>
            <a:headEnd/>
            <a:tailEnd/>
          </a:ln>
        </p:spPr>
        <p:txBody>
          <a:bodyPr wrap="none"/>
          <a:lstStyle/>
          <a:p>
            <a:endParaRPr lang="tr-TR"/>
          </a:p>
        </p:txBody>
      </p:sp>
      <p:sp>
        <p:nvSpPr>
          <p:cNvPr id="56328" name="Line 7"/>
          <p:cNvSpPr>
            <a:spLocks noChangeShapeType="1"/>
          </p:cNvSpPr>
          <p:nvPr/>
        </p:nvSpPr>
        <p:spPr bwMode="auto">
          <a:xfrm>
            <a:off x="1219200" y="6324600"/>
            <a:ext cx="3429000" cy="0"/>
          </a:xfrm>
          <a:prstGeom prst="line">
            <a:avLst/>
          </a:prstGeom>
          <a:noFill/>
          <a:ln w="9525">
            <a:solidFill>
              <a:schemeClr val="tx1"/>
            </a:solidFill>
            <a:round/>
            <a:headEnd/>
            <a:tailEnd/>
          </a:ln>
        </p:spPr>
        <p:txBody>
          <a:bodyPr wrap="none"/>
          <a:lstStyle/>
          <a:p>
            <a:endParaRPr lang="tr-TR"/>
          </a:p>
        </p:txBody>
      </p:sp>
      <p:sp>
        <p:nvSpPr>
          <p:cNvPr id="56329" name="Line 8"/>
          <p:cNvSpPr>
            <a:spLocks noChangeShapeType="1"/>
          </p:cNvSpPr>
          <p:nvPr/>
        </p:nvSpPr>
        <p:spPr bwMode="auto">
          <a:xfrm>
            <a:off x="1219200" y="5181600"/>
            <a:ext cx="3429000" cy="0"/>
          </a:xfrm>
          <a:prstGeom prst="line">
            <a:avLst/>
          </a:prstGeom>
          <a:noFill/>
          <a:ln w="9525">
            <a:solidFill>
              <a:schemeClr val="tx1"/>
            </a:solidFill>
            <a:round/>
            <a:headEnd/>
            <a:tailEnd/>
          </a:ln>
        </p:spPr>
        <p:txBody>
          <a:bodyPr wrap="none"/>
          <a:lstStyle/>
          <a:p>
            <a:endParaRPr lang="tr-TR"/>
          </a:p>
        </p:txBody>
      </p:sp>
      <p:sp>
        <p:nvSpPr>
          <p:cNvPr id="56330" name="Line 9"/>
          <p:cNvSpPr>
            <a:spLocks noChangeShapeType="1"/>
          </p:cNvSpPr>
          <p:nvPr/>
        </p:nvSpPr>
        <p:spPr bwMode="auto">
          <a:xfrm>
            <a:off x="3124200" y="3733800"/>
            <a:ext cx="0" cy="2590800"/>
          </a:xfrm>
          <a:prstGeom prst="line">
            <a:avLst/>
          </a:prstGeom>
          <a:noFill/>
          <a:ln w="9525">
            <a:solidFill>
              <a:schemeClr val="tx1"/>
            </a:solidFill>
            <a:round/>
            <a:headEnd/>
            <a:tailEnd/>
          </a:ln>
        </p:spPr>
        <p:txBody>
          <a:bodyPr wrap="none"/>
          <a:lstStyle/>
          <a:p>
            <a:endParaRPr lang="tr-TR"/>
          </a:p>
        </p:txBody>
      </p:sp>
      <p:sp>
        <p:nvSpPr>
          <p:cNvPr id="56331" name="Line 10"/>
          <p:cNvSpPr>
            <a:spLocks noChangeShapeType="1"/>
          </p:cNvSpPr>
          <p:nvPr/>
        </p:nvSpPr>
        <p:spPr bwMode="auto">
          <a:xfrm>
            <a:off x="4648200" y="3657600"/>
            <a:ext cx="0" cy="2667000"/>
          </a:xfrm>
          <a:prstGeom prst="line">
            <a:avLst/>
          </a:prstGeom>
          <a:noFill/>
          <a:ln w="9525">
            <a:solidFill>
              <a:schemeClr val="tx1"/>
            </a:solidFill>
            <a:round/>
            <a:headEnd/>
            <a:tailEnd/>
          </a:ln>
        </p:spPr>
        <p:txBody>
          <a:bodyPr wrap="none"/>
          <a:lstStyle/>
          <a:p>
            <a:endParaRPr lang="tr-TR"/>
          </a:p>
        </p:txBody>
      </p:sp>
      <p:sp>
        <p:nvSpPr>
          <p:cNvPr id="323595" name="Text Box 11"/>
          <p:cNvSpPr txBox="1">
            <a:spLocks noChangeArrowheads="1"/>
          </p:cNvSpPr>
          <p:nvPr/>
        </p:nvSpPr>
        <p:spPr bwMode="auto">
          <a:xfrm>
            <a:off x="1219200" y="4419600"/>
            <a:ext cx="457200" cy="641350"/>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omic Sans MS" pitchFamily="66" charset="0"/>
              </a:rPr>
              <a:t>R</a:t>
            </a:r>
          </a:p>
        </p:txBody>
      </p:sp>
      <p:sp>
        <p:nvSpPr>
          <p:cNvPr id="323596" name="Text Box 12"/>
          <p:cNvSpPr txBox="1">
            <a:spLocks noChangeArrowheads="1"/>
          </p:cNvSpPr>
          <p:nvPr/>
        </p:nvSpPr>
        <p:spPr bwMode="auto">
          <a:xfrm>
            <a:off x="1219200" y="5486400"/>
            <a:ext cx="457200" cy="641350"/>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omic Sans MS" pitchFamily="66" charset="0"/>
              </a:rPr>
              <a:t>r</a:t>
            </a:r>
          </a:p>
        </p:txBody>
      </p:sp>
      <p:sp>
        <p:nvSpPr>
          <p:cNvPr id="323597" name="Text Box 13"/>
          <p:cNvSpPr txBox="1">
            <a:spLocks noChangeArrowheads="1"/>
          </p:cNvSpPr>
          <p:nvPr/>
        </p:nvSpPr>
        <p:spPr bwMode="auto">
          <a:xfrm>
            <a:off x="3581400" y="3352800"/>
            <a:ext cx="457200" cy="641350"/>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omic Sans MS" pitchFamily="66" charset="0"/>
              </a:rPr>
              <a:t>r</a:t>
            </a:r>
          </a:p>
        </p:txBody>
      </p:sp>
      <p:sp>
        <p:nvSpPr>
          <p:cNvPr id="323598" name="Text Box 14"/>
          <p:cNvSpPr txBox="1">
            <a:spLocks noChangeArrowheads="1"/>
          </p:cNvSpPr>
          <p:nvPr/>
        </p:nvSpPr>
        <p:spPr bwMode="auto">
          <a:xfrm>
            <a:off x="2209800" y="3352800"/>
            <a:ext cx="457200" cy="641350"/>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omic Sans MS" pitchFamily="66" charset="0"/>
              </a:rPr>
              <a:t>R</a:t>
            </a:r>
          </a:p>
        </p:txBody>
      </p:sp>
      <p:sp>
        <p:nvSpPr>
          <p:cNvPr id="323599" name="Text Box 15"/>
          <p:cNvSpPr txBox="1">
            <a:spLocks noChangeArrowheads="1"/>
          </p:cNvSpPr>
          <p:nvPr/>
        </p:nvSpPr>
        <p:spPr bwMode="auto">
          <a:xfrm>
            <a:off x="2057400" y="4343400"/>
            <a:ext cx="838200" cy="641350"/>
          </a:xfrm>
          <a:prstGeom prst="rect">
            <a:avLst/>
          </a:prstGeom>
          <a:noFill/>
          <a:ln w="9525">
            <a:noFill/>
            <a:miter lim="800000"/>
            <a:headEnd/>
            <a:tailEnd/>
          </a:ln>
        </p:spPr>
        <p:txBody>
          <a:bodyPr>
            <a:spAutoFit/>
          </a:bodyPr>
          <a:lstStyle/>
          <a:p>
            <a:pPr algn="ctr">
              <a:spcBef>
                <a:spcPct val="50000"/>
              </a:spcBef>
            </a:pPr>
            <a:r>
              <a:rPr lang="en-US" sz="3600" b="1">
                <a:solidFill>
                  <a:srgbClr val="724C26"/>
                </a:solidFill>
                <a:latin typeface="Comic Sans MS" pitchFamily="66" charset="0"/>
              </a:rPr>
              <a:t>RR</a:t>
            </a:r>
          </a:p>
        </p:txBody>
      </p:sp>
      <p:sp>
        <p:nvSpPr>
          <p:cNvPr id="323600" name="Text Box 16"/>
          <p:cNvSpPr txBox="1">
            <a:spLocks noChangeArrowheads="1"/>
          </p:cNvSpPr>
          <p:nvPr/>
        </p:nvSpPr>
        <p:spPr bwMode="auto">
          <a:xfrm>
            <a:off x="3352800" y="5486400"/>
            <a:ext cx="838200" cy="641350"/>
          </a:xfrm>
          <a:prstGeom prst="rect">
            <a:avLst/>
          </a:prstGeom>
          <a:noFill/>
          <a:ln w="9525">
            <a:noFill/>
            <a:miter lim="800000"/>
            <a:headEnd/>
            <a:tailEnd/>
          </a:ln>
        </p:spPr>
        <p:txBody>
          <a:bodyPr>
            <a:spAutoFit/>
          </a:bodyPr>
          <a:lstStyle/>
          <a:p>
            <a:pPr algn="ctr">
              <a:spcBef>
                <a:spcPct val="50000"/>
              </a:spcBef>
            </a:pPr>
            <a:r>
              <a:rPr lang="en-US" sz="3600" b="1">
                <a:solidFill>
                  <a:srgbClr val="724C26"/>
                </a:solidFill>
                <a:latin typeface="Comic Sans MS" pitchFamily="66" charset="0"/>
              </a:rPr>
              <a:t>rr</a:t>
            </a:r>
          </a:p>
        </p:txBody>
      </p:sp>
      <p:sp>
        <p:nvSpPr>
          <p:cNvPr id="323601" name="Text Box 17"/>
          <p:cNvSpPr txBox="1">
            <a:spLocks noChangeArrowheads="1"/>
          </p:cNvSpPr>
          <p:nvPr/>
        </p:nvSpPr>
        <p:spPr bwMode="auto">
          <a:xfrm>
            <a:off x="2133600" y="5486400"/>
            <a:ext cx="838200" cy="641350"/>
          </a:xfrm>
          <a:prstGeom prst="rect">
            <a:avLst/>
          </a:prstGeom>
          <a:noFill/>
          <a:ln w="9525">
            <a:noFill/>
            <a:miter lim="800000"/>
            <a:headEnd/>
            <a:tailEnd/>
          </a:ln>
        </p:spPr>
        <p:txBody>
          <a:bodyPr>
            <a:spAutoFit/>
          </a:bodyPr>
          <a:lstStyle/>
          <a:p>
            <a:pPr algn="ctr">
              <a:spcBef>
                <a:spcPct val="50000"/>
              </a:spcBef>
            </a:pPr>
            <a:r>
              <a:rPr lang="en-US" sz="3600" b="1">
                <a:solidFill>
                  <a:srgbClr val="724C26"/>
                </a:solidFill>
                <a:latin typeface="Comic Sans MS" pitchFamily="66" charset="0"/>
              </a:rPr>
              <a:t>Rr</a:t>
            </a:r>
          </a:p>
        </p:txBody>
      </p:sp>
      <p:sp>
        <p:nvSpPr>
          <p:cNvPr id="323602" name="Text Box 18"/>
          <p:cNvSpPr txBox="1">
            <a:spLocks noChangeArrowheads="1"/>
          </p:cNvSpPr>
          <p:nvPr/>
        </p:nvSpPr>
        <p:spPr bwMode="auto">
          <a:xfrm>
            <a:off x="3276600" y="4343400"/>
            <a:ext cx="838200" cy="641350"/>
          </a:xfrm>
          <a:prstGeom prst="rect">
            <a:avLst/>
          </a:prstGeom>
          <a:noFill/>
          <a:ln w="9525">
            <a:noFill/>
            <a:miter lim="800000"/>
            <a:headEnd/>
            <a:tailEnd/>
          </a:ln>
        </p:spPr>
        <p:txBody>
          <a:bodyPr>
            <a:spAutoFit/>
          </a:bodyPr>
          <a:lstStyle/>
          <a:p>
            <a:pPr algn="ctr">
              <a:spcBef>
                <a:spcPct val="50000"/>
              </a:spcBef>
            </a:pPr>
            <a:r>
              <a:rPr lang="en-US" sz="3600" b="1">
                <a:solidFill>
                  <a:srgbClr val="724C26"/>
                </a:solidFill>
                <a:latin typeface="Comic Sans MS" pitchFamily="66" charset="0"/>
              </a:rPr>
              <a:t>Rr</a:t>
            </a:r>
          </a:p>
        </p:txBody>
      </p:sp>
      <p:sp>
        <p:nvSpPr>
          <p:cNvPr id="323603" name="Text Box 19"/>
          <p:cNvSpPr txBox="1">
            <a:spLocks noChangeArrowheads="1"/>
          </p:cNvSpPr>
          <p:nvPr/>
        </p:nvSpPr>
        <p:spPr bwMode="auto">
          <a:xfrm>
            <a:off x="4953000" y="3200400"/>
            <a:ext cx="3962400" cy="2892425"/>
          </a:xfrm>
          <a:prstGeom prst="rect">
            <a:avLst/>
          </a:prstGeom>
          <a:noFill/>
          <a:ln w="9525">
            <a:noFill/>
            <a:miter lim="800000"/>
            <a:headEnd/>
            <a:tailEnd/>
          </a:ln>
          <a:effectLst/>
        </p:spPr>
        <p:txBody>
          <a:bodyPr>
            <a:spAutoFit/>
          </a:bodyPr>
          <a:lstStyle/>
          <a:p>
            <a:pPr>
              <a:spcBef>
                <a:spcPct val="50000"/>
              </a:spcBef>
              <a:defRPr/>
            </a:pPr>
            <a:r>
              <a:rPr lang="en-US" sz="2800" b="1" dirty="0" err="1">
                <a:effectLst>
                  <a:outerShdw blurRad="38100" dist="38100" dir="2700000" algn="tl">
                    <a:srgbClr val="C0C0C0"/>
                  </a:outerShdw>
                </a:effectLst>
                <a:latin typeface="Comic Sans MS" pitchFamily="66" charset="0"/>
                <a:cs typeface="+mn-cs"/>
              </a:rPr>
              <a:t>Genot</a:t>
            </a:r>
            <a:r>
              <a:rPr lang="tr-TR" sz="2800" b="1" dirty="0">
                <a:effectLst>
                  <a:outerShdw blurRad="38100" dist="38100" dir="2700000" algn="tl">
                    <a:srgbClr val="C0C0C0"/>
                  </a:outerShdw>
                </a:effectLst>
                <a:latin typeface="Comic Sans MS" pitchFamily="66" charset="0"/>
                <a:cs typeface="+mn-cs"/>
              </a:rPr>
              <a:t>ip</a:t>
            </a:r>
            <a:r>
              <a:rPr lang="en-US" sz="2800" b="1" dirty="0">
                <a:effectLst>
                  <a:outerShdw blurRad="38100" dist="38100" dir="2700000" algn="tl">
                    <a:srgbClr val="C0C0C0"/>
                  </a:outerShdw>
                </a:effectLst>
                <a:latin typeface="Comic Sans MS" pitchFamily="66" charset="0"/>
                <a:cs typeface="+mn-cs"/>
              </a:rPr>
              <a:t>:</a:t>
            </a:r>
            <a:r>
              <a:rPr lang="en-US" sz="2800" dirty="0">
                <a:latin typeface="Comic Sans MS" pitchFamily="66" charset="0"/>
                <a:cs typeface="+mn-cs"/>
              </a:rPr>
              <a:t> </a:t>
            </a:r>
            <a:r>
              <a:rPr lang="en-US" sz="2800" b="1" dirty="0">
                <a:effectLst>
                  <a:outerShdw blurRad="38100" dist="38100" dir="2700000" algn="tl">
                    <a:srgbClr val="C0C0C0"/>
                  </a:outerShdw>
                </a:effectLst>
                <a:latin typeface="Comic Sans MS" pitchFamily="66" charset="0"/>
                <a:cs typeface="+mn-cs"/>
              </a:rPr>
              <a:t>RR, </a:t>
            </a:r>
            <a:r>
              <a:rPr lang="en-US" sz="2800" b="1" dirty="0" err="1">
                <a:effectLst>
                  <a:outerShdw blurRad="38100" dist="38100" dir="2700000" algn="tl">
                    <a:srgbClr val="C0C0C0"/>
                  </a:outerShdw>
                </a:effectLst>
                <a:latin typeface="Comic Sans MS" pitchFamily="66" charset="0"/>
                <a:cs typeface="+mn-cs"/>
              </a:rPr>
              <a:t>Rr</a:t>
            </a:r>
            <a:r>
              <a:rPr lang="en-US" sz="2800" b="1" dirty="0">
                <a:effectLst>
                  <a:outerShdw blurRad="38100" dist="38100" dir="2700000" algn="tl">
                    <a:srgbClr val="C0C0C0"/>
                  </a:outerShdw>
                </a:effectLst>
                <a:latin typeface="Comic Sans MS" pitchFamily="66" charset="0"/>
                <a:cs typeface="+mn-cs"/>
              </a:rPr>
              <a:t>, </a:t>
            </a:r>
            <a:r>
              <a:rPr lang="en-US" sz="2800" b="1" dirty="0" err="1">
                <a:effectLst>
                  <a:outerShdw blurRad="38100" dist="38100" dir="2700000" algn="tl">
                    <a:srgbClr val="C0C0C0"/>
                  </a:outerShdw>
                </a:effectLst>
                <a:latin typeface="Comic Sans MS" pitchFamily="66" charset="0"/>
                <a:cs typeface="+mn-cs"/>
              </a:rPr>
              <a:t>rr</a:t>
            </a:r>
            <a:endParaRPr lang="en-US" sz="2800" b="1" dirty="0">
              <a:effectLst>
                <a:outerShdw blurRad="38100" dist="38100" dir="2700000" algn="tl">
                  <a:srgbClr val="C0C0C0"/>
                </a:outerShdw>
              </a:effectLst>
              <a:latin typeface="Comic Sans MS" pitchFamily="66" charset="0"/>
              <a:cs typeface="+mn-cs"/>
            </a:endParaRPr>
          </a:p>
          <a:p>
            <a:pPr>
              <a:spcBef>
                <a:spcPct val="50000"/>
              </a:spcBef>
              <a:defRPr/>
            </a:pPr>
            <a:r>
              <a:rPr lang="tr-TR" sz="2800" b="1" dirty="0" err="1">
                <a:effectLst>
                  <a:outerShdw blurRad="38100" dist="38100" dir="2700000" algn="tl">
                    <a:srgbClr val="C0C0C0"/>
                  </a:outerShdw>
                </a:effectLst>
                <a:latin typeface="Comic Sans MS" pitchFamily="66" charset="0"/>
                <a:cs typeface="+mn-cs"/>
              </a:rPr>
              <a:t>Fenotip</a:t>
            </a:r>
            <a:r>
              <a:rPr lang="en-US" sz="2800" dirty="0">
                <a:latin typeface="Comic Sans MS" pitchFamily="66" charset="0"/>
                <a:cs typeface="+mn-cs"/>
              </a:rPr>
              <a:t>:</a:t>
            </a:r>
            <a:r>
              <a:rPr lang="tr-TR" sz="2800" dirty="0">
                <a:latin typeface="Comic Sans MS" pitchFamily="66" charset="0"/>
                <a:cs typeface="+mn-cs"/>
              </a:rPr>
              <a:t>Düz</a:t>
            </a:r>
            <a:r>
              <a:rPr lang="en-US" sz="2800" b="1" dirty="0">
                <a:effectLst>
                  <a:outerShdw blurRad="38100" dist="38100" dir="2700000" algn="tl">
                    <a:srgbClr val="C0C0C0"/>
                  </a:outerShdw>
                </a:effectLst>
                <a:latin typeface="Comic Sans MS" pitchFamily="66" charset="0"/>
                <a:cs typeface="+mn-cs"/>
              </a:rPr>
              <a:t>&amp;</a:t>
            </a:r>
            <a:r>
              <a:rPr lang="tr-TR" sz="2800" b="1" dirty="0">
                <a:effectLst>
                  <a:outerShdw blurRad="38100" dist="38100" dir="2700000" algn="tl">
                    <a:srgbClr val="C0C0C0"/>
                  </a:outerShdw>
                </a:effectLst>
                <a:latin typeface="Comic Sans MS" pitchFamily="66" charset="0"/>
                <a:cs typeface="+mn-cs"/>
              </a:rPr>
              <a:t>buruşuk</a:t>
            </a:r>
            <a:endParaRPr lang="en-US" sz="2800" b="1" dirty="0">
              <a:effectLst>
                <a:outerShdw blurRad="38100" dist="38100" dir="2700000" algn="tl">
                  <a:srgbClr val="C0C0C0"/>
                </a:outerShdw>
              </a:effectLst>
              <a:latin typeface="Comic Sans MS" pitchFamily="66" charset="0"/>
              <a:cs typeface="+mn-cs"/>
            </a:endParaRPr>
          </a:p>
          <a:p>
            <a:pPr>
              <a:spcBef>
                <a:spcPct val="50000"/>
              </a:spcBef>
              <a:defRPr/>
            </a:pPr>
            <a:r>
              <a:rPr lang="en-US" sz="2800" b="1" dirty="0">
                <a:effectLst>
                  <a:outerShdw blurRad="38100" dist="38100" dir="2700000" algn="tl">
                    <a:srgbClr val="C0C0C0"/>
                  </a:outerShdw>
                </a:effectLst>
                <a:latin typeface="Comic Sans MS" pitchFamily="66" charset="0"/>
                <a:cs typeface="+mn-cs"/>
              </a:rPr>
              <a:t>G</a:t>
            </a:r>
            <a:r>
              <a:rPr lang="tr-TR" sz="2800" b="1" dirty="0" err="1">
                <a:effectLst>
                  <a:outerShdw blurRad="38100" dist="38100" dir="2700000" algn="tl">
                    <a:srgbClr val="C0C0C0"/>
                  </a:outerShdw>
                </a:effectLst>
                <a:latin typeface="Comic Sans MS" pitchFamily="66" charset="0"/>
                <a:cs typeface="+mn-cs"/>
              </a:rPr>
              <a:t>enotipik</a:t>
            </a:r>
            <a:r>
              <a:rPr lang="tr-TR" sz="2800" b="1" dirty="0">
                <a:effectLst>
                  <a:outerShdw blurRad="38100" dist="38100" dir="2700000" algn="tl">
                    <a:srgbClr val="C0C0C0"/>
                  </a:outerShdw>
                </a:effectLst>
                <a:latin typeface="Comic Sans MS" pitchFamily="66" charset="0"/>
                <a:cs typeface="+mn-cs"/>
              </a:rPr>
              <a:t> oran</a:t>
            </a:r>
            <a:r>
              <a:rPr lang="en-US" sz="2800" b="1" dirty="0">
                <a:effectLst>
                  <a:outerShdw blurRad="38100" dist="38100" dir="2700000" algn="tl">
                    <a:srgbClr val="C0C0C0"/>
                  </a:outerShdw>
                </a:effectLst>
                <a:latin typeface="Comic Sans MS" pitchFamily="66" charset="0"/>
                <a:cs typeface="+mn-cs"/>
              </a:rPr>
              <a:t>:</a:t>
            </a:r>
            <a:r>
              <a:rPr lang="en-US" sz="2800" dirty="0">
                <a:latin typeface="Comic Sans MS" pitchFamily="66" charset="0"/>
                <a:cs typeface="+mn-cs"/>
              </a:rPr>
              <a:t>   </a:t>
            </a:r>
            <a:r>
              <a:rPr lang="en-US" sz="2800" b="1" dirty="0">
                <a:effectLst>
                  <a:outerShdw blurRad="38100" dist="38100" dir="2700000" algn="tl">
                    <a:srgbClr val="C0C0C0"/>
                  </a:outerShdw>
                </a:effectLst>
                <a:latin typeface="Comic Sans MS" pitchFamily="66" charset="0"/>
                <a:cs typeface="+mn-cs"/>
              </a:rPr>
              <a:t>1:2:1</a:t>
            </a:r>
          </a:p>
          <a:p>
            <a:pPr>
              <a:spcBef>
                <a:spcPct val="50000"/>
              </a:spcBef>
              <a:defRPr/>
            </a:pPr>
            <a:r>
              <a:rPr lang="tr-TR" sz="2800" b="1" dirty="0" err="1">
                <a:effectLst>
                  <a:outerShdw blurRad="38100" dist="38100" dir="2700000" algn="tl">
                    <a:srgbClr val="C0C0C0"/>
                  </a:outerShdw>
                </a:effectLst>
                <a:latin typeface="Comic Sans MS" pitchFamily="66" charset="0"/>
                <a:cs typeface="+mn-cs"/>
              </a:rPr>
              <a:t>Fenotipik</a:t>
            </a:r>
            <a:r>
              <a:rPr lang="tr-TR" sz="2800" b="1" dirty="0">
                <a:effectLst>
                  <a:outerShdw blurRad="38100" dist="38100" dir="2700000" algn="tl">
                    <a:srgbClr val="C0C0C0"/>
                  </a:outerShdw>
                </a:effectLst>
                <a:latin typeface="Comic Sans MS" pitchFamily="66" charset="0"/>
                <a:cs typeface="+mn-cs"/>
              </a:rPr>
              <a:t> oran</a:t>
            </a:r>
            <a:r>
              <a:rPr lang="en-US" sz="2800" b="1" dirty="0">
                <a:effectLst>
                  <a:outerShdw blurRad="38100" dist="38100" dir="2700000" algn="tl">
                    <a:srgbClr val="C0C0C0"/>
                  </a:outerShdw>
                </a:effectLst>
                <a:latin typeface="Comic Sans MS" pitchFamily="66" charset="0"/>
                <a:cs typeface="+mn-cs"/>
              </a:rPr>
              <a:t>:  3:1</a:t>
            </a:r>
          </a:p>
        </p:txBody>
      </p:sp>
      <p:sp>
        <p:nvSpPr>
          <p:cNvPr id="323605" name="Line 21"/>
          <p:cNvSpPr>
            <a:spLocks noChangeShapeType="1"/>
          </p:cNvSpPr>
          <p:nvPr/>
        </p:nvSpPr>
        <p:spPr bwMode="auto">
          <a:xfrm flipH="1">
            <a:off x="2590800" y="4876800"/>
            <a:ext cx="685800" cy="685800"/>
          </a:xfrm>
          <a:prstGeom prst="line">
            <a:avLst/>
          </a:prstGeom>
          <a:noFill/>
          <a:ln w="38100">
            <a:solidFill>
              <a:schemeClr val="tx1"/>
            </a:solidFill>
            <a:round/>
            <a:headEnd/>
            <a:tailEnd/>
          </a:ln>
        </p:spPr>
        <p:txBody>
          <a:bodyPr wrap="none"/>
          <a:lstStyle/>
          <a:p>
            <a:endParaRPr lang="tr-T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3586">
                                            <p:txEl>
                                              <p:pRg st="0" end="0"/>
                                            </p:txEl>
                                          </p:spTgt>
                                        </p:tgtEl>
                                        <p:attrNameLst>
                                          <p:attrName>style.visibility</p:attrName>
                                        </p:attrNameLst>
                                      </p:cBhvr>
                                      <p:to>
                                        <p:strVal val="visible"/>
                                      </p:to>
                                    </p:set>
                                    <p:animEffect transition="in" filter="box(in)">
                                      <p:cBhvr>
                                        <p:cTn id="7" dur="500"/>
                                        <p:tgtEl>
                                          <p:spTgt spid="323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3586">
                                            <p:txEl>
                                              <p:pRg st="1" end="1"/>
                                            </p:txEl>
                                          </p:spTgt>
                                        </p:tgtEl>
                                        <p:attrNameLst>
                                          <p:attrName>style.visibility</p:attrName>
                                        </p:attrNameLst>
                                      </p:cBhvr>
                                      <p:to>
                                        <p:strVal val="visible"/>
                                      </p:to>
                                    </p:set>
                                    <p:animEffect transition="in" filter="box(in)">
                                      <p:cBhvr>
                                        <p:cTn id="12" dur="500"/>
                                        <p:tgtEl>
                                          <p:spTgt spid="3235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3586">
                                            <p:txEl>
                                              <p:pRg st="2" end="2"/>
                                            </p:txEl>
                                          </p:spTgt>
                                        </p:tgtEl>
                                        <p:attrNameLst>
                                          <p:attrName>style.visibility</p:attrName>
                                        </p:attrNameLst>
                                      </p:cBhvr>
                                      <p:to>
                                        <p:strVal val="visible"/>
                                      </p:to>
                                    </p:set>
                                    <p:animEffect transition="in" filter="box(in)">
                                      <p:cBhvr>
                                        <p:cTn id="17" dur="500"/>
                                        <p:tgtEl>
                                          <p:spTgt spid="3235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3586">
                                            <p:txEl>
                                              <p:pRg st="3" end="3"/>
                                            </p:txEl>
                                          </p:spTgt>
                                        </p:tgtEl>
                                        <p:attrNameLst>
                                          <p:attrName>style.visibility</p:attrName>
                                        </p:attrNameLst>
                                      </p:cBhvr>
                                      <p:to>
                                        <p:strVal val="visible"/>
                                      </p:to>
                                    </p:set>
                                    <p:animEffect transition="in" filter="box(in)">
                                      <p:cBhvr>
                                        <p:cTn id="22" dur="500"/>
                                        <p:tgtEl>
                                          <p:spTgt spid="3235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3586">
                                            <p:txEl>
                                              <p:pRg st="4" end="4"/>
                                            </p:txEl>
                                          </p:spTgt>
                                        </p:tgtEl>
                                        <p:attrNameLst>
                                          <p:attrName>style.visibility</p:attrName>
                                        </p:attrNameLst>
                                      </p:cBhvr>
                                      <p:to>
                                        <p:strVal val="visible"/>
                                      </p:to>
                                    </p:set>
                                    <p:animEffect transition="in" filter="box(in)">
                                      <p:cBhvr>
                                        <p:cTn id="27" dur="500"/>
                                        <p:tgtEl>
                                          <p:spTgt spid="3235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23595"/>
                                        </p:tgtEl>
                                        <p:attrNameLst>
                                          <p:attrName>style.visibility</p:attrName>
                                        </p:attrNameLst>
                                      </p:cBhvr>
                                      <p:to>
                                        <p:strVal val="visible"/>
                                      </p:to>
                                    </p:set>
                                    <p:anim calcmode="lin" valueType="num">
                                      <p:cBhvr additive="base">
                                        <p:cTn id="32" dur="500" fill="hold"/>
                                        <p:tgtEl>
                                          <p:spTgt spid="323595"/>
                                        </p:tgtEl>
                                        <p:attrNameLst>
                                          <p:attrName>ppt_x</p:attrName>
                                        </p:attrNameLst>
                                      </p:cBhvr>
                                      <p:tavLst>
                                        <p:tav tm="0">
                                          <p:val>
                                            <p:strVal val="0-#ppt_w/2"/>
                                          </p:val>
                                        </p:tav>
                                        <p:tav tm="100000">
                                          <p:val>
                                            <p:strVal val="#ppt_x"/>
                                          </p:val>
                                        </p:tav>
                                      </p:tavLst>
                                    </p:anim>
                                    <p:anim calcmode="lin" valueType="num">
                                      <p:cBhvr additive="base">
                                        <p:cTn id="33" dur="500" fill="hold"/>
                                        <p:tgtEl>
                                          <p:spTgt spid="32359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23596"/>
                                        </p:tgtEl>
                                        <p:attrNameLst>
                                          <p:attrName>style.visibility</p:attrName>
                                        </p:attrNameLst>
                                      </p:cBhvr>
                                      <p:to>
                                        <p:strVal val="visible"/>
                                      </p:to>
                                    </p:set>
                                    <p:anim calcmode="lin" valueType="num">
                                      <p:cBhvr additive="base">
                                        <p:cTn id="38" dur="500" fill="hold"/>
                                        <p:tgtEl>
                                          <p:spTgt spid="323596"/>
                                        </p:tgtEl>
                                        <p:attrNameLst>
                                          <p:attrName>ppt_x</p:attrName>
                                        </p:attrNameLst>
                                      </p:cBhvr>
                                      <p:tavLst>
                                        <p:tav tm="0">
                                          <p:val>
                                            <p:strVal val="0-#ppt_w/2"/>
                                          </p:val>
                                        </p:tav>
                                        <p:tav tm="100000">
                                          <p:val>
                                            <p:strVal val="#ppt_x"/>
                                          </p:val>
                                        </p:tav>
                                      </p:tavLst>
                                    </p:anim>
                                    <p:anim calcmode="lin" valueType="num">
                                      <p:cBhvr additive="base">
                                        <p:cTn id="39" dur="500" fill="hold"/>
                                        <p:tgtEl>
                                          <p:spTgt spid="32359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23598"/>
                                        </p:tgtEl>
                                        <p:attrNameLst>
                                          <p:attrName>style.visibility</p:attrName>
                                        </p:attrNameLst>
                                      </p:cBhvr>
                                      <p:to>
                                        <p:strVal val="visible"/>
                                      </p:to>
                                    </p:set>
                                    <p:anim calcmode="lin" valueType="num">
                                      <p:cBhvr additive="base">
                                        <p:cTn id="44" dur="500" fill="hold"/>
                                        <p:tgtEl>
                                          <p:spTgt spid="323598"/>
                                        </p:tgtEl>
                                        <p:attrNameLst>
                                          <p:attrName>ppt_x</p:attrName>
                                        </p:attrNameLst>
                                      </p:cBhvr>
                                      <p:tavLst>
                                        <p:tav tm="0">
                                          <p:val>
                                            <p:strVal val="1+#ppt_w/2"/>
                                          </p:val>
                                        </p:tav>
                                        <p:tav tm="100000">
                                          <p:val>
                                            <p:strVal val="#ppt_x"/>
                                          </p:val>
                                        </p:tav>
                                      </p:tavLst>
                                    </p:anim>
                                    <p:anim calcmode="lin" valueType="num">
                                      <p:cBhvr additive="base">
                                        <p:cTn id="45" dur="500" fill="hold"/>
                                        <p:tgtEl>
                                          <p:spTgt spid="32359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23597"/>
                                        </p:tgtEl>
                                        <p:attrNameLst>
                                          <p:attrName>style.visibility</p:attrName>
                                        </p:attrNameLst>
                                      </p:cBhvr>
                                      <p:to>
                                        <p:strVal val="visible"/>
                                      </p:to>
                                    </p:set>
                                    <p:anim calcmode="lin" valueType="num">
                                      <p:cBhvr additive="base">
                                        <p:cTn id="50" dur="500" fill="hold"/>
                                        <p:tgtEl>
                                          <p:spTgt spid="323597"/>
                                        </p:tgtEl>
                                        <p:attrNameLst>
                                          <p:attrName>ppt_x</p:attrName>
                                        </p:attrNameLst>
                                      </p:cBhvr>
                                      <p:tavLst>
                                        <p:tav tm="0">
                                          <p:val>
                                            <p:strVal val="0-#ppt_w/2"/>
                                          </p:val>
                                        </p:tav>
                                        <p:tav tm="100000">
                                          <p:val>
                                            <p:strVal val="#ppt_x"/>
                                          </p:val>
                                        </p:tav>
                                      </p:tavLst>
                                    </p:anim>
                                    <p:anim calcmode="lin" valueType="num">
                                      <p:cBhvr additive="base">
                                        <p:cTn id="51" dur="500" fill="hold"/>
                                        <p:tgtEl>
                                          <p:spTgt spid="32359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323599"/>
                                        </p:tgtEl>
                                        <p:attrNameLst>
                                          <p:attrName>style.visibility</p:attrName>
                                        </p:attrNameLst>
                                      </p:cBhvr>
                                      <p:to>
                                        <p:strVal val="visible"/>
                                      </p:to>
                                    </p:set>
                                    <p:anim calcmode="lin" valueType="num">
                                      <p:cBhvr additive="base">
                                        <p:cTn id="56" dur="500" fill="hold"/>
                                        <p:tgtEl>
                                          <p:spTgt spid="323599"/>
                                        </p:tgtEl>
                                        <p:attrNameLst>
                                          <p:attrName>ppt_x</p:attrName>
                                        </p:attrNameLst>
                                      </p:cBhvr>
                                      <p:tavLst>
                                        <p:tav tm="0">
                                          <p:val>
                                            <p:strVal val="0-#ppt_w/2"/>
                                          </p:val>
                                        </p:tav>
                                        <p:tav tm="100000">
                                          <p:val>
                                            <p:strVal val="#ppt_x"/>
                                          </p:val>
                                        </p:tav>
                                      </p:tavLst>
                                    </p:anim>
                                    <p:anim calcmode="lin" valueType="num">
                                      <p:cBhvr additive="base">
                                        <p:cTn id="57" dur="500" fill="hold"/>
                                        <p:tgtEl>
                                          <p:spTgt spid="323599"/>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23602"/>
                                        </p:tgtEl>
                                        <p:attrNameLst>
                                          <p:attrName>style.visibility</p:attrName>
                                        </p:attrNameLst>
                                      </p:cBhvr>
                                      <p:to>
                                        <p:strVal val="visible"/>
                                      </p:to>
                                    </p:set>
                                    <p:anim calcmode="lin" valueType="num">
                                      <p:cBhvr additive="base">
                                        <p:cTn id="62" dur="500" fill="hold"/>
                                        <p:tgtEl>
                                          <p:spTgt spid="323602"/>
                                        </p:tgtEl>
                                        <p:attrNameLst>
                                          <p:attrName>ppt_x</p:attrName>
                                        </p:attrNameLst>
                                      </p:cBhvr>
                                      <p:tavLst>
                                        <p:tav tm="0">
                                          <p:val>
                                            <p:strVal val="0-#ppt_w/2"/>
                                          </p:val>
                                        </p:tav>
                                        <p:tav tm="100000">
                                          <p:val>
                                            <p:strVal val="#ppt_x"/>
                                          </p:val>
                                        </p:tav>
                                      </p:tavLst>
                                    </p:anim>
                                    <p:anim calcmode="lin" valueType="num">
                                      <p:cBhvr additive="base">
                                        <p:cTn id="63" dur="500" fill="hold"/>
                                        <p:tgtEl>
                                          <p:spTgt spid="323602"/>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323601"/>
                                        </p:tgtEl>
                                        <p:attrNameLst>
                                          <p:attrName>style.visibility</p:attrName>
                                        </p:attrNameLst>
                                      </p:cBhvr>
                                      <p:to>
                                        <p:strVal val="visible"/>
                                      </p:to>
                                    </p:set>
                                    <p:anim calcmode="lin" valueType="num">
                                      <p:cBhvr additive="base">
                                        <p:cTn id="68" dur="500" fill="hold"/>
                                        <p:tgtEl>
                                          <p:spTgt spid="323601"/>
                                        </p:tgtEl>
                                        <p:attrNameLst>
                                          <p:attrName>ppt_x</p:attrName>
                                        </p:attrNameLst>
                                      </p:cBhvr>
                                      <p:tavLst>
                                        <p:tav tm="0">
                                          <p:val>
                                            <p:strVal val="0-#ppt_w/2"/>
                                          </p:val>
                                        </p:tav>
                                        <p:tav tm="100000">
                                          <p:val>
                                            <p:strVal val="#ppt_x"/>
                                          </p:val>
                                        </p:tav>
                                      </p:tavLst>
                                    </p:anim>
                                    <p:anim calcmode="lin" valueType="num">
                                      <p:cBhvr additive="base">
                                        <p:cTn id="69" dur="500" fill="hold"/>
                                        <p:tgtEl>
                                          <p:spTgt spid="323601"/>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323600"/>
                                        </p:tgtEl>
                                        <p:attrNameLst>
                                          <p:attrName>style.visibility</p:attrName>
                                        </p:attrNameLst>
                                      </p:cBhvr>
                                      <p:to>
                                        <p:strVal val="visible"/>
                                      </p:to>
                                    </p:set>
                                    <p:anim calcmode="lin" valueType="num">
                                      <p:cBhvr additive="base">
                                        <p:cTn id="74" dur="500" fill="hold"/>
                                        <p:tgtEl>
                                          <p:spTgt spid="323600"/>
                                        </p:tgtEl>
                                        <p:attrNameLst>
                                          <p:attrName>ppt_x</p:attrName>
                                        </p:attrNameLst>
                                      </p:cBhvr>
                                      <p:tavLst>
                                        <p:tav tm="0">
                                          <p:val>
                                            <p:strVal val="0-#ppt_w/2"/>
                                          </p:val>
                                        </p:tav>
                                        <p:tav tm="100000">
                                          <p:val>
                                            <p:strVal val="#ppt_x"/>
                                          </p:val>
                                        </p:tav>
                                      </p:tavLst>
                                    </p:anim>
                                    <p:anim calcmode="lin" valueType="num">
                                      <p:cBhvr additive="base">
                                        <p:cTn id="75" dur="500" fill="hold"/>
                                        <p:tgtEl>
                                          <p:spTgt spid="323600"/>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323603"/>
                                        </p:tgtEl>
                                        <p:attrNameLst>
                                          <p:attrName>style.visibility</p:attrName>
                                        </p:attrNameLst>
                                      </p:cBhvr>
                                      <p:to>
                                        <p:strVal val="visible"/>
                                      </p:to>
                                    </p:set>
                                    <p:animEffect transition="in" filter="box(in)">
                                      <p:cBhvr>
                                        <p:cTn id="80" dur="500"/>
                                        <p:tgtEl>
                                          <p:spTgt spid="323603"/>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323605"/>
                                        </p:tgtEl>
                                        <p:attrNameLst>
                                          <p:attrName>style.visibility</p:attrName>
                                        </p:attrNameLst>
                                      </p:cBhvr>
                                      <p:to>
                                        <p:strVal val="visible"/>
                                      </p:to>
                                    </p:set>
                                    <p:animEffect transition="in" filter="barn(inHorizontal)">
                                      <p:cBhvr>
                                        <p:cTn id="85" dur="500"/>
                                        <p:tgtEl>
                                          <p:spTgt spid="32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build="p" autoUpdateAnimBg="0"/>
      <p:bldP spid="323595" grpId="0" autoUpdateAnimBg="0"/>
      <p:bldP spid="323596" grpId="0" autoUpdateAnimBg="0"/>
      <p:bldP spid="323597" grpId="0" autoUpdateAnimBg="0"/>
      <p:bldP spid="323598" grpId="0" autoUpdateAnimBg="0"/>
      <p:bldP spid="323599" grpId="0" autoUpdateAnimBg="0"/>
      <p:bldP spid="323600" grpId="0" autoUpdateAnimBg="0"/>
      <p:bldP spid="323601" grpId="0" autoUpdateAnimBg="0"/>
      <p:bldP spid="323602" grpId="0" autoUpdateAnimBg="0"/>
      <p:bldP spid="323603" grpId="0" autoUpdateAnimBg="0"/>
      <p:bldP spid="32360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p:txBody>
          <a:bodyPr/>
          <a:lstStyle/>
          <a:p>
            <a:pPr>
              <a:defRPr/>
            </a:pPr>
            <a:fld id="{A1C3A664-578B-4063-A344-DB8BF492BAD1}" type="slidenum">
              <a:rPr lang="en-US" smtClean="0">
                <a:latin typeface="Eras Bold ITC"/>
              </a:rPr>
              <a:pPr>
                <a:defRPr/>
              </a:pPr>
              <a:t>53</a:t>
            </a:fld>
            <a:endParaRPr lang="en-US" smtClean="0">
              <a:latin typeface="Eras Bold ITC"/>
            </a:endParaRPr>
          </a:p>
        </p:txBody>
      </p:sp>
      <p:sp>
        <p:nvSpPr>
          <p:cNvPr id="324610" name="Rectangle 2"/>
          <p:cNvSpPr>
            <a:spLocks noGrp="1" noChangeArrowheads="1"/>
          </p:cNvSpPr>
          <p:nvPr>
            <p:ph type="title"/>
          </p:nvPr>
        </p:nvSpPr>
        <p:spPr>
          <a:xfrm>
            <a:off x="304800" y="609600"/>
            <a:ext cx="8839200" cy="533400"/>
          </a:xfrm>
        </p:spPr>
        <p:txBody>
          <a:bodyPr/>
          <a:lstStyle/>
          <a:p>
            <a:pPr algn="ctr" eaLnBrk="1" hangingPunct="1">
              <a:defRPr/>
            </a:pPr>
            <a:r>
              <a:rPr lang="en-US" sz="4400" b="1" dirty="0" smtClean="0">
                <a:solidFill>
                  <a:schemeClr val="tx1"/>
                </a:solidFill>
                <a:effectLst>
                  <a:outerShdw blurRad="38100" dist="38100" dir="2700000" algn="tl">
                    <a:srgbClr val="C0C0C0"/>
                  </a:outerShdw>
                </a:effectLst>
              </a:rPr>
              <a:t>F</a:t>
            </a:r>
            <a:r>
              <a:rPr lang="en-US" sz="4400" b="1" baseline="-25000" dirty="0" smtClean="0">
                <a:solidFill>
                  <a:schemeClr val="tx1"/>
                </a:solidFill>
                <a:effectLst>
                  <a:outerShdw blurRad="38100" dist="38100" dir="2700000" algn="tl">
                    <a:srgbClr val="C0C0C0"/>
                  </a:outerShdw>
                </a:effectLst>
              </a:rPr>
              <a:t>1</a:t>
            </a:r>
            <a:r>
              <a:rPr lang="en-US" sz="4400" b="1" dirty="0" smtClean="0">
                <a:solidFill>
                  <a:schemeClr val="tx1"/>
                </a:solidFill>
                <a:effectLst>
                  <a:outerShdw blurRad="38100" dist="38100" dir="2700000" algn="tl">
                    <a:srgbClr val="C0C0C0"/>
                  </a:outerShdw>
                </a:effectLst>
              </a:rPr>
              <a:t> </a:t>
            </a:r>
            <a:r>
              <a:rPr lang="en-US" sz="4400" b="1" dirty="0" err="1" smtClean="0">
                <a:solidFill>
                  <a:schemeClr val="tx1"/>
                </a:solidFill>
                <a:effectLst>
                  <a:outerShdw blurRad="38100" dist="38100" dir="2700000" algn="tl">
                    <a:srgbClr val="C0C0C0"/>
                  </a:outerShdw>
                </a:effectLst>
              </a:rPr>
              <a:t>Monoh</a:t>
            </a:r>
            <a:r>
              <a:rPr lang="tr-TR" sz="4400" b="1" dirty="0" err="1" smtClean="0">
                <a:solidFill>
                  <a:schemeClr val="tx1"/>
                </a:solidFill>
                <a:effectLst>
                  <a:outerShdw blurRad="38100" dist="38100" dir="2700000" algn="tl">
                    <a:srgbClr val="C0C0C0"/>
                  </a:outerShdw>
                </a:effectLst>
              </a:rPr>
              <a:t>ibrid</a:t>
            </a:r>
            <a:r>
              <a:rPr lang="tr-TR" sz="4400" b="1" dirty="0" smtClean="0">
                <a:solidFill>
                  <a:schemeClr val="tx1"/>
                </a:solidFill>
                <a:effectLst>
                  <a:outerShdw blurRad="38100" dist="38100" dir="2700000" algn="tl">
                    <a:srgbClr val="C0C0C0"/>
                  </a:outerShdw>
                </a:effectLst>
              </a:rPr>
              <a:t> özet</a:t>
            </a:r>
            <a:endParaRPr lang="en-US" sz="4400" b="1" dirty="0" smtClean="0">
              <a:solidFill>
                <a:schemeClr val="tx1"/>
              </a:solidFill>
              <a:effectLst>
                <a:outerShdw blurRad="38100" dist="38100" dir="2700000" algn="tl">
                  <a:srgbClr val="C0C0C0"/>
                </a:outerShdw>
              </a:effectLst>
            </a:endParaRPr>
          </a:p>
        </p:txBody>
      </p:sp>
      <p:sp>
        <p:nvSpPr>
          <p:cNvPr id="324611" name="Rectangle 3"/>
          <p:cNvSpPr>
            <a:spLocks noGrp="1" noChangeArrowheads="1"/>
          </p:cNvSpPr>
          <p:nvPr>
            <p:ph type="body" idx="1"/>
          </p:nvPr>
        </p:nvSpPr>
        <p:spPr>
          <a:xfrm>
            <a:off x="228600" y="1600200"/>
            <a:ext cx="8686800" cy="4800600"/>
          </a:xfrm>
        </p:spPr>
        <p:txBody>
          <a:bodyPr/>
          <a:lstStyle/>
          <a:p>
            <a:pPr eaLnBrk="1" hangingPunct="1">
              <a:lnSpc>
                <a:spcPct val="90000"/>
              </a:lnSpc>
              <a:buClr>
                <a:srgbClr val="724C26"/>
              </a:buClr>
              <a:buSzTx/>
              <a:buFont typeface="Wingdings" pitchFamily="2" charset="2"/>
              <a:buChar char="§"/>
              <a:defRPr/>
            </a:pPr>
            <a:r>
              <a:rPr lang="en-US" sz="3600" b="1" dirty="0" err="1" smtClean="0">
                <a:solidFill>
                  <a:schemeClr val="tx1"/>
                </a:solidFill>
                <a:effectLst>
                  <a:outerShdw blurRad="38100" dist="38100" dir="2700000" algn="tl">
                    <a:srgbClr val="C0C0C0"/>
                  </a:outerShdw>
                </a:effectLst>
              </a:rPr>
              <a:t>Heteroz</a:t>
            </a:r>
            <a:r>
              <a:rPr lang="tr-TR" sz="3600" b="1" dirty="0" err="1" smtClean="0">
                <a:solidFill>
                  <a:schemeClr val="tx1"/>
                </a:solidFill>
                <a:effectLst>
                  <a:outerShdw blurRad="38100" dist="38100" dir="2700000" algn="tl">
                    <a:srgbClr val="C0C0C0"/>
                  </a:outerShdw>
                </a:effectLst>
              </a:rPr>
              <a:t>igot</a:t>
            </a:r>
            <a:r>
              <a:rPr lang="en-US" sz="3600" b="1" dirty="0" smtClean="0">
                <a:solidFill>
                  <a:schemeClr val="tx1"/>
                </a:solidFill>
                <a:effectLst>
                  <a:outerShdw blurRad="38100" dist="38100" dir="2700000" algn="tl">
                    <a:srgbClr val="C0C0C0"/>
                  </a:outerShdw>
                </a:effectLst>
              </a:rPr>
              <a:t> x </a:t>
            </a:r>
            <a:r>
              <a:rPr lang="en-US" sz="3600" b="1" dirty="0" err="1" smtClean="0">
                <a:solidFill>
                  <a:schemeClr val="tx1"/>
                </a:solidFill>
                <a:effectLst>
                  <a:outerShdw blurRad="38100" dist="38100" dir="2700000" algn="tl">
                    <a:srgbClr val="C0C0C0"/>
                  </a:outerShdw>
                </a:effectLst>
              </a:rPr>
              <a:t>heteroz</a:t>
            </a:r>
            <a:r>
              <a:rPr lang="tr-TR" sz="3600" b="1" dirty="0" err="1" smtClean="0">
                <a:solidFill>
                  <a:schemeClr val="tx1"/>
                </a:solidFill>
                <a:effectLst>
                  <a:outerShdw blurRad="38100" dist="38100" dir="2700000" algn="tl">
                    <a:srgbClr val="C0C0C0"/>
                  </a:outerShdw>
                </a:effectLst>
              </a:rPr>
              <a:t>igot</a:t>
            </a:r>
            <a:endParaRPr lang="en-US" sz="3600" b="1" dirty="0" smtClean="0">
              <a:solidFill>
                <a:schemeClr val="tx1"/>
              </a:solidFill>
              <a:effectLst>
                <a:outerShdw blurRad="38100" dist="38100" dir="2700000" algn="tl">
                  <a:srgbClr val="C0C0C0"/>
                </a:outerShdw>
              </a:effectLst>
            </a:endParaRPr>
          </a:p>
          <a:p>
            <a:pPr eaLnBrk="1" hangingPunct="1">
              <a:lnSpc>
                <a:spcPct val="90000"/>
              </a:lnSpc>
              <a:buClr>
                <a:srgbClr val="724C26"/>
              </a:buClr>
              <a:buSzTx/>
              <a:buFont typeface="Wingdings" pitchFamily="2" charset="2"/>
              <a:buChar char="§"/>
              <a:defRPr/>
            </a:pPr>
            <a:r>
              <a:rPr lang="tr-TR" sz="3600" b="1" dirty="0" smtClean="0">
                <a:solidFill>
                  <a:schemeClr val="tx1"/>
                </a:solidFill>
                <a:effectLst>
                  <a:outerShdw blurRad="38100" dist="38100" dir="2700000" algn="tl">
                    <a:srgbClr val="C0C0C0"/>
                  </a:outerShdw>
                </a:effectLst>
              </a:rPr>
              <a:t>Döller</a:t>
            </a:r>
            <a:r>
              <a:rPr lang="en-US" sz="3600" b="1" dirty="0" smtClean="0">
                <a:solidFill>
                  <a:schemeClr val="tx1"/>
                </a:solidFill>
                <a:effectLst>
                  <a:outerShdw blurRad="38100" dist="38100" dir="2700000" algn="tl">
                    <a:srgbClr val="C0C0C0"/>
                  </a:outerShdw>
                </a:effectLst>
              </a:rPr>
              <a:t>:</a:t>
            </a:r>
            <a:br>
              <a:rPr lang="en-US" sz="3600" b="1" dirty="0" smtClean="0">
                <a:solidFill>
                  <a:schemeClr val="tx1"/>
                </a:solidFill>
                <a:effectLst>
                  <a:outerShdw blurRad="38100" dist="38100" dir="2700000" algn="tl">
                    <a:srgbClr val="C0C0C0"/>
                  </a:outerShdw>
                </a:effectLst>
              </a:rPr>
            </a:br>
            <a:r>
              <a:rPr lang="en-US" sz="3600" b="1" dirty="0" smtClean="0">
                <a:solidFill>
                  <a:schemeClr val="tx1"/>
                </a:solidFill>
                <a:effectLst>
                  <a:outerShdw blurRad="38100" dist="38100" dir="2700000" algn="tl">
                    <a:srgbClr val="C0C0C0"/>
                  </a:outerShdw>
                </a:effectLst>
              </a:rPr>
              <a:t>25% </a:t>
            </a:r>
            <a:r>
              <a:rPr lang="en-US" sz="3600" b="1" dirty="0" err="1" smtClean="0">
                <a:solidFill>
                  <a:schemeClr val="tx1"/>
                </a:solidFill>
                <a:effectLst>
                  <a:outerShdw blurRad="38100" dist="38100" dir="2700000" algn="tl">
                    <a:srgbClr val="C0C0C0"/>
                  </a:outerShdw>
                </a:effectLst>
              </a:rPr>
              <a:t>Homoz</a:t>
            </a:r>
            <a:r>
              <a:rPr lang="tr-TR" sz="3600" b="1" dirty="0" err="1" smtClean="0">
                <a:solidFill>
                  <a:schemeClr val="tx1"/>
                </a:solidFill>
                <a:effectLst>
                  <a:outerShdw blurRad="38100" dist="38100" dir="2700000" algn="tl">
                    <a:srgbClr val="C0C0C0"/>
                  </a:outerShdw>
                </a:effectLst>
              </a:rPr>
              <a:t>igot</a:t>
            </a:r>
            <a:r>
              <a:rPr lang="tr-TR" sz="3600" b="1" dirty="0" smtClean="0">
                <a:solidFill>
                  <a:schemeClr val="tx1"/>
                </a:solidFill>
                <a:effectLst>
                  <a:outerShdw blurRad="38100" dist="38100" dir="2700000" algn="tl">
                    <a:srgbClr val="C0C0C0"/>
                  </a:outerShdw>
                </a:effectLst>
              </a:rPr>
              <a:t> dominant</a:t>
            </a:r>
            <a:r>
              <a:rPr lang="en-US" sz="3600" b="1" dirty="0" smtClean="0">
                <a:solidFill>
                  <a:schemeClr val="tx1"/>
                </a:solidFill>
                <a:effectLst>
                  <a:outerShdw blurRad="38100" dist="38100" dir="2700000" algn="tl">
                    <a:srgbClr val="C0C0C0"/>
                  </a:outerShdw>
                </a:effectLst>
              </a:rPr>
              <a:t> RR</a:t>
            </a:r>
            <a:br>
              <a:rPr lang="en-US" sz="3600" b="1" dirty="0" smtClean="0">
                <a:solidFill>
                  <a:schemeClr val="tx1"/>
                </a:solidFill>
                <a:effectLst>
                  <a:outerShdw blurRad="38100" dist="38100" dir="2700000" algn="tl">
                    <a:srgbClr val="C0C0C0"/>
                  </a:outerShdw>
                </a:effectLst>
              </a:rPr>
            </a:br>
            <a:r>
              <a:rPr lang="en-US" sz="3600" b="1" dirty="0" smtClean="0">
                <a:solidFill>
                  <a:schemeClr val="tx1"/>
                </a:solidFill>
                <a:effectLst>
                  <a:outerShdw blurRad="38100" dist="38100" dir="2700000" algn="tl">
                    <a:srgbClr val="C0C0C0"/>
                  </a:outerShdw>
                </a:effectLst>
              </a:rPr>
              <a:t>50% </a:t>
            </a:r>
            <a:r>
              <a:rPr lang="en-US" sz="3600" b="1" dirty="0" err="1" smtClean="0">
                <a:solidFill>
                  <a:schemeClr val="tx1"/>
                </a:solidFill>
                <a:effectLst>
                  <a:outerShdw blurRad="38100" dist="38100" dir="2700000" algn="tl">
                    <a:srgbClr val="C0C0C0"/>
                  </a:outerShdw>
                </a:effectLst>
              </a:rPr>
              <a:t>Heteroz</a:t>
            </a:r>
            <a:r>
              <a:rPr lang="tr-TR" sz="3600" b="1" dirty="0" err="1" smtClean="0">
                <a:solidFill>
                  <a:schemeClr val="tx1"/>
                </a:solidFill>
                <a:effectLst>
                  <a:outerShdw blurRad="38100" dist="38100" dir="2700000" algn="tl">
                    <a:srgbClr val="C0C0C0"/>
                  </a:outerShdw>
                </a:effectLst>
              </a:rPr>
              <a:t>igot</a:t>
            </a:r>
            <a:r>
              <a:rPr lang="en-US" sz="3600" b="1" dirty="0" smtClean="0">
                <a:solidFill>
                  <a:schemeClr val="tx1"/>
                </a:solidFill>
                <a:effectLst>
                  <a:outerShdw blurRad="38100" dist="38100" dir="2700000" algn="tl">
                    <a:srgbClr val="C0C0C0"/>
                  </a:outerShdw>
                </a:effectLst>
              </a:rPr>
              <a:t> </a:t>
            </a:r>
            <a:r>
              <a:rPr lang="en-US" sz="3600" b="1" dirty="0" err="1" smtClean="0">
                <a:solidFill>
                  <a:schemeClr val="tx1"/>
                </a:solidFill>
                <a:effectLst>
                  <a:outerShdw blurRad="38100" dist="38100" dir="2700000" algn="tl">
                    <a:srgbClr val="C0C0C0"/>
                  </a:outerShdw>
                </a:effectLst>
              </a:rPr>
              <a:t>Rr</a:t>
            </a:r>
            <a:r>
              <a:rPr lang="en-US" sz="3600" b="1" dirty="0" smtClean="0">
                <a:solidFill>
                  <a:schemeClr val="tx1"/>
                </a:solidFill>
                <a:effectLst>
                  <a:outerShdw blurRad="38100" dist="38100" dir="2700000" algn="tl">
                    <a:srgbClr val="C0C0C0"/>
                  </a:outerShdw>
                </a:effectLst>
              </a:rPr>
              <a:t/>
            </a:r>
            <a:br>
              <a:rPr lang="en-US" sz="3600" b="1" dirty="0" smtClean="0">
                <a:solidFill>
                  <a:schemeClr val="tx1"/>
                </a:solidFill>
                <a:effectLst>
                  <a:outerShdw blurRad="38100" dist="38100" dir="2700000" algn="tl">
                    <a:srgbClr val="C0C0C0"/>
                  </a:outerShdw>
                </a:effectLst>
              </a:rPr>
            </a:br>
            <a:r>
              <a:rPr lang="en-US" sz="3600" b="1" dirty="0" smtClean="0">
                <a:solidFill>
                  <a:schemeClr val="tx1"/>
                </a:solidFill>
                <a:effectLst>
                  <a:outerShdw blurRad="38100" dist="38100" dir="2700000" algn="tl">
                    <a:srgbClr val="C0C0C0"/>
                  </a:outerShdw>
                </a:effectLst>
              </a:rPr>
              <a:t>25% </a:t>
            </a:r>
            <a:r>
              <a:rPr lang="en-US" sz="3600" b="1" dirty="0" err="1" smtClean="0">
                <a:solidFill>
                  <a:schemeClr val="tx1"/>
                </a:solidFill>
                <a:effectLst>
                  <a:outerShdw blurRad="38100" dist="38100" dir="2700000" algn="tl">
                    <a:srgbClr val="C0C0C0"/>
                  </a:outerShdw>
                </a:effectLst>
              </a:rPr>
              <a:t>Homoz</a:t>
            </a:r>
            <a:r>
              <a:rPr lang="tr-TR" sz="3600" b="1" dirty="0" err="1" smtClean="0">
                <a:solidFill>
                  <a:schemeClr val="tx1"/>
                </a:solidFill>
                <a:effectLst>
                  <a:outerShdw blurRad="38100" dist="38100" dir="2700000" algn="tl">
                    <a:srgbClr val="C0C0C0"/>
                  </a:outerShdw>
                </a:effectLst>
              </a:rPr>
              <a:t>igot</a:t>
            </a:r>
            <a:r>
              <a:rPr lang="tr-TR" sz="3600" b="1" dirty="0" smtClean="0">
                <a:solidFill>
                  <a:schemeClr val="tx1"/>
                </a:solidFill>
                <a:effectLst>
                  <a:outerShdw blurRad="38100" dist="38100" dir="2700000" algn="tl">
                    <a:srgbClr val="C0C0C0"/>
                  </a:outerShdw>
                </a:effectLst>
              </a:rPr>
              <a:t> resesif</a:t>
            </a:r>
            <a:r>
              <a:rPr lang="en-US" sz="3600" b="1" dirty="0" smtClean="0">
                <a:solidFill>
                  <a:schemeClr val="tx1"/>
                </a:solidFill>
                <a:effectLst>
                  <a:outerShdw blurRad="38100" dist="38100" dir="2700000" algn="tl">
                    <a:srgbClr val="C0C0C0"/>
                  </a:outerShdw>
                </a:effectLst>
              </a:rPr>
              <a:t> </a:t>
            </a:r>
            <a:r>
              <a:rPr lang="en-US" sz="3600" b="1" dirty="0" err="1" smtClean="0">
                <a:solidFill>
                  <a:schemeClr val="tx1"/>
                </a:solidFill>
                <a:effectLst>
                  <a:outerShdw blurRad="38100" dist="38100" dir="2700000" algn="tl">
                    <a:srgbClr val="C0C0C0"/>
                  </a:outerShdw>
                </a:effectLst>
              </a:rPr>
              <a:t>rr</a:t>
            </a:r>
            <a:endParaRPr lang="en-US" sz="3600" b="1" dirty="0" smtClean="0">
              <a:solidFill>
                <a:schemeClr val="tx1"/>
              </a:solidFill>
              <a:effectLst>
                <a:outerShdw blurRad="38100" dist="38100" dir="2700000" algn="tl">
                  <a:srgbClr val="C0C0C0"/>
                </a:outerShdw>
              </a:effectLst>
            </a:endParaRPr>
          </a:p>
          <a:p>
            <a:pPr eaLnBrk="1" hangingPunct="1">
              <a:lnSpc>
                <a:spcPct val="90000"/>
              </a:lnSpc>
              <a:buClr>
                <a:srgbClr val="724C26"/>
              </a:buClr>
              <a:buSzTx/>
              <a:buFont typeface="Wingdings" pitchFamily="2" charset="2"/>
              <a:buChar char="§"/>
              <a:defRPr/>
            </a:pPr>
            <a:r>
              <a:rPr lang="tr-TR" sz="3600" b="1" dirty="0" smtClean="0">
                <a:solidFill>
                  <a:schemeClr val="tx1"/>
                </a:solidFill>
                <a:effectLst>
                  <a:outerShdw blurRad="38100" dist="38100" dir="2700000" algn="tl">
                    <a:srgbClr val="C0C0C0"/>
                  </a:outerShdw>
                </a:effectLst>
              </a:rPr>
              <a:t>Döller F2 olarak isimlendirilir</a:t>
            </a:r>
            <a:endParaRPr lang="en-US" sz="3600" b="1" dirty="0" smtClean="0">
              <a:solidFill>
                <a:schemeClr val="tx1"/>
              </a:solidFill>
              <a:effectLst>
                <a:outerShdw blurRad="38100" dist="38100" dir="2700000" algn="tl">
                  <a:srgbClr val="C0C0C0"/>
                </a:outerShdw>
              </a:effectLst>
            </a:endParaRPr>
          </a:p>
          <a:p>
            <a:pPr eaLnBrk="1" hangingPunct="1">
              <a:lnSpc>
                <a:spcPct val="90000"/>
              </a:lnSpc>
              <a:buClr>
                <a:srgbClr val="724C26"/>
              </a:buClr>
              <a:buSzTx/>
              <a:buFont typeface="Wingdings" pitchFamily="2" charset="2"/>
              <a:buChar char="§"/>
              <a:defRPr/>
            </a:pPr>
            <a:r>
              <a:rPr lang="en-US" sz="3600" b="1" dirty="0" err="1" smtClean="0">
                <a:solidFill>
                  <a:schemeClr val="tx1"/>
                </a:solidFill>
                <a:effectLst>
                  <a:outerShdw blurRad="38100" dist="38100" dir="2700000" algn="tl">
                    <a:srgbClr val="C0C0C0"/>
                  </a:outerShdw>
                </a:effectLst>
              </a:rPr>
              <a:t>Genot</a:t>
            </a:r>
            <a:r>
              <a:rPr lang="tr-TR" sz="3600" b="1" dirty="0" err="1" smtClean="0">
                <a:solidFill>
                  <a:schemeClr val="tx1"/>
                </a:solidFill>
                <a:effectLst>
                  <a:outerShdw blurRad="38100" dist="38100" dir="2700000" algn="tl">
                    <a:srgbClr val="C0C0C0"/>
                  </a:outerShdw>
                </a:effectLst>
              </a:rPr>
              <a:t>ipik</a:t>
            </a:r>
            <a:r>
              <a:rPr lang="tr-TR" sz="3600" b="1" dirty="0" smtClean="0">
                <a:solidFill>
                  <a:schemeClr val="tx1"/>
                </a:solidFill>
                <a:effectLst>
                  <a:outerShdw blurRad="38100" dist="38100" dir="2700000" algn="tl">
                    <a:srgbClr val="C0C0C0"/>
                  </a:outerShdw>
                </a:effectLst>
              </a:rPr>
              <a:t> oran</a:t>
            </a:r>
            <a:r>
              <a:rPr lang="en-US" sz="3600" b="1" dirty="0" smtClean="0">
                <a:solidFill>
                  <a:schemeClr val="tx1"/>
                </a:solidFill>
                <a:effectLst>
                  <a:outerShdw blurRad="38100" dist="38100" dir="2700000" algn="tl">
                    <a:srgbClr val="C0C0C0"/>
                  </a:outerShdw>
                </a:effectLst>
              </a:rPr>
              <a:t> 1:2:1</a:t>
            </a:r>
          </a:p>
          <a:p>
            <a:pPr eaLnBrk="1" hangingPunct="1">
              <a:lnSpc>
                <a:spcPct val="90000"/>
              </a:lnSpc>
              <a:buClr>
                <a:srgbClr val="724C26"/>
              </a:buClr>
              <a:buSzTx/>
              <a:buFont typeface="Wingdings" pitchFamily="2" charset="2"/>
              <a:buChar char="§"/>
              <a:defRPr/>
            </a:pPr>
            <a:r>
              <a:rPr lang="tr-TR" sz="3600" b="1" dirty="0" err="1" smtClean="0">
                <a:solidFill>
                  <a:schemeClr val="tx1"/>
                </a:solidFill>
                <a:effectLst>
                  <a:outerShdw blurRad="38100" dist="38100" dir="2700000" algn="tl">
                    <a:srgbClr val="C0C0C0"/>
                  </a:outerShdw>
                </a:effectLst>
              </a:rPr>
              <a:t>Fenotipik</a:t>
            </a:r>
            <a:r>
              <a:rPr lang="tr-TR" sz="3600" b="1" dirty="0" smtClean="0">
                <a:solidFill>
                  <a:schemeClr val="tx1"/>
                </a:solidFill>
                <a:effectLst>
                  <a:outerShdw blurRad="38100" dist="38100" dir="2700000" algn="tl">
                    <a:srgbClr val="C0C0C0"/>
                  </a:outerShdw>
                </a:effectLst>
              </a:rPr>
              <a:t> oran</a:t>
            </a:r>
            <a:r>
              <a:rPr lang="en-US" sz="3600" b="1" smtClean="0">
                <a:solidFill>
                  <a:schemeClr val="tx1"/>
                </a:solidFill>
                <a:effectLst>
                  <a:outerShdw blurRad="38100" dist="38100" dir="2700000" algn="tl">
                    <a:srgbClr val="C0C0C0"/>
                  </a:outerShdw>
                </a:effectLst>
              </a:rPr>
              <a:t> 3:1</a:t>
            </a:r>
            <a:endParaRPr lang="en-US" sz="3600" b="1" dirty="0" smtClean="0">
              <a:solidFill>
                <a:schemeClr val="tx1"/>
              </a:solidFill>
              <a:effectLst>
                <a:outerShdw blurRad="38100" dist="38100" dir="2700000" algn="tl">
                  <a:srgbClr val="C0C0C0"/>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4611">
                                            <p:txEl>
                                              <p:pRg st="0" end="0"/>
                                            </p:txEl>
                                          </p:spTgt>
                                        </p:tgtEl>
                                        <p:attrNameLst>
                                          <p:attrName>style.visibility</p:attrName>
                                        </p:attrNameLst>
                                      </p:cBhvr>
                                      <p:to>
                                        <p:strVal val="visible"/>
                                      </p:to>
                                    </p:set>
                                    <p:anim to="" calcmode="lin" valueType="num">
                                      <p:cBhvr>
                                        <p:cTn id="7" dur="1" fill="hold"/>
                                        <p:tgtEl>
                                          <p:spTgt spid="3246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4611">
                                            <p:txEl>
                                              <p:pRg st="1" end="1"/>
                                            </p:txEl>
                                          </p:spTgt>
                                        </p:tgtEl>
                                        <p:attrNameLst>
                                          <p:attrName>style.visibility</p:attrName>
                                        </p:attrNameLst>
                                      </p:cBhvr>
                                      <p:to>
                                        <p:strVal val="visible"/>
                                      </p:to>
                                    </p:set>
                                    <p:anim to="" calcmode="lin" valueType="num">
                                      <p:cBhvr>
                                        <p:cTn id="12" dur="1" fill="hold"/>
                                        <p:tgtEl>
                                          <p:spTgt spid="3246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4611">
                                            <p:txEl>
                                              <p:pRg st="2" end="2"/>
                                            </p:txEl>
                                          </p:spTgt>
                                        </p:tgtEl>
                                        <p:attrNameLst>
                                          <p:attrName>style.visibility</p:attrName>
                                        </p:attrNameLst>
                                      </p:cBhvr>
                                      <p:to>
                                        <p:strVal val="visible"/>
                                      </p:to>
                                    </p:set>
                                    <p:anim to="" calcmode="lin" valueType="num">
                                      <p:cBhvr>
                                        <p:cTn id="17" dur="1" fill="hold"/>
                                        <p:tgtEl>
                                          <p:spTgt spid="3246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4611">
                                            <p:txEl>
                                              <p:pRg st="3" end="3"/>
                                            </p:txEl>
                                          </p:spTgt>
                                        </p:tgtEl>
                                        <p:attrNameLst>
                                          <p:attrName>style.visibility</p:attrName>
                                        </p:attrNameLst>
                                      </p:cBhvr>
                                      <p:to>
                                        <p:strVal val="visible"/>
                                      </p:to>
                                    </p:set>
                                    <p:anim to="" calcmode="lin" valueType="num">
                                      <p:cBhvr>
                                        <p:cTn id="22" dur="1" fill="hold"/>
                                        <p:tgtEl>
                                          <p:spTgt spid="3246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24611">
                                            <p:txEl>
                                              <p:pRg st="4" end="4"/>
                                            </p:txEl>
                                          </p:spTgt>
                                        </p:tgtEl>
                                        <p:attrNameLst>
                                          <p:attrName>style.visibility</p:attrName>
                                        </p:attrNameLst>
                                      </p:cBhvr>
                                      <p:to>
                                        <p:strVal val="visible"/>
                                      </p:to>
                                    </p:set>
                                    <p:anim to="" calcmode="lin" valueType="num">
                                      <p:cBhvr>
                                        <p:cTn id="27" dur="1" fill="hold"/>
                                        <p:tgtEl>
                                          <p:spTgt spid="3246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0" y="838200"/>
            <a:ext cx="8839200" cy="533400"/>
          </a:xfrm>
        </p:spPr>
        <p:txBody>
          <a:bodyPr/>
          <a:lstStyle/>
          <a:p>
            <a:pPr algn="ctr"/>
            <a:r>
              <a:rPr lang="tr-TR" sz="3600" smtClean="0">
                <a:solidFill>
                  <a:schemeClr val="tx1"/>
                </a:solidFill>
              </a:rPr>
              <a:t>Mendelin Birinci Kanunu</a:t>
            </a:r>
            <a:br>
              <a:rPr lang="tr-TR" sz="3600" smtClean="0">
                <a:solidFill>
                  <a:schemeClr val="tx1"/>
                </a:solidFill>
              </a:rPr>
            </a:br>
            <a:r>
              <a:rPr lang="tr-TR" sz="3600" smtClean="0">
                <a:solidFill>
                  <a:schemeClr val="tx1"/>
                </a:solidFill>
              </a:rPr>
              <a:t>Allellerin ayrışımı</a:t>
            </a:r>
          </a:p>
        </p:txBody>
      </p:sp>
      <p:sp>
        <p:nvSpPr>
          <p:cNvPr id="58371" name="2 İçerik Yer Tutucusu"/>
          <p:cNvSpPr>
            <a:spLocks noGrp="1"/>
          </p:cNvSpPr>
          <p:nvPr>
            <p:ph idx="1"/>
          </p:nvPr>
        </p:nvSpPr>
        <p:spPr>
          <a:xfrm>
            <a:off x="152400" y="1295400"/>
            <a:ext cx="8763000" cy="5105400"/>
          </a:xfrm>
        </p:spPr>
        <p:txBody>
          <a:bodyPr/>
          <a:lstStyle/>
          <a:p>
            <a:endParaRPr lang="tr-TR" sz="3200" b="1" smtClean="0">
              <a:solidFill>
                <a:schemeClr val="tx1"/>
              </a:solidFill>
            </a:endParaRPr>
          </a:p>
          <a:p>
            <a:endParaRPr lang="tr-TR" sz="3200" b="1" smtClean="0">
              <a:solidFill>
                <a:schemeClr val="tx1"/>
              </a:solidFill>
            </a:endParaRPr>
          </a:p>
          <a:p>
            <a:endParaRPr lang="tr-TR" sz="3200" b="1" smtClean="0">
              <a:solidFill>
                <a:schemeClr val="tx1"/>
              </a:solidFill>
            </a:endParaRPr>
          </a:p>
          <a:p>
            <a:r>
              <a:rPr lang="tr-TR" sz="3200" b="1" smtClean="0">
                <a:solidFill>
                  <a:schemeClr val="tx1"/>
                </a:solidFill>
              </a:rPr>
              <a:t>Bir genin allellerinden her biri eşey hücreleri oluşumu sırasında birbirinden ayrılır. Bunun sonucunda meydana gelen eşey hücrelerinin yarısı bu allellerden birini öbür yarısı ise diğerini taşır</a:t>
            </a:r>
          </a:p>
        </p:txBody>
      </p:sp>
      <p:sp>
        <p:nvSpPr>
          <p:cNvPr id="5" name="4 Slayt Numarası Yer Tutucusu"/>
          <p:cNvSpPr>
            <a:spLocks noGrp="1"/>
          </p:cNvSpPr>
          <p:nvPr>
            <p:ph type="sldNum" sz="quarter" idx="12"/>
          </p:nvPr>
        </p:nvSpPr>
        <p:spPr/>
        <p:txBody>
          <a:bodyPr/>
          <a:lstStyle/>
          <a:p>
            <a:pPr>
              <a:defRPr/>
            </a:pPr>
            <a:fld id="{D1AD2B1E-7B0B-462E-B116-9FA8E74668EA}" type="slidenum">
              <a:rPr lang="en-US" smtClean="0"/>
              <a:pPr>
                <a:defRPr/>
              </a:pPr>
              <a:t>54</a:t>
            </a:fld>
            <a:endParaRPr lang="en-US"/>
          </a:p>
        </p:txBody>
      </p:sp>
    </p:spTree>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p:txBody>
          <a:bodyPr/>
          <a:lstStyle/>
          <a:p>
            <a:pPr>
              <a:defRPr/>
            </a:pPr>
            <a:fld id="{0D52F058-6070-468D-BE93-F215825C668E}" type="slidenum">
              <a:rPr lang="en-US" smtClean="0">
                <a:latin typeface="Eras Bold ITC"/>
              </a:rPr>
              <a:pPr>
                <a:defRPr/>
              </a:pPr>
              <a:t>55</a:t>
            </a:fld>
            <a:endParaRPr lang="en-US" smtClean="0">
              <a:latin typeface="Eras Bold ITC"/>
            </a:endParaRPr>
          </a:p>
        </p:txBody>
      </p:sp>
      <p:pic>
        <p:nvPicPr>
          <p:cNvPr id="187412" name="Picture 1044" descr="0191l"/>
          <p:cNvPicPr>
            <a:picLocks noChangeAspect="1" noChangeArrowheads="1"/>
          </p:cNvPicPr>
          <p:nvPr/>
        </p:nvPicPr>
        <p:blipFill>
          <a:blip r:embed="rId3" cstate="print">
            <a:clrChange>
              <a:clrFrom>
                <a:srgbClr val="FFFFFF"/>
              </a:clrFrom>
              <a:clrTo>
                <a:srgbClr val="FFFFFF">
                  <a:alpha val="0"/>
                </a:srgbClr>
              </a:clrTo>
            </a:clrChange>
          </a:blip>
          <a:srcRect t="18900"/>
          <a:stretch>
            <a:fillRect/>
          </a:stretch>
        </p:blipFill>
        <p:spPr bwMode="auto">
          <a:xfrm>
            <a:off x="0" y="1298575"/>
            <a:ext cx="9139238" cy="5102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87412"/>
                                        </p:tgtEl>
                                        <p:attrNameLst>
                                          <p:attrName>style.visibility</p:attrName>
                                        </p:attrNameLst>
                                      </p:cBhvr>
                                      <p:to>
                                        <p:strVal val="visible"/>
                                      </p:to>
                                    </p:set>
                                    <p:anim calcmode="lin" valueType="num">
                                      <p:cBhvr>
                                        <p:cTn id="7" dur="1000" fill="hold"/>
                                        <p:tgtEl>
                                          <p:spTgt spid="187412"/>
                                        </p:tgtEl>
                                        <p:attrNameLst>
                                          <p:attrName>ppt_w</p:attrName>
                                        </p:attrNameLst>
                                      </p:cBhvr>
                                      <p:tavLst>
                                        <p:tav tm="0">
                                          <p:val>
                                            <p:fltVal val="0"/>
                                          </p:val>
                                        </p:tav>
                                        <p:tav tm="100000">
                                          <p:val>
                                            <p:strVal val="#ppt_w"/>
                                          </p:val>
                                        </p:tav>
                                      </p:tavLst>
                                    </p:anim>
                                    <p:anim calcmode="lin" valueType="num">
                                      <p:cBhvr>
                                        <p:cTn id="8" dur="1000" fill="hold"/>
                                        <p:tgtEl>
                                          <p:spTgt spid="187412"/>
                                        </p:tgtEl>
                                        <p:attrNameLst>
                                          <p:attrName>ppt_h</p:attrName>
                                        </p:attrNameLst>
                                      </p:cBhvr>
                                      <p:tavLst>
                                        <p:tav tm="0">
                                          <p:val>
                                            <p:fltVal val="0"/>
                                          </p:val>
                                        </p:tav>
                                        <p:tav tm="100000">
                                          <p:val>
                                            <p:strVal val="#ppt_h"/>
                                          </p:val>
                                        </p:tav>
                                      </p:tavLst>
                                    </p:anim>
                                    <p:anim calcmode="lin" valueType="num">
                                      <p:cBhvr>
                                        <p:cTn id="9" dur="1000" fill="hold"/>
                                        <p:tgtEl>
                                          <p:spTgt spid="1874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74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p:txBody>
          <a:bodyPr/>
          <a:lstStyle/>
          <a:p>
            <a:pPr>
              <a:defRPr/>
            </a:pPr>
            <a:fld id="{94E75B4B-E464-4B79-A8B7-34D70797FCEF}" type="slidenum">
              <a:rPr lang="en-US" smtClean="0">
                <a:latin typeface="Eras Bold ITC"/>
              </a:rPr>
              <a:pPr>
                <a:defRPr/>
              </a:pPr>
              <a:t>56</a:t>
            </a:fld>
            <a:endParaRPr lang="en-US" smtClean="0">
              <a:latin typeface="Eras Bold ITC"/>
            </a:endParaRPr>
          </a:p>
        </p:txBody>
      </p:sp>
      <p:sp>
        <p:nvSpPr>
          <p:cNvPr id="342018" name="Rectangle 2"/>
          <p:cNvSpPr>
            <a:spLocks noGrp="1" noChangeArrowheads="1"/>
          </p:cNvSpPr>
          <p:nvPr>
            <p:ph type="title"/>
          </p:nvPr>
        </p:nvSpPr>
        <p:spPr>
          <a:xfrm>
            <a:off x="304800" y="914400"/>
            <a:ext cx="8839200" cy="533400"/>
          </a:xfrm>
        </p:spPr>
        <p:txBody>
          <a:bodyPr/>
          <a:lstStyle/>
          <a:p>
            <a:pPr algn="ctr" eaLnBrk="1" hangingPunct="1">
              <a:defRPr/>
            </a:pPr>
            <a:r>
              <a:rPr lang="tr-TR" sz="4400" b="1" dirty="0" err="1" smtClean="0">
                <a:solidFill>
                  <a:schemeClr val="tx1"/>
                </a:solidFill>
                <a:effectLst>
                  <a:outerShdw blurRad="38100" dist="38100" dir="2700000" algn="tl">
                    <a:srgbClr val="C0C0C0"/>
                  </a:outerShdw>
                </a:effectLst>
                <a:cs typeface="Times New Roman" pitchFamily="18" charset="0"/>
              </a:rPr>
              <a:t>Mendelin</a:t>
            </a:r>
            <a:r>
              <a:rPr lang="tr-TR" sz="4400" b="1" dirty="0" smtClean="0">
                <a:solidFill>
                  <a:schemeClr val="tx1"/>
                </a:solidFill>
                <a:effectLst>
                  <a:outerShdw blurRad="38100" dist="38100" dir="2700000" algn="tl">
                    <a:srgbClr val="C0C0C0"/>
                  </a:outerShdw>
                </a:effectLst>
                <a:cs typeface="Times New Roman" pitchFamily="18" charset="0"/>
              </a:rPr>
              <a:t> ikinci Kanunu</a:t>
            </a:r>
            <a:br>
              <a:rPr lang="tr-TR" sz="4400" b="1" dirty="0" smtClean="0">
                <a:solidFill>
                  <a:schemeClr val="tx1"/>
                </a:solidFill>
                <a:effectLst>
                  <a:outerShdw blurRad="38100" dist="38100" dir="2700000" algn="tl">
                    <a:srgbClr val="C0C0C0"/>
                  </a:outerShdw>
                </a:effectLst>
                <a:cs typeface="Times New Roman" pitchFamily="18" charset="0"/>
              </a:rPr>
            </a:br>
            <a:r>
              <a:rPr lang="tr-TR" sz="4400" b="1" dirty="0" smtClean="0">
                <a:solidFill>
                  <a:schemeClr val="tx1"/>
                </a:solidFill>
                <a:effectLst>
                  <a:outerShdw blurRad="38100" dist="38100" dir="2700000" algn="tl">
                    <a:srgbClr val="C0C0C0"/>
                  </a:outerShdw>
                </a:effectLst>
                <a:cs typeface="Times New Roman" pitchFamily="18" charset="0"/>
              </a:rPr>
              <a:t>Bağımsız dağılım</a:t>
            </a:r>
            <a:endParaRPr lang="en-US" dirty="0" smtClean="0">
              <a:solidFill>
                <a:schemeClr val="tx1"/>
              </a:solidFill>
              <a:cs typeface="Times New Roman" pitchFamily="18" charset="0"/>
            </a:endParaRPr>
          </a:p>
        </p:txBody>
      </p:sp>
      <p:sp>
        <p:nvSpPr>
          <p:cNvPr id="342019" name="Rectangle 3"/>
          <p:cNvSpPr>
            <a:spLocks noGrp="1" noChangeArrowheads="1"/>
          </p:cNvSpPr>
          <p:nvPr>
            <p:ph type="body" idx="1"/>
          </p:nvPr>
        </p:nvSpPr>
        <p:spPr>
          <a:xfrm>
            <a:off x="381000" y="1981200"/>
            <a:ext cx="7924800" cy="3733800"/>
          </a:xfrm>
        </p:spPr>
        <p:txBody>
          <a:bodyPr/>
          <a:lstStyle/>
          <a:p>
            <a:pPr algn="just" eaLnBrk="1" hangingPunct="1">
              <a:defRPr/>
            </a:pPr>
            <a:r>
              <a:rPr lang="tr-TR" sz="3600" b="1" dirty="0" smtClean="0">
                <a:solidFill>
                  <a:schemeClr val="tx1"/>
                </a:solidFill>
                <a:effectLst>
                  <a:outerShdw blurRad="38100" dist="38100" dir="2700000" algn="tl">
                    <a:srgbClr val="C0C0C0"/>
                  </a:outerShdw>
                </a:effectLst>
                <a:cs typeface="Times New Roman" pitchFamily="18" charset="0"/>
              </a:rPr>
              <a:t>Farklı karakterlere ait </a:t>
            </a:r>
            <a:r>
              <a:rPr lang="tr-TR" sz="3600" b="1" dirty="0" err="1" smtClean="0">
                <a:solidFill>
                  <a:schemeClr val="tx1"/>
                </a:solidFill>
                <a:effectLst>
                  <a:outerShdw blurRad="38100" dist="38100" dir="2700000" algn="tl">
                    <a:srgbClr val="C0C0C0"/>
                  </a:outerShdw>
                </a:effectLst>
                <a:cs typeface="Times New Roman" pitchFamily="18" charset="0"/>
              </a:rPr>
              <a:t>allellerin</a:t>
            </a:r>
            <a:r>
              <a:rPr lang="tr-TR" sz="3600" b="1" dirty="0" smtClean="0">
                <a:solidFill>
                  <a:schemeClr val="tx1"/>
                </a:solidFill>
                <a:effectLst>
                  <a:outerShdw blurRad="38100" dist="38100" dir="2700000" algn="tl">
                    <a:srgbClr val="C0C0C0"/>
                  </a:outerShdw>
                </a:effectLst>
                <a:cs typeface="Times New Roman" pitchFamily="18" charset="0"/>
              </a:rPr>
              <a:t> eşey hücrelerinde bir araya gelmeleri birbirinden bağımsızdır ve rastlantıya bağlıdır</a:t>
            </a:r>
            <a:endParaRPr lang="en-US" sz="3600" b="1" dirty="0" smtClean="0">
              <a:solidFill>
                <a:schemeClr val="tx1"/>
              </a:solidFill>
              <a:effectLst>
                <a:outerShdw blurRad="38100" dist="38100" dir="2700000" algn="tl">
                  <a:srgbClr val="C0C0C0"/>
                </a:outerShdw>
              </a:effectLst>
            </a:endParaRPr>
          </a:p>
        </p:txBody>
      </p:sp>
    </p:spTree>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p:txBody>
          <a:bodyPr/>
          <a:lstStyle/>
          <a:p>
            <a:pPr>
              <a:defRPr/>
            </a:pPr>
            <a:fld id="{7F4B1C7A-C763-47CB-B648-5A6FA024D804}" type="slidenum">
              <a:rPr lang="en-US" smtClean="0">
                <a:latin typeface="Eras Bold ITC"/>
              </a:rPr>
              <a:pPr>
                <a:defRPr/>
              </a:pPr>
              <a:t>57</a:t>
            </a:fld>
            <a:endParaRPr lang="en-US" smtClean="0">
              <a:latin typeface="Eras Bold ITC"/>
            </a:endParaRPr>
          </a:p>
        </p:txBody>
      </p:sp>
      <p:sp>
        <p:nvSpPr>
          <p:cNvPr id="288770" name="Rectangle 2"/>
          <p:cNvSpPr>
            <a:spLocks noGrp="1" noChangeArrowheads="1"/>
          </p:cNvSpPr>
          <p:nvPr>
            <p:ph type="title"/>
          </p:nvPr>
        </p:nvSpPr>
        <p:spPr>
          <a:xfrm>
            <a:off x="0" y="838200"/>
            <a:ext cx="8839200" cy="533400"/>
          </a:xfrm>
        </p:spPr>
        <p:txBody>
          <a:bodyPr lIns="90488" tIns="44450" rIns="90488" bIns="44450"/>
          <a:lstStyle/>
          <a:p>
            <a:pPr algn="ctr" eaLnBrk="1" hangingPunct="1">
              <a:defRPr/>
            </a:pPr>
            <a:r>
              <a:rPr lang="en-US" sz="4800" b="1" dirty="0" err="1" smtClean="0">
                <a:solidFill>
                  <a:schemeClr val="tx1"/>
                </a:solidFill>
                <a:effectLst>
                  <a:outerShdw blurRad="38100" dist="38100" dir="2700000" algn="tl">
                    <a:srgbClr val="C0C0C0"/>
                  </a:outerShdw>
                </a:effectLst>
              </a:rPr>
              <a:t>Dih</a:t>
            </a:r>
            <a:r>
              <a:rPr lang="tr-TR" sz="4800" b="1" dirty="0" err="1" smtClean="0">
                <a:solidFill>
                  <a:schemeClr val="tx1"/>
                </a:solidFill>
                <a:effectLst>
                  <a:outerShdw blurRad="38100" dist="38100" dir="2700000" algn="tl">
                    <a:srgbClr val="C0C0C0"/>
                  </a:outerShdw>
                </a:effectLst>
              </a:rPr>
              <a:t>ibrid</a:t>
            </a:r>
            <a:r>
              <a:rPr lang="tr-TR" sz="4800" b="1" dirty="0" smtClean="0">
                <a:solidFill>
                  <a:schemeClr val="tx1"/>
                </a:solidFill>
                <a:effectLst>
                  <a:outerShdw blurRad="38100" dist="38100" dir="2700000" algn="tl">
                    <a:srgbClr val="C0C0C0"/>
                  </a:outerShdw>
                </a:effectLst>
              </a:rPr>
              <a:t> çaprazlama</a:t>
            </a:r>
            <a:endParaRPr lang="en-US" sz="4800" b="1" dirty="0" smtClean="0">
              <a:solidFill>
                <a:schemeClr val="tx1"/>
              </a:solidFill>
              <a:effectLst>
                <a:outerShdw blurRad="38100" dist="38100" dir="2700000" algn="tl">
                  <a:srgbClr val="C0C0C0"/>
                </a:outerShdw>
              </a:effectLst>
            </a:endParaRPr>
          </a:p>
        </p:txBody>
      </p:sp>
      <p:sp>
        <p:nvSpPr>
          <p:cNvPr id="288771" name="Rectangle 3"/>
          <p:cNvSpPr>
            <a:spLocks noGrp="1" noChangeArrowheads="1"/>
          </p:cNvSpPr>
          <p:nvPr>
            <p:ph type="body" idx="1"/>
          </p:nvPr>
        </p:nvSpPr>
        <p:spPr>
          <a:xfrm>
            <a:off x="304800" y="1676400"/>
            <a:ext cx="8839200" cy="4114800"/>
          </a:xfrm>
        </p:spPr>
        <p:txBody>
          <a:bodyPr lIns="90488" tIns="44450" rIns="90488" bIns="44450"/>
          <a:lstStyle/>
          <a:p>
            <a:pPr eaLnBrk="1" hangingPunct="1">
              <a:defRPr/>
            </a:pPr>
            <a:r>
              <a:rPr lang="tr-TR" sz="2800" b="1" dirty="0" smtClean="0">
                <a:solidFill>
                  <a:schemeClr val="tx1"/>
                </a:solidFill>
                <a:effectLst>
                  <a:outerShdw blurRad="38100" dist="38100" dir="2700000" algn="tl">
                    <a:srgbClr val="C0C0C0"/>
                  </a:outerShdw>
                </a:effectLst>
              </a:rPr>
              <a:t>İki karakter bakımından farklı bezelyelerde çaprazlamalar yapmıştır</a:t>
            </a:r>
            <a:r>
              <a:rPr lang="en-US"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2. kanun </a:t>
            </a:r>
            <a:r>
              <a:rPr lang="tr-TR" sz="2800" b="1" dirty="0" err="1" smtClean="0">
                <a:solidFill>
                  <a:schemeClr val="tx1"/>
                </a:solidFill>
                <a:effectLst>
                  <a:outerShdw blurRad="38100" dist="38100" dir="2700000" algn="tl">
                    <a:srgbClr val="C0C0C0"/>
                  </a:outerShdw>
                </a:effectLst>
              </a:rPr>
              <a:t>allelerin</a:t>
            </a:r>
            <a:r>
              <a:rPr lang="tr-TR" sz="2800" b="1" dirty="0" smtClean="0">
                <a:solidFill>
                  <a:schemeClr val="tx1"/>
                </a:solidFill>
                <a:effectLst>
                  <a:outerShdw blurRad="38100" dist="38100" dir="2700000" algn="tl">
                    <a:srgbClr val="C0C0C0"/>
                  </a:outerShdw>
                </a:effectLst>
              </a:rPr>
              <a:t> her bir çifti gamet oluşumunda bağımsız olarak dağılır demektedir.bir melezin kaç çeşit eşey  hücresi meydana getireceği: </a:t>
            </a:r>
            <a:r>
              <a:rPr lang="en-US" sz="2800" b="1" dirty="0" smtClean="0">
                <a:solidFill>
                  <a:schemeClr val="tx1"/>
                </a:solidFill>
                <a:effectLst>
                  <a:outerShdw blurRad="38100" dist="38100" dir="2700000" algn="tl">
                    <a:srgbClr val="C0C0C0"/>
                  </a:outerShdw>
                </a:effectLst>
              </a:rPr>
              <a:t>2</a:t>
            </a:r>
            <a:r>
              <a:rPr lang="en-US" sz="2800" b="1" baseline="30000" dirty="0" smtClean="0">
                <a:solidFill>
                  <a:schemeClr val="tx1"/>
                </a:solidFill>
                <a:effectLst>
                  <a:outerShdw blurRad="38100" dist="38100" dir="2700000" algn="tl">
                    <a:srgbClr val="C0C0C0"/>
                  </a:outerShdw>
                </a:effectLst>
              </a:rPr>
              <a:t>n</a:t>
            </a:r>
            <a:r>
              <a:rPr lang="en-US" sz="2800" b="1" dirty="0" smtClean="0">
                <a:solidFill>
                  <a:schemeClr val="tx1"/>
                </a:solidFill>
                <a:effectLst>
                  <a:outerShdw blurRad="38100" dist="38100" dir="2700000" algn="tl">
                    <a:srgbClr val="C0C0C0"/>
                  </a:outerShdw>
                </a:effectLst>
              </a:rPr>
              <a:t> </a:t>
            </a:r>
            <a:r>
              <a:rPr lang="tr-TR" sz="2800" b="1" dirty="0" smtClean="0">
                <a:solidFill>
                  <a:schemeClr val="tx1"/>
                </a:solidFill>
                <a:effectLst>
                  <a:outerShdw blurRad="38100" dist="38100" dir="2700000" algn="tl">
                    <a:srgbClr val="C0C0C0"/>
                  </a:outerShdw>
                </a:effectLst>
              </a:rPr>
              <a:t>formülünden hesaplanır </a:t>
            </a:r>
            <a:r>
              <a:rPr lang="en-US" sz="2800" b="1" dirty="0" smtClean="0">
                <a:solidFill>
                  <a:schemeClr val="tx1"/>
                </a:solidFill>
                <a:effectLst>
                  <a:outerShdw blurRad="38100" dist="38100" dir="2700000" algn="tl">
                    <a:srgbClr val="C0C0C0"/>
                  </a:outerShdw>
                </a:effectLst>
              </a:rPr>
              <a:t>(n = </a:t>
            </a:r>
            <a:r>
              <a:rPr lang="tr-TR" sz="2800" b="1" dirty="0" err="1" smtClean="0">
                <a:solidFill>
                  <a:schemeClr val="tx1"/>
                </a:solidFill>
                <a:effectLst>
                  <a:outerShdw blurRad="38100" dist="38100" dir="2700000" algn="tl">
                    <a:srgbClr val="C0C0C0"/>
                  </a:outerShdw>
                </a:effectLst>
              </a:rPr>
              <a:t>heterozigot</a:t>
            </a:r>
            <a:r>
              <a:rPr lang="tr-TR" sz="2800" b="1" dirty="0" smtClean="0">
                <a:solidFill>
                  <a:schemeClr val="tx1"/>
                </a:solidFill>
                <a:effectLst>
                  <a:outerShdw blurRad="38100" dist="38100" dir="2700000" algn="tl">
                    <a:srgbClr val="C0C0C0"/>
                  </a:outerShdw>
                </a:effectLst>
              </a:rPr>
              <a:t> gen çifti sayısı)</a:t>
            </a:r>
            <a:endParaRPr lang="en-US" sz="2800" b="1" dirty="0" smtClean="0">
              <a:solidFill>
                <a:schemeClr val="tx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wipe(left)">
                                      <p:cBhvr>
                                        <p:cTn id="7" dur="500"/>
                                        <p:tgtEl>
                                          <p:spTgt spid="288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p:txBody>
          <a:bodyPr/>
          <a:lstStyle/>
          <a:p>
            <a:pPr>
              <a:defRPr/>
            </a:pPr>
            <a:fld id="{015E85CD-AC25-4AF5-9998-07577FD1E014}" type="slidenum">
              <a:rPr lang="en-US" smtClean="0">
                <a:latin typeface="Eras Bold ITC"/>
              </a:rPr>
              <a:pPr>
                <a:defRPr/>
              </a:pPr>
              <a:t>58</a:t>
            </a:fld>
            <a:endParaRPr lang="en-US" smtClean="0">
              <a:latin typeface="Eras Bold ITC"/>
            </a:endParaRPr>
          </a:p>
        </p:txBody>
      </p:sp>
      <p:sp>
        <p:nvSpPr>
          <p:cNvPr id="289794" name="Rectangle 2"/>
          <p:cNvSpPr>
            <a:spLocks noGrp="1" noChangeArrowheads="1"/>
          </p:cNvSpPr>
          <p:nvPr>
            <p:ph type="title"/>
          </p:nvPr>
        </p:nvSpPr>
        <p:spPr>
          <a:xfrm>
            <a:off x="0" y="1219200"/>
            <a:ext cx="8839200" cy="533400"/>
          </a:xfrm>
        </p:spPr>
        <p:txBody>
          <a:bodyPr lIns="90488" tIns="44450" rIns="90488" bIns="44450"/>
          <a:lstStyle/>
          <a:p>
            <a:pPr algn="ctr" eaLnBrk="1" hangingPunct="1">
              <a:defRPr/>
            </a:pPr>
            <a:r>
              <a:rPr lang="en-US" sz="3600" b="1" dirty="0" smtClean="0">
                <a:solidFill>
                  <a:schemeClr val="tx1"/>
                </a:solidFill>
                <a:effectLst>
                  <a:outerShdw blurRad="38100" dist="38100" dir="2700000" algn="tl">
                    <a:srgbClr val="C0C0C0"/>
                  </a:outerShdw>
                </a:effectLst>
              </a:rPr>
              <a:t/>
            </a:r>
            <a:br>
              <a:rPr lang="en-US" sz="3600" b="1" dirty="0" smtClean="0">
                <a:solidFill>
                  <a:schemeClr val="tx1"/>
                </a:solidFill>
                <a:effectLst>
                  <a:outerShdw blurRad="38100" dist="38100" dir="2700000" algn="tl">
                    <a:srgbClr val="C0C0C0"/>
                  </a:outerShdw>
                </a:effectLst>
              </a:rPr>
            </a:br>
            <a:r>
              <a:rPr lang="tr-TR" sz="3600" b="1" dirty="0" smtClean="0">
                <a:solidFill>
                  <a:schemeClr val="tx1"/>
                </a:solidFill>
                <a:effectLst>
                  <a:outerShdw blurRad="38100" dist="38100" dir="2700000" algn="tl">
                    <a:srgbClr val="C0C0C0"/>
                  </a:outerShdw>
                </a:effectLst>
              </a:rPr>
              <a:t>Aşağıdaki </a:t>
            </a:r>
            <a:r>
              <a:rPr lang="tr-TR" sz="3600" b="1" dirty="0" err="1" smtClean="0">
                <a:solidFill>
                  <a:schemeClr val="tx1"/>
                </a:solidFill>
                <a:effectLst>
                  <a:outerShdw blurRad="38100" dist="38100" dir="2700000" algn="tl">
                    <a:srgbClr val="C0C0C0"/>
                  </a:outerShdw>
                </a:effectLst>
              </a:rPr>
              <a:t>allel</a:t>
            </a:r>
            <a:r>
              <a:rPr lang="tr-TR" sz="3600" b="1" dirty="0" smtClean="0">
                <a:solidFill>
                  <a:schemeClr val="tx1"/>
                </a:solidFill>
                <a:effectLst>
                  <a:outerShdw blurRad="38100" dist="38100" dir="2700000" algn="tl">
                    <a:srgbClr val="C0C0C0"/>
                  </a:outerShdw>
                </a:effectLst>
              </a:rPr>
              <a:t> düzenlenmesinde kaç adet gamet oluşur</a:t>
            </a:r>
            <a:r>
              <a:rPr lang="en-US" sz="3600" b="1" dirty="0" smtClean="0">
                <a:solidFill>
                  <a:schemeClr val="tx1"/>
                </a:solidFill>
                <a:effectLst>
                  <a:outerShdw blurRad="38100" dist="38100" dir="2700000" algn="tl">
                    <a:srgbClr val="C0C0C0"/>
                  </a:outerShdw>
                </a:effectLst>
              </a:rPr>
              <a:t>?</a:t>
            </a:r>
            <a:br>
              <a:rPr lang="en-US" sz="3600" b="1" dirty="0" smtClean="0">
                <a:solidFill>
                  <a:schemeClr val="tx1"/>
                </a:solidFill>
                <a:effectLst>
                  <a:outerShdw blurRad="38100" dist="38100" dir="2700000" algn="tl">
                    <a:srgbClr val="C0C0C0"/>
                  </a:outerShdw>
                </a:effectLst>
              </a:rPr>
            </a:br>
            <a:endParaRPr lang="en-US" sz="3600" b="1" dirty="0" smtClean="0">
              <a:solidFill>
                <a:schemeClr val="tx1"/>
              </a:solidFill>
              <a:effectLst>
                <a:outerShdw blurRad="38100" dist="38100" dir="2700000" algn="tl">
                  <a:srgbClr val="C0C0C0"/>
                </a:outerShdw>
              </a:effectLst>
            </a:endParaRPr>
          </a:p>
        </p:txBody>
      </p:sp>
      <p:sp>
        <p:nvSpPr>
          <p:cNvPr id="289795" name="Rectangle 3"/>
          <p:cNvSpPr>
            <a:spLocks noGrp="1" noChangeArrowheads="1"/>
          </p:cNvSpPr>
          <p:nvPr>
            <p:ph type="body" idx="1"/>
          </p:nvPr>
        </p:nvSpPr>
        <p:spPr>
          <a:xfrm>
            <a:off x="457200" y="2362200"/>
            <a:ext cx="8686800" cy="2743200"/>
          </a:xfrm>
        </p:spPr>
        <p:txBody>
          <a:bodyPr lIns="90488" tIns="44450" rIns="90488" bIns="44450"/>
          <a:lstStyle/>
          <a:p>
            <a:pPr eaLnBrk="1" hangingPunct="1">
              <a:lnSpc>
                <a:spcPct val="90000"/>
              </a:lnSpc>
              <a:defRPr/>
            </a:pPr>
            <a:endParaRPr lang="en-US" sz="1400" b="1" dirty="0" smtClean="0">
              <a:solidFill>
                <a:schemeClr val="tx1"/>
              </a:solidFill>
            </a:endParaRPr>
          </a:p>
          <a:p>
            <a:pPr eaLnBrk="1" hangingPunct="1">
              <a:lnSpc>
                <a:spcPct val="90000"/>
              </a:lnSpc>
              <a:defRPr/>
            </a:pPr>
            <a:r>
              <a:rPr lang="en-US" sz="3200" b="1" dirty="0" smtClean="0">
                <a:solidFill>
                  <a:schemeClr val="tx1"/>
                </a:solidFill>
                <a:effectLst>
                  <a:outerShdw blurRad="38100" dist="38100" dir="2700000" algn="tl">
                    <a:srgbClr val="C0C0C0"/>
                  </a:outerShdw>
                </a:effectLst>
              </a:rPr>
              <a:t>	1.	</a:t>
            </a:r>
            <a:r>
              <a:rPr lang="en-US" sz="3200" b="1" dirty="0" err="1" smtClean="0">
                <a:solidFill>
                  <a:schemeClr val="tx1"/>
                </a:solidFill>
                <a:effectLst>
                  <a:outerShdw blurRad="38100" dist="38100" dir="2700000" algn="tl">
                    <a:srgbClr val="C0C0C0"/>
                  </a:outerShdw>
                </a:effectLst>
              </a:rPr>
              <a:t>RrYy</a:t>
            </a:r>
            <a:endParaRPr lang="en-US" sz="3200" b="1" dirty="0" smtClean="0">
              <a:solidFill>
                <a:schemeClr val="tx1"/>
              </a:solidFill>
              <a:effectLst>
                <a:outerShdw blurRad="38100" dist="38100" dir="2700000" algn="tl">
                  <a:srgbClr val="C0C0C0"/>
                </a:outerShdw>
              </a:effectLst>
            </a:endParaRPr>
          </a:p>
          <a:p>
            <a:pPr eaLnBrk="1" hangingPunct="1">
              <a:lnSpc>
                <a:spcPct val="90000"/>
              </a:lnSpc>
              <a:defRPr/>
            </a:pPr>
            <a:endParaRPr lang="en-US" sz="3200" b="1" dirty="0" smtClean="0">
              <a:solidFill>
                <a:schemeClr val="tx1"/>
              </a:solidFill>
              <a:effectLst>
                <a:outerShdw blurRad="38100" dist="38100" dir="2700000" algn="tl">
                  <a:srgbClr val="C0C0C0"/>
                </a:outerShdw>
              </a:effectLst>
            </a:endParaRPr>
          </a:p>
          <a:p>
            <a:pPr eaLnBrk="1" hangingPunct="1">
              <a:lnSpc>
                <a:spcPct val="90000"/>
              </a:lnSpc>
              <a:defRPr/>
            </a:pPr>
            <a:r>
              <a:rPr lang="en-US" sz="3200" b="1" dirty="0" smtClean="0">
                <a:solidFill>
                  <a:schemeClr val="tx1"/>
                </a:solidFill>
                <a:effectLst>
                  <a:outerShdw blurRad="38100" dist="38100" dir="2700000" algn="tl">
                    <a:srgbClr val="C0C0C0"/>
                  </a:outerShdw>
                </a:effectLst>
              </a:rPr>
              <a:t>	2.	</a:t>
            </a:r>
            <a:r>
              <a:rPr lang="en-US" sz="3200" b="1" dirty="0" err="1" smtClean="0">
                <a:solidFill>
                  <a:schemeClr val="tx1"/>
                </a:solidFill>
                <a:effectLst>
                  <a:outerShdw blurRad="38100" dist="38100" dir="2700000" algn="tl">
                    <a:srgbClr val="C0C0C0"/>
                  </a:outerShdw>
                </a:effectLst>
              </a:rPr>
              <a:t>AaBbCCDd</a:t>
            </a:r>
            <a:endParaRPr lang="en-US" sz="3200" b="1" dirty="0" smtClean="0">
              <a:solidFill>
                <a:schemeClr val="tx1"/>
              </a:solidFill>
              <a:effectLst>
                <a:outerShdw blurRad="38100" dist="38100" dir="2700000" algn="tl">
                  <a:srgbClr val="C0C0C0"/>
                </a:outerShdw>
              </a:effectLst>
            </a:endParaRPr>
          </a:p>
          <a:p>
            <a:pPr eaLnBrk="1" hangingPunct="1">
              <a:lnSpc>
                <a:spcPct val="90000"/>
              </a:lnSpc>
              <a:defRPr/>
            </a:pPr>
            <a:endParaRPr lang="en-US" sz="3200" b="1" dirty="0" smtClean="0">
              <a:solidFill>
                <a:schemeClr val="tx1"/>
              </a:solidFill>
              <a:effectLst>
                <a:outerShdw blurRad="38100" dist="38100" dir="2700000" algn="tl">
                  <a:srgbClr val="C0C0C0"/>
                </a:outerShdw>
              </a:effectLst>
            </a:endParaRPr>
          </a:p>
          <a:p>
            <a:pPr eaLnBrk="1" hangingPunct="1">
              <a:lnSpc>
                <a:spcPct val="90000"/>
              </a:lnSpc>
              <a:defRPr/>
            </a:pPr>
            <a:r>
              <a:rPr lang="en-US" sz="3200" b="1" dirty="0" smtClean="0">
                <a:solidFill>
                  <a:schemeClr val="tx1"/>
                </a:solidFill>
                <a:effectLst>
                  <a:outerShdw blurRad="38100" dist="38100" dir="2700000" algn="tl">
                    <a:srgbClr val="C0C0C0"/>
                  </a:outerShdw>
                </a:effectLst>
              </a:rPr>
              <a:t>	3.	</a:t>
            </a:r>
            <a:r>
              <a:rPr lang="en-US" sz="3200" b="1" dirty="0" err="1" smtClean="0">
                <a:solidFill>
                  <a:schemeClr val="tx1"/>
                </a:solidFill>
                <a:effectLst>
                  <a:outerShdw blurRad="38100" dist="38100" dir="2700000" algn="tl">
                    <a:srgbClr val="C0C0C0"/>
                  </a:outerShdw>
                </a:effectLst>
              </a:rPr>
              <a:t>MmNnOoPPQQRrssTtQq</a:t>
            </a:r>
            <a:endParaRPr lang="en-US" sz="3200" b="1" dirty="0" smtClean="0">
              <a:solidFill>
                <a:schemeClr val="tx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barn(inHorizontal)">
                                      <p:cBhvr>
                                        <p:cTn id="7" dur="500"/>
                                        <p:tgtEl>
                                          <p:spTgt spid="2897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9795">
                                            <p:txEl>
                                              <p:pRg st="1" end="1"/>
                                            </p:txEl>
                                          </p:spTgt>
                                        </p:tgtEl>
                                        <p:attrNameLst>
                                          <p:attrName>style.visibility</p:attrName>
                                        </p:attrNameLst>
                                      </p:cBhvr>
                                      <p:to>
                                        <p:strVal val="visible"/>
                                      </p:to>
                                    </p:set>
                                    <p:anim calcmode="lin" valueType="num">
                                      <p:cBhvr additive="base">
                                        <p:cTn id="12" dur="500" fill="hold"/>
                                        <p:tgtEl>
                                          <p:spTgt spid="2897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9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9795">
                                            <p:txEl>
                                              <p:pRg st="3" end="3"/>
                                            </p:txEl>
                                          </p:spTgt>
                                        </p:tgtEl>
                                        <p:attrNameLst>
                                          <p:attrName>style.visibility</p:attrName>
                                        </p:attrNameLst>
                                      </p:cBhvr>
                                      <p:to>
                                        <p:strVal val="visible"/>
                                      </p:to>
                                    </p:set>
                                    <p:anim calcmode="lin" valueType="num">
                                      <p:cBhvr additive="base">
                                        <p:cTn id="18" dur="500" fill="hold"/>
                                        <p:tgtEl>
                                          <p:spTgt spid="28979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9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9795">
                                            <p:txEl>
                                              <p:pRg st="5" end="5"/>
                                            </p:txEl>
                                          </p:spTgt>
                                        </p:tgtEl>
                                        <p:attrNameLst>
                                          <p:attrName>style.visibility</p:attrName>
                                        </p:attrNameLst>
                                      </p:cBhvr>
                                      <p:to>
                                        <p:strVal val="visible"/>
                                      </p:to>
                                    </p:set>
                                    <p:anim calcmode="lin" valueType="num">
                                      <p:cBhvr additive="base">
                                        <p:cTn id="24" dur="500" fill="hold"/>
                                        <p:tgtEl>
                                          <p:spTgt spid="28979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97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autoUpdateAnimBg="0"/>
      <p:bldP spid="28979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p:txBody>
          <a:bodyPr/>
          <a:lstStyle/>
          <a:p>
            <a:pPr>
              <a:defRPr/>
            </a:pPr>
            <a:fld id="{231489C8-E8A4-43D2-A282-C9485CD56460}" type="slidenum">
              <a:rPr lang="en-US" smtClean="0">
                <a:latin typeface="Eras Bold ITC"/>
              </a:rPr>
              <a:pPr>
                <a:defRPr/>
              </a:pPr>
              <a:t>59</a:t>
            </a:fld>
            <a:endParaRPr lang="en-US" smtClean="0">
              <a:latin typeface="Eras Bold ITC"/>
            </a:endParaRPr>
          </a:p>
        </p:txBody>
      </p:sp>
      <p:sp>
        <p:nvSpPr>
          <p:cNvPr id="290819" name="Rectangle 3"/>
          <p:cNvSpPr>
            <a:spLocks noChangeArrowheads="1"/>
          </p:cNvSpPr>
          <p:nvPr/>
        </p:nvSpPr>
        <p:spPr bwMode="auto">
          <a:xfrm>
            <a:off x="304800" y="1217613"/>
            <a:ext cx="8839200" cy="5211762"/>
          </a:xfrm>
          <a:prstGeom prst="rect">
            <a:avLst/>
          </a:prstGeom>
          <a:noFill/>
          <a:ln w="12700">
            <a:noFill/>
            <a:miter lim="800000"/>
            <a:headEnd/>
            <a:tailEnd/>
          </a:ln>
          <a:effectLst/>
        </p:spPr>
        <p:txBody>
          <a:bodyPr lIns="90488" tIns="44450" rIns="90488" bIns="44450">
            <a:spAutoFit/>
          </a:bodyPr>
          <a:lstStyle/>
          <a:p>
            <a:pPr eaLnBrk="0" hangingPunct="0">
              <a:spcBef>
                <a:spcPct val="20000"/>
              </a:spcBef>
              <a:defRPr/>
            </a:pPr>
            <a:r>
              <a:rPr lang="en-US" sz="3200" b="1" dirty="0">
                <a:effectLst>
                  <a:outerShdw blurRad="38100" dist="38100" dir="2700000" algn="tl">
                    <a:srgbClr val="C0C0C0"/>
                  </a:outerShdw>
                </a:effectLst>
                <a:latin typeface="Comic Sans MS" pitchFamily="66" charset="0"/>
                <a:cs typeface="+mn-cs"/>
              </a:rPr>
              <a:t>1.  </a:t>
            </a:r>
            <a:r>
              <a:rPr lang="en-US" sz="3200" b="1" dirty="0" err="1">
                <a:effectLst>
                  <a:outerShdw blurRad="38100" dist="38100" dir="2700000" algn="tl">
                    <a:srgbClr val="C0C0C0"/>
                  </a:outerShdw>
                </a:effectLst>
                <a:latin typeface="Comic Sans MS" pitchFamily="66" charset="0"/>
                <a:cs typeface="+mn-cs"/>
              </a:rPr>
              <a:t>RrYy</a:t>
            </a:r>
            <a:r>
              <a:rPr lang="en-US" sz="3200" b="1" dirty="0">
                <a:effectLst>
                  <a:outerShdw blurRad="38100" dist="38100" dir="2700000" algn="tl">
                    <a:srgbClr val="C0C0C0"/>
                  </a:outerShdw>
                </a:effectLst>
                <a:latin typeface="Comic Sans MS" pitchFamily="66" charset="0"/>
                <a:cs typeface="+mn-cs"/>
              </a:rPr>
              <a:t>:  2</a:t>
            </a:r>
            <a:r>
              <a:rPr lang="en-US" sz="3200" b="1" baseline="30000" dirty="0">
                <a:effectLst>
                  <a:outerShdw blurRad="38100" dist="38100" dir="2700000" algn="tl">
                    <a:srgbClr val="C0C0C0"/>
                  </a:outerShdw>
                </a:effectLst>
                <a:latin typeface="Comic Sans MS" pitchFamily="66" charset="0"/>
                <a:cs typeface="+mn-cs"/>
              </a:rPr>
              <a:t>n</a:t>
            </a:r>
            <a:r>
              <a:rPr lang="en-US" sz="3200" b="1" dirty="0">
                <a:effectLst>
                  <a:outerShdw blurRad="38100" dist="38100" dir="2700000" algn="tl">
                    <a:srgbClr val="C0C0C0"/>
                  </a:outerShdw>
                </a:effectLst>
                <a:latin typeface="Comic Sans MS" pitchFamily="66" charset="0"/>
                <a:cs typeface="+mn-cs"/>
              </a:rPr>
              <a:t> = 2</a:t>
            </a:r>
            <a:r>
              <a:rPr lang="en-US" sz="3200" b="1" baseline="30000" dirty="0">
                <a:effectLst>
                  <a:outerShdw blurRad="38100" dist="38100" dir="2700000" algn="tl">
                    <a:srgbClr val="C0C0C0"/>
                  </a:outerShdw>
                </a:effectLst>
                <a:latin typeface="Comic Sans MS" pitchFamily="66" charset="0"/>
                <a:cs typeface="+mn-cs"/>
              </a:rPr>
              <a:t>2</a:t>
            </a:r>
            <a:r>
              <a:rPr lang="en-US" sz="3200" b="1" dirty="0">
                <a:effectLst>
                  <a:outerShdw blurRad="38100" dist="38100" dir="2700000" algn="tl">
                    <a:srgbClr val="C0C0C0"/>
                  </a:outerShdw>
                </a:effectLst>
                <a:latin typeface="Comic Sans MS" pitchFamily="66" charset="0"/>
                <a:cs typeface="+mn-cs"/>
              </a:rPr>
              <a:t> = 4 </a:t>
            </a:r>
            <a:r>
              <a:rPr lang="en-US" sz="3200" b="1" dirty="0" err="1">
                <a:effectLst>
                  <a:outerShdw blurRad="38100" dist="38100" dir="2700000" algn="tl">
                    <a:srgbClr val="C0C0C0"/>
                  </a:outerShdw>
                </a:effectLst>
                <a:latin typeface="Comic Sans MS" pitchFamily="66" charset="0"/>
                <a:cs typeface="+mn-cs"/>
              </a:rPr>
              <a:t>gamet</a:t>
            </a:r>
            <a:endParaRPr lang="en-US" sz="3200" b="1" dirty="0">
              <a:effectLst>
                <a:outerShdw blurRad="38100" dist="38100" dir="2700000" algn="tl">
                  <a:srgbClr val="C0C0C0"/>
                </a:outerShdw>
              </a:effectLst>
              <a:latin typeface="Comic Sans MS" pitchFamily="66" charset="0"/>
              <a:cs typeface="+mn-cs"/>
            </a:endParaRPr>
          </a:p>
          <a:p>
            <a:pPr eaLnBrk="0" hangingPunct="0">
              <a:spcBef>
                <a:spcPct val="20000"/>
              </a:spcBef>
              <a:defRPr/>
            </a:pPr>
            <a:r>
              <a:rPr lang="en-US" sz="3200" b="1" dirty="0">
                <a:effectLst>
                  <a:outerShdw blurRad="38100" dist="38100" dir="2700000" algn="tl">
                    <a:srgbClr val="C0C0C0"/>
                  </a:outerShdw>
                </a:effectLst>
                <a:latin typeface="Comic Sans MS" pitchFamily="66" charset="0"/>
                <a:cs typeface="+mn-cs"/>
              </a:rPr>
              <a:t>	RY    </a:t>
            </a:r>
            <a:r>
              <a:rPr lang="en-US" sz="3200" b="1" dirty="0" err="1">
                <a:effectLst>
                  <a:outerShdw blurRad="38100" dist="38100" dir="2700000" algn="tl">
                    <a:srgbClr val="C0C0C0"/>
                  </a:outerShdw>
                </a:effectLst>
                <a:latin typeface="Comic Sans MS" pitchFamily="66" charset="0"/>
                <a:cs typeface="+mn-cs"/>
              </a:rPr>
              <a:t>Ry</a:t>
            </a:r>
            <a:r>
              <a:rPr lang="en-US" sz="3200" b="1" dirty="0">
                <a:effectLst>
                  <a:outerShdw blurRad="38100" dist="38100" dir="2700000" algn="tl">
                    <a:srgbClr val="C0C0C0"/>
                  </a:outerShdw>
                </a:effectLst>
                <a:latin typeface="Comic Sans MS" pitchFamily="66" charset="0"/>
                <a:cs typeface="+mn-cs"/>
              </a:rPr>
              <a:t>    </a:t>
            </a:r>
            <a:r>
              <a:rPr lang="en-US" sz="3200" b="1" dirty="0" err="1">
                <a:effectLst>
                  <a:outerShdw blurRad="38100" dist="38100" dir="2700000" algn="tl">
                    <a:srgbClr val="C0C0C0"/>
                  </a:outerShdw>
                </a:effectLst>
                <a:latin typeface="Comic Sans MS" pitchFamily="66" charset="0"/>
                <a:cs typeface="+mn-cs"/>
              </a:rPr>
              <a:t>rY</a:t>
            </a:r>
            <a:r>
              <a:rPr lang="en-US" sz="3200" b="1" dirty="0">
                <a:effectLst>
                  <a:outerShdw blurRad="38100" dist="38100" dir="2700000" algn="tl">
                    <a:srgbClr val="C0C0C0"/>
                  </a:outerShdw>
                </a:effectLst>
                <a:latin typeface="Comic Sans MS" pitchFamily="66" charset="0"/>
                <a:cs typeface="+mn-cs"/>
              </a:rPr>
              <a:t>   </a:t>
            </a:r>
            <a:r>
              <a:rPr lang="en-US" sz="3200" b="1" dirty="0" err="1">
                <a:effectLst>
                  <a:outerShdw blurRad="38100" dist="38100" dir="2700000" algn="tl">
                    <a:srgbClr val="C0C0C0"/>
                  </a:outerShdw>
                </a:effectLst>
                <a:latin typeface="Comic Sans MS" pitchFamily="66" charset="0"/>
                <a:cs typeface="+mn-cs"/>
              </a:rPr>
              <a:t>ry</a:t>
            </a:r>
            <a:endParaRPr lang="en-US" sz="3200" b="1" dirty="0">
              <a:effectLst>
                <a:outerShdw blurRad="38100" dist="38100" dir="2700000" algn="tl">
                  <a:srgbClr val="C0C0C0"/>
                </a:outerShdw>
              </a:effectLst>
              <a:latin typeface="Comic Sans MS" pitchFamily="66" charset="0"/>
              <a:cs typeface="+mn-cs"/>
            </a:endParaRPr>
          </a:p>
          <a:p>
            <a:pPr eaLnBrk="0" hangingPunct="0">
              <a:spcBef>
                <a:spcPct val="20000"/>
              </a:spcBef>
              <a:defRPr/>
            </a:pPr>
            <a:endParaRPr lang="en-US" sz="3200" b="1" dirty="0">
              <a:effectLst>
                <a:outerShdw blurRad="38100" dist="38100" dir="2700000" algn="tl">
                  <a:srgbClr val="C0C0C0"/>
                </a:outerShdw>
              </a:effectLst>
              <a:latin typeface="Comic Sans MS" pitchFamily="66" charset="0"/>
              <a:cs typeface="+mn-cs"/>
            </a:endParaRPr>
          </a:p>
          <a:p>
            <a:pPr eaLnBrk="0" hangingPunct="0">
              <a:spcBef>
                <a:spcPct val="20000"/>
              </a:spcBef>
              <a:defRPr/>
            </a:pPr>
            <a:r>
              <a:rPr lang="en-US" sz="3200" b="1" dirty="0">
                <a:effectLst>
                  <a:outerShdw blurRad="38100" dist="38100" dir="2700000" algn="tl">
                    <a:srgbClr val="C0C0C0"/>
                  </a:outerShdw>
                </a:effectLst>
                <a:latin typeface="Comic Sans MS" pitchFamily="66" charset="0"/>
                <a:cs typeface="+mn-cs"/>
              </a:rPr>
              <a:t>2.  </a:t>
            </a:r>
            <a:r>
              <a:rPr lang="en-US" sz="3200" b="1" dirty="0" err="1">
                <a:effectLst>
                  <a:outerShdw blurRad="38100" dist="38100" dir="2700000" algn="tl">
                    <a:srgbClr val="C0C0C0"/>
                  </a:outerShdw>
                </a:effectLst>
                <a:latin typeface="Comic Sans MS" pitchFamily="66" charset="0"/>
                <a:cs typeface="+mn-cs"/>
              </a:rPr>
              <a:t>AaBbCCDd</a:t>
            </a:r>
            <a:r>
              <a:rPr lang="en-US" sz="3200" b="1" dirty="0">
                <a:effectLst>
                  <a:outerShdw blurRad="38100" dist="38100" dir="2700000" algn="tl">
                    <a:srgbClr val="C0C0C0"/>
                  </a:outerShdw>
                </a:effectLst>
                <a:latin typeface="Comic Sans MS" pitchFamily="66" charset="0"/>
                <a:cs typeface="+mn-cs"/>
              </a:rPr>
              <a:t>:  2</a:t>
            </a:r>
            <a:r>
              <a:rPr lang="en-US" sz="3200" b="1" baseline="30000" dirty="0">
                <a:effectLst>
                  <a:outerShdw blurRad="38100" dist="38100" dir="2700000" algn="tl">
                    <a:srgbClr val="C0C0C0"/>
                  </a:outerShdw>
                </a:effectLst>
                <a:latin typeface="Comic Sans MS" pitchFamily="66" charset="0"/>
                <a:cs typeface="+mn-cs"/>
              </a:rPr>
              <a:t>n</a:t>
            </a:r>
            <a:r>
              <a:rPr lang="en-US" sz="3200" b="1" dirty="0">
                <a:effectLst>
                  <a:outerShdw blurRad="38100" dist="38100" dir="2700000" algn="tl">
                    <a:srgbClr val="C0C0C0"/>
                  </a:outerShdw>
                </a:effectLst>
                <a:latin typeface="Comic Sans MS" pitchFamily="66" charset="0"/>
                <a:cs typeface="+mn-cs"/>
              </a:rPr>
              <a:t> = 2</a:t>
            </a:r>
            <a:r>
              <a:rPr lang="en-US" sz="3200" b="1" baseline="30000" dirty="0">
                <a:effectLst>
                  <a:outerShdw blurRad="38100" dist="38100" dir="2700000" algn="tl">
                    <a:srgbClr val="C0C0C0"/>
                  </a:outerShdw>
                </a:effectLst>
                <a:latin typeface="Comic Sans MS" pitchFamily="66" charset="0"/>
                <a:cs typeface="+mn-cs"/>
              </a:rPr>
              <a:t>3</a:t>
            </a:r>
            <a:r>
              <a:rPr lang="en-US" sz="3200" b="1" dirty="0">
                <a:effectLst>
                  <a:outerShdw blurRad="38100" dist="38100" dir="2700000" algn="tl">
                    <a:srgbClr val="C0C0C0"/>
                  </a:outerShdw>
                </a:effectLst>
                <a:latin typeface="Comic Sans MS" pitchFamily="66" charset="0"/>
                <a:cs typeface="+mn-cs"/>
              </a:rPr>
              <a:t> = 8 </a:t>
            </a:r>
            <a:r>
              <a:rPr lang="en-US" sz="3200" b="1" dirty="0" err="1">
                <a:effectLst>
                  <a:outerShdw blurRad="38100" dist="38100" dir="2700000" algn="tl">
                    <a:srgbClr val="C0C0C0"/>
                  </a:outerShdw>
                </a:effectLst>
                <a:latin typeface="Comic Sans MS" pitchFamily="66" charset="0"/>
                <a:cs typeface="+mn-cs"/>
              </a:rPr>
              <a:t>gamet</a:t>
            </a:r>
            <a:endParaRPr lang="en-US" sz="3200" b="1" dirty="0">
              <a:effectLst>
                <a:outerShdw blurRad="38100" dist="38100" dir="2700000" algn="tl">
                  <a:srgbClr val="C0C0C0"/>
                </a:outerShdw>
              </a:effectLst>
              <a:latin typeface="Comic Sans MS" pitchFamily="66" charset="0"/>
              <a:cs typeface="+mn-cs"/>
            </a:endParaRPr>
          </a:p>
          <a:p>
            <a:pPr eaLnBrk="0" hangingPunct="0">
              <a:spcBef>
                <a:spcPct val="20000"/>
              </a:spcBef>
              <a:defRPr/>
            </a:pPr>
            <a:r>
              <a:rPr lang="en-US" sz="3200" b="1" dirty="0">
                <a:effectLst>
                  <a:outerShdw blurRad="38100" dist="38100" dir="2700000" algn="tl">
                    <a:srgbClr val="C0C0C0"/>
                  </a:outerShdw>
                </a:effectLst>
                <a:latin typeface="Comic Sans MS" pitchFamily="66" charset="0"/>
                <a:cs typeface="+mn-cs"/>
              </a:rPr>
              <a:t>	ABCD  </a:t>
            </a:r>
            <a:r>
              <a:rPr lang="en-US" sz="3200" b="1" dirty="0" err="1">
                <a:effectLst>
                  <a:outerShdw blurRad="38100" dist="38100" dir="2700000" algn="tl">
                    <a:srgbClr val="C0C0C0"/>
                  </a:outerShdw>
                </a:effectLst>
                <a:latin typeface="Comic Sans MS" pitchFamily="66" charset="0"/>
                <a:cs typeface="+mn-cs"/>
              </a:rPr>
              <a:t>ABCd</a:t>
            </a:r>
            <a:r>
              <a:rPr lang="en-US" sz="3200" b="1" dirty="0">
                <a:effectLst>
                  <a:outerShdw blurRad="38100" dist="38100" dir="2700000" algn="tl">
                    <a:srgbClr val="C0C0C0"/>
                  </a:outerShdw>
                </a:effectLst>
                <a:latin typeface="Comic Sans MS" pitchFamily="66" charset="0"/>
                <a:cs typeface="+mn-cs"/>
              </a:rPr>
              <a:t>   </a:t>
            </a:r>
            <a:r>
              <a:rPr lang="en-US" sz="3200" b="1" dirty="0" err="1">
                <a:effectLst>
                  <a:outerShdw blurRad="38100" dist="38100" dir="2700000" algn="tl">
                    <a:srgbClr val="C0C0C0"/>
                  </a:outerShdw>
                </a:effectLst>
                <a:latin typeface="Comic Sans MS" pitchFamily="66" charset="0"/>
                <a:cs typeface="+mn-cs"/>
              </a:rPr>
              <a:t>AbCD</a:t>
            </a:r>
            <a:r>
              <a:rPr lang="en-US" sz="3200" b="1" dirty="0">
                <a:effectLst>
                  <a:outerShdw blurRad="38100" dist="38100" dir="2700000" algn="tl">
                    <a:srgbClr val="C0C0C0"/>
                  </a:outerShdw>
                </a:effectLst>
                <a:latin typeface="Comic Sans MS" pitchFamily="66" charset="0"/>
                <a:cs typeface="+mn-cs"/>
              </a:rPr>
              <a:t>   </a:t>
            </a:r>
            <a:r>
              <a:rPr lang="en-US" sz="3200" b="1" dirty="0" err="1">
                <a:effectLst>
                  <a:outerShdw blurRad="38100" dist="38100" dir="2700000" algn="tl">
                    <a:srgbClr val="C0C0C0"/>
                  </a:outerShdw>
                </a:effectLst>
                <a:latin typeface="Comic Sans MS" pitchFamily="66" charset="0"/>
                <a:cs typeface="+mn-cs"/>
              </a:rPr>
              <a:t>AbCd</a:t>
            </a:r>
            <a:endParaRPr lang="en-US" sz="3200" b="1" dirty="0">
              <a:effectLst>
                <a:outerShdw blurRad="38100" dist="38100" dir="2700000" algn="tl">
                  <a:srgbClr val="C0C0C0"/>
                </a:outerShdw>
              </a:effectLst>
              <a:latin typeface="Comic Sans MS" pitchFamily="66" charset="0"/>
              <a:cs typeface="+mn-cs"/>
            </a:endParaRPr>
          </a:p>
          <a:p>
            <a:pPr eaLnBrk="0" hangingPunct="0">
              <a:spcBef>
                <a:spcPct val="20000"/>
              </a:spcBef>
              <a:defRPr/>
            </a:pPr>
            <a:r>
              <a:rPr lang="en-US" sz="3200" b="1" dirty="0">
                <a:effectLst>
                  <a:outerShdw blurRad="38100" dist="38100" dir="2700000" algn="tl">
                    <a:srgbClr val="C0C0C0"/>
                  </a:outerShdw>
                </a:effectLst>
                <a:latin typeface="Comic Sans MS" pitchFamily="66" charset="0"/>
                <a:cs typeface="+mn-cs"/>
              </a:rPr>
              <a:t>	</a:t>
            </a:r>
            <a:r>
              <a:rPr lang="en-US" sz="3200" b="1" dirty="0" err="1">
                <a:effectLst>
                  <a:outerShdw blurRad="38100" dist="38100" dir="2700000" algn="tl">
                    <a:srgbClr val="C0C0C0"/>
                  </a:outerShdw>
                </a:effectLst>
                <a:latin typeface="Comic Sans MS" pitchFamily="66" charset="0"/>
                <a:cs typeface="+mn-cs"/>
              </a:rPr>
              <a:t>aBCD</a:t>
            </a:r>
            <a:r>
              <a:rPr lang="en-US" sz="3200" b="1" dirty="0">
                <a:effectLst>
                  <a:outerShdw blurRad="38100" dist="38100" dir="2700000" algn="tl">
                    <a:srgbClr val="C0C0C0"/>
                  </a:outerShdw>
                </a:effectLst>
                <a:latin typeface="Comic Sans MS" pitchFamily="66" charset="0"/>
                <a:cs typeface="+mn-cs"/>
              </a:rPr>
              <a:t>   </a:t>
            </a:r>
            <a:r>
              <a:rPr lang="en-US" sz="3200" b="1" dirty="0" err="1">
                <a:effectLst>
                  <a:outerShdw blurRad="38100" dist="38100" dir="2700000" algn="tl">
                    <a:srgbClr val="C0C0C0"/>
                  </a:outerShdw>
                </a:effectLst>
                <a:latin typeface="Comic Sans MS" pitchFamily="66" charset="0"/>
                <a:cs typeface="+mn-cs"/>
              </a:rPr>
              <a:t>aBCd</a:t>
            </a:r>
            <a:r>
              <a:rPr lang="en-US" sz="3200" b="1" dirty="0">
                <a:effectLst>
                  <a:outerShdw blurRad="38100" dist="38100" dir="2700000" algn="tl">
                    <a:srgbClr val="C0C0C0"/>
                  </a:outerShdw>
                </a:effectLst>
                <a:latin typeface="Comic Sans MS" pitchFamily="66" charset="0"/>
                <a:cs typeface="+mn-cs"/>
              </a:rPr>
              <a:t>   </a:t>
            </a:r>
            <a:r>
              <a:rPr lang="en-US" sz="3200" b="1" dirty="0" err="1">
                <a:effectLst>
                  <a:outerShdw blurRad="38100" dist="38100" dir="2700000" algn="tl">
                    <a:srgbClr val="C0C0C0"/>
                  </a:outerShdw>
                </a:effectLst>
                <a:latin typeface="Comic Sans MS" pitchFamily="66" charset="0"/>
                <a:cs typeface="+mn-cs"/>
              </a:rPr>
              <a:t>abCD</a:t>
            </a:r>
            <a:r>
              <a:rPr lang="en-US" sz="3200" b="1" dirty="0">
                <a:effectLst>
                  <a:outerShdw blurRad="38100" dist="38100" dir="2700000" algn="tl">
                    <a:srgbClr val="C0C0C0"/>
                  </a:outerShdw>
                </a:effectLst>
                <a:latin typeface="Comic Sans MS" pitchFamily="66" charset="0"/>
                <a:cs typeface="+mn-cs"/>
              </a:rPr>
              <a:t>   </a:t>
            </a:r>
            <a:r>
              <a:rPr lang="en-US" sz="3200" b="1" dirty="0" err="1">
                <a:effectLst>
                  <a:outerShdw blurRad="38100" dist="38100" dir="2700000" algn="tl">
                    <a:srgbClr val="C0C0C0"/>
                  </a:outerShdw>
                </a:effectLst>
                <a:latin typeface="Comic Sans MS" pitchFamily="66" charset="0"/>
                <a:cs typeface="+mn-cs"/>
              </a:rPr>
              <a:t>abCD</a:t>
            </a:r>
            <a:r>
              <a:rPr lang="en-US" sz="3200" b="1" dirty="0">
                <a:effectLst>
                  <a:outerShdw blurRad="38100" dist="38100" dir="2700000" algn="tl">
                    <a:srgbClr val="C0C0C0"/>
                  </a:outerShdw>
                </a:effectLst>
                <a:latin typeface="Comic Sans MS" pitchFamily="66" charset="0"/>
                <a:cs typeface="+mn-cs"/>
              </a:rPr>
              <a:t>    </a:t>
            </a:r>
          </a:p>
          <a:p>
            <a:pPr eaLnBrk="0" hangingPunct="0">
              <a:spcBef>
                <a:spcPct val="20000"/>
              </a:spcBef>
              <a:defRPr/>
            </a:pPr>
            <a:endParaRPr lang="en-US" sz="3200" b="1" dirty="0">
              <a:effectLst>
                <a:outerShdw blurRad="38100" dist="38100" dir="2700000" algn="tl">
                  <a:srgbClr val="C0C0C0"/>
                </a:outerShdw>
              </a:effectLst>
              <a:latin typeface="Comic Sans MS" pitchFamily="66" charset="0"/>
              <a:cs typeface="+mn-cs"/>
            </a:endParaRPr>
          </a:p>
          <a:p>
            <a:pPr eaLnBrk="0" hangingPunct="0">
              <a:spcBef>
                <a:spcPct val="20000"/>
              </a:spcBef>
              <a:defRPr/>
            </a:pPr>
            <a:r>
              <a:rPr lang="en-US" sz="3200" b="1" dirty="0">
                <a:effectLst>
                  <a:outerShdw blurRad="38100" dist="38100" dir="2700000" algn="tl">
                    <a:srgbClr val="C0C0C0"/>
                  </a:outerShdw>
                </a:effectLst>
                <a:latin typeface="Comic Sans MS" pitchFamily="66" charset="0"/>
                <a:cs typeface="+mn-cs"/>
              </a:rPr>
              <a:t>3.  </a:t>
            </a:r>
            <a:r>
              <a:rPr lang="en-US" sz="3200" b="1" dirty="0" err="1">
                <a:effectLst>
                  <a:outerShdw blurRad="38100" dist="38100" dir="2700000" algn="tl">
                    <a:srgbClr val="C0C0C0"/>
                  </a:outerShdw>
                </a:effectLst>
                <a:latin typeface="Comic Sans MS" pitchFamily="66" charset="0"/>
                <a:cs typeface="+mn-cs"/>
              </a:rPr>
              <a:t>MmNnOoPPQQRrssTtQq</a:t>
            </a:r>
            <a:r>
              <a:rPr lang="en-US" sz="3200" b="1" dirty="0">
                <a:effectLst>
                  <a:outerShdw blurRad="38100" dist="38100" dir="2700000" algn="tl">
                    <a:srgbClr val="C0C0C0"/>
                  </a:outerShdw>
                </a:effectLst>
                <a:latin typeface="Comic Sans MS" pitchFamily="66" charset="0"/>
                <a:cs typeface="+mn-cs"/>
              </a:rPr>
              <a:t>:  2</a:t>
            </a:r>
            <a:r>
              <a:rPr lang="en-US" sz="3200" b="1" baseline="30000" dirty="0">
                <a:effectLst>
                  <a:outerShdw blurRad="38100" dist="38100" dir="2700000" algn="tl">
                    <a:srgbClr val="C0C0C0"/>
                  </a:outerShdw>
                </a:effectLst>
                <a:latin typeface="Comic Sans MS" pitchFamily="66" charset="0"/>
                <a:cs typeface="+mn-cs"/>
              </a:rPr>
              <a:t>n</a:t>
            </a:r>
            <a:r>
              <a:rPr lang="en-US" sz="3200" b="1" dirty="0">
                <a:effectLst>
                  <a:outerShdw blurRad="38100" dist="38100" dir="2700000" algn="tl">
                    <a:srgbClr val="C0C0C0"/>
                  </a:outerShdw>
                </a:effectLst>
                <a:latin typeface="Comic Sans MS" pitchFamily="66" charset="0"/>
                <a:cs typeface="+mn-cs"/>
              </a:rPr>
              <a:t> = 2</a:t>
            </a:r>
            <a:r>
              <a:rPr lang="en-US" sz="3200" b="1" baseline="30000" dirty="0">
                <a:effectLst>
                  <a:outerShdw blurRad="38100" dist="38100" dir="2700000" algn="tl">
                    <a:srgbClr val="C0C0C0"/>
                  </a:outerShdw>
                </a:effectLst>
                <a:latin typeface="Comic Sans MS" pitchFamily="66" charset="0"/>
                <a:cs typeface="+mn-cs"/>
              </a:rPr>
              <a:t>6</a:t>
            </a:r>
            <a:r>
              <a:rPr lang="en-US" sz="3200" b="1" dirty="0">
                <a:effectLst>
                  <a:outerShdw blurRad="38100" dist="38100" dir="2700000" algn="tl">
                    <a:srgbClr val="C0C0C0"/>
                  </a:outerShdw>
                </a:effectLst>
                <a:latin typeface="Comic Sans MS" pitchFamily="66" charset="0"/>
                <a:cs typeface="+mn-cs"/>
              </a:rPr>
              <a:t> = 64 </a:t>
            </a:r>
            <a:r>
              <a:rPr lang="en-US" sz="3200" b="1" dirty="0" err="1">
                <a:effectLst>
                  <a:outerShdw blurRad="38100" dist="38100" dir="2700000" algn="tl">
                    <a:srgbClr val="C0C0C0"/>
                  </a:outerShdw>
                </a:effectLst>
                <a:latin typeface="Comic Sans MS" pitchFamily="66" charset="0"/>
                <a:cs typeface="+mn-cs"/>
              </a:rPr>
              <a:t>gamet</a:t>
            </a:r>
            <a:endParaRPr lang="en-US" sz="3200" b="1" dirty="0">
              <a:effectLst>
                <a:outerShdw blurRad="38100" dist="38100" dir="2700000" algn="tl">
                  <a:srgbClr val="C0C0C0"/>
                </a:outerShdw>
              </a:effectLst>
              <a:latin typeface="Comic Sans MS" pitchFamily="66"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0819">
                                            <p:txEl>
                                              <p:pRg st="3" end="3"/>
                                            </p:txEl>
                                          </p:spTgt>
                                        </p:tgtEl>
                                        <p:attrNameLst>
                                          <p:attrName>style.visibility</p:attrName>
                                        </p:attrNameLst>
                                      </p:cBhvr>
                                      <p:to>
                                        <p:strVal val="visible"/>
                                      </p:to>
                                    </p:set>
                                    <p:animEffect transition="in" filter="wipe(left)">
                                      <p:cBhvr>
                                        <p:cTn id="17" dur="500"/>
                                        <p:tgtEl>
                                          <p:spTgt spid="290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0819">
                                            <p:txEl>
                                              <p:pRg st="4" end="4"/>
                                            </p:txEl>
                                          </p:spTgt>
                                        </p:tgtEl>
                                        <p:attrNameLst>
                                          <p:attrName>style.visibility</p:attrName>
                                        </p:attrNameLst>
                                      </p:cBhvr>
                                      <p:to>
                                        <p:strVal val="visible"/>
                                      </p:to>
                                    </p:set>
                                    <p:animEffect transition="in" filter="wipe(left)">
                                      <p:cBhvr>
                                        <p:cTn id="22" dur="500"/>
                                        <p:tgtEl>
                                          <p:spTgt spid="2908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0819">
                                            <p:txEl>
                                              <p:pRg st="5" end="5"/>
                                            </p:txEl>
                                          </p:spTgt>
                                        </p:tgtEl>
                                        <p:attrNameLst>
                                          <p:attrName>style.visibility</p:attrName>
                                        </p:attrNameLst>
                                      </p:cBhvr>
                                      <p:to>
                                        <p:strVal val="visible"/>
                                      </p:to>
                                    </p:set>
                                    <p:animEffect transition="in" filter="wipe(left)">
                                      <p:cBhvr>
                                        <p:cTn id="27" dur="500"/>
                                        <p:tgtEl>
                                          <p:spTgt spid="2908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0819">
                                            <p:txEl>
                                              <p:pRg st="7" end="7"/>
                                            </p:txEl>
                                          </p:spTgt>
                                        </p:tgtEl>
                                        <p:attrNameLst>
                                          <p:attrName>style.visibility</p:attrName>
                                        </p:attrNameLst>
                                      </p:cBhvr>
                                      <p:to>
                                        <p:strVal val="visible"/>
                                      </p:to>
                                    </p:set>
                                    <p:animEffect transition="in" filter="wipe(left)">
                                      <p:cBhvr>
                                        <p:cTn id="32"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p:cNvSpPr>
            <a:spLocks noGrp="1"/>
          </p:cNvSpPr>
          <p:nvPr>
            <p:ph idx="1"/>
          </p:nvPr>
        </p:nvSpPr>
        <p:spPr/>
        <p:txBody>
          <a:bodyPr/>
          <a:lstStyle/>
          <a:p>
            <a:pPr algn="just"/>
            <a:r>
              <a:rPr lang="tr-TR" sz="2400" b="1" smtClean="0"/>
              <a:t>Mendel (1822-1884) bezelye bitkileriyle uzun yıllar melezleme çalışmaları yapmıştır. Mendel </a:t>
            </a:r>
          </a:p>
          <a:p>
            <a:pPr algn="just"/>
            <a:r>
              <a:rPr lang="tr-TR" sz="2400" b="1" smtClean="0"/>
              <a:t>	kalıtsal madde birçok bağımsız ve belli koşullarda değişmeyen birimlerden oluşur</a:t>
            </a:r>
          </a:p>
          <a:p>
            <a:pPr algn="just"/>
            <a:r>
              <a:rPr lang="tr-TR" sz="2400" b="1" smtClean="0"/>
              <a:t>	bu birimler dölden döle geçerken yeni kombinasyonlar meydana getirir, </a:t>
            </a:r>
          </a:p>
          <a:p>
            <a:pPr algn="just"/>
            <a:r>
              <a:rPr lang="tr-TR" sz="2400" b="1" smtClean="0"/>
              <a:t>	biyolojik çeşitlilik ortaya çıkar sonuçlarına ulaşmıştır.</a:t>
            </a:r>
          </a:p>
          <a:p>
            <a:pPr algn="just"/>
            <a:r>
              <a:rPr lang="tr-TR" sz="2400" b="1" smtClean="0"/>
              <a:t>Bu sonuçları Mendel 40 kadar bilim adamı ve kuruma göndermiştir. Ancak bu sonuçlar Mendelin yaşamı boyunca dikkate alınmamıştır.</a:t>
            </a:r>
          </a:p>
          <a:p>
            <a:pPr algn="just"/>
            <a:r>
              <a:rPr lang="tr-TR" sz="2400" b="1" smtClean="0"/>
              <a:t>Daha sonra araştırıcılar benzer sonuçlara ulaşınca (de vires, correns ve tschermark) 1900 yılında elde edilen sonuçlar yayınlanmış ve bunlara Mendel kanunları adı verilmiştir.</a:t>
            </a:r>
          </a:p>
          <a:p>
            <a:pPr algn="just"/>
            <a:endParaRPr lang="tr-TR" sz="2400" b="1" smtClean="0"/>
          </a:p>
          <a:p>
            <a:endParaRPr lang="tr-TR" sz="2400" smtClean="0"/>
          </a:p>
        </p:txBody>
      </p:sp>
      <p:sp>
        <p:nvSpPr>
          <p:cNvPr id="5" name="4 Slayt Numarası Yer Tutucusu"/>
          <p:cNvSpPr>
            <a:spLocks noGrp="1"/>
          </p:cNvSpPr>
          <p:nvPr>
            <p:ph type="sldNum" sz="quarter" idx="12"/>
          </p:nvPr>
        </p:nvSpPr>
        <p:spPr/>
        <p:txBody>
          <a:bodyPr/>
          <a:lstStyle/>
          <a:p>
            <a:pPr>
              <a:defRPr/>
            </a:pPr>
            <a:fld id="{5B82455F-476A-4E67-9A29-EF5DC7CB9F0B}" type="slidenum">
              <a:rPr lang="en-US" smtClean="0"/>
              <a:pPr>
                <a:defRPr/>
              </a:pPr>
              <a:t>6</a:t>
            </a:fld>
            <a:endParaRPr lang="en-US"/>
          </a:p>
        </p:txBody>
      </p:sp>
    </p:spTree>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p:txBody>
          <a:bodyPr/>
          <a:lstStyle/>
          <a:p>
            <a:pPr>
              <a:defRPr/>
            </a:pPr>
            <a:fld id="{038F3BC9-C977-4BB3-A8CA-3551EB82C77F}" type="slidenum">
              <a:rPr lang="en-US" smtClean="0">
                <a:latin typeface="Eras Bold ITC"/>
              </a:rPr>
              <a:pPr>
                <a:defRPr/>
              </a:pPr>
              <a:t>60</a:t>
            </a:fld>
            <a:endParaRPr lang="en-US" smtClean="0">
              <a:latin typeface="Eras Bold ITC"/>
            </a:endParaRPr>
          </a:p>
        </p:txBody>
      </p:sp>
      <p:sp>
        <p:nvSpPr>
          <p:cNvPr id="291842" name="Rectangle 2"/>
          <p:cNvSpPr>
            <a:spLocks noGrp="1" noChangeArrowheads="1"/>
          </p:cNvSpPr>
          <p:nvPr>
            <p:ph type="title"/>
          </p:nvPr>
        </p:nvSpPr>
        <p:spPr>
          <a:xfrm>
            <a:off x="1066800" y="304800"/>
            <a:ext cx="6934200" cy="533400"/>
          </a:xfrm>
        </p:spPr>
        <p:txBody>
          <a:bodyPr lIns="90488" tIns="44450" rIns="90488" bIns="44450"/>
          <a:lstStyle/>
          <a:p>
            <a:pPr algn="ctr" eaLnBrk="1" hangingPunct="1">
              <a:defRPr/>
            </a:pPr>
            <a:r>
              <a:rPr lang="en-US" sz="4800" b="1" dirty="0" err="1" smtClean="0">
                <a:solidFill>
                  <a:schemeClr val="tx1"/>
                </a:solidFill>
                <a:effectLst>
                  <a:outerShdw blurRad="38100" dist="38100" dir="2700000" algn="tl">
                    <a:srgbClr val="C0C0C0"/>
                  </a:outerShdw>
                </a:effectLst>
              </a:rPr>
              <a:t>Dih</a:t>
            </a:r>
            <a:r>
              <a:rPr lang="tr-TR" sz="4800" b="1" dirty="0" err="1" smtClean="0">
                <a:solidFill>
                  <a:schemeClr val="tx1"/>
                </a:solidFill>
                <a:effectLst>
                  <a:outerShdw blurRad="38100" dist="38100" dir="2700000" algn="tl">
                    <a:srgbClr val="C0C0C0"/>
                  </a:outerShdw>
                </a:effectLst>
              </a:rPr>
              <a:t>ibrit</a:t>
            </a:r>
            <a:r>
              <a:rPr lang="tr-TR" sz="4800" b="1" dirty="0" smtClean="0">
                <a:solidFill>
                  <a:schemeClr val="tx1"/>
                </a:solidFill>
                <a:effectLst>
                  <a:outerShdw blurRad="38100" dist="38100" dir="2700000" algn="tl">
                    <a:srgbClr val="C0C0C0"/>
                  </a:outerShdw>
                </a:effectLst>
              </a:rPr>
              <a:t> çapraz</a:t>
            </a:r>
            <a:endParaRPr lang="en-US" sz="4800" b="1" dirty="0" smtClean="0">
              <a:solidFill>
                <a:schemeClr val="tx1"/>
              </a:solidFill>
              <a:effectLst>
                <a:outerShdw blurRad="38100" dist="38100" dir="2700000" algn="tl">
                  <a:srgbClr val="C0C0C0"/>
                </a:outerShdw>
              </a:effectLst>
            </a:endParaRPr>
          </a:p>
        </p:txBody>
      </p:sp>
      <p:sp>
        <p:nvSpPr>
          <p:cNvPr id="291843" name="Rectangle 3"/>
          <p:cNvSpPr>
            <a:spLocks noGrp="1" noChangeArrowheads="1"/>
          </p:cNvSpPr>
          <p:nvPr>
            <p:ph type="body" idx="1"/>
          </p:nvPr>
        </p:nvSpPr>
        <p:spPr>
          <a:xfrm>
            <a:off x="381000" y="1143000"/>
            <a:ext cx="8305800" cy="2667000"/>
          </a:xfrm>
        </p:spPr>
        <p:txBody>
          <a:bodyPr lIns="90488" tIns="44450" rIns="90488" bIns="44450"/>
          <a:lstStyle/>
          <a:p>
            <a:pPr eaLnBrk="1" hangingPunct="1">
              <a:lnSpc>
                <a:spcPct val="90000"/>
              </a:lnSpc>
              <a:defRPr/>
            </a:pPr>
            <a:r>
              <a:rPr lang="tr-TR" sz="3200" b="1" dirty="0" smtClean="0">
                <a:solidFill>
                  <a:schemeClr val="tx1"/>
                </a:solidFill>
                <a:effectLst>
                  <a:outerShdw blurRad="38100" dist="38100" dir="2700000" algn="tl">
                    <a:srgbClr val="C0C0C0"/>
                  </a:outerShdw>
                </a:effectLst>
              </a:rPr>
              <a:t>Karakter</a:t>
            </a:r>
            <a:r>
              <a:rPr lang="en-US" sz="3200" b="1" dirty="0" smtClean="0">
                <a:solidFill>
                  <a:schemeClr val="tx1"/>
                </a:solidFill>
                <a:effectLst>
                  <a:outerShdw blurRad="38100" dist="38100" dir="2700000" algn="tl">
                    <a:srgbClr val="C0C0C0"/>
                  </a:outerShdw>
                </a:effectLst>
              </a:rPr>
              <a:t>: </a:t>
            </a:r>
            <a:r>
              <a:rPr lang="tr-TR" sz="3200" b="1" dirty="0" smtClean="0">
                <a:solidFill>
                  <a:schemeClr val="tx1"/>
                </a:solidFill>
                <a:effectLst>
                  <a:outerShdw blurRad="38100" dist="38100" dir="2700000" algn="tl">
                    <a:srgbClr val="C0C0C0"/>
                  </a:outerShdw>
                </a:effectLst>
              </a:rPr>
              <a:t>tohum biçimi</a:t>
            </a:r>
            <a:r>
              <a:rPr lang="en-US" sz="3200" b="1" dirty="0" smtClean="0">
                <a:solidFill>
                  <a:schemeClr val="tx1"/>
                </a:solidFill>
                <a:effectLst>
                  <a:outerShdw blurRad="38100" dist="38100" dir="2700000" algn="tl">
                    <a:srgbClr val="C0C0C0"/>
                  </a:outerShdw>
                </a:effectLst>
              </a:rPr>
              <a:t>&amp;</a:t>
            </a:r>
            <a:r>
              <a:rPr lang="tr-TR" sz="3200" b="1" dirty="0" smtClean="0">
                <a:solidFill>
                  <a:schemeClr val="tx1"/>
                </a:solidFill>
                <a:effectLst>
                  <a:outerShdw blurRad="38100" dist="38100" dir="2700000" algn="tl">
                    <a:srgbClr val="C0C0C0"/>
                  </a:outerShdw>
                </a:effectLst>
              </a:rPr>
              <a:t>tohum rengi</a:t>
            </a:r>
            <a:endParaRPr lang="en-US" sz="3200" b="1" dirty="0" smtClean="0">
              <a:solidFill>
                <a:schemeClr val="tx1"/>
              </a:solidFill>
              <a:effectLst>
                <a:outerShdw blurRad="38100" dist="38100" dir="2700000" algn="tl">
                  <a:srgbClr val="C0C0C0"/>
                </a:outerShdw>
              </a:effectLst>
            </a:endParaRPr>
          </a:p>
          <a:p>
            <a:pPr eaLnBrk="1" hangingPunct="1">
              <a:lnSpc>
                <a:spcPct val="90000"/>
              </a:lnSpc>
              <a:defRPr/>
            </a:pPr>
            <a:r>
              <a:rPr lang="en-US" sz="3200" b="1" dirty="0" err="1" smtClean="0">
                <a:solidFill>
                  <a:schemeClr val="tx1"/>
                </a:solidFill>
                <a:effectLst>
                  <a:outerShdw blurRad="38100" dist="38100" dir="2700000" algn="tl">
                    <a:srgbClr val="C0C0C0"/>
                  </a:outerShdw>
                </a:effectLst>
              </a:rPr>
              <a:t>Allel</a:t>
            </a:r>
            <a:r>
              <a:rPr lang="tr-TR" sz="3200" b="1" dirty="0" err="1" smtClean="0">
                <a:solidFill>
                  <a:schemeClr val="tx1"/>
                </a:solidFill>
                <a:effectLst>
                  <a:outerShdw blurRad="38100" dist="38100" dir="2700000" algn="tl">
                    <a:srgbClr val="C0C0C0"/>
                  </a:outerShdw>
                </a:effectLst>
              </a:rPr>
              <a:t>ler</a:t>
            </a:r>
            <a:r>
              <a:rPr lang="en-US" sz="3200" b="1" dirty="0" smtClean="0">
                <a:solidFill>
                  <a:schemeClr val="tx1"/>
                </a:solidFill>
                <a:effectLst>
                  <a:outerShdw blurRad="38100" dist="38100" dir="2700000" algn="tl">
                    <a:srgbClr val="C0C0C0"/>
                  </a:outerShdw>
                </a:effectLst>
              </a:rPr>
              <a:t>:</a:t>
            </a:r>
            <a:r>
              <a:rPr lang="en-US" sz="1600" b="1" dirty="0" smtClean="0">
                <a:solidFill>
                  <a:schemeClr val="tx1"/>
                </a:solidFill>
              </a:rPr>
              <a:t>   </a:t>
            </a:r>
            <a:r>
              <a:rPr lang="en-US" sz="3200" b="1" dirty="0" smtClean="0">
                <a:solidFill>
                  <a:schemeClr val="tx1"/>
                </a:solidFill>
              </a:rPr>
              <a:t>R </a:t>
            </a:r>
            <a:r>
              <a:rPr lang="tr-TR" sz="3200" b="1" dirty="0" smtClean="0">
                <a:solidFill>
                  <a:schemeClr val="tx1"/>
                </a:solidFill>
              </a:rPr>
              <a:t>düz</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r </a:t>
            </a:r>
            <a:r>
              <a:rPr lang="tr-TR" sz="3200" b="1" dirty="0" smtClean="0">
                <a:solidFill>
                  <a:schemeClr val="tx1"/>
                </a:solidFill>
              </a:rPr>
              <a:t>buruşuk</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Y </a:t>
            </a:r>
            <a:r>
              <a:rPr lang="tr-TR" sz="3200" b="1" dirty="0" smtClean="0">
                <a:solidFill>
                  <a:schemeClr val="tx1"/>
                </a:solidFill>
              </a:rPr>
              <a:t>sarı</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y </a:t>
            </a:r>
            <a:r>
              <a:rPr lang="tr-TR" sz="3200" b="1" dirty="0" smtClean="0">
                <a:solidFill>
                  <a:schemeClr val="tx1"/>
                </a:solidFill>
              </a:rPr>
              <a:t>yeşil</a:t>
            </a:r>
            <a:r>
              <a:rPr lang="en-US" sz="1600" b="1" dirty="0" smtClean="0">
                <a:solidFill>
                  <a:schemeClr val="tx1"/>
                </a:solidFill>
              </a:rPr>
              <a:t>          </a:t>
            </a:r>
            <a:endParaRPr lang="en-US" sz="1600" b="1" dirty="0" smtClean="0">
              <a:solidFill>
                <a:schemeClr val="tx1"/>
              </a:solidFill>
              <a:effectLst>
                <a:outerShdw blurRad="38100" dist="38100" dir="2700000" algn="tl">
                  <a:srgbClr val="C0C0C0"/>
                </a:outerShdw>
              </a:effectLst>
            </a:endParaRPr>
          </a:p>
          <a:p>
            <a:pPr eaLnBrk="1" hangingPunct="1">
              <a:lnSpc>
                <a:spcPct val="90000"/>
              </a:lnSpc>
              <a:defRPr/>
            </a:pPr>
            <a:r>
              <a:rPr lang="en-US" sz="1600" dirty="0" smtClean="0">
                <a:solidFill>
                  <a:schemeClr val="tx1"/>
                </a:solidFill>
                <a:effectLst>
                  <a:outerShdw blurRad="38100" dist="38100" dir="2700000" algn="tl">
                    <a:srgbClr val="C0C0C0"/>
                  </a:outerShdw>
                </a:effectLst>
              </a:rPr>
              <a:t>	</a:t>
            </a:r>
            <a:endParaRPr lang="en-US" sz="1600" b="1" dirty="0" smtClean="0">
              <a:solidFill>
                <a:schemeClr val="tx1"/>
              </a:solidFill>
              <a:effectLst>
                <a:outerShdw blurRad="38100" dist="38100" dir="2700000" algn="tl">
                  <a:srgbClr val="C0C0C0"/>
                </a:outerShdw>
              </a:effectLst>
            </a:endParaRPr>
          </a:p>
          <a:p>
            <a:pPr eaLnBrk="1" hangingPunct="1">
              <a:lnSpc>
                <a:spcPct val="90000"/>
              </a:lnSpc>
              <a:defRPr/>
            </a:pPr>
            <a:endParaRPr lang="en-US" sz="1400" b="1" dirty="0" smtClean="0">
              <a:solidFill>
                <a:schemeClr val="tx1"/>
              </a:solidFill>
            </a:endParaRPr>
          </a:p>
          <a:p>
            <a:pPr eaLnBrk="1" hangingPunct="1">
              <a:lnSpc>
                <a:spcPct val="90000"/>
              </a:lnSpc>
              <a:defRPr/>
            </a:pPr>
            <a:endParaRPr lang="en-US" sz="1400" b="1" dirty="0" smtClean="0">
              <a:solidFill>
                <a:schemeClr val="tx1"/>
              </a:solidFill>
            </a:endParaRPr>
          </a:p>
        </p:txBody>
      </p:sp>
      <p:sp>
        <p:nvSpPr>
          <p:cNvPr id="291848" name="Rectangle 8"/>
          <p:cNvSpPr>
            <a:spLocks noChangeArrowheads="1"/>
          </p:cNvSpPr>
          <p:nvPr/>
        </p:nvSpPr>
        <p:spPr bwMode="auto">
          <a:xfrm>
            <a:off x="1676400" y="3733800"/>
            <a:ext cx="5029200" cy="638175"/>
          </a:xfrm>
          <a:prstGeom prst="rect">
            <a:avLst/>
          </a:prstGeom>
          <a:noFill/>
          <a:ln w="12700">
            <a:noFill/>
            <a:miter lim="800000"/>
            <a:headEnd/>
            <a:tailEnd/>
          </a:ln>
        </p:spPr>
        <p:txBody>
          <a:bodyPr lIns="90488" tIns="44450" rIns="90488" bIns="44450">
            <a:spAutoFit/>
          </a:bodyPr>
          <a:lstStyle/>
          <a:p>
            <a:pPr algn="ctr" eaLnBrk="0" hangingPunct="0">
              <a:spcBef>
                <a:spcPct val="20000"/>
              </a:spcBef>
            </a:pPr>
            <a:r>
              <a:rPr lang="tr-TR" sz="3600" b="1">
                <a:solidFill>
                  <a:srgbClr val="CC3300"/>
                </a:solidFill>
                <a:latin typeface="Comic Sans MS" pitchFamily="66" charset="0"/>
              </a:rPr>
              <a:t>F1: </a:t>
            </a:r>
            <a:r>
              <a:rPr lang="en-US" sz="3600" b="1">
                <a:solidFill>
                  <a:srgbClr val="CC3300"/>
                </a:solidFill>
                <a:latin typeface="Comic Sans MS" pitchFamily="66" charset="0"/>
              </a:rPr>
              <a:t>RrYy   x   RrYy</a:t>
            </a:r>
          </a:p>
        </p:txBody>
      </p:sp>
      <p:sp>
        <p:nvSpPr>
          <p:cNvPr id="291849" name="Text Box 9"/>
          <p:cNvSpPr txBox="1">
            <a:spLocks noChangeArrowheads="1"/>
          </p:cNvSpPr>
          <p:nvPr/>
        </p:nvSpPr>
        <p:spPr bwMode="auto">
          <a:xfrm>
            <a:off x="457200" y="4953000"/>
            <a:ext cx="3276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724C26"/>
                </a:solidFill>
                <a:effectLst>
                  <a:outerShdw blurRad="38100" dist="38100" dir="2700000" algn="tl">
                    <a:srgbClr val="C0C0C0"/>
                  </a:outerShdw>
                </a:effectLst>
                <a:latin typeface="Comic Sans MS" pitchFamily="66" charset="0"/>
                <a:cs typeface="+mn-cs"/>
              </a:rPr>
              <a:t>RY Ry rY ry</a:t>
            </a:r>
          </a:p>
        </p:txBody>
      </p:sp>
      <p:sp>
        <p:nvSpPr>
          <p:cNvPr id="291850" name="Text Box 10"/>
          <p:cNvSpPr txBox="1">
            <a:spLocks noChangeArrowheads="1"/>
          </p:cNvSpPr>
          <p:nvPr/>
        </p:nvSpPr>
        <p:spPr bwMode="auto">
          <a:xfrm>
            <a:off x="5257800" y="4876800"/>
            <a:ext cx="3276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724C26"/>
                </a:solidFill>
                <a:effectLst>
                  <a:outerShdw blurRad="38100" dist="38100" dir="2700000" algn="tl">
                    <a:srgbClr val="C0C0C0"/>
                  </a:outerShdw>
                </a:effectLst>
                <a:latin typeface="Comic Sans MS" pitchFamily="66" charset="0"/>
                <a:cs typeface="+mn-cs"/>
              </a:rPr>
              <a:t>RY Ry rY ry</a:t>
            </a:r>
          </a:p>
        </p:txBody>
      </p:sp>
      <p:sp>
        <p:nvSpPr>
          <p:cNvPr id="291851" name="Line 11"/>
          <p:cNvSpPr>
            <a:spLocks noChangeShapeType="1"/>
          </p:cNvSpPr>
          <p:nvPr/>
        </p:nvSpPr>
        <p:spPr bwMode="auto">
          <a:xfrm flipH="1">
            <a:off x="1981200" y="4343400"/>
            <a:ext cx="1066800" cy="457200"/>
          </a:xfrm>
          <a:prstGeom prst="line">
            <a:avLst/>
          </a:prstGeom>
          <a:noFill/>
          <a:ln w="38100">
            <a:solidFill>
              <a:schemeClr val="tx1"/>
            </a:solidFill>
            <a:round/>
            <a:headEnd/>
            <a:tailEnd type="triangle" w="med" len="med"/>
          </a:ln>
        </p:spPr>
        <p:txBody>
          <a:bodyPr wrap="none"/>
          <a:lstStyle/>
          <a:p>
            <a:endParaRPr lang="tr-TR"/>
          </a:p>
        </p:txBody>
      </p:sp>
      <p:sp>
        <p:nvSpPr>
          <p:cNvPr id="291852" name="Line 12"/>
          <p:cNvSpPr>
            <a:spLocks noChangeShapeType="1"/>
          </p:cNvSpPr>
          <p:nvPr/>
        </p:nvSpPr>
        <p:spPr bwMode="auto">
          <a:xfrm>
            <a:off x="5486400" y="4343400"/>
            <a:ext cx="1143000" cy="457200"/>
          </a:xfrm>
          <a:prstGeom prst="line">
            <a:avLst/>
          </a:prstGeom>
          <a:noFill/>
          <a:ln w="38100">
            <a:solidFill>
              <a:schemeClr val="tx1"/>
            </a:solidFill>
            <a:round/>
            <a:headEnd/>
            <a:tailEnd type="triangle" w="med" len="med"/>
          </a:ln>
        </p:spPr>
        <p:txBody>
          <a:bodyPr wrap="none"/>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wipe(left)">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wipe(left)">
                                      <p:cBhvr>
                                        <p:cTn id="12" dur="500"/>
                                        <p:tgtEl>
                                          <p:spTgt spid="291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wipe(left)">
                                      <p:cBhvr>
                                        <p:cTn id="17" dur="500"/>
                                        <p:tgtEl>
                                          <p:spTgt spid="291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1848">
                                            <p:txEl>
                                              <p:pRg st="0" end="0"/>
                                            </p:txEl>
                                          </p:spTgt>
                                        </p:tgtEl>
                                        <p:attrNameLst>
                                          <p:attrName>style.visibility</p:attrName>
                                        </p:attrNameLst>
                                      </p:cBhvr>
                                      <p:to>
                                        <p:strVal val="visible"/>
                                      </p:to>
                                    </p:set>
                                    <p:animEffect transition="in" filter="wipe(left)">
                                      <p:cBhvr>
                                        <p:cTn id="22" dur="500"/>
                                        <p:tgtEl>
                                          <p:spTgt spid="29184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91849"/>
                                        </p:tgtEl>
                                        <p:attrNameLst>
                                          <p:attrName>style.visibility</p:attrName>
                                        </p:attrNameLst>
                                      </p:cBhvr>
                                      <p:to>
                                        <p:strVal val="visible"/>
                                      </p:to>
                                    </p:set>
                                    <p:anim calcmode="lin" valueType="num">
                                      <p:cBhvr>
                                        <p:cTn id="27" dur="500" fill="hold"/>
                                        <p:tgtEl>
                                          <p:spTgt spid="291849"/>
                                        </p:tgtEl>
                                        <p:attrNameLst>
                                          <p:attrName>ppt_w</p:attrName>
                                        </p:attrNameLst>
                                      </p:cBhvr>
                                      <p:tavLst>
                                        <p:tav tm="0">
                                          <p:val>
                                            <p:fltVal val="0"/>
                                          </p:val>
                                        </p:tav>
                                        <p:tav tm="100000">
                                          <p:val>
                                            <p:strVal val="#ppt_w"/>
                                          </p:val>
                                        </p:tav>
                                      </p:tavLst>
                                    </p:anim>
                                    <p:anim calcmode="lin" valueType="num">
                                      <p:cBhvr>
                                        <p:cTn id="28" dur="500" fill="hold"/>
                                        <p:tgtEl>
                                          <p:spTgt spid="29184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291850"/>
                                        </p:tgtEl>
                                        <p:attrNameLst>
                                          <p:attrName>style.visibility</p:attrName>
                                        </p:attrNameLst>
                                      </p:cBhvr>
                                      <p:to>
                                        <p:strVal val="visible"/>
                                      </p:to>
                                    </p:set>
                                    <p:anim calcmode="lin" valueType="num">
                                      <p:cBhvr>
                                        <p:cTn id="33" dur="500" fill="hold"/>
                                        <p:tgtEl>
                                          <p:spTgt spid="291850"/>
                                        </p:tgtEl>
                                        <p:attrNameLst>
                                          <p:attrName>ppt_w</p:attrName>
                                        </p:attrNameLst>
                                      </p:cBhvr>
                                      <p:tavLst>
                                        <p:tav tm="0">
                                          <p:val>
                                            <p:fltVal val="0"/>
                                          </p:val>
                                        </p:tav>
                                        <p:tav tm="100000">
                                          <p:val>
                                            <p:strVal val="#ppt_w"/>
                                          </p:val>
                                        </p:tav>
                                      </p:tavLst>
                                    </p:anim>
                                    <p:anim calcmode="lin" valueType="num">
                                      <p:cBhvr>
                                        <p:cTn id="34" dur="500" fill="hold"/>
                                        <p:tgtEl>
                                          <p:spTgt spid="29185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291851"/>
                                        </p:tgtEl>
                                        <p:attrNameLst>
                                          <p:attrName>style.visibility</p:attrName>
                                        </p:attrNameLst>
                                      </p:cBhvr>
                                      <p:to>
                                        <p:strVal val="visible"/>
                                      </p:to>
                                    </p:set>
                                    <p:anim calcmode="lin" valueType="num">
                                      <p:cBhvr additive="base">
                                        <p:cTn id="39" dur="500" fill="hold"/>
                                        <p:tgtEl>
                                          <p:spTgt spid="291851"/>
                                        </p:tgtEl>
                                        <p:attrNameLst>
                                          <p:attrName>ppt_x</p:attrName>
                                        </p:attrNameLst>
                                      </p:cBhvr>
                                      <p:tavLst>
                                        <p:tav tm="0">
                                          <p:val>
                                            <p:strVal val="1+#ppt_w/2"/>
                                          </p:val>
                                        </p:tav>
                                        <p:tav tm="100000">
                                          <p:val>
                                            <p:strVal val="#ppt_x"/>
                                          </p:val>
                                        </p:tav>
                                      </p:tavLst>
                                    </p:anim>
                                    <p:anim calcmode="lin" valueType="num">
                                      <p:cBhvr additive="base">
                                        <p:cTn id="40" dur="500" fill="hold"/>
                                        <p:tgtEl>
                                          <p:spTgt spid="2918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grpId="0" nodeType="clickEffect">
                                  <p:stCondLst>
                                    <p:cond delay="0"/>
                                  </p:stCondLst>
                                  <p:childTnLst>
                                    <p:set>
                                      <p:cBhvr>
                                        <p:cTn id="44" dur="1" fill="hold">
                                          <p:stCondLst>
                                            <p:cond delay="0"/>
                                          </p:stCondLst>
                                        </p:cTn>
                                        <p:tgtEl>
                                          <p:spTgt spid="291852"/>
                                        </p:tgtEl>
                                        <p:attrNameLst>
                                          <p:attrName>style.visibility</p:attrName>
                                        </p:attrNameLst>
                                      </p:cBhvr>
                                      <p:to>
                                        <p:strVal val="visible"/>
                                      </p:to>
                                    </p:set>
                                    <p:anim calcmode="lin" valueType="num">
                                      <p:cBhvr additive="base">
                                        <p:cTn id="45" dur="500" fill="hold"/>
                                        <p:tgtEl>
                                          <p:spTgt spid="291852"/>
                                        </p:tgtEl>
                                        <p:attrNameLst>
                                          <p:attrName>ppt_x</p:attrName>
                                        </p:attrNameLst>
                                      </p:cBhvr>
                                      <p:tavLst>
                                        <p:tav tm="0">
                                          <p:val>
                                            <p:strVal val="0-#ppt_w/2"/>
                                          </p:val>
                                        </p:tav>
                                        <p:tav tm="100000">
                                          <p:val>
                                            <p:strVal val="#ppt_x"/>
                                          </p:val>
                                        </p:tav>
                                      </p:tavLst>
                                    </p:anim>
                                    <p:anim calcmode="lin" valueType="num">
                                      <p:cBhvr additive="base">
                                        <p:cTn id="46" dur="500" fill="hold"/>
                                        <p:tgtEl>
                                          <p:spTgt spid="291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P spid="291848" grpId="0" build="p" autoUpdateAnimBg="0"/>
      <p:bldP spid="291849" grpId="0" animBg="1" autoUpdateAnimBg="0"/>
      <p:bldP spid="291850" grpId="0" animBg="1" autoUpdateAnimBg="0"/>
      <p:bldP spid="291851" grpId="0" animBg="1"/>
      <p:bldP spid="29185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p:txBody>
          <a:bodyPr/>
          <a:lstStyle/>
          <a:p>
            <a:pPr>
              <a:defRPr/>
            </a:pPr>
            <a:fld id="{04C0F064-185C-44EE-B11B-42901D9BE9AB}" type="slidenum">
              <a:rPr lang="en-US" smtClean="0">
                <a:latin typeface="Eras Bold ITC"/>
              </a:rPr>
              <a:pPr>
                <a:defRPr/>
              </a:pPr>
              <a:t>61</a:t>
            </a:fld>
            <a:endParaRPr lang="en-US" smtClean="0">
              <a:latin typeface="Eras Bold ITC"/>
            </a:endParaRPr>
          </a:p>
        </p:txBody>
      </p:sp>
      <p:sp>
        <p:nvSpPr>
          <p:cNvPr id="292866" name="Rectangle 2"/>
          <p:cNvSpPr>
            <a:spLocks noGrp="1" noChangeArrowheads="1"/>
          </p:cNvSpPr>
          <p:nvPr>
            <p:ph type="title"/>
          </p:nvPr>
        </p:nvSpPr>
        <p:spPr>
          <a:xfrm>
            <a:off x="304800" y="533400"/>
            <a:ext cx="8839200" cy="533400"/>
          </a:xfrm>
        </p:spPr>
        <p:txBody>
          <a:bodyPr lIns="90488" tIns="44450" rIns="90488" bIns="44450"/>
          <a:lstStyle/>
          <a:p>
            <a:pPr algn="ctr" eaLnBrk="1" hangingPunct="1">
              <a:defRPr/>
            </a:pPr>
            <a:r>
              <a:rPr lang="en-US" sz="5400" b="1" dirty="0" err="1" smtClean="0">
                <a:solidFill>
                  <a:srgbClr val="CC3300"/>
                </a:solidFill>
                <a:effectLst>
                  <a:outerShdw blurRad="38100" dist="38100" dir="2700000" algn="tl">
                    <a:srgbClr val="C0C0C0"/>
                  </a:outerShdw>
                </a:effectLst>
              </a:rPr>
              <a:t>Dih</a:t>
            </a:r>
            <a:r>
              <a:rPr lang="tr-TR" sz="5400" b="1" dirty="0" err="1" smtClean="0">
                <a:solidFill>
                  <a:srgbClr val="CC3300"/>
                </a:solidFill>
                <a:effectLst>
                  <a:outerShdw blurRad="38100" dist="38100" dir="2700000" algn="tl">
                    <a:srgbClr val="C0C0C0"/>
                  </a:outerShdw>
                </a:effectLst>
              </a:rPr>
              <a:t>ibrit</a:t>
            </a:r>
            <a:r>
              <a:rPr lang="tr-TR" sz="5400" b="1" dirty="0" smtClean="0">
                <a:solidFill>
                  <a:srgbClr val="CC3300"/>
                </a:solidFill>
                <a:effectLst>
                  <a:outerShdw blurRad="38100" dist="38100" dir="2700000" algn="tl">
                    <a:srgbClr val="C0C0C0"/>
                  </a:outerShdw>
                </a:effectLst>
              </a:rPr>
              <a:t> çapraz</a:t>
            </a:r>
            <a:endParaRPr lang="en-US" sz="5400" b="1" dirty="0" smtClean="0">
              <a:solidFill>
                <a:srgbClr val="CC3300"/>
              </a:solidFill>
              <a:effectLst>
                <a:outerShdw blurRad="38100" dist="38100" dir="2700000" algn="tl">
                  <a:srgbClr val="C0C0C0"/>
                </a:outerShdw>
              </a:effectLst>
            </a:endParaRPr>
          </a:p>
        </p:txBody>
      </p:sp>
      <p:grpSp>
        <p:nvGrpSpPr>
          <p:cNvPr id="2" name="Group 3"/>
          <p:cNvGrpSpPr>
            <a:grpSpLocks/>
          </p:cNvGrpSpPr>
          <p:nvPr/>
        </p:nvGrpSpPr>
        <p:grpSpPr bwMode="auto">
          <a:xfrm>
            <a:off x="2576513" y="1890713"/>
            <a:ext cx="3822700" cy="454025"/>
            <a:chOff x="1623" y="1191"/>
            <a:chExt cx="2408" cy="286"/>
          </a:xfrm>
        </p:grpSpPr>
        <p:sp>
          <p:nvSpPr>
            <p:cNvPr id="292868" name="Rectangle 4"/>
            <p:cNvSpPr>
              <a:spLocks noChangeArrowheads="1"/>
            </p:cNvSpPr>
            <p:nvPr/>
          </p:nvSpPr>
          <p:spPr bwMode="auto">
            <a:xfrm>
              <a:off x="1623" y="1191"/>
              <a:ext cx="381"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009688"/>
                  </a:solidFill>
                  <a:effectLst>
                    <a:outerShdw blurRad="38100" dist="38100" dir="2700000" algn="tl">
                      <a:srgbClr val="C0C0C0"/>
                    </a:outerShdw>
                  </a:effectLst>
                  <a:latin typeface="Arial" charset="0"/>
                  <a:cs typeface="+mn-cs"/>
                </a:rPr>
                <a:t>RY</a:t>
              </a:r>
            </a:p>
          </p:txBody>
        </p:sp>
        <p:sp>
          <p:nvSpPr>
            <p:cNvPr id="292869" name="Rectangle 5"/>
            <p:cNvSpPr>
              <a:spLocks noChangeArrowheads="1"/>
            </p:cNvSpPr>
            <p:nvPr/>
          </p:nvSpPr>
          <p:spPr bwMode="auto">
            <a:xfrm>
              <a:off x="2295" y="1191"/>
              <a:ext cx="36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009688"/>
                  </a:solidFill>
                  <a:effectLst>
                    <a:outerShdw blurRad="38100" dist="38100" dir="2700000" algn="tl">
                      <a:srgbClr val="C0C0C0"/>
                    </a:outerShdw>
                  </a:effectLst>
                  <a:latin typeface="Arial" charset="0"/>
                  <a:cs typeface="+mn-cs"/>
                </a:rPr>
                <a:t>Ry</a:t>
              </a:r>
            </a:p>
          </p:txBody>
        </p:sp>
        <p:sp>
          <p:nvSpPr>
            <p:cNvPr id="292870" name="Rectangle 6"/>
            <p:cNvSpPr>
              <a:spLocks noChangeArrowheads="1"/>
            </p:cNvSpPr>
            <p:nvPr/>
          </p:nvSpPr>
          <p:spPr bwMode="auto">
            <a:xfrm>
              <a:off x="3063" y="1191"/>
              <a:ext cx="317"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009688"/>
                  </a:solidFill>
                  <a:effectLst>
                    <a:outerShdw blurRad="38100" dist="38100" dir="2700000" algn="tl">
                      <a:srgbClr val="C0C0C0"/>
                    </a:outerShdw>
                  </a:effectLst>
                  <a:latin typeface="Arial" charset="0"/>
                  <a:cs typeface="+mn-cs"/>
                </a:rPr>
                <a:t>rY</a:t>
              </a:r>
            </a:p>
          </p:txBody>
        </p:sp>
        <p:sp>
          <p:nvSpPr>
            <p:cNvPr id="292871" name="Rectangle 7"/>
            <p:cNvSpPr>
              <a:spLocks noChangeArrowheads="1"/>
            </p:cNvSpPr>
            <p:nvPr/>
          </p:nvSpPr>
          <p:spPr bwMode="auto">
            <a:xfrm>
              <a:off x="3735" y="1191"/>
              <a:ext cx="296"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009688"/>
                  </a:solidFill>
                  <a:effectLst>
                    <a:outerShdw blurRad="38100" dist="38100" dir="2700000" algn="tl">
                      <a:srgbClr val="C0C0C0"/>
                    </a:outerShdw>
                  </a:effectLst>
                  <a:latin typeface="Arial" charset="0"/>
                  <a:cs typeface="+mn-cs"/>
                </a:rPr>
                <a:t>ry</a:t>
              </a:r>
            </a:p>
          </p:txBody>
        </p:sp>
      </p:grpSp>
      <p:grpSp>
        <p:nvGrpSpPr>
          <p:cNvPr id="3" name="Group 8"/>
          <p:cNvGrpSpPr>
            <a:grpSpLocks/>
          </p:cNvGrpSpPr>
          <p:nvPr/>
        </p:nvGrpSpPr>
        <p:grpSpPr bwMode="auto">
          <a:xfrm>
            <a:off x="1662113" y="2652713"/>
            <a:ext cx="604837" cy="3273425"/>
            <a:chOff x="1047" y="1671"/>
            <a:chExt cx="381" cy="2062"/>
          </a:xfrm>
        </p:grpSpPr>
        <p:sp>
          <p:nvSpPr>
            <p:cNvPr id="292873" name="Rectangle 9"/>
            <p:cNvSpPr>
              <a:spLocks noChangeArrowheads="1"/>
            </p:cNvSpPr>
            <p:nvPr/>
          </p:nvSpPr>
          <p:spPr bwMode="auto">
            <a:xfrm>
              <a:off x="1047" y="1671"/>
              <a:ext cx="381"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B50069"/>
                  </a:solidFill>
                  <a:effectLst>
                    <a:outerShdw blurRad="38100" dist="38100" dir="2700000" algn="tl">
                      <a:srgbClr val="C0C0C0"/>
                    </a:outerShdw>
                  </a:effectLst>
                  <a:latin typeface="Arial" charset="0"/>
                  <a:cs typeface="+mn-cs"/>
                </a:rPr>
                <a:t>RY</a:t>
              </a:r>
            </a:p>
          </p:txBody>
        </p:sp>
        <p:sp>
          <p:nvSpPr>
            <p:cNvPr id="292874" name="Rectangle 10"/>
            <p:cNvSpPr>
              <a:spLocks noChangeArrowheads="1"/>
            </p:cNvSpPr>
            <p:nvPr/>
          </p:nvSpPr>
          <p:spPr bwMode="auto">
            <a:xfrm>
              <a:off x="1047" y="2247"/>
              <a:ext cx="36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B50069"/>
                  </a:solidFill>
                  <a:effectLst>
                    <a:outerShdw blurRad="38100" dist="38100" dir="2700000" algn="tl">
                      <a:srgbClr val="C0C0C0"/>
                    </a:outerShdw>
                  </a:effectLst>
                  <a:latin typeface="Arial" charset="0"/>
                  <a:cs typeface="+mn-cs"/>
                </a:rPr>
                <a:t>Ry</a:t>
              </a:r>
            </a:p>
          </p:txBody>
        </p:sp>
        <p:sp>
          <p:nvSpPr>
            <p:cNvPr id="292875" name="Rectangle 11"/>
            <p:cNvSpPr>
              <a:spLocks noChangeArrowheads="1"/>
            </p:cNvSpPr>
            <p:nvPr/>
          </p:nvSpPr>
          <p:spPr bwMode="auto">
            <a:xfrm>
              <a:off x="1095" y="2871"/>
              <a:ext cx="317"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B50069"/>
                  </a:solidFill>
                  <a:effectLst>
                    <a:outerShdw blurRad="38100" dist="38100" dir="2700000" algn="tl">
                      <a:srgbClr val="C0C0C0"/>
                    </a:outerShdw>
                  </a:effectLst>
                  <a:latin typeface="Arial" charset="0"/>
                  <a:cs typeface="+mn-cs"/>
                </a:rPr>
                <a:t>rY</a:t>
              </a:r>
            </a:p>
          </p:txBody>
        </p:sp>
        <p:sp>
          <p:nvSpPr>
            <p:cNvPr id="292876" name="Rectangle 12"/>
            <p:cNvSpPr>
              <a:spLocks noChangeArrowheads="1"/>
            </p:cNvSpPr>
            <p:nvPr/>
          </p:nvSpPr>
          <p:spPr bwMode="auto">
            <a:xfrm>
              <a:off x="1095" y="3447"/>
              <a:ext cx="296"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B50069"/>
                  </a:solidFill>
                  <a:effectLst>
                    <a:outerShdw blurRad="38100" dist="38100" dir="2700000" algn="tl">
                      <a:srgbClr val="C0C0C0"/>
                    </a:outerShdw>
                  </a:effectLst>
                  <a:latin typeface="Arial" charset="0"/>
                  <a:cs typeface="+mn-cs"/>
                </a:rPr>
                <a:t>ry</a:t>
              </a:r>
            </a:p>
          </p:txBody>
        </p:sp>
      </p:grpSp>
      <p:grpSp>
        <p:nvGrpSpPr>
          <p:cNvPr id="4" name="Group 13"/>
          <p:cNvGrpSpPr>
            <a:grpSpLocks/>
          </p:cNvGrpSpPr>
          <p:nvPr/>
        </p:nvGrpSpPr>
        <p:grpSpPr bwMode="auto">
          <a:xfrm>
            <a:off x="2286000" y="2438400"/>
            <a:ext cx="4495800" cy="3733800"/>
            <a:chOff x="1440" y="1536"/>
            <a:chExt cx="2832" cy="2352"/>
          </a:xfrm>
        </p:grpSpPr>
        <p:sp>
          <p:nvSpPr>
            <p:cNvPr id="65544" name="Line 14"/>
            <p:cNvSpPr>
              <a:spLocks noChangeShapeType="1"/>
            </p:cNvSpPr>
            <p:nvPr/>
          </p:nvSpPr>
          <p:spPr bwMode="auto">
            <a:xfrm>
              <a:off x="2112" y="1540"/>
              <a:ext cx="0" cy="2344"/>
            </a:xfrm>
            <a:prstGeom prst="line">
              <a:avLst/>
            </a:prstGeom>
            <a:noFill/>
            <a:ln w="12700">
              <a:solidFill>
                <a:schemeClr val="tx1"/>
              </a:solidFill>
              <a:round/>
              <a:headEnd/>
              <a:tailEnd/>
            </a:ln>
          </p:spPr>
          <p:txBody>
            <a:bodyPr wrap="none" anchor="ctr"/>
            <a:lstStyle/>
            <a:p>
              <a:endParaRPr lang="tr-TR"/>
            </a:p>
          </p:txBody>
        </p:sp>
        <p:sp>
          <p:nvSpPr>
            <p:cNvPr id="65545" name="Line 15"/>
            <p:cNvSpPr>
              <a:spLocks noChangeShapeType="1"/>
            </p:cNvSpPr>
            <p:nvPr/>
          </p:nvSpPr>
          <p:spPr bwMode="auto">
            <a:xfrm>
              <a:off x="2832" y="1540"/>
              <a:ext cx="0" cy="2344"/>
            </a:xfrm>
            <a:prstGeom prst="line">
              <a:avLst/>
            </a:prstGeom>
            <a:noFill/>
            <a:ln w="12700">
              <a:solidFill>
                <a:schemeClr val="tx1"/>
              </a:solidFill>
              <a:round/>
              <a:headEnd/>
              <a:tailEnd/>
            </a:ln>
          </p:spPr>
          <p:txBody>
            <a:bodyPr wrap="none" anchor="ctr"/>
            <a:lstStyle/>
            <a:p>
              <a:endParaRPr lang="tr-TR"/>
            </a:p>
          </p:txBody>
        </p:sp>
        <p:sp>
          <p:nvSpPr>
            <p:cNvPr id="65546" name="Line 16"/>
            <p:cNvSpPr>
              <a:spLocks noChangeShapeType="1"/>
            </p:cNvSpPr>
            <p:nvPr/>
          </p:nvSpPr>
          <p:spPr bwMode="auto">
            <a:xfrm>
              <a:off x="3552" y="1540"/>
              <a:ext cx="0" cy="2344"/>
            </a:xfrm>
            <a:prstGeom prst="line">
              <a:avLst/>
            </a:prstGeom>
            <a:noFill/>
            <a:ln w="12700">
              <a:solidFill>
                <a:schemeClr val="tx1"/>
              </a:solidFill>
              <a:round/>
              <a:headEnd/>
              <a:tailEnd/>
            </a:ln>
          </p:spPr>
          <p:txBody>
            <a:bodyPr wrap="none" anchor="ctr"/>
            <a:lstStyle/>
            <a:p>
              <a:endParaRPr lang="tr-TR"/>
            </a:p>
          </p:txBody>
        </p:sp>
        <p:sp>
          <p:nvSpPr>
            <p:cNvPr id="65547" name="Line 17"/>
            <p:cNvSpPr>
              <a:spLocks noChangeShapeType="1"/>
            </p:cNvSpPr>
            <p:nvPr/>
          </p:nvSpPr>
          <p:spPr bwMode="auto">
            <a:xfrm>
              <a:off x="1444" y="2112"/>
              <a:ext cx="2828" cy="0"/>
            </a:xfrm>
            <a:prstGeom prst="line">
              <a:avLst/>
            </a:prstGeom>
            <a:noFill/>
            <a:ln w="12700">
              <a:solidFill>
                <a:schemeClr val="tx1"/>
              </a:solidFill>
              <a:round/>
              <a:headEnd/>
              <a:tailEnd/>
            </a:ln>
          </p:spPr>
          <p:txBody>
            <a:bodyPr wrap="none" anchor="ctr"/>
            <a:lstStyle/>
            <a:p>
              <a:endParaRPr lang="tr-TR"/>
            </a:p>
          </p:txBody>
        </p:sp>
        <p:sp>
          <p:nvSpPr>
            <p:cNvPr id="65548" name="Line 18"/>
            <p:cNvSpPr>
              <a:spLocks noChangeShapeType="1"/>
            </p:cNvSpPr>
            <p:nvPr/>
          </p:nvSpPr>
          <p:spPr bwMode="auto">
            <a:xfrm>
              <a:off x="1440" y="2736"/>
              <a:ext cx="2832" cy="0"/>
            </a:xfrm>
            <a:prstGeom prst="line">
              <a:avLst/>
            </a:prstGeom>
            <a:noFill/>
            <a:ln w="12700">
              <a:solidFill>
                <a:schemeClr val="tx1"/>
              </a:solidFill>
              <a:round/>
              <a:headEnd/>
              <a:tailEnd/>
            </a:ln>
          </p:spPr>
          <p:txBody>
            <a:bodyPr wrap="none" anchor="ctr"/>
            <a:lstStyle/>
            <a:p>
              <a:endParaRPr lang="tr-TR"/>
            </a:p>
          </p:txBody>
        </p:sp>
        <p:sp>
          <p:nvSpPr>
            <p:cNvPr id="65549" name="Line 19"/>
            <p:cNvSpPr>
              <a:spLocks noChangeShapeType="1"/>
            </p:cNvSpPr>
            <p:nvPr/>
          </p:nvSpPr>
          <p:spPr bwMode="auto">
            <a:xfrm>
              <a:off x="1444" y="3312"/>
              <a:ext cx="2828" cy="0"/>
            </a:xfrm>
            <a:prstGeom prst="line">
              <a:avLst/>
            </a:prstGeom>
            <a:noFill/>
            <a:ln w="12700">
              <a:solidFill>
                <a:schemeClr val="tx1"/>
              </a:solidFill>
              <a:round/>
              <a:headEnd/>
              <a:tailEnd/>
            </a:ln>
          </p:spPr>
          <p:txBody>
            <a:bodyPr wrap="none" anchor="ctr"/>
            <a:lstStyle/>
            <a:p>
              <a:endParaRPr lang="tr-TR"/>
            </a:p>
          </p:txBody>
        </p:sp>
        <p:sp>
          <p:nvSpPr>
            <p:cNvPr id="65550" name="Rectangle 20"/>
            <p:cNvSpPr>
              <a:spLocks noChangeArrowheads="1"/>
            </p:cNvSpPr>
            <p:nvPr/>
          </p:nvSpPr>
          <p:spPr bwMode="auto">
            <a:xfrm>
              <a:off x="1440" y="1536"/>
              <a:ext cx="2832" cy="2352"/>
            </a:xfrm>
            <a:prstGeom prst="rect">
              <a:avLst/>
            </a:prstGeom>
            <a:noFill/>
            <a:ln w="38100">
              <a:solidFill>
                <a:schemeClr val="tx1"/>
              </a:solidFill>
              <a:miter lim="800000"/>
              <a:headEnd/>
              <a:tailEnd/>
            </a:ln>
          </p:spPr>
          <p:txBody>
            <a:bodyPr wrap="none" anchor="ctr"/>
            <a:lstStyle/>
            <a:p>
              <a:pPr algn="ctr"/>
              <a:endParaRPr lang="tr-T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p:txBody>
          <a:bodyPr/>
          <a:lstStyle/>
          <a:p>
            <a:pPr>
              <a:defRPr/>
            </a:pPr>
            <a:fld id="{E0289629-434B-431F-A40C-C7207FB18FE3}" type="slidenum">
              <a:rPr lang="en-US" smtClean="0">
                <a:latin typeface="Eras Bold ITC"/>
              </a:rPr>
              <a:pPr>
                <a:defRPr/>
              </a:pPr>
              <a:t>62</a:t>
            </a:fld>
            <a:endParaRPr lang="en-US" smtClean="0">
              <a:latin typeface="Eras Bold ITC"/>
            </a:endParaRPr>
          </a:p>
        </p:txBody>
      </p:sp>
      <p:sp>
        <p:nvSpPr>
          <p:cNvPr id="293890" name="Rectangle 2"/>
          <p:cNvSpPr>
            <a:spLocks noGrp="1" noChangeArrowheads="1"/>
          </p:cNvSpPr>
          <p:nvPr>
            <p:ph type="title"/>
          </p:nvPr>
        </p:nvSpPr>
        <p:spPr>
          <a:xfrm>
            <a:off x="304800" y="609600"/>
            <a:ext cx="8839200" cy="533400"/>
          </a:xfrm>
        </p:spPr>
        <p:txBody>
          <a:bodyPr lIns="90488" tIns="44450" rIns="90488" bIns="44450"/>
          <a:lstStyle/>
          <a:p>
            <a:pPr algn="ctr" eaLnBrk="1" hangingPunct="1">
              <a:defRPr/>
            </a:pPr>
            <a:r>
              <a:rPr lang="en-US" sz="5400" b="1" dirty="0" err="1" smtClean="0">
                <a:solidFill>
                  <a:schemeClr val="tx1"/>
                </a:solidFill>
                <a:effectLst>
                  <a:outerShdw blurRad="38100" dist="38100" dir="2700000" algn="tl">
                    <a:srgbClr val="C0C0C0"/>
                  </a:outerShdw>
                </a:effectLst>
              </a:rPr>
              <a:t>Dih</a:t>
            </a:r>
            <a:r>
              <a:rPr lang="tr-TR" sz="5400" b="1" dirty="0" err="1" smtClean="0">
                <a:solidFill>
                  <a:schemeClr val="tx1"/>
                </a:solidFill>
                <a:effectLst>
                  <a:outerShdw blurRad="38100" dist="38100" dir="2700000" algn="tl">
                    <a:srgbClr val="C0C0C0"/>
                  </a:outerShdw>
                </a:effectLst>
              </a:rPr>
              <a:t>ibrit</a:t>
            </a:r>
            <a:r>
              <a:rPr lang="tr-TR" sz="5400" b="1" dirty="0" smtClean="0">
                <a:solidFill>
                  <a:schemeClr val="tx1"/>
                </a:solidFill>
                <a:effectLst>
                  <a:outerShdw blurRad="38100" dist="38100" dir="2700000" algn="tl">
                    <a:srgbClr val="C0C0C0"/>
                  </a:outerShdw>
                </a:effectLst>
              </a:rPr>
              <a:t> çapraz</a:t>
            </a:r>
            <a:endParaRPr lang="en-US" sz="5400" b="1" dirty="0" smtClean="0">
              <a:solidFill>
                <a:schemeClr val="tx1"/>
              </a:solidFill>
              <a:effectLst>
                <a:outerShdw blurRad="38100" dist="38100" dir="2700000" algn="tl">
                  <a:srgbClr val="C0C0C0"/>
                </a:outerShdw>
              </a:effectLst>
            </a:endParaRPr>
          </a:p>
        </p:txBody>
      </p:sp>
      <p:grpSp>
        <p:nvGrpSpPr>
          <p:cNvPr id="2" name="Group 3"/>
          <p:cNvGrpSpPr>
            <a:grpSpLocks/>
          </p:cNvGrpSpPr>
          <p:nvPr/>
        </p:nvGrpSpPr>
        <p:grpSpPr bwMode="auto">
          <a:xfrm>
            <a:off x="976313" y="2805113"/>
            <a:ext cx="4391025" cy="3273425"/>
            <a:chOff x="615" y="1767"/>
            <a:chExt cx="2766" cy="2062"/>
          </a:xfrm>
        </p:grpSpPr>
        <p:sp>
          <p:nvSpPr>
            <p:cNvPr id="66586" name="Rectangle 4"/>
            <p:cNvSpPr>
              <a:spLocks noChangeArrowheads="1"/>
            </p:cNvSpPr>
            <p:nvPr/>
          </p:nvSpPr>
          <p:spPr bwMode="auto">
            <a:xfrm>
              <a:off x="615" y="1767"/>
              <a:ext cx="604"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87" name="Rectangle 5"/>
            <p:cNvSpPr>
              <a:spLocks noChangeArrowheads="1"/>
            </p:cNvSpPr>
            <p:nvPr/>
          </p:nvSpPr>
          <p:spPr bwMode="auto">
            <a:xfrm>
              <a:off x="615" y="2343"/>
              <a:ext cx="588"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88" name="Rectangle 6"/>
            <p:cNvSpPr>
              <a:spLocks noChangeArrowheads="1"/>
            </p:cNvSpPr>
            <p:nvPr/>
          </p:nvSpPr>
          <p:spPr bwMode="auto">
            <a:xfrm>
              <a:off x="615" y="2967"/>
              <a:ext cx="573"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89" name="Rectangle 7"/>
            <p:cNvSpPr>
              <a:spLocks noChangeArrowheads="1"/>
            </p:cNvSpPr>
            <p:nvPr/>
          </p:nvSpPr>
          <p:spPr bwMode="auto">
            <a:xfrm>
              <a:off x="615" y="3543"/>
              <a:ext cx="557"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0" name="Rectangle 8"/>
            <p:cNvSpPr>
              <a:spLocks noChangeArrowheads="1"/>
            </p:cNvSpPr>
            <p:nvPr/>
          </p:nvSpPr>
          <p:spPr bwMode="auto">
            <a:xfrm>
              <a:off x="1335" y="1767"/>
              <a:ext cx="588"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1" name="Rectangle 9"/>
            <p:cNvSpPr>
              <a:spLocks noChangeArrowheads="1"/>
            </p:cNvSpPr>
            <p:nvPr/>
          </p:nvSpPr>
          <p:spPr bwMode="auto">
            <a:xfrm>
              <a:off x="1335" y="2343"/>
              <a:ext cx="572"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2" name="Rectangle 10"/>
            <p:cNvSpPr>
              <a:spLocks noChangeArrowheads="1"/>
            </p:cNvSpPr>
            <p:nvPr/>
          </p:nvSpPr>
          <p:spPr bwMode="auto">
            <a:xfrm>
              <a:off x="1335" y="2967"/>
              <a:ext cx="557"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3" name="Rectangle 11"/>
            <p:cNvSpPr>
              <a:spLocks noChangeArrowheads="1"/>
            </p:cNvSpPr>
            <p:nvPr/>
          </p:nvSpPr>
          <p:spPr bwMode="auto">
            <a:xfrm>
              <a:off x="1335" y="3543"/>
              <a:ext cx="542"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4" name="Rectangle 12"/>
            <p:cNvSpPr>
              <a:spLocks noChangeArrowheads="1"/>
            </p:cNvSpPr>
            <p:nvPr/>
          </p:nvSpPr>
          <p:spPr bwMode="auto">
            <a:xfrm>
              <a:off x="2055" y="1767"/>
              <a:ext cx="573"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5" name="Rectangle 13"/>
            <p:cNvSpPr>
              <a:spLocks noChangeArrowheads="1"/>
            </p:cNvSpPr>
            <p:nvPr/>
          </p:nvSpPr>
          <p:spPr bwMode="auto">
            <a:xfrm>
              <a:off x="2055" y="2343"/>
              <a:ext cx="557"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6" name="Rectangle 14"/>
            <p:cNvSpPr>
              <a:spLocks noChangeArrowheads="1"/>
            </p:cNvSpPr>
            <p:nvPr/>
          </p:nvSpPr>
          <p:spPr bwMode="auto">
            <a:xfrm>
              <a:off x="2055" y="2967"/>
              <a:ext cx="542"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7" name="Rectangle 15"/>
            <p:cNvSpPr>
              <a:spLocks noChangeArrowheads="1"/>
            </p:cNvSpPr>
            <p:nvPr/>
          </p:nvSpPr>
          <p:spPr bwMode="auto">
            <a:xfrm>
              <a:off x="2055" y="3543"/>
              <a:ext cx="526"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8" name="Rectangle 16"/>
            <p:cNvSpPr>
              <a:spLocks noChangeArrowheads="1"/>
            </p:cNvSpPr>
            <p:nvPr/>
          </p:nvSpPr>
          <p:spPr bwMode="auto">
            <a:xfrm>
              <a:off x="2775" y="1767"/>
              <a:ext cx="557"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599" name="Rectangle 17"/>
            <p:cNvSpPr>
              <a:spLocks noChangeArrowheads="1"/>
            </p:cNvSpPr>
            <p:nvPr/>
          </p:nvSpPr>
          <p:spPr bwMode="auto">
            <a:xfrm>
              <a:off x="2775" y="2343"/>
              <a:ext cx="542"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600" name="Rectangle 18"/>
            <p:cNvSpPr>
              <a:spLocks noChangeArrowheads="1"/>
            </p:cNvSpPr>
            <p:nvPr/>
          </p:nvSpPr>
          <p:spPr bwMode="auto">
            <a:xfrm>
              <a:off x="2823" y="2967"/>
              <a:ext cx="526"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sp>
          <p:nvSpPr>
            <p:cNvPr id="66601" name="Rectangle 19"/>
            <p:cNvSpPr>
              <a:spLocks noChangeArrowheads="1"/>
            </p:cNvSpPr>
            <p:nvPr/>
          </p:nvSpPr>
          <p:spPr bwMode="auto">
            <a:xfrm>
              <a:off x="2871" y="3543"/>
              <a:ext cx="510"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Comic Sans MS" pitchFamily="66" charset="0"/>
                </a:rPr>
                <a:t>rryy</a:t>
              </a:r>
            </a:p>
          </p:txBody>
        </p:sp>
      </p:grpSp>
      <p:grpSp>
        <p:nvGrpSpPr>
          <p:cNvPr id="3" name="Group 20"/>
          <p:cNvGrpSpPr>
            <a:grpSpLocks/>
          </p:cNvGrpSpPr>
          <p:nvPr/>
        </p:nvGrpSpPr>
        <p:grpSpPr bwMode="auto">
          <a:xfrm>
            <a:off x="5776913" y="2622550"/>
            <a:ext cx="3543300" cy="3582988"/>
            <a:chOff x="3639" y="1652"/>
            <a:chExt cx="2232" cy="2257"/>
          </a:xfrm>
        </p:grpSpPr>
        <p:sp>
          <p:nvSpPr>
            <p:cNvPr id="66584" name="Rectangle 21"/>
            <p:cNvSpPr>
              <a:spLocks noChangeArrowheads="1"/>
            </p:cNvSpPr>
            <p:nvPr/>
          </p:nvSpPr>
          <p:spPr bwMode="auto">
            <a:xfrm>
              <a:off x="3687" y="1652"/>
              <a:ext cx="1794" cy="1964"/>
            </a:xfrm>
            <a:prstGeom prst="rect">
              <a:avLst/>
            </a:prstGeom>
            <a:noFill/>
            <a:ln w="12700">
              <a:noFill/>
              <a:miter lim="800000"/>
              <a:headEnd/>
              <a:tailEnd/>
            </a:ln>
          </p:spPr>
          <p:txBody>
            <a:bodyPr wrap="none" lIns="90488" tIns="44450" rIns="90488" bIns="44450">
              <a:spAutoFit/>
            </a:bodyPr>
            <a:lstStyle/>
            <a:p>
              <a:pPr eaLnBrk="0" hangingPunct="0">
                <a:spcBef>
                  <a:spcPct val="20000"/>
                </a:spcBef>
              </a:pPr>
              <a:r>
                <a:rPr lang="tr-TR" sz="2400" b="1">
                  <a:latin typeface="Comic Sans MS" pitchFamily="66" charset="0"/>
                </a:rPr>
                <a:t>Düz</a:t>
              </a:r>
              <a:r>
                <a:rPr lang="en-US" sz="2400" b="1">
                  <a:latin typeface="Comic Sans MS" pitchFamily="66" charset="0"/>
                </a:rPr>
                <a:t>/</a:t>
              </a:r>
              <a:r>
                <a:rPr lang="tr-TR" sz="2400" b="1">
                  <a:latin typeface="Comic Sans MS" pitchFamily="66" charset="0"/>
                </a:rPr>
                <a:t>sarı</a:t>
              </a:r>
              <a:r>
                <a:rPr lang="en-US" sz="2400" b="1">
                  <a:latin typeface="Comic Sans MS" pitchFamily="66" charset="0"/>
                </a:rPr>
                <a:t>:     9</a:t>
              </a:r>
            </a:p>
            <a:p>
              <a:pPr eaLnBrk="0" hangingPunct="0">
                <a:spcBef>
                  <a:spcPct val="20000"/>
                </a:spcBef>
              </a:pPr>
              <a:endParaRPr lang="en-US" sz="2400" b="1">
                <a:latin typeface="Comic Sans MS" pitchFamily="66" charset="0"/>
              </a:endParaRPr>
            </a:p>
            <a:p>
              <a:pPr eaLnBrk="0" hangingPunct="0">
                <a:spcBef>
                  <a:spcPct val="20000"/>
                </a:spcBef>
              </a:pPr>
              <a:r>
                <a:rPr lang="tr-TR" sz="2400" b="1">
                  <a:latin typeface="Comic Sans MS" pitchFamily="66" charset="0"/>
                </a:rPr>
                <a:t>düz</a:t>
              </a:r>
              <a:r>
                <a:rPr lang="en-US" sz="2400" b="1">
                  <a:latin typeface="Comic Sans MS" pitchFamily="66" charset="0"/>
                </a:rPr>
                <a:t>/</a:t>
              </a:r>
              <a:r>
                <a:rPr lang="tr-TR" sz="2400" b="1">
                  <a:latin typeface="Comic Sans MS" pitchFamily="66" charset="0"/>
                </a:rPr>
                <a:t>yeşil</a:t>
              </a:r>
              <a:r>
                <a:rPr lang="en-US" sz="2400" b="1">
                  <a:latin typeface="Comic Sans MS" pitchFamily="66" charset="0"/>
                </a:rPr>
                <a:t>:     3</a:t>
              </a:r>
            </a:p>
            <a:p>
              <a:pPr eaLnBrk="0" hangingPunct="0">
                <a:spcBef>
                  <a:spcPct val="20000"/>
                </a:spcBef>
              </a:pPr>
              <a:endParaRPr lang="en-US" sz="2400" b="1">
                <a:latin typeface="Comic Sans MS" pitchFamily="66" charset="0"/>
              </a:endParaRPr>
            </a:p>
            <a:p>
              <a:pPr eaLnBrk="0" hangingPunct="0">
                <a:spcBef>
                  <a:spcPct val="20000"/>
                </a:spcBef>
              </a:pPr>
              <a:r>
                <a:rPr lang="tr-TR" sz="2400" b="1">
                  <a:latin typeface="Comic Sans MS" pitchFamily="66" charset="0"/>
                </a:rPr>
                <a:t>buruşuk</a:t>
              </a:r>
              <a:r>
                <a:rPr lang="en-US" sz="2400" b="1">
                  <a:latin typeface="Comic Sans MS" pitchFamily="66" charset="0"/>
                </a:rPr>
                <a:t>/</a:t>
              </a:r>
              <a:r>
                <a:rPr lang="tr-TR" sz="2400" b="1">
                  <a:latin typeface="Comic Sans MS" pitchFamily="66" charset="0"/>
                </a:rPr>
                <a:t>sarı</a:t>
              </a:r>
              <a:r>
                <a:rPr lang="en-US" sz="2400" b="1">
                  <a:latin typeface="Comic Sans MS" pitchFamily="66" charset="0"/>
                </a:rPr>
                <a:t>:  3</a:t>
              </a:r>
            </a:p>
            <a:p>
              <a:pPr eaLnBrk="0" hangingPunct="0">
                <a:spcBef>
                  <a:spcPct val="20000"/>
                </a:spcBef>
              </a:pPr>
              <a:endParaRPr lang="en-US" sz="2400" b="1">
                <a:latin typeface="Comic Sans MS" pitchFamily="66" charset="0"/>
              </a:endParaRPr>
            </a:p>
            <a:p>
              <a:pPr eaLnBrk="0" hangingPunct="0">
                <a:spcBef>
                  <a:spcPct val="20000"/>
                </a:spcBef>
              </a:pPr>
              <a:r>
                <a:rPr lang="tr-TR" sz="2400" b="1">
                  <a:solidFill>
                    <a:schemeClr val="tx2"/>
                  </a:solidFill>
                  <a:latin typeface="Comic Sans MS" pitchFamily="66" charset="0"/>
                </a:rPr>
                <a:t>buruşuk</a:t>
              </a:r>
              <a:r>
                <a:rPr lang="en-US" sz="2400" b="1">
                  <a:solidFill>
                    <a:schemeClr val="tx2"/>
                  </a:solidFill>
                  <a:latin typeface="Comic Sans MS" pitchFamily="66" charset="0"/>
                </a:rPr>
                <a:t>/</a:t>
              </a:r>
              <a:r>
                <a:rPr lang="tr-TR" sz="2400" b="1">
                  <a:solidFill>
                    <a:schemeClr val="tx2"/>
                  </a:solidFill>
                  <a:latin typeface="Comic Sans MS" pitchFamily="66" charset="0"/>
                </a:rPr>
                <a:t>yeşil</a:t>
              </a:r>
              <a:r>
                <a:rPr lang="en-US" sz="2400" b="1">
                  <a:solidFill>
                    <a:schemeClr val="tx2"/>
                  </a:solidFill>
                  <a:latin typeface="Comic Sans MS" pitchFamily="66" charset="0"/>
                </a:rPr>
                <a:t>:   1</a:t>
              </a:r>
            </a:p>
          </p:txBody>
        </p:sp>
        <p:sp>
          <p:nvSpPr>
            <p:cNvPr id="66585" name="Rectangle 22"/>
            <p:cNvSpPr>
              <a:spLocks noChangeArrowheads="1"/>
            </p:cNvSpPr>
            <p:nvPr/>
          </p:nvSpPr>
          <p:spPr bwMode="auto">
            <a:xfrm>
              <a:off x="3639" y="3620"/>
              <a:ext cx="2232" cy="289"/>
            </a:xfrm>
            <a:prstGeom prst="rect">
              <a:avLst/>
            </a:prstGeom>
            <a:noFill/>
            <a:ln w="12700">
              <a:noFill/>
              <a:miter lim="800000"/>
              <a:headEnd/>
              <a:tailEnd/>
            </a:ln>
          </p:spPr>
          <p:txBody>
            <a:bodyPr wrap="none" lIns="90488" tIns="44450" rIns="90488" bIns="44450">
              <a:spAutoFit/>
            </a:bodyPr>
            <a:lstStyle/>
            <a:p>
              <a:pPr eaLnBrk="0" hangingPunct="0"/>
              <a:r>
                <a:rPr lang="en-US" sz="2400" b="1">
                  <a:solidFill>
                    <a:srgbClr val="B50069"/>
                  </a:solidFill>
                  <a:latin typeface="Comic Sans MS" pitchFamily="66" charset="0"/>
                </a:rPr>
                <a:t>9:3:3:1 </a:t>
              </a:r>
              <a:r>
                <a:rPr lang="tr-TR" sz="2400" b="1">
                  <a:solidFill>
                    <a:srgbClr val="B50069"/>
                  </a:solidFill>
                  <a:latin typeface="Comic Sans MS" pitchFamily="66" charset="0"/>
                </a:rPr>
                <a:t>fenotipik oran</a:t>
              </a:r>
              <a:endParaRPr lang="en-US" sz="2400" b="1">
                <a:solidFill>
                  <a:srgbClr val="B50069"/>
                </a:solidFill>
                <a:latin typeface="Comic Sans MS" pitchFamily="66" charset="0"/>
              </a:endParaRPr>
            </a:p>
          </p:txBody>
        </p:sp>
      </p:grpSp>
      <p:grpSp>
        <p:nvGrpSpPr>
          <p:cNvPr id="4" name="Group 23"/>
          <p:cNvGrpSpPr>
            <a:grpSpLocks/>
          </p:cNvGrpSpPr>
          <p:nvPr/>
        </p:nvGrpSpPr>
        <p:grpSpPr bwMode="auto">
          <a:xfrm>
            <a:off x="290513" y="1966913"/>
            <a:ext cx="5119687" cy="4281487"/>
            <a:chOff x="183" y="1239"/>
            <a:chExt cx="3225" cy="2697"/>
          </a:xfrm>
        </p:grpSpPr>
        <p:sp>
          <p:nvSpPr>
            <p:cNvPr id="66569" name="Line 24"/>
            <p:cNvSpPr>
              <a:spLocks noChangeShapeType="1"/>
            </p:cNvSpPr>
            <p:nvPr/>
          </p:nvSpPr>
          <p:spPr bwMode="auto">
            <a:xfrm>
              <a:off x="1248" y="1592"/>
              <a:ext cx="0" cy="2336"/>
            </a:xfrm>
            <a:prstGeom prst="line">
              <a:avLst/>
            </a:prstGeom>
            <a:noFill/>
            <a:ln w="25400">
              <a:solidFill>
                <a:schemeClr val="tx1"/>
              </a:solidFill>
              <a:round/>
              <a:headEnd/>
              <a:tailEnd/>
            </a:ln>
          </p:spPr>
          <p:txBody>
            <a:bodyPr wrap="none" anchor="ctr"/>
            <a:lstStyle/>
            <a:p>
              <a:endParaRPr lang="tr-TR"/>
            </a:p>
          </p:txBody>
        </p:sp>
        <p:sp>
          <p:nvSpPr>
            <p:cNvPr id="66570" name="Line 25"/>
            <p:cNvSpPr>
              <a:spLocks noChangeShapeType="1"/>
            </p:cNvSpPr>
            <p:nvPr/>
          </p:nvSpPr>
          <p:spPr bwMode="auto">
            <a:xfrm>
              <a:off x="1968" y="1592"/>
              <a:ext cx="0" cy="2336"/>
            </a:xfrm>
            <a:prstGeom prst="line">
              <a:avLst/>
            </a:prstGeom>
            <a:noFill/>
            <a:ln w="25400">
              <a:solidFill>
                <a:schemeClr val="tx1"/>
              </a:solidFill>
              <a:round/>
              <a:headEnd/>
              <a:tailEnd/>
            </a:ln>
          </p:spPr>
          <p:txBody>
            <a:bodyPr wrap="none" anchor="ctr"/>
            <a:lstStyle/>
            <a:p>
              <a:endParaRPr lang="tr-TR"/>
            </a:p>
          </p:txBody>
        </p:sp>
        <p:sp>
          <p:nvSpPr>
            <p:cNvPr id="66571" name="Line 26"/>
            <p:cNvSpPr>
              <a:spLocks noChangeShapeType="1"/>
            </p:cNvSpPr>
            <p:nvPr/>
          </p:nvSpPr>
          <p:spPr bwMode="auto">
            <a:xfrm>
              <a:off x="2688" y="1592"/>
              <a:ext cx="0" cy="2336"/>
            </a:xfrm>
            <a:prstGeom prst="line">
              <a:avLst/>
            </a:prstGeom>
            <a:noFill/>
            <a:ln w="25400">
              <a:solidFill>
                <a:schemeClr val="tx1"/>
              </a:solidFill>
              <a:round/>
              <a:headEnd/>
              <a:tailEnd/>
            </a:ln>
          </p:spPr>
          <p:txBody>
            <a:bodyPr wrap="none" anchor="ctr"/>
            <a:lstStyle/>
            <a:p>
              <a:endParaRPr lang="tr-TR"/>
            </a:p>
          </p:txBody>
        </p:sp>
        <p:sp>
          <p:nvSpPr>
            <p:cNvPr id="66572" name="Line 27"/>
            <p:cNvSpPr>
              <a:spLocks noChangeShapeType="1"/>
            </p:cNvSpPr>
            <p:nvPr/>
          </p:nvSpPr>
          <p:spPr bwMode="auto">
            <a:xfrm>
              <a:off x="584" y="2160"/>
              <a:ext cx="2824" cy="0"/>
            </a:xfrm>
            <a:prstGeom prst="line">
              <a:avLst/>
            </a:prstGeom>
            <a:noFill/>
            <a:ln w="25400">
              <a:solidFill>
                <a:schemeClr val="tx1"/>
              </a:solidFill>
              <a:round/>
              <a:headEnd/>
              <a:tailEnd/>
            </a:ln>
          </p:spPr>
          <p:txBody>
            <a:bodyPr wrap="none" anchor="ctr"/>
            <a:lstStyle/>
            <a:p>
              <a:endParaRPr lang="tr-TR"/>
            </a:p>
          </p:txBody>
        </p:sp>
        <p:sp>
          <p:nvSpPr>
            <p:cNvPr id="66573" name="Line 28"/>
            <p:cNvSpPr>
              <a:spLocks noChangeShapeType="1"/>
            </p:cNvSpPr>
            <p:nvPr/>
          </p:nvSpPr>
          <p:spPr bwMode="auto">
            <a:xfrm>
              <a:off x="584" y="2784"/>
              <a:ext cx="2824" cy="0"/>
            </a:xfrm>
            <a:prstGeom prst="line">
              <a:avLst/>
            </a:prstGeom>
            <a:noFill/>
            <a:ln w="25400">
              <a:solidFill>
                <a:schemeClr val="tx1"/>
              </a:solidFill>
              <a:round/>
              <a:headEnd/>
              <a:tailEnd/>
            </a:ln>
          </p:spPr>
          <p:txBody>
            <a:bodyPr wrap="none" anchor="ctr"/>
            <a:lstStyle/>
            <a:p>
              <a:endParaRPr lang="tr-TR"/>
            </a:p>
          </p:txBody>
        </p:sp>
        <p:sp>
          <p:nvSpPr>
            <p:cNvPr id="66574" name="Line 29"/>
            <p:cNvSpPr>
              <a:spLocks noChangeShapeType="1"/>
            </p:cNvSpPr>
            <p:nvPr/>
          </p:nvSpPr>
          <p:spPr bwMode="auto">
            <a:xfrm>
              <a:off x="584" y="3360"/>
              <a:ext cx="2824" cy="0"/>
            </a:xfrm>
            <a:prstGeom prst="line">
              <a:avLst/>
            </a:prstGeom>
            <a:noFill/>
            <a:ln w="25400">
              <a:solidFill>
                <a:schemeClr val="tx1"/>
              </a:solidFill>
              <a:round/>
              <a:headEnd/>
              <a:tailEnd/>
            </a:ln>
          </p:spPr>
          <p:txBody>
            <a:bodyPr wrap="none" anchor="ctr"/>
            <a:lstStyle/>
            <a:p>
              <a:endParaRPr lang="tr-TR"/>
            </a:p>
          </p:txBody>
        </p:sp>
        <p:sp>
          <p:nvSpPr>
            <p:cNvPr id="293918" name="Rectangle 30"/>
            <p:cNvSpPr>
              <a:spLocks noChangeArrowheads="1"/>
            </p:cNvSpPr>
            <p:nvPr/>
          </p:nvSpPr>
          <p:spPr bwMode="auto">
            <a:xfrm>
              <a:off x="759" y="1239"/>
              <a:ext cx="381"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009688"/>
                  </a:solidFill>
                  <a:effectLst>
                    <a:outerShdw blurRad="38100" dist="38100" dir="2700000" algn="tl">
                      <a:srgbClr val="C0C0C0"/>
                    </a:outerShdw>
                  </a:effectLst>
                  <a:latin typeface="Arial" charset="0"/>
                  <a:cs typeface="+mn-cs"/>
                </a:rPr>
                <a:t>RY</a:t>
              </a:r>
            </a:p>
          </p:txBody>
        </p:sp>
        <p:sp>
          <p:nvSpPr>
            <p:cNvPr id="293919" name="Rectangle 31"/>
            <p:cNvSpPr>
              <a:spLocks noChangeArrowheads="1"/>
            </p:cNvSpPr>
            <p:nvPr/>
          </p:nvSpPr>
          <p:spPr bwMode="auto">
            <a:xfrm>
              <a:off x="1431" y="1239"/>
              <a:ext cx="36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009688"/>
                  </a:solidFill>
                  <a:effectLst>
                    <a:outerShdw blurRad="38100" dist="38100" dir="2700000" algn="tl">
                      <a:srgbClr val="C0C0C0"/>
                    </a:outerShdw>
                  </a:effectLst>
                  <a:latin typeface="Arial" charset="0"/>
                  <a:cs typeface="+mn-cs"/>
                </a:rPr>
                <a:t>Ry</a:t>
              </a:r>
            </a:p>
          </p:txBody>
        </p:sp>
        <p:sp>
          <p:nvSpPr>
            <p:cNvPr id="293920" name="Rectangle 32"/>
            <p:cNvSpPr>
              <a:spLocks noChangeArrowheads="1"/>
            </p:cNvSpPr>
            <p:nvPr/>
          </p:nvSpPr>
          <p:spPr bwMode="auto">
            <a:xfrm>
              <a:off x="2199" y="1239"/>
              <a:ext cx="317"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009688"/>
                  </a:solidFill>
                  <a:effectLst>
                    <a:outerShdw blurRad="38100" dist="38100" dir="2700000" algn="tl">
                      <a:srgbClr val="C0C0C0"/>
                    </a:outerShdw>
                  </a:effectLst>
                  <a:latin typeface="Arial" charset="0"/>
                  <a:cs typeface="+mn-cs"/>
                </a:rPr>
                <a:t>rY</a:t>
              </a:r>
            </a:p>
          </p:txBody>
        </p:sp>
        <p:sp>
          <p:nvSpPr>
            <p:cNvPr id="293921" name="Rectangle 33"/>
            <p:cNvSpPr>
              <a:spLocks noChangeArrowheads="1"/>
            </p:cNvSpPr>
            <p:nvPr/>
          </p:nvSpPr>
          <p:spPr bwMode="auto">
            <a:xfrm>
              <a:off x="2871" y="1239"/>
              <a:ext cx="296"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009688"/>
                  </a:solidFill>
                  <a:effectLst>
                    <a:outerShdw blurRad="38100" dist="38100" dir="2700000" algn="tl">
                      <a:srgbClr val="C0C0C0"/>
                    </a:outerShdw>
                  </a:effectLst>
                  <a:latin typeface="Arial" charset="0"/>
                  <a:cs typeface="+mn-cs"/>
                </a:rPr>
                <a:t>ry</a:t>
              </a:r>
            </a:p>
          </p:txBody>
        </p:sp>
        <p:sp>
          <p:nvSpPr>
            <p:cNvPr id="293922" name="Rectangle 34"/>
            <p:cNvSpPr>
              <a:spLocks noChangeArrowheads="1"/>
            </p:cNvSpPr>
            <p:nvPr/>
          </p:nvSpPr>
          <p:spPr bwMode="auto">
            <a:xfrm>
              <a:off x="183" y="1719"/>
              <a:ext cx="381"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B50069"/>
                  </a:solidFill>
                  <a:effectLst>
                    <a:outerShdw blurRad="38100" dist="38100" dir="2700000" algn="tl">
                      <a:srgbClr val="C0C0C0"/>
                    </a:outerShdw>
                  </a:effectLst>
                  <a:latin typeface="Arial" charset="0"/>
                  <a:cs typeface="+mn-cs"/>
                </a:rPr>
                <a:t>RY</a:t>
              </a:r>
            </a:p>
          </p:txBody>
        </p:sp>
        <p:sp>
          <p:nvSpPr>
            <p:cNvPr id="293923" name="Rectangle 35"/>
            <p:cNvSpPr>
              <a:spLocks noChangeArrowheads="1"/>
            </p:cNvSpPr>
            <p:nvPr/>
          </p:nvSpPr>
          <p:spPr bwMode="auto">
            <a:xfrm>
              <a:off x="183" y="2295"/>
              <a:ext cx="36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B50069"/>
                  </a:solidFill>
                  <a:effectLst>
                    <a:outerShdw blurRad="38100" dist="38100" dir="2700000" algn="tl">
                      <a:srgbClr val="C0C0C0"/>
                    </a:outerShdw>
                  </a:effectLst>
                  <a:latin typeface="Arial" charset="0"/>
                  <a:cs typeface="+mn-cs"/>
                </a:rPr>
                <a:t>Ry</a:t>
              </a:r>
            </a:p>
          </p:txBody>
        </p:sp>
        <p:sp>
          <p:nvSpPr>
            <p:cNvPr id="293924" name="Rectangle 36"/>
            <p:cNvSpPr>
              <a:spLocks noChangeArrowheads="1"/>
            </p:cNvSpPr>
            <p:nvPr/>
          </p:nvSpPr>
          <p:spPr bwMode="auto">
            <a:xfrm>
              <a:off x="231" y="2919"/>
              <a:ext cx="317"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B50069"/>
                  </a:solidFill>
                  <a:effectLst>
                    <a:outerShdw blurRad="38100" dist="38100" dir="2700000" algn="tl">
                      <a:srgbClr val="C0C0C0"/>
                    </a:outerShdw>
                  </a:effectLst>
                  <a:latin typeface="Arial" charset="0"/>
                  <a:cs typeface="+mn-cs"/>
                </a:rPr>
                <a:t>rY</a:t>
              </a:r>
            </a:p>
          </p:txBody>
        </p:sp>
        <p:sp>
          <p:nvSpPr>
            <p:cNvPr id="293925" name="Rectangle 37"/>
            <p:cNvSpPr>
              <a:spLocks noChangeArrowheads="1"/>
            </p:cNvSpPr>
            <p:nvPr/>
          </p:nvSpPr>
          <p:spPr bwMode="auto">
            <a:xfrm>
              <a:off x="231" y="3495"/>
              <a:ext cx="296"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B50069"/>
                  </a:solidFill>
                  <a:effectLst>
                    <a:outerShdw blurRad="38100" dist="38100" dir="2700000" algn="tl">
                      <a:srgbClr val="C0C0C0"/>
                    </a:outerShdw>
                  </a:effectLst>
                  <a:latin typeface="Arial" charset="0"/>
                  <a:cs typeface="+mn-cs"/>
                </a:rPr>
                <a:t>ry</a:t>
              </a:r>
            </a:p>
          </p:txBody>
        </p:sp>
        <p:sp>
          <p:nvSpPr>
            <p:cNvPr id="66583" name="Rectangle 38"/>
            <p:cNvSpPr>
              <a:spLocks noChangeArrowheads="1"/>
            </p:cNvSpPr>
            <p:nvPr/>
          </p:nvSpPr>
          <p:spPr bwMode="auto">
            <a:xfrm>
              <a:off x="576" y="1584"/>
              <a:ext cx="2832" cy="2352"/>
            </a:xfrm>
            <a:prstGeom prst="rect">
              <a:avLst/>
            </a:prstGeom>
            <a:noFill/>
            <a:ln w="38100">
              <a:solidFill>
                <a:schemeClr val="tx1"/>
              </a:solidFill>
              <a:miter lim="800000"/>
              <a:headEnd/>
              <a:tailEnd/>
            </a:ln>
          </p:spPr>
          <p:txBody>
            <a:bodyPr wrap="none" anchor="ctr"/>
            <a:lstStyle/>
            <a:p>
              <a:pPr algn="ctr"/>
              <a:endParaRPr lang="tr-TR"/>
            </a:p>
          </p:txBody>
        </p:sp>
      </p:grpSp>
      <p:sp>
        <p:nvSpPr>
          <p:cNvPr id="66568" name="Rectangle 22"/>
          <p:cNvSpPr>
            <a:spLocks noChangeArrowheads="1"/>
          </p:cNvSpPr>
          <p:nvPr/>
        </p:nvSpPr>
        <p:spPr bwMode="auto">
          <a:xfrm>
            <a:off x="838200" y="1447800"/>
            <a:ext cx="557213" cy="458788"/>
          </a:xfrm>
          <a:prstGeom prst="rect">
            <a:avLst/>
          </a:prstGeom>
          <a:noFill/>
          <a:ln w="12700">
            <a:noFill/>
            <a:miter lim="800000"/>
            <a:headEnd/>
            <a:tailEnd/>
          </a:ln>
        </p:spPr>
        <p:txBody>
          <a:bodyPr wrap="none" lIns="90488" tIns="44450" rIns="90488" bIns="44450">
            <a:spAutoFit/>
          </a:bodyPr>
          <a:lstStyle/>
          <a:p>
            <a:pPr eaLnBrk="0" hangingPunct="0"/>
            <a:r>
              <a:rPr lang="tr-TR" sz="2400" b="1">
                <a:solidFill>
                  <a:srgbClr val="B50069"/>
                </a:solidFill>
                <a:latin typeface="Comic Sans MS" pitchFamily="66" charset="0"/>
              </a:rPr>
              <a:t>F2</a:t>
            </a:r>
            <a:endParaRPr lang="en-US" sz="2400" b="1">
              <a:solidFill>
                <a:srgbClr val="B50069"/>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p:txBody>
          <a:bodyPr/>
          <a:lstStyle/>
          <a:p>
            <a:endParaRPr lang="tr-TR" smtClean="0"/>
          </a:p>
        </p:txBody>
      </p:sp>
      <p:sp>
        <p:nvSpPr>
          <p:cNvPr id="5" name="4 Slayt Numarası Yer Tutucusu"/>
          <p:cNvSpPr>
            <a:spLocks noGrp="1"/>
          </p:cNvSpPr>
          <p:nvPr>
            <p:ph type="sldNum" sz="quarter" idx="12"/>
          </p:nvPr>
        </p:nvSpPr>
        <p:spPr/>
        <p:txBody>
          <a:bodyPr/>
          <a:lstStyle/>
          <a:p>
            <a:pPr>
              <a:defRPr/>
            </a:pPr>
            <a:fld id="{6491E265-7B4A-4A2D-B3DF-C4374232B8E9}" type="slidenum">
              <a:rPr lang="en-US" smtClean="0"/>
              <a:pPr>
                <a:defRPr/>
              </a:pPr>
              <a:t>63</a:t>
            </a:fld>
            <a:endParaRPr lang="en-US"/>
          </a:p>
        </p:txBody>
      </p:sp>
      <p:pic>
        <p:nvPicPr>
          <p:cNvPr id="67589" name="Picture 2" descr="http://www.glencoe.com/qe/images/b136/q4315/ch10_0_b.gif"/>
          <p:cNvPicPr>
            <a:picLocks noGrp="1" noChangeAspect="1" noChangeArrowheads="1"/>
          </p:cNvPicPr>
          <p:nvPr>
            <p:ph idx="1"/>
          </p:nvPr>
        </p:nvPicPr>
        <p:blipFill>
          <a:blip r:embed="rId2" cstate="print"/>
          <a:srcRect/>
          <a:stretch>
            <a:fillRect/>
          </a:stretch>
        </p:blipFill>
        <p:spPr>
          <a:xfrm>
            <a:off x="533400" y="536575"/>
            <a:ext cx="7924800" cy="5803900"/>
          </a:xfrm>
        </p:spPr>
      </p:pic>
    </p:spTree>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KLUG\CHAP03\FIGURES\FG03_004.JPG"/>
          <p:cNvPicPr>
            <a:picLocks noChangeAspect="1" noChangeArrowheads="1"/>
          </p:cNvPicPr>
          <p:nvPr/>
        </p:nvPicPr>
        <p:blipFill>
          <a:blip r:embed="rId2" cstate="print"/>
          <a:srcRect/>
          <a:stretch>
            <a:fillRect/>
          </a:stretch>
        </p:blipFill>
        <p:spPr bwMode="auto">
          <a:xfrm>
            <a:off x="2057400" y="2819400"/>
            <a:ext cx="5259388" cy="3506788"/>
          </a:xfrm>
          <a:prstGeom prst="rect">
            <a:avLst/>
          </a:prstGeom>
          <a:noFill/>
          <a:ln w="9525">
            <a:noFill/>
            <a:miter lim="800000"/>
            <a:headEnd/>
            <a:tailEnd/>
          </a:ln>
        </p:spPr>
      </p:pic>
      <p:sp>
        <p:nvSpPr>
          <p:cNvPr id="68611" name="Rectangle 3"/>
          <p:cNvSpPr>
            <a:spLocks noChangeArrowheads="1"/>
          </p:cNvSpPr>
          <p:nvPr/>
        </p:nvSpPr>
        <p:spPr bwMode="auto">
          <a:xfrm>
            <a:off x="0" y="381000"/>
            <a:ext cx="9144000" cy="1143000"/>
          </a:xfrm>
          <a:prstGeom prst="rect">
            <a:avLst/>
          </a:prstGeom>
          <a:noFill/>
          <a:ln w="9525">
            <a:noFill/>
            <a:miter lim="800000"/>
            <a:headEnd/>
            <a:tailEnd/>
          </a:ln>
        </p:spPr>
        <p:txBody>
          <a:bodyPr anchor="ctr"/>
          <a:lstStyle/>
          <a:p>
            <a:pPr algn="ctr"/>
            <a:r>
              <a:rPr lang="en-US" sz="3600">
                <a:solidFill>
                  <a:schemeClr val="accent2"/>
                </a:solidFill>
              </a:rPr>
              <a:t>Monoh</a:t>
            </a:r>
            <a:r>
              <a:rPr lang="tr-TR" sz="3600">
                <a:solidFill>
                  <a:schemeClr val="accent2"/>
                </a:solidFill>
              </a:rPr>
              <a:t>ibrit test çaprazı</a:t>
            </a:r>
            <a:endParaRPr lang="en-US">
              <a:solidFill>
                <a:schemeClr val="tx2"/>
              </a:solidFill>
            </a:endParaRPr>
          </a:p>
        </p:txBody>
      </p:sp>
      <p:sp>
        <p:nvSpPr>
          <p:cNvPr id="14340" name="Rectangle 4"/>
          <p:cNvSpPr>
            <a:spLocks noChangeArrowheads="1"/>
          </p:cNvSpPr>
          <p:nvPr/>
        </p:nvSpPr>
        <p:spPr bwMode="auto">
          <a:xfrm>
            <a:off x="685800" y="1524000"/>
            <a:ext cx="8458200" cy="4114800"/>
          </a:xfrm>
          <a:prstGeom prst="rect">
            <a:avLst/>
          </a:prstGeom>
          <a:noFill/>
          <a:ln w="9525">
            <a:noFill/>
            <a:miter lim="800000"/>
            <a:headEnd/>
            <a:tailEnd/>
          </a:ln>
        </p:spPr>
        <p:txBody>
          <a:bodyPr/>
          <a:lstStyle/>
          <a:p>
            <a:pPr marL="342900" indent="-342900">
              <a:spcBef>
                <a:spcPct val="20000"/>
              </a:spcBef>
              <a:buFontTx/>
              <a:buChar char="•"/>
              <a:defRPr/>
            </a:pPr>
            <a:r>
              <a:rPr lang="tr-TR" sz="2800" dirty="0" err="1">
                <a:latin typeface="+mn-lt"/>
              </a:rPr>
              <a:t>Genotipi</a:t>
            </a:r>
            <a:r>
              <a:rPr lang="tr-TR" sz="2800" dirty="0">
                <a:latin typeface="+mn-lt"/>
              </a:rPr>
              <a:t> bilinmeyen bir bireyin söz konusu karakter bakımından resesif </a:t>
            </a:r>
            <a:r>
              <a:rPr lang="tr-TR" sz="2800" dirty="0" err="1">
                <a:latin typeface="+mn-lt"/>
              </a:rPr>
              <a:t>homozigotuyla</a:t>
            </a:r>
            <a:r>
              <a:rPr lang="tr-TR" sz="2800" dirty="0">
                <a:latin typeface="+mn-lt"/>
              </a:rPr>
              <a:t> çaprazlanmasına denir</a:t>
            </a:r>
            <a:endParaRPr lang="en-US" sz="2800" dirty="0">
              <a:latin typeface="+mn-lt"/>
            </a:endParaRPr>
          </a:p>
          <a:p>
            <a:pPr marL="342900" indent="-342900">
              <a:spcBef>
                <a:spcPct val="20000"/>
              </a:spcBef>
              <a:buFontTx/>
              <a:buChar char="•"/>
              <a:defRPr/>
            </a:pPr>
            <a:endParaRPr lang="en-US" sz="2800" dirty="0">
              <a:latin typeface="+mn-lt"/>
            </a:endParaRPr>
          </a:p>
          <a:p>
            <a:pPr marL="342900" indent="-342900">
              <a:spcBef>
                <a:spcPct val="20000"/>
              </a:spcBef>
              <a:buFontTx/>
              <a:buChar char="•"/>
              <a:defRPr/>
            </a:pPr>
            <a:r>
              <a:rPr lang="en-US" sz="2800" dirty="0">
                <a:solidFill>
                  <a:schemeClr val="accent2"/>
                </a:solidFill>
                <a:latin typeface="+mn-lt"/>
              </a:rPr>
              <a:t>.</a:t>
            </a:r>
            <a:endParaRPr lang="en-US" sz="2800" dirty="0">
              <a:latin typeface="+mn-lt"/>
            </a:endParaRPr>
          </a:p>
        </p:txBody>
      </p:sp>
      <p:sp>
        <p:nvSpPr>
          <p:cNvPr id="68613" name="Text Box 5"/>
          <p:cNvSpPr txBox="1">
            <a:spLocks noChangeArrowheads="1"/>
          </p:cNvSpPr>
          <p:nvPr/>
        </p:nvSpPr>
        <p:spPr bwMode="auto">
          <a:xfrm>
            <a:off x="2209800" y="3657600"/>
            <a:ext cx="401638" cy="519113"/>
          </a:xfrm>
          <a:prstGeom prst="rect">
            <a:avLst/>
          </a:prstGeom>
          <a:noFill/>
          <a:ln w="9525">
            <a:noFill/>
            <a:miter lim="800000"/>
            <a:headEnd/>
            <a:tailEnd/>
          </a:ln>
        </p:spPr>
        <p:txBody>
          <a:bodyPr wrap="none">
            <a:spAutoFit/>
          </a:bodyPr>
          <a:lstStyle/>
          <a:p>
            <a:r>
              <a:rPr lang="en-US" sz="2800" b="1">
                <a:solidFill>
                  <a:srgbClr val="ED181E"/>
                </a:solidFill>
              </a:rPr>
              <a:t>?</a:t>
            </a:r>
          </a:p>
        </p:txBody>
      </p:sp>
      <p:sp>
        <p:nvSpPr>
          <p:cNvPr id="68614" name="Rectangle 6"/>
          <p:cNvSpPr>
            <a:spLocks noChangeArrowheads="1"/>
          </p:cNvSpPr>
          <p:nvPr/>
        </p:nvSpPr>
        <p:spPr bwMode="auto">
          <a:xfrm>
            <a:off x="4800600" y="3657600"/>
            <a:ext cx="401638" cy="519113"/>
          </a:xfrm>
          <a:prstGeom prst="rect">
            <a:avLst/>
          </a:prstGeom>
          <a:noFill/>
          <a:ln w="9525">
            <a:noFill/>
            <a:miter lim="800000"/>
            <a:headEnd/>
            <a:tailEnd/>
          </a:ln>
        </p:spPr>
        <p:txBody>
          <a:bodyPr wrap="none">
            <a:spAutoFit/>
          </a:bodyPr>
          <a:lstStyle/>
          <a:p>
            <a:r>
              <a:rPr lang="en-US" sz="2800" b="1">
                <a:solidFill>
                  <a:srgbClr val="ED181E"/>
                </a:solidFill>
              </a:rPr>
              <a:t>?</a:t>
            </a:r>
            <a:endParaRPr lang="en-US"/>
          </a:p>
        </p:txBody>
      </p:sp>
    </p:spTree>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381000"/>
            <a:ext cx="9144000" cy="1143000"/>
          </a:xfrm>
          <a:prstGeom prst="rect">
            <a:avLst/>
          </a:prstGeom>
          <a:noFill/>
          <a:ln w="9525">
            <a:noFill/>
            <a:miter lim="800000"/>
            <a:headEnd/>
            <a:tailEnd/>
          </a:ln>
        </p:spPr>
        <p:txBody>
          <a:bodyPr anchor="ctr"/>
          <a:lstStyle/>
          <a:p>
            <a:pPr algn="ctr"/>
            <a:r>
              <a:rPr lang="en-US" sz="3600" u="sng"/>
              <a:t>Trih</a:t>
            </a:r>
            <a:r>
              <a:rPr lang="tr-TR" sz="3600" u="sng"/>
              <a:t>ibrit çaprazlama</a:t>
            </a:r>
            <a:endParaRPr lang="en-US"/>
          </a:p>
        </p:txBody>
      </p:sp>
      <p:pic>
        <p:nvPicPr>
          <p:cNvPr id="69635" name="Picture 3" descr="D:\KLUG\CHAP03\FIGURES\FG03_009.JPG"/>
          <p:cNvPicPr>
            <a:picLocks noChangeAspect="1" noChangeArrowheads="1"/>
          </p:cNvPicPr>
          <p:nvPr/>
        </p:nvPicPr>
        <p:blipFill>
          <a:blip r:embed="rId2" cstate="print"/>
          <a:srcRect/>
          <a:stretch>
            <a:fillRect/>
          </a:stretch>
        </p:blipFill>
        <p:spPr bwMode="auto">
          <a:xfrm>
            <a:off x="1219200" y="1600200"/>
            <a:ext cx="6781800" cy="4521200"/>
          </a:xfrm>
          <a:prstGeom prst="rect">
            <a:avLst/>
          </a:prstGeom>
          <a:noFill/>
          <a:ln w="9525">
            <a:noFill/>
            <a:miter lim="800000"/>
            <a:headEnd/>
            <a:tailEnd/>
          </a:ln>
        </p:spPr>
      </p:pic>
      <p:sp>
        <p:nvSpPr>
          <p:cNvPr id="69636" name="Text Box 4"/>
          <p:cNvSpPr txBox="1">
            <a:spLocks noChangeArrowheads="1"/>
          </p:cNvSpPr>
          <p:nvPr/>
        </p:nvSpPr>
        <p:spPr bwMode="auto">
          <a:xfrm>
            <a:off x="6842125" y="5105400"/>
            <a:ext cx="2301875" cy="457200"/>
          </a:xfrm>
          <a:prstGeom prst="rect">
            <a:avLst/>
          </a:prstGeom>
          <a:noFill/>
          <a:ln w="9525">
            <a:noFill/>
            <a:miter lim="800000"/>
            <a:headEnd/>
            <a:tailEnd/>
          </a:ln>
        </p:spPr>
        <p:txBody>
          <a:bodyPr wrap="none">
            <a:spAutoFit/>
          </a:bodyPr>
          <a:lstStyle/>
          <a:p>
            <a:r>
              <a:rPr lang="en-US" sz="2400">
                <a:solidFill>
                  <a:srgbClr val="FF0000"/>
                </a:solidFill>
              </a:rPr>
              <a:t>27:9:9:9:3:3:3:1</a:t>
            </a:r>
            <a:endParaRPr lang="en-US" sz="2400"/>
          </a:p>
        </p:txBody>
      </p:sp>
    </p:spTree>
  </p:cSld>
  <p:clrMapOvr>
    <a:masterClrMapping/>
  </p:clrMapOvr>
  <p:transition spd="med">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E829F593-B6A1-47CC-90D3-38640F8FCC26}" type="slidenum">
              <a:rPr lang="en-US" smtClean="0"/>
              <a:pPr>
                <a:defRPr/>
              </a:pPr>
              <a:t>66</a:t>
            </a:fld>
            <a:endParaRPr lang="en-US"/>
          </a:p>
        </p:txBody>
      </p:sp>
      <p:sp>
        <p:nvSpPr>
          <p:cNvPr id="5" name="4 Metin kutusu"/>
          <p:cNvSpPr txBox="1"/>
          <p:nvPr/>
        </p:nvSpPr>
        <p:spPr>
          <a:xfrm>
            <a:off x="0" y="533400"/>
            <a:ext cx="9144000" cy="3540125"/>
          </a:xfrm>
          <a:prstGeom prst="rect">
            <a:avLst/>
          </a:prstGeom>
          <a:noFill/>
        </p:spPr>
        <p:txBody>
          <a:bodyPr>
            <a:spAutoFit/>
          </a:bodyPr>
          <a:lstStyle/>
          <a:p>
            <a:pPr>
              <a:defRPr/>
            </a:pPr>
            <a:r>
              <a:rPr lang="tr-TR" sz="2800" b="1" dirty="0">
                <a:latin typeface="+mn-lt"/>
              </a:rPr>
              <a:t>Karakterlerin </a:t>
            </a:r>
            <a:r>
              <a:rPr lang="tr-TR" sz="2800" b="1" dirty="0" err="1">
                <a:latin typeface="+mn-lt"/>
              </a:rPr>
              <a:t>Mendel</a:t>
            </a:r>
            <a:r>
              <a:rPr lang="tr-TR" sz="2800" b="1" dirty="0">
                <a:latin typeface="+mn-lt"/>
              </a:rPr>
              <a:t> yasalarına göre bir dölden sonrakine geçmesine </a:t>
            </a:r>
            <a:r>
              <a:rPr lang="tr-TR" sz="2800" b="1" dirty="0" err="1">
                <a:latin typeface="+mn-lt"/>
              </a:rPr>
              <a:t>Mendelizm</a:t>
            </a:r>
            <a:r>
              <a:rPr lang="tr-TR" sz="2800" b="1" dirty="0">
                <a:latin typeface="+mn-lt"/>
              </a:rPr>
              <a:t> denir. </a:t>
            </a:r>
            <a:r>
              <a:rPr lang="tr-TR" sz="2800" b="1" dirty="0" err="1">
                <a:latin typeface="+mn-lt"/>
              </a:rPr>
              <a:t>Mendel</a:t>
            </a:r>
            <a:r>
              <a:rPr lang="tr-TR" sz="2800" b="1" dirty="0">
                <a:latin typeface="+mn-lt"/>
              </a:rPr>
              <a:t> yasalarının temeli </a:t>
            </a:r>
            <a:r>
              <a:rPr lang="tr-TR" sz="2800" b="1" dirty="0" err="1">
                <a:latin typeface="+mn-lt"/>
              </a:rPr>
              <a:t>mayoz</a:t>
            </a:r>
            <a:r>
              <a:rPr lang="tr-TR" sz="2800" b="1" dirty="0">
                <a:latin typeface="+mn-lt"/>
              </a:rPr>
              <a:t> bölünmeye dayanır.</a:t>
            </a:r>
          </a:p>
          <a:p>
            <a:pPr>
              <a:defRPr/>
            </a:pPr>
            <a:r>
              <a:rPr lang="tr-TR" sz="2800" b="1" dirty="0">
                <a:latin typeface="+mn-lt"/>
              </a:rPr>
              <a:t>1902 yılında </a:t>
            </a:r>
            <a:r>
              <a:rPr lang="tr-TR" sz="2800" b="1" dirty="0" err="1">
                <a:latin typeface="+mn-lt"/>
              </a:rPr>
              <a:t>Sutton</a:t>
            </a:r>
            <a:r>
              <a:rPr lang="tr-TR" sz="2800" b="1" dirty="0">
                <a:latin typeface="+mn-lt"/>
              </a:rPr>
              <a:t> ve </a:t>
            </a:r>
            <a:r>
              <a:rPr lang="tr-TR" sz="2800" b="1" dirty="0" err="1">
                <a:latin typeface="+mn-lt"/>
              </a:rPr>
              <a:t>Boveri</a:t>
            </a:r>
            <a:r>
              <a:rPr lang="tr-TR" sz="2800" b="1" dirty="0">
                <a:latin typeface="+mn-lt"/>
              </a:rPr>
              <a:t> </a:t>
            </a:r>
            <a:r>
              <a:rPr lang="tr-TR" sz="2800" b="1" dirty="0" err="1">
                <a:latin typeface="+mn-lt"/>
              </a:rPr>
              <a:t>mayoz</a:t>
            </a:r>
            <a:r>
              <a:rPr lang="tr-TR" sz="2800" b="1" dirty="0">
                <a:latin typeface="+mn-lt"/>
              </a:rPr>
              <a:t> bölünme sırasında kromozomların hareketleri genlerle paralellik gösterdiğini söylemişlerdir.</a:t>
            </a:r>
          </a:p>
          <a:p>
            <a:pPr>
              <a:defRPr/>
            </a:pPr>
            <a:r>
              <a:rPr lang="tr-TR" sz="2800" b="1" dirty="0" err="1">
                <a:latin typeface="+mn-lt"/>
              </a:rPr>
              <a:t>Allellerin</a:t>
            </a:r>
            <a:r>
              <a:rPr lang="tr-TR" sz="2800" b="1" dirty="0">
                <a:latin typeface="+mn-lt"/>
              </a:rPr>
              <a:t> ayrışması; </a:t>
            </a:r>
            <a:r>
              <a:rPr lang="tr-TR" sz="2800" b="1" dirty="0" err="1">
                <a:latin typeface="+mn-lt"/>
              </a:rPr>
              <a:t>Mayozda</a:t>
            </a:r>
            <a:r>
              <a:rPr lang="tr-TR" sz="2800" b="1" dirty="0">
                <a:latin typeface="+mn-lt"/>
              </a:rPr>
              <a:t> </a:t>
            </a:r>
            <a:r>
              <a:rPr lang="tr-TR" sz="2800" b="1" dirty="0" err="1">
                <a:latin typeface="+mn-lt"/>
              </a:rPr>
              <a:t>alleller</a:t>
            </a:r>
            <a:r>
              <a:rPr lang="tr-TR" sz="2800" b="1" dirty="0">
                <a:latin typeface="+mn-lt"/>
              </a:rPr>
              <a:t> birbirinden ayrılır. </a:t>
            </a:r>
          </a:p>
        </p:txBody>
      </p:sp>
    </p:spTree>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106E4A07-DCA5-4FE2-8E31-8929E6BC502A}" type="slidenum">
              <a:rPr lang="en-US" smtClean="0"/>
              <a:pPr>
                <a:defRPr/>
              </a:pPr>
              <a:t>67</a:t>
            </a:fld>
            <a:endParaRPr lang="en-US"/>
          </a:p>
        </p:txBody>
      </p:sp>
      <p:pic>
        <p:nvPicPr>
          <p:cNvPr id="71683" name="5 Resim" descr="gamet oluşumu.gif"/>
          <p:cNvPicPr>
            <a:picLocks noChangeAspect="1"/>
          </p:cNvPicPr>
          <p:nvPr/>
        </p:nvPicPr>
        <p:blipFill>
          <a:blip r:embed="rId2" cstate="print"/>
          <a:srcRect/>
          <a:stretch>
            <a:fillRect/>
          </a:stretch>
        </p:blipFill>
        <p:spPr bwMode="auto">
          <a:xfrm>
            <a:off x="1066800" y="377825"/>
            <a:ext cx="6400800" cy="55721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062F0290-43F7-4BD8-BEC6-5AF54D5AC864}" type="slidenum">
              <a:rPr lang="en-US" smtClean="0"/>
              <a:pPr>
                <a:defRPr/>
              </a:pPr>
              <a:t>68</a:t>
            </a:fld>
            <a:endParaRPr lang="en-US"/>
          </a:p>
        </p:txBody>
      </p:sp>
      <p:sp>
        <p:nvSpPr>
          <p:cNvPr id="5" name="4 Metin kutusu"/>
          <p:cNvSpPr txBox="1"/>
          <p:nvPr/>
        </p:nvSpPr>
        <p:spPr>
          <a:xfrm>
            <a:off x="0" y="533400"/>
            <a:ext cx="9144000" cy="3108325"/>
          </a:xfrm>
          <a:prstGeom prst="rect">
            <a:avLst/>
          </a:prstGeom>
          <a:noFill/>
        </p:spPr>
        <p:txBody>
          <a:bodyPr>
            <a:spAutoFit/>
          </a:bodyPr>
          <a:lstStyle/>
          <a:p>
            <a:pPr>
              <a:defRPr/>
            </a:pPr>
            <a:endParaRPr lang="tr-TR" sz="2800" b="1" dirty="0">
              <a:latin typeface="+mn-lt"/>
            </a:endParaRPr>
          </a:p>
          <a:p>
            <a:pPr>
              <a:defRPr/>
            </a:pPr>
            <a:r>
              <a:rPr lang="tr-TR" sz="2800" b="1" dirty="0">
                <a:latin typeface="+mn-lt"/>
              </a:rPr>
              <a:t>-birbirinin </a:t>
            </a:r>
            <a:r>
              <a:rPr lang="tr-TR" sz="2800" b="1" dirty="0" err="1">
                <a:latin typeface="+mn-lt"/>
              </a:rPr>
              <a:t>allelli</a:t>
            </a:r>
            <a:r>
              <a:rPr lang="tr-TR" sz="2800" b="1" dirty="0">
                <a:latin typeface="+mn-lt"/>
              </a:rPr>
              <a:t> olmayan ve farklı kromozomlarda taşınan genlerin eşey hücrelerinde rastgele biçimde ve eşit olasılıkla bir araya gelmeleri farklı homolog kromozomların yerleşim düzenlerinin rastgele ve birbirlerinden bağımsız olmasından kaynaklanır.</a:t>
            </a:r>
          </a:p>
          <a:p>
            <a:pPr>
              <a:defRPr/>
            </a:pPr>
            <a:endParaRPr lang="tr-TR" sz="2800" b="1" dirty="0">
              <a:latin typeface="+mn-lt"/>
            </a:endParaRPr>
          </a:p>
        </p:txBody>
      </p:sp>
    </p:spTree>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5FE8C350-C7B9-4255-9CDA-EEB9D06A6511}" type="slidenum">
              <a:rPr lang="en-US" smtClean="0"/>
              <a:pPr>
                <a:defRPr/>
              </a:pPr>
              <a:t>69</a:t>
            </a:fld>
            <a:endParaRPr lang="en-US"/>
          </a:p>
        </p:txBody>
      </p:sp>
      <p:pic>
        <p:nvPicPr>
          <p:cNvPr id="73732" name="Picture 2"/>
          <p:cNvPicPr>
            <a:picLocks noChangeAspect="1" noChangeArrowheads="1"/>
          </p:cNvPicPr>
          <p:nvPr/>
        </p:nvPicPr>
        <p:blipFill>
          <a:blip r:embed="rId2" cstate="print"/>
          <a:srcRect/>
          <a:stretch>
            <a:fillRect/>
          </a:stretch>
        </p:blipFill>
        <p:spPr bwMode="auto">
          <a:xfrm>
            <a:off x="457200" y="685800"/>
            <a:ext cx="1095375" cy="1076325"/>
          </a:xfrm>
          <a:prstGeom prst="rect">
            <a:avLst/>
          </a:prstGeom>
          <a:noFill/>
          <a:ln w="9525">
            <a:noFill/>
            <a:miter lim="800000"/>
            <a:headEnd/>
            <a:tailEnd/>
          </a:ln>
        </p:spPr>
      </p:pic>
      <p:pic>
        <p:nvPicPr>
          <p:cNvPr id="73733" name="Picture 3"/>
          <p:cNvPicPr>
            <a:picLocks noChangeAspect="1" noChangeArrowheads="1"/>
          </p:cNvPicPr>
          <p:nvPr/>
        </p:nvPicPr>
        <p:blipFill>
          <a:blip r:embed="rId3" cstate="print"/>
          <a:srcRect/>
          <a:stretch>
            <a:fillRect/>
          </a:stretch>
        </p:blipFill>
        <p:spPr bwMode="auto">
          <a:xfrm>
            <a:off x="1600200" y="685800"/>
            <a:ext cx="895350" cy="1066800"/>
          </a:xfrm>
          <a:prstGeom prst="rect">
            <a:avLst/>
          </a:prstGeom>
          <a:noFill/>
          <a:ln w="9525">
            <a:noFill/>
            <a:miter lim="800000"/>
            <a:headEnd/>
            <a:tailEnd/>
          </a:ln>
        </p:spPr>
      </p:pic>
      <p:pic>
        <p:nvPicPr>
          <p:cNvPr id="73734" name="Picture 5"/>
          <p:cNvPicPr>
            <a:picLocks noChangeAspect="1" noChangeArrowheads="1"/>
          </p:cNvPicPr>
          <p:nvPr/>
        </p:nvPicPr>
        <p:blipFill>
          <a:blip r:embed="rId4" cstate="print"/>
          <a:srcRect t="8376" b="16409"/>
          <a:stretch>
            <a:fillRect/>
          </a:stretch>
        </p:blipFill>
        <p:spPr bwMode="auto">
          <a:xfrm>
            <a:off x="1600200" y="2133600"/>
            <a:ext cx="1143000" cy="838200"/>
          </a:xfrm>
          <a:prstGeom prst="rect">
            <a:avLst/>
          </a:prstGeom>
          <a:noFill/>
          <a:ln w="9525">
            <a:noFill/>
            <a:miter lim="800000"/>
            <a:headEnd/>
            <a:tailEnd/>
          </a:ln>
        </p:spPr>
      </p:pic>
      <p:pic>
        <p:nvPicPr>
          <p:cNvPr id="73735" name="Picture 6"/>
          <p:cNvPicPr>
            <a:picLocks noChangeAspect="1" noChangeArrowheads="1"/>
          </p:cNvPicPr>
          <p:nvPr/>
        </p:nvPicPr>
        <p:blipFill>
          <a:blip r:embed="rId5" cstate="print"/>
          <a:srcRect t="20000"/>
          <a:stretch>
            <a:fillRect/>
          </a:stretch>
        </p:blipFill>
        <p:spPr bwMode="auto">
          <a:xfrm>
            <a:off x="381000" y="2133600"/>
            <a:ext cx="1066800" cy="914400"/>
          </a:xfrm>
          <a:prstGeom prst="rect">
            <a:avLst/>
          </a:prstGeom>
          <a:noFill/>
          <a:ln w="9525">
            <a:noFill/>
            <a:miter lim="800000"/>
            <a:headEnd/>
            <a:tailEnd/>
          </a:ln>
        </p:spPr>
      </p:pic>
      <p:cxnSp>
        <p:nvCxnSpPr>
          <p:cNvPr id="73736" name="9 Düz Ok Bağlayıcısı"/>
          <p:cNvCxnSpPr>
            <a:cxnSpLocks noChangeShapeType="1"/>
          </p:cNvCxnSpPr>
          <p:nvPr/>
        </p:nvCxnSpPr>
        <p:spPr bwMode="auto">
          <a:xfrm>
            <a:off x="3048000" y="1828800"/>
            <a:ext cx="1905000" cy="1588"/>
          </a:xfrm>
          <a:prstGeom prst="straightConnector1">
            <a:avLst/>
          </a:prstGeom>
          <a:noFill/>
          <a:ln w="9525" algn="ctr">
            <a:solidFill>
              <a:schemeClr val="tx1"/>
            </a:solidFill>
            <a:round/>
            <a:headEnd/>
            <a:tailEnd type="arrow" w="med" len="med"/>
          </a:ln>
        </p:spPr>
      </p:cxnSp>
      <p:sp>
        <p:nvSpPr>
          <p:cNvPr id="11" name="10 Metin kutusu"/>
          <p:cNvSpPr txBox="1"/>
          <p:nvPr/>
        </p:nvSpPr>
        <p:spPr>
          <a:xfrm>
            <a:off x="2971800" y="1371600"/>
            <a:ext cx="2160588" cy="369888"/>
          </a:xfrm>
          <a:prstGeom prst="rect">
            <a:avLst/>
          </a:prstGeom>
          <a:noFill/>
        </p:spPr>
        <p:txBody>
          <a:bodyPr wrap="none">
            <a:spAutoFit/>
          </a:bodyPr>
          <a:lstStyle/>
          <a:p>
            <a:pPr>
              <a:defRPr/>
            </a:pPr>
            <a:r>
              <a:rPr lang="tr-TR" sz="1800" b="1" dirty="0">
                <a:latin typeface="+mn-lt"/>
              </a:rPr>
              <a:t>Homologlar ayrılır</a:t>
            </a:r>
          </a:p>
        </p:txBody>
      </p:sp>
      <p:pic>
        <p:nvPicPr>
          <p:cNvPr id="73738" name="Picture 2"/>
          <p:cNvPicPr>
            <a:picLocks noChangeAspect="1" noChangeArrowheads="1"/>
          </p:cNvPicPr>
          <p:nvPr/>
        </p:nvPicPr>
        <p:blipFill>
          <a:blip r:embed="rId2" cstate="print"/>
          <a:srcRect/>
          <a:stretch>
            <a:fillRect/>
          </a:stretch>
        </p:blipFill>
        <p:spPr bwMode="auto">
          <a:xfrm>
            <a:off x="5229225" y="762000"/>
            <a:ext cx="1095375" cy="1076325"/>
          </a:xfrm>
          <a:prstGeom prst="rect">
            <a:avLst/>
          </a:prstGeom>
          <a:noFill/>
          <a:ln w="9525">
            <a:noFill/>
            <a:miter lim="800000"/>
            <a:headEnd/>
            <a:tailEnd/>
          </a:ln>
        </p:spPr>
      </p:pic>
      <p:pic>
        <p:nvPicPr>
          <p:cNvPr id="73739" name="Picture 6"/>
          <p:cNvPicPr>
            <a:picLocks noChangeAspect="1" noChangeArrowheads="1"/>
          </p:cNvPicPr>
          <p:nvPr/>
        </p:nvPicPr>
        <p:blipFill>
          <a:blip r:embed="rId5" cstate="print"/>
          <a:srcRect t="20000"/>
          <a:stretch>
            <a:fillRect/>
          </a:stretch>
        </p:blipFill>
        <p:spPr bwMode="auto">
          <a:xfrm>
            <a:off x="5181600" y="1981200"/>
            <a:ext cx="1066800" cy="914400"/>
          </a:xfrm>
          <a:prstGeom prst="rect">
            <a:avLst/>
          </a:prstGeom>
          <a:noFill/>
          <a:ln w="9525">
            <a:noFill/>
            <a:miter lim="800000"/>
            <a:headEnd/>
            <a:tailEnd/>
          </a:ln>
        </p:spPr>
      </p:pic>
      <p:pic>
        <p:nvPicPr>
          <p:cNvPr id="73740" name="Picture 3"/>
          <p:cNvPicPr>
            <a:picLocks noChangeAspect="1" noChangeArrowheads="1"/>
          </p:cNvPicPr>
          <p:nvPr/>
        </p:nvPicPr>
        <p:blipFill>
          <a:blip r:embed="rId3" cstate="print"/>
          <a:srcRect/>
          <a:stretch>
            <a:fillRect/>
          </a:stretch>
        </p:blipFill>
        <p:spPr bwMode="auto">
          <a:xfrm>
            <a:off x="7562850" y="838200"/>
            <a:ext cx="895350" cy="1066800"/>
          </a:xfrm>
          <a:prstGeom prst="rect">
            <a:avLst/>
          </a:prstGeom>
          <a:noFill/>
          <a:ln w="9525">
            <a:noFill/>
            <a:miter lim="800000"/>
            <a:headEnd/>
            <a:tailEnd/>
          </a:ln>
        </p:spPr>
      </p:pic>
      <p:pic>
        <p:nvPicPr>
          <p:cNvPr id="73741" name="Picture 5"/>
          <p:cNvPicPr>
            <a:picLocks noChangeAspect="1" noChangeArrowheads="1"/>
          </p:cNvPicPr>
          <p:nvPr/>
        </p:nvPicPr>
        <p:blipFill>
          <a:blip r:embed="rId4" cstate="print"/>
          <a:srcRect t="8376" b="16409"/>
          <a:stretch>
            <a:fillRect/>
          </a:stretch>
        </p:blipFill>
        <p:spPr bwMode="auto">
          <a:xfrm>
            <a:off x="7467600" y="2057400"/>
            <a:ext cx="1143000" cy="838200"/>
          </a:xfrm>
          <a:prstGeom prst="rect">
            <a:avLst/>
          </a:prstGeom>
          <a:noFill/>
          <a:ln w="9525">
            <a:noFill/>
            <a:miter lim="800000"/>
            <a:headEnd/>
            <a:tailEnd/>
          </a:ln>
        </p:spPr>
      </p:pic>
      <p:cxnSp>
        <p:nvCxnSpPr>
          <p:cNvPr id="73742" name="16 Düz Ok Bağlayıcısı"/>
          <p:cNvCxnSpPr>
            <a:cxnSpLocks noChangeShapeType="1"/>
          </p:cNvCxnSpPr>
          <p:nvPr/>
        </p:nvCxnSpPr>
        <p:spPr bwMode="auto">
          <a:xfrm rot="5400000">
            <a:off x="6019801" y="3733800"/>
            <a:ext cx="1219200" cy="3175"/>
          </a:xfrm>
          <a:prstGeom prst="straightConnector1">
            <a:avLst/>
          </a:prstGeom>
          <a:noFill/>
          <a:ln w="9525" algn="ctr">
            <a:solidFill>
              <a:schemeClr val="tx1"/>
            </a:solidFill>
            <a:round/>
            <a:headEnd/>
            <a:tailEnd type="arrow" w="med" len="med"/>
          </a:ln>
        </p:spPr>
      </p:cxnSp>
      <p:sp>
        <p:nvSpPr>
          <p:cNvPr id="18" name="17 Metin kutusu"/>
          <p:cNvSpPr txBox="1"/>
          <p:nvPr/>
        </p:nvSpPr>
        <p:spPr>
          <a:xfrm>
            <a:off x="6705600" y="3581400"/>
            <a:ext cx="2262188" cy="369888"/>
          </a:xfrm>
          <a:prstGeom prst="rect">
            <a:avLst/>
          </a:prstGeom>
          <a:noFill/>
        </p:spPr>
        <p:txBody>
          <a:bodyPr wrap="none">
            <a:spAutoFit/>
          </a:bodyPr>
          <a:lstStyle/>
          <a:p>
            <a:pPr>
              <a:defRPr/>
            </a:pPr>
            <a:r>
              <a:rPr lang="tr-TR" sz="1800" b="1" dirty="0" err="1">
                <a:latin typeface="+mn-lt"/>
              </a:rPr>
              <a:t>Sentromer</a:t>
            </a:r>
            <a:r>
              <a:rPr lang="tr-TR" sz="1800" b="1" dirty="0">
                <a:latin typeface="+mn-lt"/>
              </a:rPr>
              <a:t> bölünür</a:t>
            </a:r>
          </a:p>
        </p:txBody>
      </p:sp>
      <p:pic>
        <p:nvPicPr>
          <p:cNvPr id="73744" name="Picture 7"/>
          <p:cNvPicPr>
            <a:picLocks noChangeAspect="1" noChangeArrowheads="1"/>
          </p:cNvPicPr>
          <p:nvPr/>
        </p:nvPicPr>
        <p:blipFill>
          <a:blip r:embed="rId6" cstate="print"/>
          <a:srcRect/>
          <a:stretch>
            <a:fillRect/>
          </a:stretch>
        </p:blipFill>
        <p:spPr bwMode="auto">
          <a:xfrm>
            <a:off x="2743200" y="3962400"/>
            <a:ext cx="666750" cy="1143000"/>
          </a:xfrm>
          <a:prstGeom prst="rect">
            <a:avLst/>
          </a:prstGeom>
          <a:noFill/>
          <a:ln w="9525">
            <a:noFill/>
            <a:miter lim="800000"/>
            <a:headEnd/>
            <a:tailEnd/>
          </a:ln>
        </p:spPr>
      </p:pic>
      <p:cxnSp>
        <p:nvCxnSpPr>
          <p:cNvPr id="73745" name="20 Düz Ok Bağlayıcısı"/>
          <p:cNvCxnSpPr>
            <a:cxnSpLocks noChangeShapeType="1"/>
          </p:cNvCxnSpPr>
          <p:nvPr/>
        </p:nvCxnSpPr>
        <p:spPr bwMode="auto">
          <a:xfrm rot="10800000">
            <a:off x="5181600" y="4495800"/>
            <a:ext cx="1447800" cy="1588"/>
          </a:xfrm>
          <a:prstGeom prst="straightConnector1">
            <a:avLst/>
          </a:prstGeom>
          <a:noFill/>
          <a:ln w="9525" algn="ctr">
            <a:solidFill>
              <a:schemeClr val="tx1"/>
            </a:solidFill>
            <a:round/>
            <a:headEnd/>
            <a:tailEnd type="arrow" w="med" len="med"/>
          </a:ln>
        </p:spPr>
      </p:cxnSp>
      <p:sp>
        <p:nvSpPr>
          <p:cNvPr id="73746" name="23 Oval"/>
          <p:cNvSpPr>
            <a:spLocks noChangeArrowheads="1"/>
          </p:cNvSpPr>
          <p:nvPr/>
        </p:nvSpPr>
        <p:spPr bwMode="auto">
          <a:xfrm>
            <a:off x="2438400" y="3657600"/>
            <a:ext cx="1219200" cy="2667000"/>
          </a:xfrm>
          <a:prstGeom prst="ellipse">
            <a:avLst/>
          </a:prstGeom>
          <a:noFill/>
          <a:ln w="9525" algn="ctr">
            <a:solidFill>
              <a:schemeClr val="tx1"/>
            </a:solidFill>
            <a:round/>
            <a:headEnd/>
            <a:tailEnd/>
          </a:ln>
        </p:spPr>
        <p:txBody>
          <a:bodyPr wrap="none"/>
          <a:lstStyle/>
          <a:p>
            <a:pPr algn="ctr"/>
            <a:endParaRPr lang="tr-TR"/>
          </a:p>
        </p:txBody>
      </p:sp>
      <p:pic>
        <p:nvPicPr>
          <p:cNvPr id="73747" name="Picture 9"/>
          <p:cNvPicPr>
            <a:picLocks noChangeAspect="1" noChangeArrowheads="1"/>
          </p:cNvPicPr>
          <p:nvPr/>
        </p:nvPicPr>
        <p:blipFill>
          <a:blip r:embed="rId7" cstate="print"/>
          <a:srcRect/>
          <a:stretch>
            <a:fillRect/>
          </a:stretch>
        </p:blipFill>
        <p:spPr bwMode="auto">
          <a:xfrm>
            <a:off x="2743200" y="5181600"/>
            <a:ext cx="771525" cy="704850"/>
          </a:xfrm>
          <a:prstGeom prst="rect">
            <a:avLst/>
          </a:prstGeom>
          <a:noFill/>
          <a:ln w="9525">
            <a:noFill/>
            <a:miter lim="800000"/>
            <a:headEnd/>
            <a:tailEnd/>
          </a:ln>
        </p:spPr>
      </p:pic>
      <p:pic>
        <p:nvPicPr>
          <p:cNvPr id="73748" name="Picture 10"/>
          <p:cNvPicPr>
            <a:picLocks noChangeAspect="1" noChangeArrowheads="1"/>
          </p:cNvPicPr>
          <p:nvPr/>
        </p:nvPicPr>
        <p:blipFill>
          <a:blip r:embed="rId8" cstate="print"/>
          <a:srcRect/>
          <a:stretch>
            <a:fillRect/>
          </a:stretch>
        </p:blipFill>
        <p:spPr bwMode="auto">
          <a:xfrm>
            <a:off x="4114800" y="3810000"/>
            <a:ext cx="457200" cy="990600"/>
          </a:xfrm>
          <a:prstGeom prst="rect">
            <a:avLst/>
          </a:prstGeom>
          <a:noFill/>
          <a:ln w="9525">
            <a:noFill/>
            <a:miter lim="800000"/>
            <a:headEnd/>
            <a:tailEnd/>
          </a:ln>
        </p:spPr>
      </p:pic>
      <p:pic>
        <p:nvPicPr>
          <p:cNvPr id="73749" name="Picture 11"/>
          <p:cNvPicPr>
            <a:picLocks noChangeAspect="1" noChangeArrowheads="1"/>
          </p:cNvPicPr>
          <p:nvPr/>
        </p:nvPicPr>
        <p:blipFill>
          <a:blip r:embed="rId9" cstate="print"/>
          <a:srcRect/>
          <a:stretch>
            <a:fillRect/>
          </a:stretch>
        </p:blipFill>
        <p:spPr bwMode="auto">
          <a:xfrm>
            <a:off x="4114800" y="4876800"/>
            <a:ext cx="514350" cy="876300"/>
          </a:xfrm>
          <a:prstGeom prst="rect">
            <a:avLst/>
          </a:prstGeom>
          <a:noFill/>
          <a:ln w="9525">
            <a:noFill/>
            <a:miter lim="800000"/>
            <a:headEnd/>
            <a:tailEnd/>
          </a:ln>
        </p:spPr>
      </p:pic>
      <p:sp>
        <p:nvSpPr>
          <p:cNvPr id="73750" name="27 Oval"/>
          <p:cNvSpPr>
            <a:spLocks noChangeArrowheads="1"/>
          </p:cNvSpPr>
          <p:nvPr/>
        </p:nvSpPr>
        <p:spPr bwMode="auto">
          <a:xfrm>
            <a:off x="3733800" y="3657600"/>
            <a:ext cx="1295400" cy="2590800"/>
          </a:xfrm>
          <a:prstGeom prst="ellipse">
            <a:avLst/>
          </a:prstGeom>
          <a:noFill/>
          <a:ln w="9525" algn="ctr">
            <a:solidFill>
              <a:schemeClr val="tx1"/>
            </a:solidFill>
            <a:round/>
            <a:headEnd/>
            <a:tailEnd/>
          </a:ln>
        </p:spPr>
        <p:txBody>
          <a:bodyPr wrap="none"/>
          <a:lstStyle/>
          <a:p>
            <a:pPr algn="ctr"/>
            <a:endParaRPr lang="tr-TR"/>
          </a:p>
        </p:txBody>
      </p:sp>
      <p:sp>
        <p:nvSpPr>
          <p:cNvPr id="29" name="28 Metin kutusu"/>
          <p:cNvSpPr txBox="1"/>
          <p:nvPr/>
        </p:nvSpPr>
        <p:spPr>
          <a:xfrm>
            <a:off x="5259388" y="4572000"/>
            <a:ext cx="1190625" cy="369888"/>
          </a:xfrm>
          <a:prstGeom prst="rect">
            <a:avLst/>
          </a:prstGeom>
          <a:noFill/>
        </p:spPr>
        <p:txBody>
          <a:bodyPr wrap="none">
            <a:spAutoFit/>
          </a:bodyPr>
          <a:lstStyle/>
          <a:p>
            <a:pPr>
              <a:defRPr/>
            </a:pPr>
            <a:r>
              <a:rPr lang="tr-TR" sz="1800" b="1" dirty="0">
                <a:latin typeface="+mn-lt"/>
              </a:rPr>
              <a:t>Gametler</a:t>
            </a:r>
          </a:p>
        </p:txBody>
      </p:sp>
      <p:sp>
        <p:nvSpPr>
          <p:cNvPr id="73752" name="29 Oval"/>
          <p:cNvSpPr>
            <a:spLocks noChangeArrowheads="1"/>
          </p:cNvSpPr>
          <p:nvPr/>
        </p:nvSpPr>
        <p:spPr bwMode="auto">
          <a:xfrm>
            <a:off x="4953000" y="304800"/>
            <a:ext cx="1676400" cy="3048000"/>
          </a:xfrm>
          <a:prstGeom prst="ellipse">
            <a:avLst/>
          </a:prstGeom>
          <a:noFill/>
          <a:ln w="9525" algn="ctr">
            <a:solidFill>
              <a:schemeClr val="tx1"/>
            </a:solidFill>
            <a:round/>
            <a:headEnd/>
            <a:tailEnd/>
          </a:ln>
        </p:spPr>
        <p:txBody>
          <a:bodyPr wrap="none"/>
          <a:lstStyle/>
          <a:p>
            <a:pPr algn="ctr"/>
            <a:endParaRPr lang="tr-TR"/>
          </a:p>
        </p:txBody>
      </p:sp>
      <p:sp>
        <p:nvSpPr>
          <p:cNvPr id="73753" name="30 Oval"/>
          <p:cNvSpPr>
            <a:spLocks noChangeArrowheads="1"/>
          </p:cNvSpPr>
          <p:nvPr/>
        </p:nvSpPr>
        <p:spPr bwMode="auto">
          <a:xfrm>
            <a:off x="7239000" y="457200"/>
            <a:ext cx="1676400" cy="3048000"/>
          </a:xfrm>
          <a:prstGeom prst="ellipse">
            <a:avLst/>
          </a:prstGeom>
          <a:noFill/>
          <a:ln w="9525" algn="ctr">
            <a:solidFill>
              <a:schemeClr val="tx1"/>
            </a:solidFill>
            <a:round/>
            <a:headEnd/>
            <a:tailEnd/>
          </a:ln>
        </p:spPr>
        <p:txBody>
          <a:bodyPr wrap="none"/>
          <a:lstStyle/>
          <a:p>
            <a:pPr algn="ctr"/>
            <a:endParaRPr lang="tr-TR"/>
          </a:p>
        </p:txBody>
      </p:sp>
      <p:sp>
        <p:nvSpPr>
          <p:cNvPr id="73754" name="31 Oval"/>
          <p:cNvSpPr>
            <a:spLocks noChangeArrowheads="1"/>
          </p:cNvSpPr>
          <p:nvPr/>
        </p:nvSpPr>
        <p:spPr bwMode="auto">
          <a:xfrm>
            <a:off x="0" y="0"/>
            <a:ext cx="2971800" cy="3733800"/>
          </a:xfrm>
          <a:prstGeom prst="ellipse">
            <a:avLst/>
          </a:prstGeom>
          <a:noFill/>
          <a:ln w="9525" algn="ctr">
            <a:solidFill>
              <a:schemeClr val="tx1"/>
            </a:solidFill>
            <a:round/>
            <a:headEnd/>
            <a:tailEnd/>
          </a:ln>
        </p:spPr>
        <p:txBody>
          <a:bodyPr wrap="none"/>
          <a:lstStyle/>
          <a:p>
            <a:pPr algn="ctr"/>
            <a:endParaRPr lang="tr-T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p:txBody>
          <a:bodyPr/>
          <a:lstStyle/>
          <a:p>
            <a:pPr algn="ctr"/>
            <a:r>
              <a:rPr lang="tr-TR" sz="2400" b="1" smtClean="0">
                <a:solidFill>
                  <a:schemeClr val="tx1"/>
                </a:solidFill>
              </a:rPr>
              <a:t>BİTKİ HİBRİDİZASYONUYLA İLGİLİ DENEYLER</a:t>
            </a:r>
          </a:p>
        </p:txBody>
      </p:sp>
      <p:sp>
        <p:nvSpPr>
          <p:cNvPr id="5" name="4 Slayt Numarası Yer Tutucusu"/>
          <p:cNvSpPr>
            <a:spLocks noGrp="1"/>
          </p:cNvSpPr>
          <p:nvPr>
            <p:ph type="sldNum" sz="quarter" idx="12"/>
          </p:nvPr>
        </p:nvSpPr>
        <p:spPr/>
        <p:txBody>
          <a:bodyPr/>
          <a:lstStyle/>
          <a:p>
            <a:pPr>
              <a:defRPr/>
            </a:pPr>
            <a:fld id="{5054A5A5-11EA-4E90-A1D3-6BB9CA438E62}" type="slidenum">
              <a:rPr lang="en-US" smtClean="0"/>
              <a:pPr>
                <a:defRPr/>
              </a:pPr>
              <a:t>7</a:t>
            </a:fld>
            <a:endParaRPr lang="en-US"/>
          </a:p>
        </p:txBody>
      </p:sp>
      <p:pic>
        <p:nvPicPr>
          <p:cNvPr id="10244" name="7 İçerik Yer Tutucusu" descr="MENDEL PAPER.jpg"/>
          <p:cNvPicPr>
            <a:picLocks noGrp="1" noChangeAspect="1"/>
          </p:cNvPicPr>
          <p:nvPr>
            <p:ph idx="1"/>
          </p:nvPr>
        </p:nvPicPr>
        <p:blipFill>
          <a:blip r:embed="rId2" cstate="print"/>
          <a:srcRect/>
          <a:stretch>
            <a:fillRect/>
          </a:stretch>
        </p:blipFill>
        <p:spPr>
          <a:xfrm>
            <a:off x="1524000" y="457200"/>
            <a:ext cx="5853113" cy="5867400"/>
          </a:xfrm>
        </p:spPr>
      </p:pic>
    </p:spTree>
  </p:cSld>
  <p:clrMapOvr>
    <a:masterClrMapping/>
  </p:clrMapOvr>
  <p:transition spd="med">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66E35592-AEA7-476D-B471-E258C03B9835}" type="slidenum">
              <a:rPr lang="en-US" smtClean="0"/>
              <a:pPr>
                <a:defRPr/>
              </a:pPr>
              <a:t>70</a:t>
            </a:fld>
            <a:endParaRPr lang="en-US"/>
          </a:p>
        </p:txBody>
      </p:sp>
      <p:pic>
        <p:nvPicPr>
          <p:cNvPr id="74756" name="Picture 2"/>
          <p:cNvPicPr>
            <a:picLocks noChangeAspect="1" noChangeArrowheads="1"/>
          </p:cNvPicPr>
          <p:nvPr/>
        </p:nvPicPr>
        <p:blipFill>
          <a:blip r:embed="rId2" cstate="print"/>
          <a:srcRect/>
          <a:stretch>
            <a:fillRect/>
          </a:stretch>
        </p:blipFill>
        <p:spPr bwMode="auto">
          <a:xfrm>
            <a:off x="457200" y="685800"/>
            <a:ext cx="1095375" cy="1076325"/>
          </a:xfrm>
          <a:prstGeom prst="rect">
            <a:avLst/>
          </a:prstGeom>
          <a:noFill/>
          <a:ln w="9525">
            <a:noFill/>
            <a:miter lim="800000"/>
            <a:headEnd/>
            <a:tailEnd/>
          </a:ln>
        </p:spPr>
      </p:pic>
      <p:pic>
        <p:nvPicPr>
          <p:cNvPr id="74757" name="Picture 3"/>
          <p:cNvPicPr>
            <a:picLocks noChangeAspect="1" noChangeArrowheads="1"/>
          </p:cNvPicPr>
          <p:nvPr/>
        </p:nvPicPr>
        <p:blipFill>
          <a:blip r:embed="rId3" cstate="print"/>
          <a:srcRect/>
          <a:stretch>
            <a:fillRect/>
          </a:stretch>
        </p:blipFill>
        <p:spPr bwMode="auto">
          <a:xfrm>
            <a:off x="1600200" y="685800"/>
            <a:ext cx="895350" cy="1066800"/>
          </a:xfrm>
          <a:prstGeom prst="rect">
            <a:avLst/>
          </a:prstGeom>
          <a:noFill/>
          <a:ln w="9525">
            <a:noFill/>
            <a:miter lim="800000"/>
            <a:headEnd/>
            <a:tailEnd/>
          </a:ln>
        </p:spPr>
      </p:pic>
      <p:pic>
        <p:nvPicPr>
          <p:cNvPr id="74758" name="Picture 5"/>
          <p:cNvPicPr>
            <a:picLocks noChangeAspect="1" noChangeArrowheads="1"/>
          </p:cNvPicPr>
          <p:nvPr/>
        </p:nvPicPr>
        <p:blipFill>
          <a:blip r:embed="rId4" cstate="print"/>
          <a:srcRect t="8376" b="16409"/>
          <a:stretch>
            <a:fillRect/>
          </a:stretch>
        </p:blipFill>
        <p:spPr bwMode="auto">
          <a:xfrm>
            <a:off x="381000" y="2057400"/>
            <a:ext cx="1143000" cy="838200"/>
          </a:xfrm>
          <a:prstGeom prst="rect">
            <a:avLst/>
          </a:prstGeom>
          <a:noFill/>
          <a:ln w="9525">
            <a:noFill/>
            <a:miter lim="800000"/>
            <a:headEnd/>
            <a:tailEnd/>
          </a:ln>
        </p:spPr>
      </p:pic>
      <p:pic>
        <p:nvPicPr>
          <p:cNvPr id="74759" name="Picture 6"/>
          <p:cNvPicPr>
            <a:picLocks noChangeAspect="1" noChangeArrowheads="1"/>
          </p:cNvPicPr>
          <p:nvPr/>
        </p:nvPicPr>
        <p:blipFill>
          <a:blip r:embed="rId5" cstate="print"/>
          <a:srcRect t="20000"/>
          <a:stretch>
            <a:fillRect/>
          </a:stretch>
        </p:blipFill>
        <p:spPr bwMode="auto">
          <a:xfrm>
            <a:off x="1600200" y="1981200"/>
            <a:ext cx="1066800" cy="914400"/>
          </a:xfrm>
          <a:prstGeom prst="rect">
            <a:avLst/>
          </a:prstGeom>
          <a:noFill/>
          <a:ln w="9525">
            <a:noFill/>
            <a:miter lim="800000"/>
            <a:headEnd/>
            <a:tailEnd/>
          </a:ln>
        </p:spPr>
      </p:pic>
      <p:cxnSp>
        <p:nvCxnSpPr>
          <p:cNvPr id="74760" name="9 Düz Ok Bağlayıcısı"/>
          <p:cNvCxnSpPr>
            <a:cxnSpLocks noChangeShapeType="1"/>
          </p:cNvCxnSpPr>
          <p:nvPr/>
        </p:nvCxnSpPr>
        <p:spPr bwMode="auto">
          <a:xfrm>
            <a:off x="3048000" y="1828800"/>
            <a:ext cx="1905000" cy="1588"/>
          </a:xfrm>
          <a:prstGeom prst="straightConnector1">
            <a:avLst/>
          </a:prstGeom>
          <a:noFill/>
          <a:ln w="9525" algn="ctr">
            <a:solidFill>
              <a:schemeClr val="tx1"/>
            </a:solidFill>
            <a:round/>
            <a:headEnd/>
            <a:tailEnd type="arrow" w="med" len="med"/>
          </a:ln>
        </p:spPr>
      </p:cxnSp>
      <p:sp>
        <p:nvSpPr>
          <p:cNvPr id="11" name="10 Metin kutusu"/>
          <p:cNvSpPr txBox="1"/>
          <p:nvPr/>
        </p:nvSpPr>
        <p:spPr>
          <a:xfrm>
            <a:off x="2971800" y="1371600"/>
            <a:ext cx="2160588" cy="369888"/>
          </a:xfrm>
          <a:prstGeom prst="rect">
            <a:avLst/>
          </a:prstGeom>
          <a:noFill/>
        </p:spPr>
        <p:txBody>
          <a:bodyPr wrap="none">
            <a:spAutoFit/>
          </a:bodyPr>
          <a:lstStyle/>
          <a:p>
            <a:pPr>
              <a:defRPr/>
            </a:pPr>
            <a:r>
              <a:rPr lang="tr-TR" sz="1800" b="1" dirty="0">
                <a:latin typeface="+mn-lt"/>
              </a:rPr>
              <a:t>Homologlar ayrılır</a:t>
            </a:r>
          </a:p>
        </p:txBody>
      </p:sp>
      <p:pic>
        <p:nvPicPr>
          <p:cNvPr id="74762" name="Picture 2"/>
          <p:cNvPicPr>
            <a:picLocks noChangeAspect="1" noChangeArrowheads="1"/>
          </p:cNvPicPr>
          <p:nvPr/>
        </p:nvPicPr>
        <p:blipFill>
          <a:blip r:embed="rId2" cstate="print"/>
          <a:srcRect/>
          <a:stretch>
            <a:fillRect/>
          </a:stretch>
        </p:blipFill>
        <p:spPr bwMode="auto">
          <a:xfrm>
            <a:off x="5229225" y="762000"/>
            <a:ext cx="1095375" cy="1076325"/>
          </a:xfrm>
          <a:prstGeom prst="rect">
            <a:avLst/>
          </a:prstGeom>
          <a:noFill/>
          <a:ln w="9525">
            <a:noFill/>
            <a:miter lim="800000"/>
            <a:headEnd/>
            <a:tailEnd/>
          </a:ln>
        </p:spPr>
      </p:pic>
      <p:pic>
        <p:nvPicPr>
          <p:cNvPr id="74763" name="Picture 6"/>
          <p:cNvPicPr>
            <a:picLocks noChangeAspect="1" noChangeArrowheads="1"/>
          </p:cNvPicPr>
          <p:nvPr/>
        </p:nvPicPr>
        <p:blipFill>
          <a:blip r:embed="rId5" cstate="print"/>
          <a:srcRect t="20000"/>
          <a:stretch>
            <a:fillRect/>
          </a:stretch>
        </p:blipFill>
        <p:spPr bwMode="auto">
          <a:xfrm>
            <a:off x="7467600" y="1981200"/>
            <a:ext cx="1066800" cy="914400"/>
          </a:xfrm>
          <a:prstGeom prst="rect">
            <a:avLst/>
          </a:prstGeom>
          <a:noFill/>
          <a:ln w="9525">
            <a:noFill/>
            <a:miter lim="800000"/>
            <a:headEnd/>
            <a:tailEnd/>
          </a:ln>
        </p:spPr>
      </p:pic>
      <p:pic>
        <p:nvPicPr>
          <p:cNvPr id="74764" name="Picture 3"/>
          <p:cNvPicPr>
            <a:picLocks noChangeAspect="1" noChangeArrowheads="1"/>
          </p:cNvPicPr>
          <p:nvPr/>
        </p:nvPicPr>
        <p:blipFill>
          <a:blip r:embed="rId3" cstate="print"/>
          <a:srcRect/>
          <a:stretch>
            <a:fillRect/>
          </a:stretch>
        </p:blipFill>
        <p:spPr bwMode="auto">
          <a:xfrm>
            <a:off x="7562850" y="838200"/>
            <a:ext cx="895350" cy="1066800"/>
          </a:xfrm>
          <a:prstGeom prst="rect">
            <a:avLst/>
          </a:prstGeom>
          <a:noFill/>
          <a:ln w="9525">
            <a:noFill/>
            <a:miter lim="800000"/>
            <a:headEnd/>
            <a:tailEnd/>
          </a:ln>
        </p:spPr>
      </p:pic>
      <p:pic>
        <p:nvPicPr>
          <p:cNvPr id="74765" name="Picture 5"/>
          <p:cNvPicPr>
            <a:picLocks noChangeAspect="1" noChangeArrowheads="1"/>
          </p:cNvPicPr>
          <p:nvPr/>
        </p:nvPicPr>
        <p:blipFill>
          <a:blip r:embed="rId4" cstate="print"/>
          <a:srcRect t="8376" b="16409"/>
          <a:stretch>
            <a:fillRect/>
          </a:stretch>
        </p:blipFill>
        <p:spPr bwMode="auto">
          <a:xfrm>
            <a:off x="5181600" y="2057400"/>
            <a:ext cx="1143000" cy="838200"/>
          </a:xfrm>
          <a:prstGeom prst="rect">
            <a:avLst/>
          </a:prstGeom>
          <a:noFill/>
          <a:ln w="9525">
            <a:noFill/>
            <a:miter lim="800000"/>
            <a:headEnd/>
            <a:tailEnd/>
          </a:ln>
        </p:spPr>
      </p:pic>
      <p:cxnSp>
        <p:nvCxnSpPr>
          <p:cNvPr id="74766" name="16 Düz Ok Bağlayıcısı"/>
          <p:cNvCxnSpPr>
            <a:cxnSpLocks noChangeShapeType="1"/>
          </p:cNvCxnSpPr>
          <p:nvPr/>
        </p:nvCxnSpPr>
        <p:spPr bwMode="auto">
          <a:xfrm rot="5400000">
            <a:off x="6019801" y="3733800"/>
            <a:ext cx="1219200" cy="3175"/>
          </a:xfrm>
          <a:prstGeom prst="straightConnector1">
            <a:avLst/>
          </a:prstGeom>
          <a:noFill/>
          <a:ln w="9525" algn="ctr">
            <a:solidFill>
              <a:schemeClr val="tx1"/>
            </a:solidFill>
            <a:round/>
            <a:headEnd/>
            <a:tailEnd type="arrow" w="med" len="med"/>
          </a:ln>
        </p:spPr>
      </p:cxnSp>
      <p:sp>
        <p:nvSpPr>
          <p:cNvPr id="18" name="17 Metin kutusu"/>
          <p:cNvSpPr txBox="1"/>
          <p:nvPr/>
        </p:nvSpPr>
        <p:spPr>
          <a:xfrm>
            <a:off x="6705600" y="3581400"/>
            <a:ext cx="2262188" cy="369888"/>
          </a:xfrm>
          <a:prstGeom prst="rect">
            <a:avLst/>
          </a:prstGeom>
          <a:noFill/>
        </p:spPr>
        <p:txBody>
          <a:bodyPr wrap="none">
            <a:spAutoFit/>
          </a:bodyPr>
          <a:lstStyle/>
          <a:p>
            <a:pPr>
              <a:defRPr/>
            </a:pPr>
            <a:r>
              <a:rPr lang="tr-TR" sz="1800" b="1" dirty="0" err="1">
                <a:latin typeface="+mn-lt"/>
              </a:rPr>
              <a:t>Sentromer</a:t>
            </a:r>
            <a:r>
              <a:rPr lang="tr-TR" sz="1800" b="1" dirty="0">
                <a:latin typeface="+mn-lt"/>
              </a:rPr>
              <a:t> bölünür</a:t>
            </a:r>
          </a:p>
        </p:txBody>
      </p:sp>
      <p:pic>
        <p:nvPicPr>
          <p:cNvPr id="74768" name="Picture 7"/>
          <p:cNvPicPr>
            <a:picLocks noChangeAspect="1" noChangeArrowheads="1"/>
          </p:cNvPicPr>
          <p:nvPr/>
        </p:nvPicPr>
        <p:blipFill>
          <a:blip r:embed="rId6" cstate="print"/>
          <a:srcRect/>
          <a:stretch>
            <a:fillRect/>
          </a:stretch>
        </p:blipFill>
        <p:spPr bwMode="auto">
          <a:xfrm>
            <a:off x="2743200" y="3962400"/>
            <a:ext cx="666750" cy="1143000"/>
          </a:xfrm>
          <a:prstGeom prst="rect">
            <a:avLst/>
          </a:prstGeom>
          <a:noFill/>
          <a:ln w="9525">
            <a:noFill/>
            <a:miter lim="800000"/>
            <a:headEnd/>
            <a:tailEnd/>
          </a:ln>
        </p:spPr>
      </p:pic>
      <p:cxnSp>
        <p:nvCxnSpPr>
          <p:cNvPr id="74769" name="20 Düz Ok Bağlayıcısı"/>
          <p:cNvCxnSpPr>
            <a:cxnSpLocks noChangeShapeType="1"/>
          </p:cNvCxnSpPr>
          <p:nvPr/>
        </p:nvCxnSpPr>
        <p:spPr bwMode="auto">
          <a:xfrm rot="10800000">
            <a:off x="5181600" y="4495800"/>
            <a:ext cx="1447800" cy="1588"/>
          </a:xfrm>
          <a:prstGeom prst="straightConnector1">
            <a:avLst/>
          </a:prstGeom>
          <a:noFill/>
          <a:ln w="9525" algn="ctr">
            <a:solidFill>
              <a:schemeClr val="tx1"/>
            </a:solidFill>
            <a:round/>
            <a:headEnd/>
            <a:tailEnd type="arrow" w="med" len="med"/>
          </a:ln>
        </p:spPr>
      </p:cxnSp>
      <p:sp>
        <p:nvSpPr>
          <p:cNvPr id="74770" name="23 Oval"/>
          <p:cNvSpPr>
            <a:spLocks noChangeArrowheads="1"/>
          </p:cNvSpPr>
          <p:nvPr/>
        </p:nvSpPr>
        <p:spPr bwMode="auto">
          <a:xfrm>
            <a:off x="2438400" y="3657600"/>
            <a:ext cx="1219200" cy="2667000"/>
          </a:xfrm>
          <a:prstGeom prst="ellipse">
            <a:avLst/>
          </a:prstGeom>
          <a:noFill/>
          <a:ln w="9525" algn="ctr">
            <a:solidFill>
              <a:schemeClr val="tx1"/>
            </a:solidFill>
            <a:round/>
            <a:headEnd/>
            <a:tailEnd/>
          </a:ln>
        </p:spPr>
        <p:txBody>
          <a:bodyPr wrap="none"/>
          <a:lstStyle/>
          <a:p>
            <a:pPr algn="ctr"/>
            <a:endParaRPr lang="tr-TR"/>
          </a:p>
        </p:txBody>
      </p:sp>
      <p:pic>
        <p:nvPicPr>
          <p:cNvPr id="74771" name="Picture 9"/>
          <p:cNvPicPr>
            <a:picLocks noChangeAspect="1" noChangeArrowheads="1"/>
          </p:cNvPicPr>
          <p:nvPr/>
        </p:nvPicPr>
        <p:blipFill>
          <a:blip r:embed="rId7" cstate="print"/>
          <a:srcRect/>
          <a:stretch>
            <a:fillRect/>
          </a:stretch>
        </p:blipFill>
        <p:spPr bwMode="auto">
          <a:xfrm>
            <a:off x="3962400" y="4953000"/>
            <a:ext cx="771525" cy="704850"/>
          </a:xfrm>
          <a:prstGeom prst="rect">
            <a:avLst/>
          </a:prstGeom>
          <a:noFill/>
          <a:ln w="9525">
            <a:noFill/>
            <a:miter lim="800000"/>
            <a:headEnd/>
            <a:tailEnd/>
          </a:ln>
        </p:spPr>
      </p:pic>
      <p:pic>
        <p:nvPicPr>
          <p:cNvPr id="74772" name="Picture 10"/>
          <p:cNvPicPr>
            <a:picLocks noChangeAspect="1" noChangeArrowheads="1"/>
          </p:cNvPicPr>
          <p:nvPr/>
        </p:nvPicPr>
        <p:blipFill>
          <a:blip r:embed="rId8" cstate="print"/>
          <a:srcRect/>
          <a:stretch>
            <a:fillRect/>
          </a:stretch>
        </p:blipFill>
        <p:spPr bwMode="auto">
          <a:xfrm>
            <a:off x="4114800" y="3810000"/>
            <a:ext cx="457200" cy="990600"/>
          </a:xfrm>
          <a:prstGeom prst="rect">
            <a:avLst/>
          </a:prstGeom>
          <a:noFill/>
          <a:ln w="9525">
            <a:noFill/>
            <a:miter lim="800000"/>
            <a:headEnd/>
            <a:tailEnd/>
          </a:ln>
        </p:spPr>
      </p:pic>
      <p:pic>
        <p:nvPicPr>
          <p:cNvPr id="74773" name="Picture 11"/>
          <p:cNvPicPr>
            <a:picLocks noChangeAspect="1" noChangeArrowheads="1"/>
          </p:cNvPicPr>
          <p:nvPr/>
        </p:nvPicPr>
        <p:blipFill>
          <a:blip r:embed="rId9" cstate="print"/>
          <a:srcRect/>
          <a:stretch>
            <a:fillRect/>
          </a:stretch>
        </p:blipFill>
        <p:spPr bwMode="auto">
          <a:xfrm>
            <a:off x="2819400" y="5181600"/>
            <a:ext cx="514350" cy="876300"/>
          </a:xfrm>
          <a:prstGeom prst="rect">
            <a:avLst/>
          </a:prstGeom>
          <a:noFill/>
          <a:ln w="9525">
            <a:noFill/>
            <a:miter lim="800000"/>
            <a:headEnd/>
            <a:tailEnd/>
          </a:ln>
        </p:spPr>
      </p:pic>
      <p:sp>
        <p:nvSpPr>
          <p:cNvPr id="74774" name="27 Oval"/>
          <p:cNvSpPr>
            <a:spLocks noChangeArrowheads="1"/>
          </p:cNvSpPr>
          <p:nvPr/>
        </p:nvSpPr>
        <p:spPr bwMode="auto">
          <a:xfrm>
            <a:off x="3733800" y="3657600"/>
            <a:ext cx="1295400" cy="2590800"/>
          </a:xfrm>
          <a:prstGeom prst="ellipse">
            <a:avLst/>
          </a:prstGeom>
          <a:noFill/>
          <a:ln w="9525" algn="ctr">
            <a:solidFill>
              <a:schemeClr val="tx1"/>
            </a:solidFill>
            <a:round/>
            <a:headEnd/>
            <a:tailEnd/>
          </a:ln>
        </p:spPr>
        <p:txBody>
          <a:bodyPr wrap="none"/>
          <a:lstStyle/>
          <a:p>
            <a:pPr algn="ctr"/>
            <a:endParaRPr lang="tr-TR"/>
          </a:p>
        </p:txBody>
      </p:sp>
      <p:sp>
        <p:nvSpPr>
          <p:cNvPr id="29" name="28 Metin kutusu"/>
          <p:cNvSpPr txBox="1"/>
          <p:nvPr/>
        </p:nvSpPr>
        <p:spPr>
          <a:xfrm>
            <a:off x="5259388" y="4572000"/>
            <a:ext cx="1190625" cy="369888"/>
          </a:xfrm>
          <a:prstGeom prst="rect">
            <a:avLst/>
          </a:prstGeom>
          <a:noFill/>
        </p:spPr>
        <p:txBody>
          <a:bodyPr wrap="none">
            <a:spAutoFit/>
          </a:bodyPr>
          <a:lstStyle/>
          <a:p>
            <a:pPr>
              <a:defRPr/>
            </a:pPr>
            <a:r>
              <a:rPr lang="tr-TR" sz="1800" b="1" dirty="0">
                <a:latin typeface="+mn-lt"/>
              </a:rPr>
              <a:t>Gametler</a:t>
            </a:r>
          </a:p>
        </p:txBody>
      </p:sp>
      <p:sp>
        <p:nvSpPr>
          <p:cNvPr id="74776" name="29 Oval"/>
          <p:cNvSpPr>
            <a:spLocks noChangeArrowheads="1"/>
          </p:cNvSpPr>
          <p:nvPr/>
        </p:nvSpPr>
        <p:spPr bwMode="auto">
          <a:xfrm>
            <a:off x="4953000" y="304800"/>
            <a:ext cx="1676400" cy="3048000"/>
          </a:xfrm>
          <a:prstGeom prst="ellipse">
            <a:avLst/>
          </a:prstGeom>
          <a:noFill/>
          <a:ln w="9525" algn="ctr">
            <a:solidFill>
              <a:schemeClr val="tx1"/>
            </a:solidFill>
            <a:round/>
            <a:headEnd/>
            <a:tailEnd/>
          </a:ln>
        </p:spPr>
        <p:txBody>
          <a:bodyPr wrap="none"/>
          <a:lstStyle/>
          <a:p>
            <a:pPr algn="ctr"/>
            <a:endParaRPr lang="tr-TR"/>
          </a:p>
        </p:txBody>
      </p:sp>
      <p:sp>
        <p:nvSpPr>
          <p:cNvPr id="74777" name="30 Oval"/>
          <p:cNvSpPr>
            <a:spLocks noChangeArrowheads="1"/>
          </p:cNvSpPr>
          <p:nvPr/>
        </p:nvSpPr>
        <p:spPr bwMode="auto">
          <a:xfrm>
            <a:off x="7239000" y="457200"/>
            <a:ext cx="1676400" cy="3048000"/>
          </a:xfrm>
          <a:prstGeom prst="ellipse">
            <a:avLst/>
          </a:prstGeom>
          <a:noFill/>
          <a:ln w="9525" algn="ctr">
            <a:solidFill>
              <a:schemeClr val="tx1"/>
            </a:solidFill>
            <a:round/>
            <a:headEnd/>
            <a:tailEnd/>
          </a:ln>
        </p:spPr>
        <p:txBody>
          <a:bodyPr wrap="none"/>
          <a:lstStyle/>
          <a:p>
            <a:pPr algn="ctr"/>
            <a:endParaRPr lang="tr-TR"/>
          </a:p>
        </p:txBody>
      </p:sp>
      <p:sp>
        <p:nvSpPr>
          <p:cNvPr id="74778" name="31 Oval"/>
          <p:cNvSpPr>
            <a:spLocks noChangeArrowheads="1"/>
          </p:cNvSpPr>
          <p:nvPr/>
        </p:nvSpPr>
        <p:spPr bwMode="auto">
          <a:xfrm>
            <a:off x="0" y="0"/>
            <a:ext cx="2971800" cy="3733800"/>
          </a:xfrm>
          <a:prstGeom prst="ellipse">
            <a:avLst/>
          </a:prstGeom>
          <a:noFill/>
          <a:ln w="9525" algn="ctr">
            <a:solidFill>
              <a:schemeClr val="tx1"/>
            </a:solidFill>
            <a:round/>
            <a:headEnd/>
            <a:tailEnd/>
          </a:ln>
        </p:spPr>
        <p:txBody>
          <a:bodyPr wrap="none"/>
          <a:lstStyle/>
          <a:p>
            <a:pPr algn="ctr"/>
            <a:endParaRPr lang="tr-TR"/>
          </a:p>
        </p:txBody>
      </p:sp>
    </p:spTree>
  </p:cSld>
  <p:clrMapOvr>
    <a:masterClrMapping/>
  </p:clrMapOvr>
  <p:transition spd="med">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895D5149-08F7-4B26-9F63-634AB67BD5A3}" type="slidenum">
              <a:rPr lang="en-US" smtClean="0"/>
              <a:pPr>
                <a:defRPr/>
              </a:pPr>
              <a:t>71</a:t>
            </a:fld>
            <a:endParaRPr lang="en-US"/>
          </a:p>
        </p:txBody>
      </p:sp>
      <p:sp>
        <p:nvSpPr>
          <p:cNvPr id="5" name="4 Metin kutusu"/>
          <p:cNvSpPr txBox="1"/>
          <p:nvPr/>
        </p:nvSpPr>
        <p:spPr>
          <a:xfrm>
            <a:off x="0" y="533400"/>
            <a:ext cx="9144000" cy="3540125"/>
          </a:xfrm>
          <a:prstGeom prst="rect">
            <a:avLst/>
          </a:prstGeom>
          <a:noFill/>
        </p:spPr>
        <p:txBody>
          <a:bodyPr>
            <a:spAutoFit/>
          </a:bodyPr>
          <a:lstStyle/>
          <a:p>
            <a:pPr>
              <a:defRPr/>
            </a:pPr>
            <a:endParaRPr lang="tr-TR" sz="2800" b="1" dirty="0">
              <a:latin typeface="+mn-lt"/>
            </a:endParaRPr>
          </a:p>
          <a:p>
            <a:pPr>
              <a:defRPr/>
            </a:pPr>
            <a:r>
              <a:rPr lang="tr-TR" sz="2800" b="1" dirty="0">
                <a:latin typeface="+mn-lt"/>
              </a:rPr>
              <a:t>-İnsanlarda </a:t>
            </a:r>
            <a:r>
              <a:rPr lang="tr-TR" sz="2800" b="1" dirty="0" err="1">
                <a:latin typeface="+mn-lt"/>
              </a:rPr>
              <a:t>Mendelizm</a:t>
            </a:r>
            <a:endParaRPr lang="tr-TR" sz="2800" b="1" dirty="0">
              <a:latin typeface="+mn-lt"/>
            </a:endParaRPr>
          </a:p>
          <a:p>
            <a:pPr>
              <a:defRPr/>
            </a:pPr>
            <a:r>
              <a:rPr lang="tr-TR" sz="2800" b="1" dirty="0">
                <a:latin typeface="+mn-lt"/>
              </a:rPr>
              <a:t>En büyük zorluk kontrollü çaprazın yapılamamasıdır ve çocuk sayısının az olmasıdır.</a:t>
            </a:r>
          </a:p>
          <a:p>
            <a:pPr>
              <a:defRPr/>
            </a:pPr>
            <a:r>
              <a:rPr lang="tr-TR" sz="2800" b="1" dirty="0">
                <a:latin typeface="+mn-lt"/>
              </a:rPr>
              <a:t>İnsanlarda genin kalıtımı ile ilgili araştırmalar soy ağacı analizi ile yapılır.</a:t>
            </a:r>
          </a:p>
          <a:p>
            <a:pPr>
              <a:defRPr/>
            </a:pPr>
            <a:endParaRPr lang="tr-TR" sz="2800" b="1" dirty="0">
              <a:latin typeface="+mn-lt"/>
            </a:endParaRPr>
          </a:p>
          <a:p>
            <a:pPr>
              <a:defRPr/>
            </a:pPr>
            <a:endParaRPr lang="tr-TR" sz="2800" b="1" dirty="0">
              <a:latin typeface="+mn-lt"/>
            </a:endParaRPr>
          </a:p>
        </p:txBody>
      </p:sp>
    </p:spTree>
  </p:cSld>
  <p:clrMapOvr>
    <a:masterClrMapping/>
  </p:clrMapOvr>
  <p:transition spd="med">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0B537904-C8B7-4E95-BE41-3032B491198F}" type="slidenum">
              <a:rPr lang="en-US" smtClean="0"/>
              <a:pPr>
                <a:defRPr/>
              </a:pPr>
              <a:t>72</a:t>
            </a:fld>
            <a:endParaRPr lang="en-US"/>
          </a:p>
        </p:txBody>
      </p:sp>
      <p:pic>
        <p:nvPicPr>
          <p:cNvPr id="76804" name="Picture 3"/>
          <p:cNvPicPr>
            <a:picLocks noChangeAspect="1" noChangeArrowheads="1"/>
          </p:cNvPicPr>
          <p:nvPr/>
        </p:nvPicPr>
        <p:blipFill>
          <a:blip r:embed="rId2" cstate="print"/>
          <a:srcRect/>
          <a:stretch>
            <a:fillRect/>
          </a:stretch>
        </p:blipFill>
        <p:spPr bwMode="auto">
          <a:xfrm>
            <a:off x="331788" y="685800"/>
            <a:ext cx="8597900" cy="55626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932E0E60-9399-47DC-9105-30A2B67BA3BE}" type="slidenum">
              <a:rPr lang="en-US" smtClean="0"/>
              <a:pPr>
                <a:defRPr/>
              </a:pPr>
              <a:t>73</a:t>
            </a:fld>
            <a:endParaRPr lang="en-US"/>
          </a:p>
        </p:txBody>
      </p:sp>
      <p:sp>
        <p:nvSpPr>
          <p:cNvPr id="4" name="3 Metin kutusu"/>
          <p:cNvSpPr txBox="1"/>
          <p:nvPr/>
        </p:nvSpPr>
        <p:spPr>
          <a:xfrm>
            <a:off x="152400" y="914400"/>
            <a:ext cx="8763000" cy="4032250"/>
          </a:xfrm>
          <a:prstGeom prst="rect">
            <a:avLst/>
          </a:prstGeom>
          <a:noFill/>
        </p:spPr>
        <p:txBody>
          <a:bodyPr>
            <a:spAutoFit/>
          </a:bodyPr>
          <a:lstStyle/>
          <a:p>
            <a:pPr algn="just">
              <a:defRPr/>
            </a:pPr>
            <a:r>
              <a:rPr lang="tr-TR" sz="3200" dirty="0">
                <a:latin typeface="+mn-lt"/>
              </a:rPr>
              <a:t>Bir genin </a:t>
            </a:r>
            <a:r>
              <a:rPr lang="tr-TR" sz="3200" dirty="0" err="1">
                <a:latin typeface="+mn-lt"/>
              </a:rPr>
              <a:t>alelleri</a:t>
            </a:r>
            <a:r>
              <a:rPr lang="tr-TR" sz="3200" dirty="0">
                <a:latin typeface="+mn-lt"/>
              </a:rPr>
              <a:t> arasındaki etkileşimler Tam dominantlık (iki </a:t>
            </a:r>
            <a:r>
              <a:rPr lang="tr-TR" sz="3200" dirty="0" err="1">
                <a:latin typeface="+mn-lt"/>
              </a:rPr>
              <a:t>allel</a:t>
            </a:r>
            <a:r>
              <a:rPr lang="tr-TR" sz="3200" dirty="0">
                <a:latin typeface="+mn-lt"/>
              </a:rPr>
              <a:t> arasındaki ilişki, </a:t>
            </a:r>
            <a:r>
              <a:rPr lang="tr-TR" sz="3200" dirty="0" err="1">
                <a:latin typeface="+mn-lt"/>
              </a:rPr>
              <a:t>fenotipte</a:t>
            </a:r>
            <a:r>
              <a:rPr lang="tr-TR" sz="3200" dirty="0">
                <a:latin typeface="+mn-lt"/>
              </a:rPr>
              <a:t> etkisini gösterene dominant göstermeyene resesif denir.</a:t>
            </a:r>
          </a:p>
          <a:p>
            <a:pPr algn="just">
              <a:defRPr/>
            </a:pPr>
            <a:r>
              <a:rPr lang="tr-TR" sz="3200" dirty="0">
                <a:latin typeface="+mn-lt"/>
              </a:rPr>
              <a:t>Tam olmayan dominantlık</a:t>
            </a:r>
          </a:p>
          <a:p>
            <a:pPr algn="just">
              <a:defRPr/>
            </a:pPr>
            <a:r>
              <a:rPr lang="tr-TR" sz="3200" dirty="0" err="1">
                <a:latin typeface="+mn-lt"/>
              </a:rPr>
              <a:t>Alleller</a:t>
            </a:r>
            <a:r>
              <a:rPr lang="tr-TR" sz="3200" dirty="0">
                <a:latin typeface="+mn-lt"/>
              </a:rPr>
              <a:t> birbiri üzerine baskın değildir. </a:t>
            </a:r>
            <a:r>
              <a:rPr lang="tr-TR" sz="3200" dirty="0" err="1">
                <a:latin typeface="+mn-lt"/>
              </a:rPr>
              <a:t>Heterozigotlarda</a:t>
            </a:r>
            <a:r>
              <a:rPr lang="tr-TR" sz="3200" dirty="0">
                <a:latin typeface="+mn-lt"/>
              </a:rPr>
              <a:t> </a:t>
            </a:r>
            <a:r>
              <a:rPr lang="tr-TR" sz="3200" dirty="0" err="1">
                <a:latin typeface="+mn-lt"/>
              </a:rPr>
              <a:t>Fenotipte</a:t>
            </a:r>
            <a:r>
              <a:rPr lang="tr-TR" sz="3200" dirty="0">
                <a:latin typeface="+mn-lt"/>
              </a:rPr>
              <a:t> iki </a:t>
            </a:r>
            <a:r>
              <a:rPr lang="tr-TR" sz="3200" dirty="0" err="1">
                <a:latin typeface="+mn-lt"/>
              </a:rPr>
              <a:t>homozigotun</a:t>
            </a:r>
            <a:r>
              <a:rPr lang="tr-TR" sz="3200" dirty="0">
                <a:latin typeface="+mn-lt"/>
              </a:rPr>
              <a:t> arasında bir karakter gözlenir </a:t>
            </a:r>
          </a:p>
        </p:txBody>
      </p:sp>
    </p:spTree>
  </p:cSld>
  <p:clrMapOvr>
    <a:masterClrMapping/>
  </p:clrMapOvr>
  <p:transition spd="med">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AC335C86-0088-4E54-96A0-92B4C3C4E9CB}" type="slidenum">
              <a:rPr lang="en-US" smtClean="0"/>
              <a:pPr>
                <a:defRPr/>
              </a:pPr>
              <a:t>74</a:t>
            </a:fld>
            <a:endParaRPr lang="en-US"/>
          </a:p>
        </p:txBody>
      </p:sp>
      <p:pic>
        <p:nvPicPr>
          <p:cNvPr id="78852" name="3 Resim" descr="01.gif"/>
          <p:cNvPicPr>
            <a:picLocks noChangeAspect="1"/>
          </p:cNvPicPr>
          <p:nvPr/>
        </p:nvPicPr>
        <p:blipFill>
          <a:blip r:embed="rId2" cstate="print"/>
          <a:srcRect/>
          <a:stretch>
            <a:fillRect/>
          </a:stretch>
        </p:blipFill>
        <p:spPr bwMode="auto">
          <a:xfrm>
            <a:off x="609600" y="409575"/>
            <a:ext cx="7772400" cy="5922963"/>
          </a:xfrm>
          <a:prstGeom prst="rect">
            <a:avLst/>
          </a:prstGeom>
          <a:noFill/>
          <a:ln w="9525">
            <a:noFill/>
            <a:miter lim="800000"/>
            <a:headEnd/>
            <a:tailEnd/>
          </a:ln>
        </p:spPr>
      </p:pic>
      <p:sp>
        <p:nvSpPr>
          <p:cNvPr id="5" name="4 Metin kutusu"/>
          <p:cNvSpPr txBox="1"/>
          <p:nvPr/>
        </p:nvSpPr>
        <p:spPr>
          <a:xfrm>
            <a:off x="2667000" y="5943600"/>
            <a:ext cx="2765425" cy="584200"/>
          </a:xfrm>
          <a:prstGeom prst="rect">
            <a:avLst/>
          </a:prstGeom>
          <a:noFill/>
        </p:spPr>
        <p:txBody>
          <a:bodyPr wrap="none">
            <a:spAutoFit/>
          </a:bodyPr>
          <a:lstStyle/>
          <a:p>
            <a:pPr>
              <a:defRPr/>
            </a:pPr>
            <a:r>
              <a:rPr lang="tr-TR" sz="3200" dirty="0">
                <a:latin typeface="+mn-lt"/>
              </a:rPr>
              <a:t>3:1 değil 1:2:1</a:t>
            </a:r>
          </a:p>
        </p:txBody>
      </p:sp>
    </p:spTree>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C7662056-0983-4F16-B2D3-77FEBBF049D8}" type="slidenum">
              <a:rPr lang="en-US" smtClean="0"/>
              <a:pPr>
                <a:defRPr/>
              </a:pPr>
              <a:t>75</a:t>
            </a:fld>
            <a:endParaRPr lang="en-US"/>
          </a:p>
        </p:txBody>
      </p:sp>
      <p:sp>
        <p:nvSpPr>
          <p:cNvPr id="4" name="3 Metin kutusu"/>
          <p:cNvSpPr txBox="1"/>
          <p:nvPr/>
        </p:nvSpPr>
        <p:spPr>
          <a:xfrm>
            <a:off x="152400" y="914400"/>
            <a:ext cx="8763000" cy="3540125"/>
          </a:xfrm>
          <a:prstGeom prst="rect">
            <a:avLst/>
          </a:prstGeom>
          <a:noFill/>
        </p:spPr>
        <p:txBody>
          <a:bodyPr>
            <a:spAutoFit/>
          </a:bodyPr>
          <a:lstStyle/>
          <a:p>
            <a:pPr algn="just">
              <a:defRPr/>
            </a:pPr>
            <a:r>
              <a:rPr lang="tr-TR" sz="3200" dirty="0" err="1">
                <a:latin typeface="+mn-lt"/>
              </a:rPr>
              <a:t>Kodominantlık</a:t>
            </a:r>
            <a:endParaRPr lang="tr-TR" sz="3200" dirty="0">
              <a:latin typeface="+mn-lt"/>
            </a:endParaRPr>
          </a:p>
          <a:p>
            <a:pPr algn="just">
              <a:defRPr/>
            </a:pPr>
            <a:r>
              <a:rPr lang="tr-TR" sz="3200" dirty="0">
                <a:latin typeface="+mn-lt"/>
              </a:rPr>
              <a:t>Bu tip etkileşimde </a:t>
            </a:r>
            <a:r>
              <a:rPr lang="tr-TR" sz="3200" dirty="0" err="1">
                <a:latin typeface="+mn-lt"/>
              </a:rPr>
              <a:t>allellerin</a:t>
            </a:r>
            <a:r>
              <a:rPr lang="tr-TR" sz="3200" dirty="0">
                <a:latin typeface="+mn-lt"/>
              </a:rPr>
              <a:t> </a:t>
            </a:r>
            <a:r>
              <a:rPr lang="tr-TR" sz="3200" dirty="0" err="1">
                <a:latin typeface="+mn-lt"/>
              </a:rPr>
              <a:t>fenotipte</a:t>
            </a:r>
            <a:r>
              <a:rPr lang="tr-TR" sz="3200" dirty="0">
                <a:latin typeface="+mn-lt"/>
              </a:rPr>
              <a:t> belirme kuvvetleri eşittir. </a:t>
            </a:r>
            <a:r>
              <a:rPr lang="tr-TR" sz="3200" dirty="0" err="1">
                <a:latin typeface="+mn-lt"/>
              </a:rPr>
              <a:t>Heterozigotlarda</a:t>
            </a:r>
            <a:r>
              <a:rPr lang="tr-TR" sz="3200" dirty="0">
                <a:latin typeface="+mn-lt"/>
              </a:rPr>
              <a:t> her ikisi de etkisini eşit gösterir. İnsanlarda MN kan grubu</a:t>
            </a:r>
          </a:p>
          <a:p>
            <a:pPr algn="just">
              <a:defRPr/>
            </a:pPr>
            <a:r>
              <a:rPr lang="tr-TR" sz="3200" dirty="0">
                <a:latin typeface="+mn-lt"/>
              </a:rPr>
              <a:t>Orak hücreli anemi (</a:t>
            </a:r>
            <a:r>
              <a:rPr lang="tr-TR" sz="3200" dirty="0" err="1">
                <a:latin typeface="+mn-lt"/>
              </a:rPr>
              <a:t>HbA</a:t>
            </a:r>
            <a:r>
              <a:rPr lang="tr-TR" sz="3200" dirty="0">
                <a:latin typeface="+mn-lt"/>
              </a:rPr>
              <a:t>-</a:t>
            </a:r>
            <a:r>
              <a:rPr lang="tr-TR" sz="3200" dirty="0" err="1">
                <a:latin typeface="+mn-lt"/>
              </a:rPr>
              <a:t>HbA</a:t>
            </a:r>
            <a:r>
              <a:rPr lang="tr-TR" sz="3200" dirty="0">
                <a:latin typeface="+mn-lt"/>
              </a:rPr>
              <a:t> normal, </a:t>
            </a:r>
            <a:r>
              <a:rPr lang="tr-TR" sz="3200" dirty="0" err="1">
                <a:latin typeface="+mn-lt"/>
              </a:rPr>
              <a:t>HbS</a:t>
            </a:r>
            <a:r>
              <a:rPr lang="tr-TR" sz="3200" dirty="0">
                <a:latin typeface="+mn-lt"/>
              </a:rPr>
              <a:t>-</a:t>
            </a:r>
            <a:r>
              <a:rPr lang="tr-TR" sz="3200" dirty="0" err="1">
                <a:latin typeface="+mn-lt"/>
              </a:rPr>
              <a:t>HbS</a:t>
            </a:r>
            <a:r>
              <a:rPr lang="tr-TR" sz="3200" dirty="0">
                <a:latin typeface="+mn-lt"/>
              </a:rPr>
              <a:t> orak hücre, </a:t>
            </a:r>
            <a:r>
              <a:rPr lang="tr-TR" sz="3200" dirty="0" err="1">
                <a:latin typeface="+mn-lt"/>
              </a:rPr>
              <a:t>HbA</a:t>
            </a:r>
            <a:r>
              <a:rPr lang="tr-TR" sz="3200" dirty="0">
                <a:latin typeface="+mn-lt"/>
              </a:rPr>
              <a:t>-</a:t>
            </a:r>
            <a:r>
              <a:rPr lang="tr-TR" sz="3200" dirty="0" err="1">
                <a:latin typeface="+mn-lt"/>
              </a:rPr>
              <a:t>HbS</a:t>
            </a:r>
            <a:r>
              <a:rPr lang="tr-TR" sz="3200" dirty="0">
                <a:latin typeface="+mn-lt"/>
              </a:rPr>
              <a:t> her ikisi de)</a:t>
            </a:r>
          </a:p>
        </p:txBody>
      </p:sp>
    </p:spTree>
  </p:cSld>
  <p:clrMapOvr>
    <a:masterClrMapping/>
  </p:clrMapOvr>
  <p:transition spd="med">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70AA8B48-9CB7-4816-98E7-3D778647195B}" type="slidenum">
              <a:rPr lang="en-US" smtClean="0"/>
              <a:pPr>
                <a:defRPr/>
              </a:pPr>
              <a:t>76</a:t>
            </a:fld>
            <a:endParaRPr lang="en-US"/>
          </a:p>
        </p:txBody>
      </p:sp>
      <p:pic>
        <p:nvPicPr>
          <p:cNvPr id="80900" name="3 Resim" descr="images (2).jpe"/>
          <p:cNvPicPr>
            <a:picLocks noChangeAspect="1"/>
          </p:cNvPicPr>
          <p:nvPr/>
        </p:nvPicPr>
        <p:blipFill>
          <a:blip r:embed="rId2" cstate="print"/>
          <a:srcRect/>
          <a:stretch>
            <a:fillRect/>
          </a:stretch>
        </p:blipFill>
        <p:spPr bwMode="auto">
          <a:xfrm>
            <a:off x="609600" y="609600"/>
            <a:ext cx="3048000" cy="2540000"/>
          </a:xfrm>
          <a:prstGeom prst="rect">
            <a:avLst/>
          </a:prstGeom>
          <a:noFill/>
          <a:ln w="9525">
            <a:noFill/>
            <a:miter lim="800000"/>
            <a:headEnd/>
            <a:tailEnd/>
          </a:ln>
        </p:spPr>
      </p:pic>
      <p:pic>
        <p:nvPicPr>
          <p:cNvPr id="80901" name="4 Resim" descr="images (3).jpe"/>
          <p:cNvPicPr>
            <a:picLocks noChangeAspect="1"/>
          </p:cNvPicPr>
          <p:nvPr/>
        </p:nvPicPr>
        <p:blipFill>
          <a:blip r:embed="rId3" cstate="print"/>
          <a:srcRect/>
          <a:stretch>
            <a:fillRect/>
          </a:stretch>
        </p:blipFill>
        <p:spPr bwMode="auto">
          <a:xfrm>
            <a:off x="2514600" y="3429000"/>
            <a:ext cx="2971800" cy="2752725"/>
          </a:xfrm>
          <a:prstGeom prst="rect">
            <a:avLst/>
          </a:prstGeom>
          <a:noFill/>
          <a:ln w="9525">
            <a:noFill/>
            <a:miter lim="800000"/>
            <a:headEnd/>
            <a:tailEnd/>
          </a:ln>
        </p:spPr>
      </p:pic>
      <p:pic>
        <p:nvPicPr>
          <p:cNvPr id="80902" name="5 Resim" descr="images (4).jpe"/>
          <p:cNvPicPr>
            <a:picLocks noChangeAspect="1"/>
          </p:cNvPicPr>
          <p:nvPr/>
        </p:nvPicPr>
        <p:blipFill>
          <a:blip r:embed="rId4" cstate="print"/>
          <a:srcRect/>
          <a:stretch>
            <a:fillRect/>
          </a:stretch>
        </p:blipFill>
        <p:spPr bwMode="auto">
          <a:xfrm>
            <a:off x="4876800" y="228600"/>
            <a:ext cx="3468688" cy="23812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837D1796-4D86-41B7-BF6A-443D21100C00}" type="slidenum">
              <a:rPr lang="en-US" smtClean="0"/>
              <a:pPr>
                <a:defRPr/>
              </a:pPr>
              <a:t>77</a:t>
            </a:fld>
            <a:endParaRPr lang="en-US"/>
          </a:p>
        </p:txBody>
      </p:sp>
      <p:sp>
        <p:nvSpPr>
          <p:cNvPr id="4" name="3 Metin kutusu"/>
          <p:cNvSpPr txBox="1"/>
          <p:nvPr/>
        </p:nvSpPr>
        <p:spPr>
          <a:xfrm>
            <a:off x="152400" y="914400"/>
            <a:ext cx="8763000" cy="3046413"/>
          </a:xfrm>
          <a:prstGeom prst="rect">
            <a:avLst/>
          </a:prstGeom>
          <a:noFill/>
        </p:spPr>
        <p:txBody>
          <a:bodyPr>
            <a:spAutoFit/>
          </a:bodyPr>
          <a:lstStyle/>
          <a:p>
            <a:pPr algn="just">
              <a:defRPr/>
            </a:pPr>
            <a:r>
              <a:rPr lang="tr-TR" sz="3200" dirty="0">
                <a:latin typeface="+mn-lt"/>
              </a:rPr>
              <a:t>Öldürücülük (</a:t>
            </a:r>
            <a:r>
              <a:rPr lang="tr-TR" sz="3200" dirty="0" err="1">
                <a:latin typeface="+mn-lt"/>
              </a:rPr>
              <a:t>Letalite</a:t>
            </a:r>
            <a:r>
              <a:rPr lang="tr-TR" sz="3200" dirty="0">
                <a:latin typeface="+mn-lt"/>
              </a:rPr>
              <a:t>)</a:t>
            </a:r>
          </a:p>
          <a:p>
            <a:pPr algn="just">
              <a:defRPr/>
            </a:pPr>
            <a:r>
              <a:rPr lang="tr-TR" sz="3200" dirty="0">
                <a:latin typeface="+mn-lt"/>
              </a:rPr>
              <a:t>Bazı </a:t>
            </a:r>
            <a:r>
              <a:rPr lang="tr-TR" sz="3200" dirty="0" err="1">
                <a:latin typeface="+mn-lt"/>
              </a:rPr>
              <a:t>alleller</a:t>
            </a:r>
            <a:r>
              <a:rPr lang="tr-TR" sz="3200" dirty="0">
                <a:latin typeface="+mn-lt"/>
              </a:rPr>
              <a:t> </a:t>
            </a:r>
            <a:r>
              <a:rPr lang="tr-TR" sz="3200" dirty="0" err="1">
                <a:latin typeface="+mn-lt"/>
              </a:rPr>
              <a:t>homozigot</a:t>
            </a:r>
            <a:r>
              <a:rPr lang="tr-TR" sz="3200" dirty="0">
                <a:latin typeface="+mn-lt"/>
              </a:rPr>
              <a:t> durumda bulunduğun da öldürücüdür. Bu etkiler gelişimin çok erken safhalarında ortaya çıkabildiği, ergin dönemlerde de görülürler (yarı öldürücü)</a:t>
            </a:r>
          </a:p>
          <a:p>
            <a:pPr algn="just">
              <a:defRPr/>
            </a:pPr>
            <a:r>
              <a:rPr lang="tr-TR" sz="3200" dirty="0">
                <a:latin typeface="+mn-lt"/>
              </a:rPr>
              <a:t>Bu </a:t>
            </a:r>
            <a:r>
              <a:rPr lang="tr-TR" sz="3200" dirty="0" err="1">
                <a:latin typeface="+mn-lt"/>
              </a:rPr>
              <a:t>alleller</a:t>
            </a:r>
            <a:r>
              <a:rPr lang="tr-TR" sz="3200" dirty="0">
                <a:latin typeface="+mn-lt"/>
              </a:rPr>
              <a:t> dominant veya resesif olabilir.</a:t>
            </a:r>
          </a:p>
        </p:txBody>
      </p:sp>
    </p:spTree>
  </p:cSld>
  <p:clrMapOvr>
    <a:masterClrMapping/>
  </p:clrMapOvr>
  <p:transition spd="med">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2B8AE0F0-B01E-4427-ADDC-DB5BF668956B}" type="slidenum">
              <a:rPr lang="en-US" smtClean="0"/>
              <a:pPr>
                <a:defRPr/>
              </a:pPr>
              <a:t>78</a:t>
            </a:fld>
            <a:endParaRPr lang="en-US"/>
          </a:p>
        </p:txBody>
      </p:sp>
      <p:pic>
        <p:nvPicPr>
          <p:cNvPr id="82948" name="3 Resim" descr="images (5).jpe"/>
          <p:cNvPicPr>
            <a:picLocks noChangeAspect="1"/>
          </p:cNvPicPr>
          <p:nvPr/>
        </p:nvPicPr>
        <p:blipFill>
          <a:blip r:embed="rId2" cstate="print"/>
          <a:srcRect/>
          <a:stretch>
            <a:fillRect/>
          </a:stretch>
        </p:blipFill>
        <p:spPr bwMode="auto">
          <a:xfrm>
            <a:off x="685800" y="498475"/>
            <a:ext cx="7543800" cy="55133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017E6CF4-20F4-494F-B190-2090AF15F1EA}" type="slidenum">
              <a:rPr lang="en-US" smtClean="0"/>
              <a:pPr>
                <a:defRPr/>
              </a:pPr>
              <a:t>79</a:t>
            </a:fld>
            <a:endParaRPr lang="en-US"/>
          </a:p>
        </p:txBody>
      </p:sp>
      <p:sp>
        <p:nvSpPr>
          <p:cNvPr id="4" name="3 Metin kutusu"/>
          <p:cNvSpPr txBox="1"/>
          <p:nvPr/>
        </p:nvSpPr>
        <p:spPr>
          <a:xfrm>
            <a:off x="152400" y="914400"/>
            <a:ext cx="8763000" cy="2554288"/>
          </a:xfrm>
          <a:prstGeom prst="rect">
            <a:avLst/>
          </a:prstGeom>
          <a:noFill/>
        </p:spPr>
        <p:txBody>
          <a:bodyPr>
            <a:spAutoFit/>
          </a:bodyPr>
          <a:lstStyle/>
          <a:p>
            <a:pPr algn="just">
              <a:defRPr/>
            </a:pPr>
            <a:r>
              <a:rPr lang="tr-TR" sz="3200" dirty="0">
                <a:latin typeface="+mn-lt"/>
              </a:rPr>
              <a:t>İnsanlarda dominant veya resesif öldürücü genler bazı tanımlayıcı </a:t>
            </a:r>
            <a:r>
              <a:rPr lang="tr-TR" sz="3200" dirty="0" err="1">
                <a:latin typeface="+mn-lt"/>
              </a:rPr>
              <a:t>fenotipleri</a:t>
            </a:r>
            <a:r>
              <a:rPr lang="tr-TR" sz="3200" dirty="0">
                <a:latin typeface="+mn-lt"/>
              </a:rPr>
              <a:t> meydana getirir. Kısa parmaklılığa (</a:t>
            </a:r>
            <a:r>
              <a:rPr lang="tr-TR" sz="3200" dirty="0" err="1">
                <a:latin typeface="+mn-lt"/>
              </a:rPr>
              <a:t>brakidaktili</a:t>
            </a:r>
            <a:r>
              <a:rPr lang="tr-TR" sz="3200" dirty="0">
                <a:latin typeface="+mn-lt"/>
              </a:rPr>
              <a:t>) neden olan dominant </a:t>
            </a:r>
            <a:r>
              <a:rPr lang="tr-TR" sz="3200" dirty="0" err="1">
                <a:latin typeface="+mn-lt"/>
              </a:rPr>
              <a:t>allel</a:t>
            </a:r>
            <a:r>
              <a:rPr lang="tr-TR" sz="3200" dirty="0">
                <a:latin typeface="+mn-lt"/>
              </a:rPr>
              <a:t> </a:t>
            </a:r>
            <a:r>
              <a:rPr lang="tr-TR" sz="3200" dirty="0" err="1">
                <a:latin typeface="+mn-lt"/>
              </a:rPr>
              <a:t>homozigot</a:t>
            </a:r>
            <a:r>
              <a:rPr lang="tr-TR" sz="3200" dirty="0">
                <a:latin typeface="+mn-lt"/>
              </a:rPr>
              <a:t> durumda öldürücüdür.</a:t>
            </a:r>
          </a:p>
        </p:txBody>
      </p:sp>
      <p:pic>
        <p:nvPicPr>
          <p:cNvPr id="83973" name="Picture 2" descr="s 4 13"/>
          <p:cNvPicPr>
            <a:picLocks noChangeAspect="1" noChangeArrowheads="1"/>
          </p:cNvPicPr>
          <p:nvPr/>
        </p:nvPicPr>
        <p:blipFill>
          <a:blip r:embed="rId2" cstate="print">
            <a:lum bright="6000" contrast="6000"/>
            <a:grayscl/>
          </a:blip>
          <a:srcRect/>
          <a:stretch>
            <a:fillRect/>
          </a:stretch>
        </p:blipFill>
        <p:spPr bwMode="auto">
          <a:xfrm>
            <a:off x="1752600" y="3352800"/>
            <a:ext cx="5316538" cy="29765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4 Slayt Numarası Yer Tutucusu"/>
          <p:cNvSpPr>
            <a:spLocks noGrp="1"/>
          </p:cNvSpPr>
          <p:nvPr>
            <p:ph type="sldNum" sz="quarter" idx="12"/>
          </p:nvPr>
        </p:nvSpPr>
        <p:spPr/>
        <p:txBody>
          <a:bodyPr/>
          <a:lstStyle/>
          <a:p>
            <a:pPr>
              <a:defRPr/>
            </a:pPr>
            <a:fld id="{27106912-B7FD-4005-8F43-D68D6EDE51A8}" type="slidenum">
              <a:rPr lang="en-US" smtClean="0">
                <a:latin typeface="Eras Bold ITC"/>
              </a:rPr>
              <a:pPr>
                <a:defRPr/>
              </a:pPr>
              <a:t>8</a:t>
            </a:fld>
            <a:endParaRPr lang="en-US" smtClean="0">
              <a:latin typeface="Eras Bold ITC"/>
            </a:endParaRPr>
          </a:p>
        </p:txBody>
      </p:sp>
      <p:sp>
        <p:nvSpPr>
          <p:cNvPr id="11268" name="2 İçerik Yer Tutucusu"/>
          <p:cNvSpPr>
            <a:spLocks noGrp="1"/>
          </p:cNvSpPr>
          <p:nvPr>
            <p:ph idx="1"/>
          </p:nvPr>
        </p:nvSpPr>
        <p:spPr/>
        <p:txBody>
          <a:bodyPr/>
          <a:lstStyle/>
          <a:p>
            <a:pPr algn="just"/>
            <a:r>
              <a:rPr lang="tr-TR" sz="2800" b="1" smtClean="0"/>
              <a:t>Mendel Kanunlarının yeniden kesfedildiği 1900 yılı genetiğin doğum yılı Mendel ise Genetiğin babası olarak kabul edilmiştir.</a:t>
            </a:r>
          </a:p>
          <a:p>
            <a:pPr algn="just"/>
            <a:r>
              <a:rPr lang="tr-TR" sz="2800" b="1" smtClean="0"/>
              <a:t>Bateson 1905 de bu bilim dalınan genetik adını vermiş</a:t>
            </a:r>
          </a:p>
          <a:p>
            <a:pPr algn="just"/>
            <a:r>
              <a:rPr lang="tr-TR" sz="2800" b="1" smtClean="0"/>
              <a:t>1909 yılında Johannsen ise kalıtsal birimler için gen terimini önermiştir.</a:t>
            </a:r>
          </a:p>
          <a:p>
            <a:pPr algn="just"/>
            <a:r>
              <a:rPr lang="tr-TR" sz="2800" b="1" smtClean="0"/>
              <a:t>20 yy başlarında canlılarda kalıtımdan sorumlu bir maddenin var olduğu, bu maddenin kromozomlarda gen adı verilen özel yapılar halinde taşındığı ve dölden döle matematiksel kurallara uygun biçimde geçtiği anlaşılmıştır.</a:t>
            </a:r>
          </a:p>
        </p:txBody>
      </p:sp>
    </p:spTree>
  </p:cSld>
  <p:clrMapOvr>
    <a:masterClrMapping/>
  </p:clrMapOvr>
  <p:transition spd="med">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B4DD3755-8A52-4658-BA40-F956CB9916BA}" type="slidenum">
              <a:rPr lang="en-US" smtClean="0"/>
              <a:pPr>
                <a:defRPr/>
              </a:pPr>
              <a:t>80</a:t>
            </a:fld>
            <a:endParaRPr lang="en-US"/>
          </a:p>
        </p:txBody>
      </p:sp>
      <p:sp>
        <p:nvSpPr>
          <p:cNvPr id="4" name="3 Metin kutusu"/>
          <p:cNvSpPr txBox="1"/>
          <p:nvPr/>
        </p:nvSpPr>
        <p:spPr>
          <a:xfrm>
            <a:off x="381000" y="533400"/>
            <a:ext cx="8763000" cy="4708981"/>
          </a:xfrm>
          <a:prstGeom prst="rect">
            <a:avLst/>
          </a:prstGeom>
          <a:noFill/>
        </p:spPr>
        <p:txBody>
          <a:bodyPr>
            <a:spAutoFit/>
          </a:bodyPr>
          <a:lstStyle/>
          <a:p>
            <a:pPr>
              <a:defRPr/>
            </a:pPr>
            <a:r>
              <a:rPr lang="tr-TR" sz="2800" dirty="0" err="1" smtClean="0">
                <a:latin typeface="Comic Sans MS" pitchFamily="66" charset="0"/>
              </a:rPr>
              <a:t>Huntington</a:t>
            </a:r>
            <a:r>
              <a:rPr lang="tr-TR" sz="2800" dirty="0" smtClean="0">
                <a:latin typeface="Comic Sans MS" pitchFamily="66" charset="0"/>
              </a:rPr>
              <a:t> </a:t>
            </a:r>
            <a:r>
              <a:rPr lang="tr-TR" sz="2800" dirty="0" err="1">
                <a:latin typeface="Comic Sans MS" pitchFamily="66" charset="0"/>
              </a:rPr>
              <a:t>koresi</a:t>
            </a:r>
            <a:r>
              <a:rPr lang="tr-TR" sz="2800" dirty="0">
                <a:latin typeface="Comic Sans MS" pitchFamily="66" charset="0"/>
              </a:rPr>
              <a:t> (</a:t>
            </a:r>
            <a:r>
              <a:rPr lang="tr-TR" sz="2800" dirty="0" err="1">
                <a:latin typeface="Comic Sans MS" pitchFamily="66" charset="0"/>
              </a:rPr>
              <a:t>Huntington</a:t>
            </a:r>
            <a:r>
              <a:rPr lang="tr-TR" sz="2800" dirty="0">
                <a:latin typeface="Comic Sans MS" pitchFamily="66" charset="0"/>
              </a:rPr>
              <a:t> hastalığı), </a:t>
            </a:r>
          </a:p>
          <a:p>
            <a:pPr lvl="1">
              <a:buFont typeface="Wingdings" pitchFamily="2" charset="2"/>
              <a:buChar char="ü"/>
              <a:defRPr/>
            </a:pPr>
            <a:r>
              <a:rPr lang="tr-TR" sz="2400" dirty="0">
                <a:latin typeface="Comic Sans MS" pitchFamily="66" charset="0"/>
              </a:rPr>
              <a:t> Vücutta istem dışı sıçrama hali, giderek artan fiziksel ve zihinsel bozukluklar</a:t>
            </a:r>
          </a:p>
          <a:p>
            <a:pPr lvl="1">
              <a:buFont typeface="Wingdings" pitchFamily="2" charset="2"/>
              <a:buChar char="ü"/>
              <a:defRPr/>
            </a:pPr>
            <a:r>
              <a:rPr lang="tr-TR" sz="2400" dirty="0">
                <a:latin typeface="Comic Sans MS" pitchFamily="66" charset="0"/>
              </a:rPr>
              <a:t> Hastalığın etkeni yarı öldürücü bir dominant </a:t>
            </a:r>
            <a:r>
              <a:rPr lang="tr-TR" sz="2400" dirty="0" err="1">
                <a:latin typeface="Comic Sans MS" pitchFamily="66" charset="0"/>
              </a:rPr>
              <a:t>allel</a:t>
            </a:r>
            <a:r>
              <a:rPr lang="tr-TR" sz="2400" dirty="0">
                <a:latin typeface="Comic Sans MS" pitchFamily="66" charset="0"/>
              </a:rPr>
              <a:t> </a:t>
            </a:r>
          </a:p>
          <a:p>
            <a:pPr lvl="1">
              <a:buFont typeface="Wingdings" pitchFamily="2" charset="2"/>
              <a:buChar char="ü"/>
              <a:defRPr/>
            </a:pPr>
            <a:r>
              <a:rPr lang="tr-TR" sz="2400" dirty="0">
                <a:latin typeface="Comic Sans MS" pitchFamily="66" charset="0"/>
              </a:rPr>
              <a:t> Belirtileri orta yaşlarda (35−40) başlar, hastalık kuşaklar boyunca devam edebilir</a:t>
            </a:r>
          </a:p>
          <a:p>
            <a:pPr>
              <a:buFont typeface="Arial" charset="0"/>
              <a:buChar char="•"/>
              <a:defRPr/>
            </a:pPr>
            <a:r>
              <a:rPr lang="tr-TR" sz="2400" dirty="0">
                <a:latin typeface="Comic Sans MS" pitchFamily="66" charset="0"/>
              </a:rPr>
              <a:t> </a:t>
            </a:r>
            <a:r>
              <a:rPr lang="tr-TR" sz="2800" dirty="0" err="1">
                <a:latin typeface="Comic Sans MS" pitchFamily="66" charset="0"/>
              </a:rPr>
              <a:t>Retinoblastoma</a:t>
            </a:r>
            <a:r>
              <a:rPr lang="tr-TR" sz="2800" dirty="0">
                <a:latin typeface="Comic Sans MS" pitchFamily="66" charset="0"/>
              </a:rPr>
              <a:t> hastalığı </a:t>
            </a:r>
          </a:p>
          <a:p>
            <a:pPr lvl="1">
              <a:buFont typeface="Wingdings" pitchFamily="2" charset="2"/>
              <a:buChar char="ü"/>
              <a:defRPr/>
            </a:pPr>
            <a:r>
              <a:rPr lang="tr-TR" sz="2400" dirty="0">
                <a:latin typeface="Comic Sans MS" pitchFamily="66" charset="0"/>
              </a:rPr>
              <a:t> Yarı öldürücü etkili bir dominant </a:t>
            </a:r>
            <a:r>
              <a:rPr lang="tr-TR" sz="2400" dirty="0" err="1">
                <a:latin typeface="Comic Sans MS" pitchFamily="66" charset="0"/>
              </a:rPr>
              <a:t>allel</a:t>
            </a:r>
            <a:endParaRPr lang="tr-TR" sz="2400" dirty="0">
              <a:latin typeface="Comic Sans MS" pitchFamily="66" charset="0"/>
            </a:endParaRPr>
          </a:p>
          <a:p>
            <a:pPr lvl="1">
              <a:buFont typeface="Wingdings" pitchFamily="2" charset="2"/>
              <a:buChar char="ü"/>
              <a:defRPr/>
            </a:pPr>
            <a:r>
              <a:rPr lang="tr-TR" sz="2400" dirty="0">
                <a:latin typeface="Comic Sans MS" pitchFamily="66" charset="0"/>
              </a:rPr>
              <a:t> Çocuklarda gözün retina kısmında tümör oluşumu ve görme yeteneğinin kaybolması ve bu çocuklar genellikle ergenlik çağından önce ölür</a:t>
            </a:r>
          </a:p>
          <a:p>
            <a:pPr>
              <a:defRPr/>
            </a:pPr>
            <a:endParaRPr lang="tr-TR" sz="2800" dirty="0">
              <a:latin typeface="+mn-lt"/>
            </a:endParaRPr>
          </a:p>
        </p:txBody>
      </p:sp>
    </p:spTree>
  </p:cSld>
  <p:clrMapOvr>
    <a:masterClrMapping/>
  </p:clrMapOvr>
  <p:transition spd="med">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21549C47-E7D2-4B5F-9825-EACF6EC6011A}" type="slidenum">
              <a:rPr lang="en-US" smtClean="0"/>
              <a:pPr>
                <a:defRPr/>
              </a:pPr>
              <a:t>81</a:t>
            </a:fld>
            <a:endParaRPr lang="en-US"/>
          </a:p>
        </p:txBody>
      </p:sp>
      <p:sp>
        <p:nvSpPr>
          <p:cNvPr id="4" name="3 Metin kutusu"/>
          <p:cNvSpPr txBox="1"/>
          <p:nvPr/>
        </p:nvSpPr>
        <p:spPr>
          <a:xfrm>
            <a:off x="609600" y="381000"/>
            <a:ext cx="7315200" cy="6124575"/>
          </a:xfrm>
          <a:prstGeom prst="rect">
            <a:avLst/>
          </a:prstGeom>
          <a:noFill/>
        </p:spPr>
        <p:txBody>
          <a:bodyPr>
            <a:spAutoFit/>
          </a:bodyPr>
          <a:lstStyle/>
          <a:p>
            <a:pPr>
              <a:defRPr/>
            </a:pPr>
            <a:r>
              <a:rPr lang="tr-TR" sz="2800" dirty="0">
                <a:latin typeface="Comic Sans MS" pitchFamily="66" charset="0"/>
              </a:rPr>
              <a:t>Tay-</a:t>
            </a:r>
            <a:r>
              <a:rPr lang="tr-TR" sz="2800" dirty="0" err="1">
                <a:latin typeface="Comic Sans MS" pitchFamily="66" charset="0"/>
              </a:rPr>
              <a:t>Sachs</a:t>
            </a:r>
            <a:r>
              <a:rPr lang="tr-TR" sz="2800" dirty="0">
                <a:latin typeface="Comic Sans MS" pitchFamily="66" charset="0"/>
              </a:rPr>
              <a:t> hastalığı</a:t>
            </a:r>
          </a:p>
          <a:p>
            <a:pPr lvl="1">
              <a:defRPr/>
            </a:pPr>
            <a:r>
              <a:rPr lang="tr-TR" sz="2800" dirty="0">
                <a:latin typeface="Comic Sans MS" pitchFamily="66" charset="0"/>
              </a:rPr>
              <a:t> yarı öldürücü resesif bir </a:t>
            </a:r>
            <a:r>
              <a:rPr lang="tr-TR" sz="2800" dirty="0" err="1">
                <a:latin typeface="Comic Sans MS" pitchFamily="66" charset="0"/>
              </a:rPr>
              <a:t>allel</a:t>
            </a:r>
            <a:r>
              <a:rPr lang="tr-TR" sz="2800" dirty="0">
                <a:latin typeface="Comic Sans MS" pitchFamily="66" charset="0"/>
              </a:rPr>
              <a:t> </a:t>
            </a:r>
          </a:p>
          <a:p>
            <a:pPr lvl="1">
              <a:defRPr/>
            </a:pPr>
            <a:r>
              <a:rPr lang="tr-TR" sz="2800" dirty="0">
                <a:latin typeface="Comic Sans MS" pitchFamily="66" charset="0"/>
              </a:rPr>
              <a:t>Bu hastalığın en sık rastlanan tipinde, doğduklarında normal olan </a:t>
            </a:r>
            <a:r>
              <a:rPr lang="tr-TR" sz="2800" dirty="0" err="1">
                <a:latin typeface="Comic Sans MS" pitchFamily="66" charset="0"/>
              </a:rPr>
              <a:t>homozigotlarda</a:t>
            </a:r>
            <a:r>
              <a:rPr lang="tr-TR" sz="2800" dirty="0">
                <a:latin typeface="Comic Sans MS" pitchFamily="66" charset="0"/>
              </a:rPr>
              <a:t>, yaklaşık bir yaşından sonra merkezi sinir sisteminde bozulmalar ortaya çıkmakta, ilerleyen tipte zeka geriliği, körlük, </a:t>
            </a:r>
            <a:r>
              <a:rPr lang="tr-TR" sz="2800" dirty="0" err="1">
                <a:latin typeface="Comic Sans MS" pitchFamily="66" charset="0"/>
              </a:rPr>
              <a:t>nöromüsküler</a:t>
            </a:r>
            <a:r>
              <a:rPr lang="tr-TR" sz="2800" dirty="0">
                <a:latin typeface="Comic Sans MS" pitchFamily="66" charset="0"/>
              </a:rPr>
              <a:t> kontrol kaybı </a:t>
            </a:r>
          </a:p>
          <a:p>
            <a:pPr lvl="1">
              <a:defRPr/>
            </a:pPr>
            <a:r>
              <a:rPr lang="tr-TR" sz="2800" dirty="0">
                <a:latin typeface="Comic Sans MS" pitchFamily="66" charset="0"/>
              </a:rPr>
              <a:t>çocuklar 3-4 yaşlarında ölürler</a:t>
            </a:r>
          </a:p>
          <a:p>
            <a:pPr>
              <a:defRPr/>
            </a:pPr>
            <a:r>
              <a:rPr lang="tr-TR" sz="2800" dirty="0">
                <a:latin typeface="Comic Sans MS" pitchFamily="66" charset="0"/>
              </a:rPr>
              <a:t>Orak hücreli anemi ve hemofili </a:t>
            </a:r>
          </a:p>
          <a:p>
            <a:pPr lvl="1">
              <a:defRPr/>
            </a:pPr>
            <a:r>
              <a:rPr lang="tr-TR" sz="2800" dirty="0">
                <a:latin typeface="Comic Sans MS" pitchFamily="66" charset="0"/>
              </a:rPr>
              <a:t>Yarı öldürücü resesif </a:t>
            </a:r>
            <a:r>
              <a:rPr lang="tr-TR" sz="2800" dirty="0" err="1">
                <a:latin typeface="Comic Sans MS" pitchFamily="66" charset="0"/>
              </a:rPr>
              <a:t>alleller</a:t>
            </a:r>
            <a:endParaRPr lang="tr-TR" sz="2800" dirty="0">
              <a:latin typeface="Comic Sans MS" pitchFamily="66" charset="0"/>
            </a:endParaRPr>
          </a:p>
          <a:p>
            <a:pPr lvl="1">
              <a:defRPr/>
            </a:pPr>
            <a:r>
              <a:rPr lang="tr-TR" sz="2800" dirty="0">
                <a:latin typeface="Comic Sans MS" pitchFamily="66" charset="0"/>
              </a:rPr>
              <a:t>Ölüm gelişmenin oldukça erken evrelerinde</a:t>
            </a:r>
            <a:endParaRPr lang="tr-TR" sz="2800" dirty="0">
              <a:latin typeface="+mn-lt"/>
            </a:endParaRPr>
          </a:p>
        </p:txBody>
      </p:sp>
    </p:spTree>
  </p:cSld>
  <p:clrMapOvr>
    <a:masterClrMapping/>
  </p:clrMapOvr>
  <p:transition spd="med">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Başlık"/>
          <p:cNvSpPr>
            <a:spLocks noGrp="1"/>
          </p:cNvSpPr>
          <p:nvPr>
            <p:ph type="title"/>
          </p:nvPr>
        </p:nvSpPr>
        <p:spPr>
          <a:xfrm>
            <a:off x="457200" y="274638"/>
            <a:ext cx="8229600" cy="796925"/>
          </a:xfrm>
        </p:spPr>
        <p:txBody>
          <a:bodyPr/>
          <a:lstStyle/>
          <a:p>
            <a:r>
              <a:rPr lang="tr-TR" sz="4000" b="1" smtClean="0">
                <a:solidFill>
                  <a:schemeClr val="tx1"/>
                </a:solidFill>
              </a:rPr>
              <a:t>KATALLELLİK</a:t>
            </a:r>
            <a:endParaRPr lang="tr-TR" sz="4000" smtClean="0">
              <a:solidFill>
                <a:schemeClr val="tx1"/>
              </a:solidFill>
            </a:endParaRPr>
          </a:p>
        </p:txBody>
      </p:sp>
      <p:sp>
        <p:nvSpPr>
          <p:cNvPr id="87043" name="2 İçerik Yer Tutucusu"/>
          <p:cNvSpPr>
            <a:spLocks noGrp="1"/>
          </p:cNvSpPr>
          <p:nvPr>
            <p:ph idx="1"/>
          </p:nvPr>
        </p:nvSpPr>
        <p:spPr>
          <a:xfrm>
            <a:off x="428625" y="1071563"/>
            <a:ext cx="8429625" cy="5572125"/>
          </a:xfrm>
        </p:spPr>
        <p:txBody>
          <a:bodyPr/>
          <a:lstStyle/>
          <a:p>
            <a:pPr>
              <a:buFontTx/>
              <a:buChar char="•"/>
            </a:pPr>
            <a:r>
              <a:rPr lang="tr-TR" sz="2400" b="1" smtClean="0">
                <a:solidFill>
                  <a:schemeClr val="tx1"/>
                </a:solidFill>
              </a:rPr>
              <a:t>Katallellik (çoklu allellik, multipl allelizm)</a:t>
            </a:r>
            <a:r>
              <a:rPr lang="tr-TR" sz="2400" smtClean="0">
                <a:solidFill>
                  <a:schemeClr val="tx1"/>
                </a:solidFill>
              </a:rPr>
              <a:t>: Aynı türe ait bireylerin oluşturduğu bir populasyonda genlerin çok sayıda (bazen yüzlerce) allelleri bulunur.</a:t>
            </a:r>
          </a:p>
          <a:p>
            <a:pPr>
              <a:buFontTx/>
              <a:buChar char="•"/>
            </a:pPr>
            <a:r>
              <a:rPr lang="tr-TR" sz="2400" smtClean="0">
                <a:solidFill>
                  <a:schemeClr val="tx1"/>
                </a:solidFill>
              </a:rPr>
              <a:t>Diploid bireylerde sadece iki allel taşınabilir </a:t>
            </a:r>
          </a:p>
          <a:p>
            <a:pPr lvl="1">
              <a:buFontTx/>
              <a:buChar char="–"/>
            </a:pPr>
            <a:r>
              <a:rPr lang="tr-TR" sz="2400" smtClean="0">
                <a:solidFill>
                  <a:schemeClr val="tx1"/>
                </a:solidFill>
              </a:rPr>
              <a:t>A geninin A</a:t>
            </a:r>
            <a:r>
              <a:rPr lang="tr-TR" sz="2400" baseline="-25000" smtClean="0">
                <a:solidFill>
                  <a:schemeClr val="tx1"/>
                </a:solidFill>
              </a:rPr>
              <a:t>1</a:t>
            </a:r>
            <a:r>
              <a:rPr lang="tr-TR" sz="2400" smtClean="0">
                <a:solidFill>
                  <a:schemeClr val="tx1"/>
                </a:solidFill>
              </a:rPr>
              <a:t>, A</a:t>
            </a:r>
            <a:r>
              <a:rPr lang="tr-TR" sz="2400" baseline="-25000" smtClean="0">
                <a:solidFill>
                  <a:schemeClr val="tx1"/>
                </a:solidFill>
              </a:rPr>
              <a:t>2</a:t>
            </a:r>
            <a:r>
              <a:rPr lang="tr-TR" sz="2400" smtClean="0">
                <a:solidFill>
                  <a:schemeClr val="tx1"/>
                </a:solidFill>
              </a:rPr>
              <a:t> , A</a:t>
            </a:r>
            <a:r>
              <a:rPr lang="tr-TR" sz="2400" baseline="-25000" smtClean="0">
                <a:solidFill>
                  <a:schemeClr val="tx1"/>
                </a:solidFill>
              </a:rPr>
              <a:t>3</a:t>
            </a:r>
            <a:r>
              <a:rPr lang="tr-TR" sz="2400" smtClean="0">
                <a:solidFill>
                  <a:schemeClr val="tx1"/>
                </a:solidFill>
              </a:rPr>
              <a:t> , A</a:t>
            </a:r>
            <a:r>
              <a:rPr lang="tr-TR" sz="2400" baseline="-25000" smtClean="0">
                <a:solidFill>
                  <a:schemeClr val="tx1"/>
                </a:solidFill>
              </a:rPr>
              <a:t>4</a:t>
            </a:r>
            <a:r>
              <a:rPr lang="tr-TR" sz="2400" smtClean="0">
                <a:solidFill>
                  <a:schemeClr val="tx1"/>
                </a:solidFill>
              </a:rPr>
              <a:t> , ... A</a:t>
            </a:r>
            <a:r>
              <a:rPr lang="tr-TR" sz="2400" baseline="-25000" smtClean="0">
                <a:solidFill>
                  <a:schemeClr val="tx1"/>
                </a:solidFill>
              </a:rPr>
              <a:t>n</a:t>
            </a:r>
            <a:r>
              <a:rPr lang="tr-TR" sz="2400" smtClean="0">
                <a:solidFill>
                  <a:schemeClr val="tx1"/>
                </a:solidFill>
              </a:rPr>
              <a:t> sayıda alleli varsa, diploid bir bireyde (A</a:t>
            </a:r>
            <a:r>
              <a:rPr lang="tr-TR" sz="2400" baseline="-25000" smtClean="0">
                <a:solidFill>
                  <a:schemeClr val="tx1"/>
                </a:solidFill>
              </a:rPr>
              <a:t>1</a:t>
            </a:r>
            <a:r>
              <a:rPr lang="tr-TR" sz="2400" smtClean="0">
                <a:solidFill>
                  <a:schemeClr val="tx1"/>
                </a:solidFill>
              </a:rPr>
              <a:t>A</a:t>
            </a:r>
            <a:r>
              <a:rPr lang="tr-TR" sz="2400" baseline="-25000" smtClean="0">
                <a:solidFill>
                  <a:schemeClr val="tx1"/>
                </a:solidFill>
              </a:rPr>
              <a:t>2</a:t>
            </a:r>
            <a:r>
              <a:rPr lang="tr-TR" sz="2400" smtClean="0">
                <a:solidFill>
                  <a:schemeClr val="tx1"/>
                </a:solidFill>
              </a:rPr>
              <a:t> , A</a:t>
            </a:r>
            <a:r>
              <a:rPr lang="tr-TR" sz="2400" baseline="-25000" smtClean="0">
                <a:solidFill>
                  <a:schemeClr val="tx1"/>
                </a:solidFill>
              </a:rPr>
              <a:t>1</a:t>
            </a:r>
            <a:r>
              <a:rPr lang="tr-TR" sz="2400" smtClean="0">
                <a:solidFill>
                  <a:schemeClr val="tx1"/>
                </a:solidFill>
              </a:rPr>
              <a:t>A</a:t>
            </a:r>
            <a:r>
              <a:rPr lang="tr-TR" sz="2400" baseline="-25000" smtClean="0">
                <a:solidFill>
                  <a:schemeClr val="tx1"/>
                </a:solidFill>
              </a:rPr>
              <a:t>4</a:t>
            </a:r>
            <a:r>
              <a:rPr lang="tr-TR" sz="2400" smtClean="0">
                <a:solidFill>
                  <a:schemeClr val="tx1"/>
                </a:solidFill>
              </a:rPr>
              <a:t> , A</a:t>
            </a:r>
            <a:r>
              <a:rPr lang="tr-TR" sz="2400" baseline="-25000" smtClean="0">
                <a:solidFill>
                  <a:schemeClr val="tx1"/>
                </a:solidFill>
              </a:rPr>
              <a:t>2</a:t>
            </a:r>
            <a:r>
              <a:rPr lang="tr-TR" sz="2400" smtClean="0">
                <a:solidFill>
                  <a:schemeClr val="tx1"/>
                </a:solidFill>
              </a:rPr>
              <a:t>A</a:t>
            </a:r>
            <a:r>
              <a:rPr lang="tr-TR" sz="2400" baseline="-25000" smtClean="0">
                <a:solidFill>
                  <a:schemeClr val="tx1"/>
                </a:solidFill>
              </a:rPr>
              <a:t>3</a:t>
            </a:r>
            <a:r>
              <a:rPr lang="tr-TR" sz="2400" smtClean="0">
                <a:solidFill>
                  <a:schemeClr val="tx1"/>
                </a:solidFill>
              </a:rPr>
              <a:t>, ... vb.)</a:t>
            </a:r>
          </a:p>
          <a:p>
            <a:pPr>
              <a:buFontTx/>
              <a:buChar char="•"/>
            </a:pPr>
            <a:r>
              <a:rPr lang="tr-TR" sz="2400" smtClean="0">
                <a:solidFill>
                  <a:schemeClr val="tx1"/>
                </a:solidFill>
              </a:rPr>
              <a:t>Haploid sayıda kromozom taşıyan organizmalarda, her bireyde sadece biri bulunur(A</a:t>
            </a:r>
            <a:r>
              <a:rPr lang="tr-TR" sz="2400" baseline="-25000" smtClean="0">
                <a:solidFill>
                  <a:schemeClr val="tx1"/>
                </a:solidFill>
              </a:rPr>
              <a:t>1</a:t>
            </a:r>
            <a:r>
              <a:rPr lang="tr-TR" sz="2400" smtClean="0">
                <a:solidFill>
                  <a:schemeClr val="tx1"/>
                </a:solidFill>
              </a:rPr>
              <a:t>, A</a:t>
            </a:r>
            <a:r>
              <a:rPr lang="tr-TR" sz="2400" baseline="-25000" smtClean="0">
                <a:solidFill>
                  <a:schemeClr val="tx1"/>
                </a:solidFill>
              </a:rPr>
              <a:t>3</a:t>
            </a:r>
            <a:r>
              <a:rPr lang="tr-TR" sz="2400" smtClean="0">
                <a:solidFill>
                  <a:schemeClr val="tx1"/>
                </a:solidFill>
              </a:rPr>
              <a:t> , A</a:t>
            </a:r>
            <a:r>
              <a:rPr lang="tr-TR" sz="2400" baseline="-25000" smtClean="0">
                <a:solidFill>
                  <a:schemeClr val="tx1"/>
                </a:solidFill>
              </a:rPr>
              <a:t>4</a:t>
            </a:r>
            <a:r>
              <a:rPr lang="tr-TR" sz="2400" smtClean="0">
                <a:solidFill>
                  <a:schemeClr val="tx1"/>
                </a:solidFill>
              </a:rPr>
              <a:t> , ... vb.)</a:t>
            </a:r>
          </a:p>
        </p:txBody>
      </p:sp>
    </p:spTree>
  </p:cSld>
  <p:clrMapOvr>
    <a:masterClrMapping/>
  </p:clrMapOvr>
  <p:transition spd="med">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2 İçerik Yer Tutucusu"/>
          <p:cNvSpPr>
            <a:spLocks noGrp="1"/>
          </p:cNvSpPr>
          <p:nvPr>
            <p:ph idx="1"/>
          </p:nvPr>
        </p:nvSpPr>
        <p:spPr>
          <a:xfrm>
            <a:off x="457200" y="571500"/>
            <a:ext cx="8229600" cy="5554663"/>
          </a:xfrm>
        </p:spPr>
        <p:txBody>
          <a:bodyPr/>
          <a:lstStyle/>
          <a:p>
            <a:pPr>
              <a:buFontTx/>
              <a:buChar char="•"/>
            </a:pPr>
            <a:r>
              <a:rPr lang="tr-TR" sz="2800" smtClean="0">
                <a:solidFill>
                  <a:schemeClr val="tx1"/>
                </a:solidFill>
              </a:rPr>
              <a:t>Çoklu allel serisine sahip genlerde, alleller arasında değişik etkileşimler: </a:t>
            </a:r>
          </a:p>
          <a:p>
            <a:pPr lvl="1">
              <a:buFontTx/>
              <a:buChar char="–"/>
            </a:pPr>
            <a:r>
              <a:rPr lang="tr-TR" sz="2800" smtClean="0">
                <a:solidFill>
                  <a:schemeClr val="tx1"/>
                </a:solidFill>
              </a:rPr>
              <a:t>Örn. A</a:t>
            </a:r>
            <a:r>
              <a:rPr lang="tr-TR" sz="2800" baseline="-25000" smtClean="0">
                <a:solidFill>
                  <a:schemeClr val="tx1"/>
                </a:solidFill>
              </a:rPr>
              <a:t>1</a:t>
            </a:r>
            <a:r>
              <a:rPr lang="tr-TR" sz="2800" smtClean="0">
                <a:solidFill>
                  <a:schemeClr val="tx1"/>
                </a:solidFill>
              </a:rPr>
              <a:t>, A</a:t>
            </a:r>
            <a:r>
              <a:rPr lang="tr-TR" sz="2800" baseline="-25000" smtClean="0">
                <a:solidFill>
                  <a:schemeClr val="tx1"/>
                </a:solidFill>
              </a:rPr>
              <a:t>2</a:t>
            </a:r>
            <a:r>
              <a:rPr lang="tr-TR" sz="2800" smtClean="0">
                <a:solidFill>
                  <a:schemeClr val="tx1"/>
                </a:solidFill>
              </a:rPr>
              <a:t>, A</a:t>
            </a:r>
            <a:r>
              <a:rPr lang="tr-TR" sz="2800" baseline="-25000" smtClean="0">
                <a:solidFill>
                  <a:schemeClr val="tx1"/>
                </a:solidFill>
              </a:rPr>
              <a:t>3</a:t>
            </a:r>
            <a:r>
              <a:rPr lang="tr-TR" sz="2800" smtClean="0">
                <a:solidFill>
                  <a:schemeClr val="tx1"/>
                </a:solidFill>
              </a:rPr>
              <a:t>, A</a:t>
            </a:r>
            <a:r>
              <a:rPr lang="tr-TR" sz="2800" baseline="-25000" smtClean="0">
                <a:solidFill>
                  <a:schemeClr val="tx1"/>
                </a:solidFill>
              </a:rPr>
              <a:t>4</a:t>
            </a:r>
            <a:r>
              <a:rPr lang="tr-TR" sz="2800" smtClean="0">
                <a:solidFill>
                  <a:schemeClr val="tx1"/>
                </a:solidFill>
              </a:rPr>
              <a:t> gibi dört allelli bir gende, A</a:t>
            </a:r>
            <a:r>
              <a:rPr lang="tr-TR" sz="2800" baseline="-25000" smtClean="0">
                <a:solidFill>
                  <a:schemeClr val="tx1"/>
                </a:solidFill>
              </a:rPr>
              <a:t>1</a:t>
            </a:r>
            <a:r>
              <a:rPr lang="tr-TR" sz="2800" smtClean="0">
                <a:solidFill>
                  <a:schemeClr val="tx1"/>
                </a:solidFill>
              </a:rPr>
              <a:t> ile A</a:t>
            </a:r>
            <a:r>
              <a:rPr lang="tr-TR" sz="2800" baseline="-25000" smtClean="0">
                <a:solidFill>
                  <a:schemeClr val="tx1"/>
                </a:solidFill>
              </a:rPr>
              <a:t>2</a:t>
            </a:r>
            <a:r>
              <a:rPr lang="tr-TR" sz="2800" smtClean="0">
                <a:solidFill>
                  <a:schemeClr val="tx1"/>
                </a:solidFill>
              </a:rPr>
              <a:t> arasında kodominantlık,</a:t>
            </a:r>
          </a:p>
          <a:p>
            <a:pPr lvl="1">
              <a:buFontTx/>
              <a:buChar char="–"/>
            </a:pPr>
            <a:r>
              <a:rPr lang="tr-TR" sz="2800" smtClean="0">
                <a:solidFill>
                  <a:schemeClr val="tx1"/>
                </a:solidFill>
              </a:rPr>
              <a:t> A</a:t>
            </a:r>
            <a:r>
              <a:rPr lang="tr-TR" sz="2800" baseline="-25000" smtClean="0">
                <a:solidFill>
                  <a:schemeClr val="tx1"/>
                </a:solidFill>
              </a:rPr>
              <a:t>1</a:t>
            </a:r>
            <a:r>
              <a:rPr lang="tr-TR" sz="2800" smtClean="0">
                <a:solidFill>
                  <a:schemeClr val="tx1"/>
                </a:solidFill>
              </a:rPr>
              <a:t>, A</a:t>
            </a:r>
            <a:r>
              <a:rPr lang="tr-TR" sz="2800" baseline="-25000" smtClean="0">
                <a:solidFill>
                  <a:schemeClr val="tx1"/>
                </a:solidFill>
              </a:rPr>
              <a:t>2</a:t>
            </a:r>
            <a:r>
              <a:rPr lang="tr-TR" sz="2800" smtClean="0">
                <a:solidFill>
                  <a:schemeClr val="tx1"/>
                </a:solidFill>
              </a:rPr>
              <a:t> ve A</a:t>
            </a:r>
            <a:r>
              <a:rPr lang="tr-TR" sz="2800" baseline="-25000" smtClean="0">
                <a:solidFill>
                  <a:schemeClr val="tx1"/>
                </a:solidFill>
              </a:rPr>
              <a:t>3,</a:t>
            </a:r>
            <a:r>
              <a:rPr lang="tr-TR" sz="2800" smtClean="0">
                <a:solidFill>
                  <a:schemeClr val="tx1"/>
                </a:solidFill>
              </a:rPr>
              <a:t> </a:t>
            </a:r>
          </a:p>
          <a:p>
            <a:pPr lvl="1">
              <a:buFontTx/>
              <a:buChar char="–"/>
            </a:pPr>
            <a:r>
              <a:rPr lang="tr-TR" sz="2800" smtClean="0">
                <a:solidFill>
                  <a:schemeClr val="tx1"/>
                </a:solidFill>
              </a:rPr>
              <a:t> A</a:t>
            </a:r>
            <a:r>
              <a:rPr lang="tr-TR" sz="2800" baseline="-25000" smtClean="0">
                <a:solidFill>
                  <a:schemeClr val="tx1"/>
                </a:solidFill>
              </a:rPr>
              <a:t>3</a:t>
            </a:r>
            <a:r>
              <a:rPr lang="tr-TR" sz="2800" smtClean="0">
                <a:solidFill>
                  <a:schemeClr val="tx1"/>
                </a:solidFill>
              </a:rPr>
              <a:t> de A</a:t>
            </a:r>
            <a:r>
              <a:rPr lang="tr-TR" sz="2800" baseline="-25000" smtClean="0">
                <a:solidFill>
                  <a:schemeClr val="tx1"/>
                </a:solidFill>
              </a:rPr>
              <a:t>4</a:t>
            </a:r>
            <a:r>
              <a:rPr lang="tr-TR" sz="2800" smtClean="0">
                <a:solidFill>
                  <a:schemeClr val="tx1"/>
                </a:solidFill>
              </a:rPr>
              <a:t> üzerinde dominant</a:t>
            </a:r>
          </a:p>
          <a:p>
            <a:pPr lvl="1"/>
            <a:endParaRPr lang="tr-TR" sz="2800" smtClean="0">
              <a:solidFill>
                <a:schemeClr val="tx1"/>
              </a:solidFill>
            </a:endParaRPr>
          </a:p>
          <a:p>
            <a:pPr>
              <a:buFontTx/>
              <a:buChar char="•"/>
            </a:pPr>
            <a:r>
              <a:rPr lang="tr-TR" sz="2800" smtClean="0">
                <a:solidFill>
                  <a:schemeClr val="tx1"/>
                </a:solidFill>
              </a:rPr>
              <a:t>Hayvanlarda, insanlarda ve bitkilerde birçok katallellik örneği</a:t>
            </a:r>
          </a:p>
          <a:p>
            <a:pPr lvl="1">
              <a:buFontTx/>
              <a:buChar char="–"/>
            </a:pPr>
            <a:r>
              <a:rPr lang="tr-TR" sz="2800" smtClean="0">
                <a:solidFill>
                  <a:schemeClr val="tx1"/>
                </a:solidFill>
              </a:rPr>
              <a:t>Tavşan, kedi, fare gibi hayvanların vücutlarındaki tüylerin rengi çoklu allel serileri tarafından meydana getirilir</a:t>
            </a:r>
          </a:p>
          <a:p>
            <a:pPr>
              <a:buFontTx/>
              <a:buChar char="•"/>
            </a:pPr>
            <a:endParaRPr lang="tr-TR" sz="2800" smtClean="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lum contrast="12000"/>
            <a:grayscl/>
          </a:blip>
          <a:srcRect b="55490"/>
          <a:stretch>
            <a:fillRect/>
          </a:stretch>
        </p:blipFill>
        <p:spPr bwMode="auto">
          <a:xfrm>
            <a:off x="1785938" y="3352800"/>
            <a:ext cx="5262562" cy="1719263"/>
          </a:xfrm>
          <a:prstGeom prst="rect">
            <a:avLst/>
          </a:prstGeom>
          <a:noFill/>
          <a:ln w="9525">
            <a:noFill/>
            <a:miter lim="800000"/>
            <a:headEnd/>
            <a:tailEnd/>
          </a:ln>
        </p:spPr>
      </p:pic>
      <p:sp>
        <p:nvSpPr>
          <p:cNvPr id="89091" name="Rectangle 2"/>
          <p:cNvSpPr>
            <a:spLocks noChangeArrowheads="1"/>
          </p:cNvSpPr>
          <p:nvPr/>
        </p:nvSpPr>
        <p:spPr bwMode="auto">
          <a:xfrm>
            <a:off x="285750" y="357188"/>
            <a:ext cx="8429625" cy="2678112"/>
          </a:xfrm>
          <a:prstGeom prst="rect">
            <a:avLst/>
          </a:prstGeom>
          <a:noFill/>
          <a:ln w="9525">
            <a:noFill/>
            <a:miter lim="800000"/>
            <a:headEnd/>
            <a:tailEnd/>
          </a:ln>
        </p:spPr>
        <p:txBody>
          <a:bodyPr>
            <a:spAutoFit/>
          </a:bodyPr>
          <a:lstStyle/>
          <a:p>
            <a:pPr>
              <a:buFont typeface="Arial" pitchFamily="34" charset="0"/>
              <a:buChar char="•"/>
            </a:pPr>
            <a:r>
              <a:rPr lang="tr-TR" sz="2400">
                <a:latin typeface="Comic Sans MS" pitchFamily="66" charset="0"/>
              </a:rPr>
              <a:t>Hayvanlarda katallellik: </a:t>
            </a:r>
          </a:p>
          <a:p>
            <a:pPr>
              <a:buFont typeface="Arial" pitchFamily="34" charset="0"/>
              <a:buChar char="•"/>
            </a:pPr>
            <a:r>
              <a:rPr lang="tr-TR" sz="2400">
                <a:latin typeface="Comic Sans MS" pitchFamily="66" charset="0"/>
              </a:rPr>
              <a:t>Tavşanların vücut renkleri farklı olan çeşitli tipleri </a:t>
            </a:r>
          </a:p>
          <a:p>
            <a:pPr lvl="1">
              <a:buFont typeface="Wingdings" pitchFamily="2" charset="2"/>
              <a:buChar char="ü"/>
            </a:pPr>
            <a:r>
              <a:rPr lang="tr-TR" sz="2400">
                <a:latin typeface="Comic Sans MS" pitchFamily="66" charset="0"/>
              </a:rPr>
              <a:t>koyu renkli (yabani tip) </a:t>
            </a:r>
          </a:p>
          <a:p>
            <a:pPr lvl="1">
              <a:buFont typeface="Wingdings" pitchFamily="2" charset="2"/>
              <a:buChar char="ü"/>
            </a:pPr>
            <a:r>
              <a:rPr lang="tr-TR" sz="2400">
                <a:latin typeface="Comic Sans MS" pitchFamily="66" charset="0"/>
              </a:rPr>
              <a:t>gümüş renkli olanlar (“chinchilla” tipi),</a:t>
            </a:r>
          </a:p>
          <a:p>
            <a:pPr lvl="1">
              <a:buFont typeface="Wingdings" pitchFamily="2" charset="2"/>
              <a:buChar char="ü"/>
            </a:pPr>
            <a:r>
              <a:rPr lang="tr-TR" sz="2400">
                <a:latin typeface="Comic Sans MS" pitchFamily="66" charset="0"/>
              </a:rPr>
              <a:t>vücutları beyaz, kulak, burun, ayak ve kuyrukları renkli olanlar (Himalaya tipi) </a:t>
            </a:r>
          </a:p>
          <a:p>
            <a:pPr lvl="1">
              <a:buFont typeface="Wingdings" pitchFamily="2" charset="2"/>
              <a:buChar char="ü"/>
            </a:pPr>
            <a:r>
              <a:rPr lang="tr-TR" sz="2400">
                <a:latin typeface="Comic Sans MS" pitchFamily="66" charset="0"/>
              </a:rPr>
              <a:t>vücutları tamamen beyaz olanlar (albino tipi) </a:t>
            </a:r>
          </a:p>
        </p:txBody>
      </p:sp>
      <p:pic>
        <p:nvPicPr>
          <p:cNvPr id="89092" name="Picture 2"/>
          <p:cNvPicPr>
            <a:picLocks noChangeAspect="1" noChangeArrowheads="1"/>
          </p:cNvPicPr>
          <p:nvPr/>
        </p:nvPicPr>
        <p:blipFill>
          <a:blip r:embed="rId3" cstate="print">
            <a:lum contrast="12000"/>
            <a:grayscl/>
          </a:blip>
          <a:srcRect t="51662" b="9248"/>
          <a:stretch>
            <a:fillRect/>
          </a:stretch>
        </p:blipFill>
        <p:spPr bwMode="auto">
          <a:xfrm>
            <a:off x="1785938" y="5072063"/>
            <a:ext cx="5262562" cy="15097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857250" y="2000250"/>
          <a:ext cx="7358063" cy="4389120"/>
        </p:xfrm>
        <a:graphic>
          <a:graphicData uri="http://schemas.openxmlformats.org/drawingml/2006/table">
            <a:tbl>
              <a:tblPr/>
              <a:tblGrid>
                <a:gridCol w="2139950"/>
                <a:gridCol w="2841625"/>
                <a:gridCol w="2376488"/>
              </a:tblGrid>
              <a:tr h="6604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1" i="0" u="none" strike="noStrike" cap="none" normalizeH="0" baseline="0" dirty="0" err="1" smtClean="0">
                          <a:ln>
                            <a:noFill/>
                          </a:ln>
                          <a:solidFill>
                            <a:schemeClr val="tx1"/>
                          </a:solidFill>
                          <a:effectLst/>
                          <a:latin typeface="Comic Sans MS" pitchFamily="66" charset="0"/>
                          <a:cs typeface="Times New Roman" pitchFamily="18" charset="0"/>
                        </a:rPr>
                        <a:t>Genotip</a:t>
                      </a:r>
                      <a:endParaRPr kumimoji="0" lang="tr-TR" sz="2400" b="0" i="0" u="none" strike="noStrike" cap="none" normalizeH="0" baseline="0" dirty="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1" i="0" u="none" strike="noStrike" cap="none" normalizeH="0" baseline="0" smtClean="0">
                          <a:ln>
                            <a:noFill/>
                          </a:ln>
                          <a:solidFill>
                            <a:schemeClr val="tx1"/>
                          </a:solidFill>
                          <a:effectLst/>
                          <a:latin typeface="Comic Sans MS" pitchFamily="66" charset="0"/>
                          <a:cs typeface="Times New Roman" pitchFamily="18" charset="0"/>
                        </a:rPr>
                        <a:t>Fenotip</a:t>
                      </a:r>
                      <a:endParaRPr kumimoji="0" lang="tr-TR" sz="2400" b="0" i="0" u="none" strike="noStrike" cap="none" normalizeH="0" baseline="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1" i="0" u="none" strike="noStrike" cap="none" normalizeH="0" baseline="0" smtClean="0">
                          <a:ln>
                            <a:noFill/>
                          </a:ln>
                          <a:solidFill>
                            <a:schemeClr val="tx1"/>
                          </a:solidFill>
                          <a:effectLst/>
                          <a:latin typeface="Comic Sans MS" pitchFamily="66" charset="0"/>
                          <a:cs typeface="Times New Roman" pitchFamily="18" charset="0"/>
                        </a:rPr>
                        <a:t>Pigment miktarı</a:t>
                      </a:r>
                      <a:endParaRPr kumimoji="0" lang="tr-TR" sz="2400" b="0" i="0" u="none" strike="noStrike" cap="none" normalizeH="0" baseline="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w</a:t>
                      </a:r>
                      <a:r>
                        <a:rPr kumimoji="0" lang="tr-TR" sz="24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 w</a:t>
                      </a:r>
                      <a:r>
                        <a:rPr kumimoji="0" lang="tr-TR" sz="24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 </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Kırmızı (yabani tip)</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1.000</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c</a:t>
                      </a: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 </a:t>
                      </a: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c</a:t>
                      </a: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Mercan rengi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0.0798</a:t>
                      </a: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w</a:t>
                      </a: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 </a:t>
                      </a: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w</a:t>
                      </a: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Şarap rengi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0.0650</a:t>
                      </a: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0" u="none" strike="noStrike" cap="none" normalizeH="0" baseline="30000" dirty="0" err="1" smtClean="0">
                          <a:ln>
                            <a:noFill/>
                          </a:ln>
                          <a:solidFill>
                            <a:schemeClr val="tx1"/>
                          </a:solidFill>
                          <a:effectLst/>
                          <a:latin typeface="Comic Sans MS" pitchFamily="66" charset="0"/>
                          <a:cs typeface="Times New Roman" pitchFamily="18" charset="0"/>
                        </a:rPr>
                        <a:t>ch</a:t>
                      </a: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 </a:t>
                      </a: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0" u="none" strike="noStrike" cap="none" normalizeH="0" baseline="30000" dirty="0" err="1" smtClean="0">
                          <a:ln>
                            <a:noFill/>
                          </a:ln>
                          <a:solidFill>
                            <a:schemeClr val="tx1"/>
                          </a:solidFill>
                          <a:effectLst/>
                          <a:latin typeface="Comic Sans MS" pitchFamily="66" charset="0"/>
                          <a:cs typeface="Times New Roman" pitchFamily="18" charset="0"/>
                        </a:rPr>
                        <a:t>ch</a:t>
                      </a:r>
                      <a:endParaRPr kumimoji="0" lang="tr-TR" sz="2400" b="0" i="0" u="none" strike="noStrike" cap="none" normalizeH="0" baseline="0" dirty="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“Cherry” rengi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0.0410</a:t>
                      </a: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0" u="none" strike="noStrike" cap="none" normalizeH="0" baseline="30000" dirty="0" err="1" smtClean="0">
                          <a:ln>
                            <a:noFill/>
                          </a:ln>
                          <a:solidFill>
                            <a:schemeClr val="tx1"/>
                          </a:solidFill>
                          <a:effectLst/>
                          <a:latin typeface="Comic Sans MS" pitchFamily="66" charset="0"/>
                          <a:cs typeface="Times New Roman" pitchFamily="18" charset="0"/>
                        </a:rPr>
                        <a:t>bl</a:t>
                      </a: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 </a:t>
                      </a: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0" u="none" strike="noStrike" cap="none" normalizeH="0" baseline="30000" dirty="0" err="1" smtClean="0">
                          <a:ln>
                            <a:noFill/>
                          </a:ln>
                          <a:solidFill>
                            <a:schemeClr val="tx1"/>
                          </a:solidFill>
                          <a:effectLst/>
                          <a:latin typeface="Comic Sans MS" pitchFamily="66" charset="0"/>
                          <a:cs typeface="Times New Roman" pitchFamily="18" charset="0"/>
                        </a:rPr>
                        <a:t>bl</a:t>
                      </a:r>
                      <a:endParaRPr kumimoji="0" lang="tr-TR" sz="2400" b="0" i="0" u="none" strike="noStrike" cap="none" normalizeH="0" baseline="0" dirty="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Kan rengi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0.3100</a:t>
                      </a: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co</a:t>
                      </a:r>
                      <a:r>
                        <a:rPr kumimoji="0" lang="tr-TR" sz="2400" b="0" i="0" u="none" strike="noStrike" cap="none" normalizeH="0" baseline="30000" dirty="0" err="1" smtClean="0">
                          <a:ln>
                            <a:noFill/>
                          </a:ln>
                          <a:solidFill>
                            <a:schemeClr val="tx1"/>
                          </a:solidFill>
                          <a:effectLst/>
                          <a:latin typeface="Comic Sans MS" pitchFamily="66" charset="0"/>
                          <a:cs typeface="Times New Roman" pitchFamily="18" charset="0"/>
                        </a:rPr>
                        <a:t>l</a:t>
                      </a: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col</a:t>
                      </a:r>
                      <a:endParaRPr kumimoji="0" lang="tr-TR" sz="2400" b="0" i="0" u="none" strike="noStrike" cap="none" normalizeH="0" baseline="0" dirty="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Koyu renkli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0.1636</a:t>
                      </a: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sat</a:t>
                      </a: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sat</a:t>
                      </a:r>
                      <a:endParaRPr kumimoji="0" lang="tr-TR" sz="2400" b="0" i="0" u="none" strike="noStrike" cap="none" normalizeH="0" baseline="0" dirty="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Satsuma rengi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0.1404</a:t>
                      </a: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e</a:t>
                      </a: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 </a:t>
                      </a: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e</a:t>
                      </a:r>
                      <a:endParaRPr kumimoji="0" lang="tr-TR" sz="2400" b="0" i="0" u="none" strike="noStrike" cap="none" normalizeH="0" baseline="0" dirty="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Eozin rengi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0.0324</a:t>
                      </a: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0" u="none" strike="noStrike" cap="none" normalizeH="0" baseline="30000" dirty="0" err="1" smtClean="0">
                          <a:ln>
                            <a:noFill/>
                          </a:ln>
                          <a:solidFill>
                            <a:schemeClr val="tx1"/>
                          </a:solidFill>
                          <a:effectLst/>
                          <a:latin typeface="Comic Sans MS" pitchFamily="66" charset="0"/>
                          <a:cs typeface="Times New Roman" pitchFamily="18" charset="0"/>
                        </a:rPr>
                        <a:t>a</a:t>
                      </a: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 </a:t>
                      </a:r>
                      <a:r>
                        <a:rPr kumimoji="0" lang="tr-TR" sz="2400" b="0" i="0" u="none" strike="noStrike" cap="none" normalizeH="0" baseline="0" dirty="0" err="1" smtClean="0">
                          <a:ln>
                            <a:noFill/>
                          </a:ln>
                          <a:solidFill>
                            <a:schemeClr val="tx1"/>
                          </a:solidFill>
                          <a:effectLst/>
                          <a:latin typeface="Comic Sans MS" pitchFamily="66" charset="0"/>
                          <a:cs typeface="Times New Roman" pitchFamily="18" charset="0"/>
                        </a:rPr>
                        <a:t>w</a:t>
                      </a:r>
                      <a:r>
                        <a:rPr kumimoji="0" lang="tr-TR" sz="2400" b="0" i="1" u="none" strike="noStrike" cap="none" normalizeH="0" baseline="30000" dirty="0" err="1" smtClean="0">
                          <a:ln>
                            <a:noFill/>
                          </a:ln>
                          <a:solidFill>
                            <a:schemeClr val="tx1"/>
                          </a:solidFill>
                          <a:effectLst/>
                          <a:latin typeface="Comic Sans MS" pitchFamily="66" charset="0"/>
                          <a:cs typeface="Times New Roman" pitchFamily="18" charset="0"/>
                        </a:rPr>
                        <a:t>a</a:t>
                      </a:r>
                      <a:endParaRPr kumimoji="0" lang="tr-TR" sz="2400" b="0" i="0" u="none" strike="noStrike" cap="none" normalizeH="0" baseline="0" dirty="0" smtClean="0">
                        <a:ln>
                          <a:noFill/>
                        </a:ln>
                        <a:solidFill>
                          <a:schemeClr val="tx1"/>
                        </a:solidFill>
                        <a:effectLst/>
                        <a:latin typeface="Comic Sans MS" pitchFamily="66"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Kayısı rengi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0.0197</a:t>
                      </a: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w w</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smtClean="0">
                          <a:ln>
                            <a:noFill/>
                          </a:ln>
                          <a:solidFill>
                            <a:schemeClr val="tx1"/>
                          </a:solidFill>
                          <a:effectLst/>
                          <a:latin typeface="Comic Sans MS" pitchFamily="66" charset="0"/>
                          <a:cs typeface="Times New Roman" pitchFamily="18" charset="0"/>
                        </a:rPr>
                        <a:t>Beyaz</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2400" b="0" i="0" u="none" strike="noStrike" cap="none" normalizeH="0" baseline="0" dirty="0" smtClean="0">
                          <a:ln>
                            <a:noFill/>
                          </a:ln>
                          <a:solidFill>
                            <a:schemeClr val="tx1"/>
                          </a:solidFill>
                          <a:effectLst/>
                          <a:latin typeface="Comic Sans MS" pitchFamily="66" charset="0"/>
                          <a:cs typeface="Times New Roman" pitchFamily="18" charset="0"/>
                        </a:rPr>
                        <a:t>0.0044</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0151" name="Rectangle 2"/>
          <p:cNvSpPr>
            <a:spLocks noChangeArrowheads="1"/>
          </p:cNvSpPr>
          <p:nvPr/>
        </p:nvSpPr>
        <p:spPr bwMode="auto">
          <a:xfrm>
            <a:off x="428625" y="428625"/>
            <a:ext cx="8358188" cy="830263"/>
          </a:xfrm>
          <a:prstGeom prst="rect">
            <a:avLst/>
          </a:prstGeom>
          <a:noFill/>
          <a:ln w="9525">
            <a:noFill/>
            <a:miter lim="800000"/>
            <a:headEnd/>
            <a:tailEnd/>
          </a:ln>
        </p:spPr>
        <p:txBody>
          <a:bodyPr>
            <a:spAutoFit/>
          </a:bodyPr>
          <a:lstStyle/>
          <a:p>
            <a:r>
              <a:rPr lang="tr-TR" sz="2400" i="1">
                <a:latin typeface="Comic Sans MS" pitchFamily="66" charset="0"/>
              </a:rPr>
              <a:t>Drosophila</a:t>
            </a:r>
            <a:r>
              <a:rPr lang="tr-TR" sz="2400">
                <a:latin typeface="Comic Sans MS" pitchFamily="66" charset="0"/>
              </a:rPr>
              <a:t>'da göz rengini etkileyen genlerden birinde de katallelik görülür.</a:t>
            </a:r>
            <a:endParaRPr lang="tr-TR" sz="2400">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lum contrast="18000"/>
          </a:blip>
          <a:srcRect/>
          <a:stretch>
            <a:fillRect/>
          </a:stretch>
        </p:blipFill>
        <p:spPr bwMode="auto">
          <a:xfrm>
            <a:off x="428625" y="285750"/>
            <a:ext cx="4071938" cy="6321425"/>
          </a:xfrm>
          <a:prstGeom prst="rect">
            <a:avLst/>
          </a:prstGeom>
          <a:noFill/>
          <a:ln w="9525">
            <a:noFill/>
            <a:miter lim="800000"/>
            <a:headEnd/>
            <a:tailEnd/>
          </a:ln>
        </p:spPr>
      </p:pic>
      <p:sp>
        <p:nvSpPr>
          <p:cNvPr id="91139" name="Rectangle 2"/>
          <p:cNvSpPr>
            <a:spLocks noChangeArrowheads="1"/>
          </p:cNvSpPr>
          <p:nvPr/>
        </p:nvSpPr>
        <p:spPr bwMode="auto">
          <a:xfrm>
            <a:off x="4786313" y="214313"/>
            <a:ext cx="4071937" cy="3416300"/>
          </a:xfrm>
          <a:prstGeom prst="rect">
            <a:avLst/>
          </a:prstGeom>
          <a:noFill/>
          <a:ln w="9525">
            <a:noFill/>
            <a:miter lim="800000"/>
            <a:headEnd/>
            <a:tailEnd/>
          </a:ln>
        </p:spPr>
        <p:txBody>
          <a:bodyPr>
            <a:spAutoFit/>
          </a:bodyPr>
          <a:lstStyle/>
          <a:p>
            <a:pPr>
              <a:buFont typeface="Arial" pitchFamily="34" charset="0"/>
              <a:buChar char="•"/>
            </a:pPr>
            <a:r>
              <a:rPr lang="tr-TR" sz="2400">
                <a:latin typeface="Comic Sans MS" pitchFamily="66" charset="0"/>
              </a:rPr>
              <a:t> Bitkilerde katallellik: </a:t>
            </a:r>
            <a:r>
              <a:rPr lang="tr-TR" sz="2400" i="1">
                <a:latin typeface="Comic Sans MS" pitchFamily="66" charset="0"/>
              </a:rPr>
              <a:t>Trifolium</a:t>
            </a:r>
            <a:r>
              <a:rPr lang="tr-TR" sz="2400">
                <a:latin typeface="Comic Sans MS" pitchFamily="66" charset="0"/>
              </a:rPr>
              <a:t> (yonca) cinsinde, </a:t>
            </a:r>
            <a:r>
              <a:rPr lang="tr-TR" sz="2400" i="1">
                <a:latin typeface="Comic Sans MS" pitchFamily="66" charset="0"/>
              </a:rPr>
              <a:t>V karakteri</a:t>
            </a:r>
            <a:r>
              <a:rPr lang="tr-TR" sz="2400">
                <a:latin typeface="Comic Sans MS" pitchFamily="66" charset="0"/>
              </a:rPr>
              <a:t> ni belirleyen gen bir allel serisi</a:t>
            </a:r>
          </a:p>
          <a:p>
            <a:r>
              <a:rPr lang="tr-TR" sz="2400">
                <a:latin typeface="Comic Sans MS" pitchFamily="66" charset="0"/>
              </a:rPr>
              <a:t> </a:t>
            </a:r>
          </a:p>
          <a:p>
            <a:pPr lvl="1">
              <a:buFont typeface="Wingdings" pitchFamily="2" charset="2"/>
              <a:buChar char="ü"/>
            </a:pPr>
            <a:r>
              <a:rPr lang="tr-TR" sz="2400">
                <a:latin typeface="Comic Sans MS" pitchFamily="66" charset="0"/>
              </a:rPr>
              <a:t>Alleller arasında hem dominantlık hem de kodominantlık ilişkisi bulunur</a:t>
            </a:r>
          </a:p>
        </p:txBody>
      </p:sp>
    </p:spTree>
  </p:cSld>
  <p:clrMapOvr>
    <a:masterClrMapping/>
  </p:clrMapOvr>
  <p:transition spd="med">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Başlık"/>
          <p:cNvSpPr>
            <a:spLocks noGrp="1"/>
          </p:cNvSpPr>
          <p:nvPr>
            <p:ph type="title"/>
          </p:nvPr>
        </p:nvSpPr>
        <p:spPr>
          <a:xfrm>
            <a:off x="500063" y="285750"/>
            <a:ext cx="8229600" cy="725488"/>
          </a:xfrm>
        </p:spPr>
        <p:txBody>
          <a:bodyPr/>
          <a:lstStyle/>
          <a:p>
            <a:r>
              <a:rPr lang="tr-TR" b="1" smtClean="0">
                <a:solidFill>
                  <a:schemeClr val="tx1"/>
                </a:solidFill>
              </a:rPr>
              <a:t>İnsanlarda Kan Grubu Sistemleri</a:t>
            </a:r>
            <a:endParaRPr lang="tr-TR" smtClean="0">
              <a:solidFill>
                <a:schemeClr val="tx1"/>
              </a:solidFill>
            </a:endParaRPr>
          </a:p>
        </p:txBody>
      </p:sp>
      <p:sp>
        <p:nvSpPr>
          <p:cNvPr id="92163" name="2 İçerik Yer Tutucusu"/>
          <p:cNvSpPr>
            <a:spLocks noGrp="1"/>
          </p:cNvSpPr>
          <p:nvPr>
            <p:ph idx="1"/>
          </p:nvPr>
        </p:nvSpPr>
        <p:spPr>
          <a:xfrm>
            <a:off x="457200" y="1143000"/>
            <a:ext cx="8229600" cy="4983163"/>
          </a:xfrm>
        </p:spPr>
        <p:txBody>
          <a:bodyPr/>
          <a:lstStyle/>
          <a:p>
            <a:pPr>
              <a:buFontTx/>
              <a:buChar char="•"/>
            </a:pPr>
            <a:r>
              <a:rPr lang="tr-TR" sz="2400" smtClean="0">
                <a:solidFill>
                  <a:schemeClr val="tx1"/>
                </a:solidFill>
              </a:rPr>
              <a:t>Çeşitli kan gruplarının meydana gelişine neden olan genler katallel</a:t>
            </a:r>
          </a:p>
          <a:p>
            <a:pPr>
              <a:buFontTx/>
              <a:buChar char="•"/>
            </a:pPr>
            <a:r>
              <a:rPr lang="tr-TR" sz="2400" b="1" i="1" smtClean="0">
                <a:solidFill>
                  <a:schemeClr val="tx1"/>
                </a:solidFill>
              </a:rPr>
              <a:t>AB0 Sistemi</a:t>
            </a:r>
            <a:endParaRPr lang="tr-TR" sz="2400" smtClean="0">
              <a:solidFill>
                <a:schemeClr val="tx1"/>
              </a:solidFill>
            </a:endParaRPr>
          </a:p>
          <a:p>
            <a:pPr>
              <a:buFontTx/>
              <a:buChar char="•"/>
            </a:pPr>
            <a:r>
              <a:rPr lang="tr-TR" sz="2400" smtClean="0">
                <a:solidFill>
                  <a:schemeClr val="tx1"/>
                </a:solidFill>
              </a:rPr>
              <a:t>Gerekli olduğu durumlarda bir insandan diğerine kan aktarımı (transfüzyon)</a:t>
            </a:r>
          </a:p>
          <a:p>
            <a:pPr>
              <a:buFontTx/>
              <a:buChar char="•"/>
            </a:pPr>
            <a:r>
              <a:rPr lang="tr-TR" sz="2400" smtClean="0">
                <a:solidFill>
                  <a:schemeClr val="tx1"/>
                </a:solidFill>
              </a:rPr>
              <a:t>İlk kez, Landsteiner (1901) bir bireyin kanındaki alyuvarlar (eritrositler) ile başka bir bireyin kan serumu arasında meydana gelen reaksiyonlara göre, insanların kanlarını dört farklı gruba ayırdı.</a:t>
            </a:r>
          </a:p>
          <a:p>
            <a:pPr lvl="1">
              <a:buFontTx/>
              <a:buChar char="–"/>
            </a:pPr>
            <a:r>
              <a:rPr lang="tr-TR" sz="2400" smtClean="0">
                <a:solidFill>
                  <a:schemeClr val="tx1"/>
                </a:solidFill>
              </a:rPr>
              <a:t> A, B, AB ve 0. </a:t>
            </a:r>
          </a:p>
          <a:p>
            <a:pPr lvl="1">
              <a:buFontTx/>
              <a:buChar char="–"/>
            </a:pPr>
            <a:r>
              <a:rPr lang="tr-TR" sz="2400" smtClean="0">
                <a:solidFill>
                  <a:schemeClr val="tx1"/>
                </a:solidFill>
              </a:rPr>
              <a:t>AB0 sistemi </a:t>
            </a:r>
          </a:p>
          <a:p>
            <a:pPr>
              <a:buFontTx/>
              <a:buChar char="•"/>
            </a:pPr>
            <a:endParaRPr lang="tr-TR" smtClean="0">
              <a:solidFill>
                <a:srgbClr val="002060"/>
              </a:solidFill>
            </a:endParaRPr>
          </a:p>
        </p:txBody>
      </p:sp>
    </p:spTree>
  </p:cSld>
  <p:clrMapOvr>
    <a:masterClrMapping/>
  </p:clrMapOvr>
  <p:transition spd="med">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2 İçerik Yer Tutucusu"/>
          <p:cNvSpPr>
            <a:spLocks noGrp="1"/>
          </p:cNvSpPr>
          <p:nvPr>
            <p:ph idx="1"/>
          </p:nvPr>
        </p:nvSpPr>
        <p:spPr>
          <a:xfrm>
            <a:off x="500063" y="857250"/>
            <a:ext cx="8229600" cy="4429125"/>
          </a:xfrm>
        </p:spPr>
        <p:txBody>
          <a:bodyPr/>
          <a:lstStyle/>
          <a:p>
            <a:pPr>
              <a:buFontTx/>
              <a:buChar char="•"/>
            </a:pPr>
            <a:r>
              <a:rPr lang="tr-TR" sz="2800" smtClean="0">
                <a:solidFill>
                  <a:schemeClr val="tx1"/>
                </a:solidFill>
              </a:rPr>
              <a:t>Bu reaksiyonlar sonucu alyuvarlarda meydana gelen kümelenmenin temelinin bir antijen-antikor reaksiyonu. </a:t>
            </a:r>
          </a:p>
          <a:p>
            <a:pPr>
              <a:buFontTx/>
              <a:buChar char="•"/>
            </a:pPr>
            <a:r>
              <a:rPr lang="tr-TR" sz="2800" smtClean="0">
                <a:solidFill>
                  <a:schemeClr val="tx1"/>
                </a:solidFill>
              </a:rPr>
              <a:t>İnsanlarda alyuvarların yüzeyinde iki çeşit hücresel antijenin (A ve B antijenleri) ve kan serumlarında iki çeşit antikorun (anti-A ve anti-B antikorları)</a:t>
            </a:r>
          </a:p>
          <a:p>
            <a:pPr>
              <a:buFontTx/>
              <a:buChar char="•"/>
            </a:pPr>
            <a:r>
              <a:rPr lang="tr-TR" sz="2800" smtClean="0">
                <a:solidFill>
                  <a:schemeClr val="tx1"/>
                </a:solidFill>
              </a:rPr>
              <a:t> AB0 sisteminde antikorlar kan serumunda doğal olarak bulunurlar.</a:t>
            </a:r>
          </a:p>
        </p:txBody>
      </p:sp>
    </p:spTree>
  </p:cSld>
  <p:clrMapOvr>
    <a:masterClrMapping/>
  </p:clrMapOvr>
  <p:transition spd="med">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1000125" y="2928938"/>
          <a:ext cx="6929486" cy="2857520"/>
        </p:xfrm>
        <a:graphic>
          <a:graphicData uri="http://schemas.openxmlformats.org/drawingml/2006/table">
            <a:tbl>
              <a:tblPr/>
              <a:tblGrid>
                <a:gridCol w="1975647"/>
                <a:gridCol w="2417262"/>
                <a:gridCol w="2536577"/>
              </a:tblGrid>
              <a:tr h="571504">
                <a:tc>
                  <a:txBody>
                    <a:bodyPr/>
                    <a:lstStyle/>
                    <a:p>
                      <a:pPr algn="ctr">
                        <a:spcBef>
                          <a:spcPts val="600"/>
                        </a:spcBef>
                        <a:spcAft>
                          <a:spcPts val="0"/>
                        </a:spcAft>
                      </a:pPr>
                      <a:r>
                        <a:rPr lang="tr-TR" sz="2400" b="1" dirty="0">
                          <a:solidFill>
                            <a:schemeClr val="tx1"/>
                          </a:solidFill>
                          <a:latin typeface="Times New Roman"/>
                          <a:ea typeface="Times New Roman"/>
                        </a:rPr>
                        <a:t>Kan grubu</a:t>
                      </a:r>
                      <a:endParaRPr lang="tr-TR" sz="2400" dirty="0">
                        <a:solidFill>
                          <a:schemeClr val="tx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tr-TR" sz="2400" b="1">
                          <a:solidFill>
                            <a:schemeClr val="tx1"/>
                          </a:solidFill>
                          <a:latin typeface="Times New Roman"/>
                          <a:ea typeface="Times New Roman"/>
                        </a:rPr>
                        <a:t>Antijenler</a:t>
                      </a:r>
                      <a:endParaRPr lang="tr-TR" sz="2400">
                        <a:solidFill>
                          <a:schemeClr val="tx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tr-TR" sz="2400" b="1">
                          <a:solidFill>
                            <a:schemeClr val="tx1"/>
                          </a:solidFill>
                          <a:latin typeface="Times New Roman"/>
                          <a:ea typeface="Times New Roman"/>
                        </a:rPr>
                        <a:t>Antikorlar</a:t>
                      </a:r>
                      <a:endParaRPr lang="tr-TR" sz="2400">
                        <a:solidFill>
                          <a:schemeClr val="tx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spcBef>
                          <a:spcPts val="600"/>
                        </a:spcBef>
                        <a:spcAft>
                          <a:spcPts val="0"/>
                        </a:spcAft>
                      </a:pPr>
                      <a:r>
                        <a:rPr lang="tr-TR" sz="2400" dirty="0">
                          <a:solidFill>
                            <a:schemeClr val="tx1"/>
                          </a:solidFill>
                          <a:latin typeface="Times New Roman"/>
                          <a:ea typeface="Times New Roman"/>
                        </a:rPr>
                        <a:t>A</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tr-TR" sz="2400">
                          <a:solidFill>
                            <a:schemeClr val="tx1"/>
                          </a:solidFill>
                          <a:latin typeface="Times New Roman"/>
                          <a:ea typeface="Times New Roman"/>
                        </a:rPr>
                        <a:t>A</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tr-TR" sz="2400">
                          <a:solidFill>
                            <a:schemeClr val="tx1"/>
                          </a:solidFill>
                          <a:latin typeface="Times New Roman"/>
                          <a:ea typeface="Times New Roman"/>
                        </a:rPr>
                        <a:t>anti-B</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71504">
                <a:tc>
                  <a:txBody>
                    <a:bodyPr/>
                    <a:lstStyle/>
                    <a:p>
                      <a:pPr algn="ctr">
                        <a:spcBef>
                          <a:spcPts val="600"/>
                        </a:spcBef>
                        <a:spcAft>
                          <a:spcPts val="0"/>
                        </a:spcAft>
                      </a:pPr>
                      <a:r>
                        <a:rPr lang="tr-TR" sz="2400" dirty="0">
                          <a:solidFill>
                            <a:schemeClr val="tx1"/>
                          </a:solidFill>
                          <a:latin typeface="Times New Roman"/>
                          <a:ea typeface="Times New Roman"/>
                        </a:rPr>
                        <a:t>B</a:t>
                      </a:r>
                    </a:p>
                  </a:txBody>
                  <a:tcPr marL="68580" marR="68580" marT="0" marB="0">
                    <a:lnL>
                      <a:noFill/>
                    </a:lnL>
                    <a:lnR>
                      <a:noFill/>
                    </a:lnR>
                    <a:lnT>
                      <a:noFill/>
                    </a:lnT>
                    <a:lnB>
                      <a:noFill/>
                    </a:lnB>
                  </a:tcPr>
                </a:tc>
                <a:tc>
                  <a:txBody>
                    <a:bodyPr/>
                    <a:lstStyle/>
                    <a:p>
                      <a:pPr algn="ctr">
                        <a:spcBef>
                          <a:spcPts val="600"/>
                        </a:spcBef>
                        <a:spcAft>
                          <a:spcPts val="0"/>
                        </a:spcAft>
                      </a:pPr>
                      <a:r>
                        <a:rPr lang="tr-TR" sz="2400">
                          <a:solidFill>
                            <a:schemeClr val="tx1"/>
                          </a:solidFill>
                          <a:latin typeface="Times New Roman"/>
                          <a:ea typeface="Times New Roman"/>
                        </a:rPr>
                        <a:t>B</a:t>
                      </a:r>
                    </a:p>
                  </a:txBody>
                  <a:tcPr marL="68580" marR="68580" marT="0" marB="0">
                    <a:lnL>
                      <a:noFill/>
                    </a:lnL>
                    <a:lnR>
                      <a:noFill/>
                    </a:lnR>
                    <a:lnT>
                      <a:noFill/>
                    </a:lnT>
                    <a:lnB>
                      <a:noFill/>
                    </a:lnB>
                  </a:tcPr>
                </a:tc>
                <a:tc>
                  <a:txBody>
                    <a:bodyPr/>
                    <a:lstStyle/>
                    <a:p>
                      <a:pPr algn="ctr">
                        <a:spcBef>
                          <a:spcPts val="600"/>
                        </a:spcBef>
                        <a:spcAft>
                          <a:spcPts val="0"/>
                        </a:spcAft>
                      </a:pPr>
                      <a:r>
                        <a:rPr lang="tr-TR" sz="2400">
                          <a:solidFill>
                            <a:schemeClr val="tx1"/>
                          </a:solidFill>
                          <a:latin typeface="Times New Roman"/>
                          <a:ea typeface="Times New Roman"/>
                        </a:rPr>
                        <a:t>anti-A</a:t>
                      </a:r>
                    </a:p>
                  </a:txBody>
                  <a:tcPr marL="68580" marR="68580" marT="0" marB="0">
                    <a:lnL>
                      <a:noFill/>
                    </a:lnL>
                    <a:lnR>
                      <a:noFill/>
                    </a:lnR>
                    <a:lnT>
                      <a:noFill/>
                    </a:lnT>
                    <a:lnB>
                      <a:noFill/>
                    </a:lnB>
                  </a:tcPr>
                </a:tc>
              </a:tr>
              <a:tr h="571504">
                <a:tc>
                  <a:txBody>
                    <a:bodyPr/>
                    <a:lstStyle/>
                    <a:p>
                      <a:pPr algn="ctr">
                        <a:spcBef>
                          <a:spcPts val="600"/>
                        </a:spcBef>
                        <a:spcAft>
                          <a:spcPts val="0"/>
                        </a:spcAft>
                      </a:pPr>
                      <a:r>
                        <a:rPr lang="tr-TR" sz="2400">
                          <a:solidFill>
                            <a:schemeClr val="tx1"/>
                          </a:solidFill>
                          <a:latin typeface="Times New Roman"/>
                          <a:ea typeface="Times New Roman"/>
                        </a:rPr>
                        <a:t>AB</a:t>
                      </a:r>
                    </a:p>
                  </a:txBody>
                  <a:tcPr marL="68580" marR="68580" marT="0" marB="0">
                    <a:lnL>
                      <a:noFill/>
                    </a:lnL>
                    <a:lnR>
                      <a:noFill/>
                    </a:lnR>
                    <a:lnT>
                      <a:noFill/>
                    </a:lnT>
                    <a:lnB>
                      <a:noFill/>
                    </a:lnB>
                  </a:tcPr>
                </a:tc>
                <a:tc>
                  <a:txBody>
                    <a:bodyPr/>
                    <a:lstStyle/>
                    <a:p>
                      <a:pPr algn="ctr">
                        <a:spcBef>
                          <a:spcPts val="600"/>
                        </a:spcBef>
                        <a:spcAft>
                          <a:spcPts val="0"/>
                        </a:spcAft>
                      </a:pPr>
                      <a:r>
                        <a:rPr lang="tr-TR" sz="2400">
                          <a:solidFill>
                            <a:schemeClr val="tx1"/>
                          </a:solidFill>
                          <a:latin typeface="Times New Roman"/>
                          <a:ea typeface="Times New Roman"/>
                        </a:rPr>
                        <a:t>A ve B</a:t>
                      </a:r>
                    </a:p>
                  </a:txBody>
                  <a:tcPr marL="68580" marR="68580" marT="0" marB="0">
                    <a:lnL>
                      <a:noFill/>
                    </a:lnL>
                    <a:lnR>
                      <a:noFill/>
                    </a:lnR>
                    <a:lnT>
                      <a:noFill/>
                    </a:lnT>
                    <a:lnB>
                      <a:noFill/>
                    </a:lnB>
                  </a:tcPr>
                </a:tc>
                <a:tc>
                  <a:txBody>
                    <a:bodyPr/>
                    <a:lstStyle/>
                    <a:p>
                      <a:pPr algn="ctr">
                        <a:spcBef>
                          <a:spcPts val="600"/>
                        </a:spcBef>
                        <a:spcAft>
                          <a:spcPts val="0"/>
                        </a:spcAft>
                      </a:pPr>
                      <a:r>
                        <a:rPr lang="tr-TR" sz="2400">
                          <a:solidFill>
                            <a:schemeClr val="tx1"/>
                          </a:solidFill>
                          <a:latin typeface="Times New Roman"/>
                          <a:ea typeface="Times New Roman"/>
                          <a:sym typeface="Symbol"/>
                        </a:rPr>
                        <a:t></a:t>
                      </a:r>
                      <a:endParaRPr lang="tr-TR" sz="2400">
                        <a:solidFill>
                          <a:schemeClr val="tx1"/>
                        </a:solidFill>
                        <a:latin typeface="Times New Roman"/>
                        <a:ea typeface="Times New Roman"/>
                      </a:endParaRPr>
                    </a:p>
                  </a:txBody>
                  <a:tcPr marL="68580" marR="68580" marT="0" marB="0">
                    <a:lnL>
                      <a:noFill/>
                    </a:lnL>
                    <a:lnR>
                      <a:noFill/>
                    </a:lnR>
                    <a:lnT>
                      <a:noFill/>
                    </a:lnT>
                    <a:lnB>
                      <a:noFill/>
                    </a:lnB>
                  </a:tcPr>
                </a:tc>
              </a:tr>
              <a:tr h="571504">
                <a:tc>
                  <a:txBody>
                    <a:bodyPr/>
                    <a:lstStyle/>
                    <a:p>
                      <a:pPr algn="ctr">
                        <a:spcBef>
                          <a:spcPts val="600"/>
                        </a:spcBef>
                        <a:spcAft>
                          <a:spcPts val="0"/>
                        </a:spcAft>
                      </a:pPr>
                      <a:r>
                        <a:rPr lang="tr-TR" sz="2400">
                          <a:solidFill>
                            <a:schemeClr val="tx1"/>
                          </a:solidFill>
                          <a:latin typeface="Times New Roman"/>
                          <a:ea typeface="Times New Roman"/>
                        </a:rPr>
                        <a:t>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tr-TR" sz="2400">
                          <a:solidFill>
                            <a:schemeClr val="tx1"/>
                          </a:solidFill>
                          <a:latin typeface="Times New Roman"/>
                          <a:ea typeface="Times New Roman"/>
                          <a:sym typeface="Symbol"/>
                        </a:rPr>
                        <a:t></a:t>
                      </a:r>
                      <a:endParaRPr lang="tr-TR" sz="2400">
                        <a:solidFill>
                          <a:schemeClr val="tx1"/>
                        </a:solidFill>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tr-TR" sz="2400" dirty="0">
                          <a:solidFill>
                            <a:schemeClr val="tx1"/>
                          </a:solidFill>
                          <a:latin typeface="Times New Roman"/>
                          <a:ea typeface="Times New Roman"/>
                        </a:rPr>
                        <a:t>anti-A ve anti-B</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4229" name="Rectangle 2"/>
          <p:cNvSpPr>
            <a:spLocks noChangeArrowheads="1"/>
          </p:cNvSpPr>
          <p:nvPr/>
        </p:nvSpPr>
        <p:spPr bwMode="auto">
          <a:xfrm>
            <a:off x="357188" y="571500"/>
            <a:ext cx="8358187" cy="1384300"/>
          </a:xfrm>
          <a:prstGeom prst="rect">
            <a:avLst/>
          </a:prstGeom>
          <a:noFill/>
          <a:ln w="9525">
            <a:noFill/>
            <a:miter lim="800000"/>
            <a:headEnd/>
            <a:tailEnd/>
          </a:ln>
        </p:spPr>
        <p:txBody>
          <a:bodyPr>
            <a:spAutoFit/>
          </a:bodyPr>
          <a:lstStyle/>
          <a:p>
            <a:r>
              <a:rPr lang="tr-TR" sz="2800">
                <a:latin typeface="Comic Sans MS" pitchFamily="66" charset="0"/>
              </a:rPr>
              <a:t>Kanlarındaki bu immünolojik özelliğe göre, AB0 sistemi bakımından farklı kan gruplarına sahip insanlarda antijen ve antikorları</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p:txBody>
          <a:bodyPr/>
          <a:lstStyle/>
          <a:p>
            <a:pPr>
              <a:defRPr/>
            </a:pPr>
            <a:fld id="{70CF9AAF-A13A-4E2D-8AC8-F2AFDC55A2E9}" type="slidenum">
              <a:rPr lang="en-US" smtClean="0">
                <a:latin typeface="Eras Bold ITC"/>
              </a:rPr>
              <a:pPr>
                <a:defRPr/>
              </a:pPr>
              <a:t>9</a:t>
            </a:fld>
            <a:endParaRPr lang="en-US" smtClean="0">
              <a:latin typeface="Eras Bold ITC"/>
            </a:endParaRPr>
          </a:p>
        </p:txBody>
      </p:sp>
      <p:sp>
        <p:nvSpPr>
          <p:cNvPr id="225282" name="Rectangle 2"/>
          <p:cNvSpPr>
            <a:spLocks noGrp="1" noChangeArrowheads="1"/>
          </p:cNvSpPr>
          <p:nvPr>
            <p:ph type="title"/>
          </p:nvPr>
        </p:nvSpPr>
        <p:spPr>
          <a:xfrm>
            <a:off x="533400" y="457200"/>
            <a:ext cx="8001000" cy="533400"/>
          </a:xfrm>
        </p:spPr>
        <p:txBody>
          <a:bodyPr/>
          <a:lstStyle/>
          <a:p>
            <a:pPr algn="ctr" eaLnBrk="1" hangingPunct="1">
              <a:defRPr/>
            </a:pPr>
            <a:r>
              <a:rPr lang="en-US" b="1" dirty="0" err="1" smtClean="0">
                <a:solidFill>
                  <a:srgbClr val="724C26"/>
                </a:solidFill>
                <a:effectLst>
                  <a:outerShdw blurRad="38100" dist="38100" dir="2700000" algn="tl">
                    <a:srgbClr val="C0C0C0"/>
                  </a:outerShdw>
                </a:effectLst>
              </a:rPr>
              <a:t>Gregor</a:t>
            </a:r>
            <a:r>
              <a:rPr lang="en-US" b="1" dirty="0" smtClean="0">
                <a:solidFill>
                  <a:srgbClr val="724C26"/>
                </a:solidFill>
                <a:effectLst>
                  <a:outerShdw blurRad="38100" dist="38100" dir="2700000" algn="tl">
                    <a:srgbClr val="C0C0C0"/>
                  </a:outerShdw>
                </a:effectLst>
              </a:rPr>
              <a:t> Johann Mendel</a:t>
            </a:r>
            <a:r>
              <a:rPr lang="en-US" b="1" dirty="0" smtClean="0">
                <a:solidFill>
                  <a:srgbClr val="CC3300"/>
                </a:solidFill>
                <a:effectLst>
                  <a:outerShdw blurRad="38100" dist="38100" dir="2700000" algn="tl">
                    <a:srgbClr val="C0C0C0"/>
                  </a:outerShdw>
                </a:effectLst>
              </a:rPr>
              <a:t> (1822-1884)</a:t>
            </a:r>
            <a:endParaRPr lang="en-US" b="1" dirty="0" smtClean="0">
              <a:solidFill>
                <a:srgbClr val="724C26"/>
              </a:solidFill>
              <a:effectLst>
                <a:outerShdw blurRad="38100" dist="38100" dir="2700000" algn="tl">
                  <a:srgbClr val="C0C0C0"/>
                </a:outerShdw>
              </a:effectLst>
            </a:endParaRPr>
          </a:p>
        </p:txBody>
      </p:sp>
      <p:sp>
        <p:nvSpPr>
          <p:cNvPr id="225283" name="Rectangle 3"/>
          <p:cNvSpPr>
            <a:spLocks noGrp="1" noChangeArrowheads="1"/>
          </p:cNvSpPr>
          <p:nvPr>
            <p:ph type="body" sz="half" idx="1"/>
          </p:nvPr>
        </p:nvSpPr>
        <p:spPr>
          <a:xfrm>
            <a:off x="304800" y="1219200"/>
            <a:ext cx="4152900" cy="5181600"/>
          </a:xfrm>
        </p:spPr>
        <p:txBody>
          <a:bodyPr/>
          <a:lstStyle/>
          <a:p>
            <a:pPr marL="0" indent="0" eaLnBrk="1" hangingPunct="1">
              <a:lnSpc>
                <a:spcPct val="90000"/>
              </a:lnSpc>
              <a:buClr>
                <a:srgbClr val="724C26"/>
              </a:buClr>
              <a:buSzTx/>
              <a:buFont typeface="Wingdings" pitchFamily="2" charset="2"/>
              <a:buChar char="§"/>
              <a:defRPr/>
            </a:pPr>
            <a:r>
              <a:rPr lang="tr-TR" sz="2800" b="1" dirty="0" smtClean="0">
                <a:solidFill>
                  <a:schemeClr val="tx1"/>
                </a:solidFill>
                <a:effectLst>
                  <a:outerShdw blurRad="38100" dist="38100" dir="2700000" algn="tl">
                    <a:srgbClr val="C0C0C0"/>
                  </a:outerShdw>
                </a:effectLst>
              </a:rPr>
              <a:t>Avusturyalı bir keşiş olan </a:t>
            </a:r>
            <a:r>
              <a:rPr lang="tr-TR" sz="2800" b="1" dirty="0" err="1" smtClean="0">
                <a:solidFill>
                  <a:schemeClr val="tx1"/>
                </a:solidFill>
                <a:effectLst>
                  <a:outerShdw blurRad="38100" dist="38100" dir="2700000" algn="tl">
                    <a:srgbClr val="C0C0C0"/>
                  </a:outerShdw>
                </a:effectLst>
              </a:rPr>
              <a:t>Mendel</a:t>
            </a:r>
            <a:r>
              <a:rPr lang="tr-TR" sz="2800" b="1" dirty="0" smtClean="0">
                <a:solidFill>
                  <a:schemeClr val="tx1"/>
                </a:solidFill>
                <a:effectLst>
                  <a:outerShdw blurRad="38100" dist="38100" dir="2700000" algn="tl">
                    <a:srgbClr val="C0C0C0"/>
                  </a:outerShdw>
                </a:effectLst>
              </a:rPr>
              <a:t> bezelye bitkilerinde özelliklerin nasıl aktarıldığı üzerine çalışmalarda bulunmuştur ve böylece kalıtım kanunlarını geliştirmiştir. </a:t>
            </a:r>
            <a:endParaRPr lang="en-US" sz="2800" b="1" dirty="0" smtClean="0">
              <a:solidFill>
                <a:schemeClr val="tx1"/>
              </a:solidFill>
              <a:effectLst>
                <a:outerShdw blurRad="38100" dist="38100" dir="2700000" algn="tl">
                  <a:srgbClr val="C0C0C0"/>
                </a:outerShdw>
              </a:effectLst>
            </a:endParaRPr>
          </a:p>
          <a:p>
            <a:pPr marL="0" indent="0" eaLnBrk="1" hangingPunct="1">
              <a:lnSpc>
                <a:spcPct val="90000"/>
              </a:lnSpc>
              <a:buClr>
                <a:srgbClr val="724C26"/>
              </a:buClr>
              <a:buFontTx/>
              <a:buChar char="o"/>
              <a:defRPr/>
            </a:pPr>
            <a:endParaRPr lang="en-US" sz="2800" dirty="0" smtClean="0">
              <a:solidFill>
                <a:schemeClr val="tx1"/>
              </a:solidFill>
            </a:endParaRPr>
          </a:p>
        </p:txBody>
      </p:sp>
      <p:pic>
        <p:nvPicPr>
          <p:cNvPr id="225285" name="Picture 5" descr="FG11_01"/>
          <p:cNvPicPr>
            <a:picLocks noGrp="1" noChangeAspect="1" noChangeArrowheads="1"/>
          </p:cNvPicPr>
          <p:nvPr>
            <p:ph type="clipArt" sz="half" idx="2"/>
          </p:nvPr>
        </p:nvPicPr>
        <p:blipFill>
          <a:blip r:embed="rId3" cstate="print"/>
          <a:srcRect/>
          <a:stretch>
            <a:fillRect/>
          </a:stretch>
        </p:blipFill>
        <p:spPr>
          <a:xfrm>
            <a:off x="4813300" y="1219200"/>
            <a:ext cx="4011613" cy="5181600"/>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5283">
                                            <p:txEl>
                                              <p:pRg st="0" end="0"/>
                                            </p:txEl>
                                          </p:spTgt>
                                        </p:tgtEl>
                                        <p:attrNameLst>
                                          <p:attrName>style.visibility</p:attrName>
                                        </p:attrNameLst>
                                      </p:cBhvr>
                                      <p:to>
                                        <p:strVal val="visible"/>
                                      </p:to>
                                    </p:set>
                                    <p:anim to="" calcmode="lin" valueType="num">
                                      <p:cBhvr>
                                        <p:cTn id="7" dur="1" fill="hold"/>
                                        <p:tgtEl>
                                          <p:spTgt spid="22528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5285"/>
                                        </p:tgtEl>
                                        <p:attrNameLst>
                                          <p:attrName>style.visibility</p:attrName>
                                        </p:attrNameLst>
                                      </p:cBhvr>
                                      <p:to>
                                        <p:strVal val="visible"/>
                                      </p:to>
                                    </p:set>
                                    <p:animEffect transition="in" filter="checkerboard(across)">
                                      <p:cBhvr>
                                        <p:cTn id="12" dur="500"/>
                                        <p:tgtEl>
                                          <p:spTgt spid="22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3714750" y="285750"/>
            <a:ext cx="1357313" cy="1200150"/>
          </a:xfrm>
          <a:prstGeom prst="rect">
            <a:avLst/>
          </a:prstGeom>
          <a:noFill/>
          <a:ln w="9525">
            <a:noFill/>
            <a:miter lim="800000"/>
            <a:headEnd/>
            <a:tailEnd/>
          </a:ln>
        </p:spPr>
        <p:txBody>
          <a:bodyPr>
            <a:spAutoFit/>
          </a:bodyPr>
          <a:lstStyle/>
          <a:p>
            <a:pPr algn="ctr"/>
            <a:r>
              <a:rPr lang="tr-TR" sz="2400">
                <a:latin typeface="Comic Sans MS" pitchFamily="66" charset="0"/>
              </a:rPr>
              <a:t>O</a:t>
            </a:r>
            <a:br>
              <a:rPr lang="tr-TR" sz="2400">
                <a:latin typeface="Comic Sans MS" pitchFamily="66" charset="0"/>
              </a:rPr>
            </a:br>
            <a:r>
              <a:rPr lang="tr-TR" sz="2400">
                <a:latin typeface="Comic Sans MS" pitchFamily="66" charset="0"/>
              </a:rPr>
              <a:t>(genel verici)</a:t>
            </a:r>
          </a:p>
        </p:txBody>
      </p:sp>
      <p:sp>
        <p:nvSpPr>
          <p:cNvPr id="95235" name="TextBox 3"/>
          <p:cNvSpPr txBox="1">
            <a:spLocks noChangeArrowheads="1"/>
          </p:cNvSpPr>
          <p:nvPr/>
        </p:nvSpPr>
        <p:spPr bwMode="auto">
          <a:xfrm>
            <a:off x="3786188" y="3643313"/>
            <a:ext cx="1214437" cy="1200150"/>
          </a:xfrm>
          <a:prstGeom prst="rect">
            <a:avLst/>
          </a:prstGeom>
          <a:noFill/>
          <a:ln w="9525">
            <a:noFill/>
            <a:miter lim="800000"/>
            <a:headEnd/>
            <a:tailEnd/>
          </a:ln>
        </p:spPr>
        <p:txBody>
          <a:bodyPr>
            <a:spAutoFit/>
          </a:bodyPr>
          <a:lstStyle/>
          <a:p>
            <a:pPr algn="ctr"/>
            <a:r>
              <a:rPr lang="tr-TR" sz="2400">
                <a:latin typeface="Comic Sans MS" pitchFamily="66" charset="0"/>
              </a:rPr>
              <a:t>AB</a:t>
            </a:r>
            <a:br>
              <a:rPr lang="tr-TR" sz="2400">
                <a:latin typeface="Comic Sans MS" pitchFamily="66" charset="0"/>
              </a:rPr>
            </a:br>
            <a:r>
              <a:rPr lang="tr-TR" sz="2400">
                <a:latin typeface="Comic Sans MS" pitchFamily="66" charset="0"/>
              </a:rPr>
              <a:t>(genel alıcı)</a:t>
            </a:r>
          </a:p>
        </p:txBody>
      </p:sp>
      <p:cxnSp>
        <p:nvCxnSpPr>
          <p:cNvPr id="6" name="Straight Arrow Connector 5"/>
          <p:cNvCxnSpPr/>
          <p:nvPr/>
        </p:nvCxnSpPr>
        <p:spPr>
          <a:xfrm rot="16200000" flipH="1">
            <a:off x="3536157" y="2464594"/>
            <a:ext cx="1714500"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237" name="TextBox 6"/>
          <p:cNvSpPr txBox="1">
            <a:spLocks noChangeArrowheads="1"/>
          </p:cNvSpPr>
          <p:nvPr/>
        </p:nvSpPr>
        <p:spPr bwMode="auto">
          <a:xfrm>
            <a:off x="2286000" y="2181225"/>
            <a:ext cx="571500" cy="461963"/>
          </a:xfrm>
          <a:prstGeom prst="rect">
            <a:avLst/>
          </a:prstGeom>
          <a:noFill/>
          <a:ln w="9525">
            <a:noFill/>
            <a:miter lim="800000"/>
            <a:headEnd/>
            <a:tailEnd/>
          </a:ln>
        </p:spPr>
        <p:txBody>
          <a:bodyPr>
            <a:spAutoFit/>
          </a:bodyPr>
          <a:lstStyle/>
          <a:p>
            <a:r>
              <a:rPr lang="tr-TR" sz="2400">
                <a:latin typeface="Comic Sans MS" pitchFamily="66" charset="0"/>
              </a:rPr>
              <a:t>A</a:t>
            </a:r>
          </a:p>
        </p:txBody>
      </p:sp>
      <p:sp>
        <p:nvSpPr>
          <p:cNvPr id="95238" name="TextBox 7"/>
          <p:cNvSpPr txBox="1">
            <a:spLocks noChangeArrowheads="1"/>
          </p:cNvSpPr>
          <p:nvPr/>
        </p:nvSpPr>
        <p:spPr bwMode="auto">
          <a:xfrm>
            <a:off x="5929313" y="2214563"/>
            <a:ext cx="571500" cy="461962"/>
          </a:xfrm>
          <a:prstGeom prst="rect">
            <a:avLst/>
          </a:prstGeom>
          <a:noFill/>
          <a:ln w="9525">
            <a:noFill/>
            <a:miter lim="800000"/>
            <a:headEnd/>
            <a:tailEnd/>
          </a:ln>
        </p:spPr>
        <p:txBody>
          <a:bodyPr>
            <a:spAutoFit/>
          </a:bodyPr>
          <a:lstStyle/>
          <a:p>
            <a:r>
              <a:rPr lang="tr-TR" sz="2400">
                <a:latin typeface="Comic Sans MS" pitchFamily="66" charset="0"/>
              </a:rPr>
              <a:t>B</a:t>
            </a:r>
          </a:p>
        </p:txBody>
      </p:sp>
      <p:cxnSp>
        <p:nvCxnSpPr>
          <p:cNvPr id="10" name="Straight Arrow Connector 9"/>
          <p:cNvCxnSpPr/>
          <p:nvPr/>
        </p:nvCxnSpPr>
        <p:spPr>
          <a:xfrm rot="10800000" flipV="1">
            <a:off x="2786063" y="1571625"/>
            <a:ext cx="1357312"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72000" y="1571625"/>
            <a:ext cx="135731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86063" y="2714625"/>
            <a:ext cx="1214437"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4857750" y="2786063"/>
            <a:ext cx="1071563" cy="928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2 İçerik Yer Tutucusu"/>
          <p:cNvSpPr>
            <a:spLocks noGrp="1"/>
          </p:cNvSpPr>
          <p:nvPr>
            <p:ph idx="1"/>
          </p:nvPr>
        </p:nvSpPr>
        <p:spPr>
          <a:xfrm>
            <a:off x="457200" y="500063"/>
            <a:ext cx="8229600" cy="5626100"/>
          </a:xfrm>
        </p:spPr>
        <p:txBody>
          <a:bodyPr/>
          <a:lstStyle/>
          <a:p>
            <a:r>
              <a:rPr lang="tr-TR" sz="2800" smtClean="0">
                <a:solidFill>
                  <a:schemeClr val="tx1"/>
                </a:solidFill>
              </a:rPr>
              <a:t>Bernstein (1924) AB0 kan grubu sisteminde, </a:t>
            </a:r>
          </a:p>
          <a:p>
            <a:pPr lvl="1"/>
            <a:r>
              <a:rPr lang="tr-TR" smtClean="0">
                <a:solidFill>
                  <a:schemeClr val="tx1"/>
                </a:solidFill>
              </a:rPr>
              <a:t>bir genin üç alleli (</a:t>
            </a:r>
            <a:r>
              <a:rPr lang="tr-TR" i="1" smtClean="0">
                <a:solidFill>
                  <a:schemeClr val="tx1"/>
                </a:solidFill>
              </a:rPr>
              <a:t>I</a:t>
            </a:r>
            <a:r>
              <a:rPr lang="tr-TR" baseline="30000" smtClean="0">
                <a:solidFill>
                  <a:schemeClr val="tx1"/>
                </a:solidFill>
              </a:rPr>
              <a:t>A</a:t>
            </a:r>
            <a:r>
              <a:rPr lang="tr-TR" smtClean="0">
                <a:solidFill>
                  <a:schemeClr val="tx1"/>
                </a:solidFill>
              </a:rPr>
              <a:t>, </a:t>
            </a:r>
            <a:r>
              <a:rPr lang="tr-TR" i="1" smtClean="0">
                <a:solidFill>
                  <a:schemeClr val="tx1"/>
                </a:solidFill>
              </a:rPr>
              <a:t>I</a:t>
            </a:r>
            <a:r>
              <a:rPr lang="tr-TR" baseline="30000" smtClean="0">
                <a:solidFill>
                  <a:schemeClr val="tx1"/>
                </a:solidFill>
              </a:rPr>
              <a:t>B</a:t>
            </a:r>
            <a:r>
              <a:rPr lang="tr-TR" smtClean="0">
                <a:solidFill>
                  <a:schemeClr val="tx1"/>
                </a:solidFill>
              </a:rPr>
              <a:t>, </a:t>
            </a:r>
            <a:r>
              <a:rPr lang="tr-TR" i="1" smtClean="0">
                <a:solidFill>
                  <a:schemeClr val="tx1"/>
                </a:solidFill>
              </a:rPr>
              <a:t>I</a:t>
            </a:r>
            <a:r>
              <a:rPr lang="tr-TR" baseline="30000" smtClean="0">
                <a:solidFill>
                  <a:schemeClr val="tx1"/>
                </a:solidFill>
              </a:rPr>
              <a:t>0</a:t>
            </a:r>
            <a:r>
              <a:rPr lang="tr-TR" smtClean="0">
                <a:solidFill>
                  <a:schemeClr val="tx1"/>
                </a:solidFill>
              </a:rPr>
              <a:t>)</a:t>
            </a:r>
            <a:r>
              <a:rPr lang="tr-TR" baseline="30000" smtClean="0">
                <a:solidFill>
                  <a:schemeClr val="tx1"/>
                </a:solidFill>
                <a:sym typeface="Symbol" pitchFamily="18" charset="2"/>
              </a:rPr>
              <a:t> </a:t>
            </a:r>
          </a:p>
          <a:p>
            <a:pPr lvl="1"/>
            <a:r>
              <a:rPr lang="tr-TR" smtClean="0">
                <a:solidFill>
                  <a:schemeClr val="tx1"/>
                </a:solidFill>
              </a:rPr>
              <a:t>altı farklı genotip grubu </a:t>
            </a:r>
          </a:p>
          <a:p>
            <a:pPr lvl="1"/>
            <a:r>
              <a:rPr lang="tr-TR" smtClean="0">
                <a:solidFill>
                  <a:schemeClr val="tx1"/>
                </a:solidFill>
              </a:rPr>
              <a:t>dört farklı fenotip grubu </a:t>
            </a:r>
          </a:p>
          <a:p>
            <a:pPr lvl="1"/>
            <a:endParaRPr lang="tr-TR" smtClean="0">
              <a:solidFill>
                <a:schemeClr val="tx1"/>
              </a:solidFill>
            </a:endParaRPr>
          </a:p>
          <a:p>
            <a:r>
              <a:rPr lang="tr-TR" smtClean="0">
                <a:solidFill>
                  <a:schemeClr val="tx1"/>
                </a:solidFill>
              </a:rPr>
              <a:t>		</a:t>
            </a:r>
            <a:r>
              <a:rPr lang="tr-TR" sz="2800" smtClean="0">
                <a:solidFill>
                  <a:schemeClr val="tx1"/>
                </a:solidFill>
              </a:rPr>
              <a:t>A grubu (</a:t>
            </a:r>
            <a:r>
              <a:rPr lang="tr-TR" sz="2800" i="1" smtClean="0">
                <a:solidFill>
                  <a:schemeClr val="tx1"/>
                </a:solidFill>
              </a:rPr>
              <a:t>I</a:t>
            </a:r>
            <a:r>
              <a:rPr lang="tr-TR" sz="2800" baseline="30000" smtClean="0">
                <a:solidFill>
                  <a:schemeClr val="tx1"/>
                </a:solidFill>
              </a:rPr>
              <a:t>A</a:t>
            </a:r>
            <a:r>
              <a:rPr lang="tr-TR" sz="2800" i="1" smtClean="0">
                <a:solidFill>
                  <a:schemeClr val="tx1"/>
                </a:solidFill>
              </a:rPr>
              <a:t>I</a:t>
            </a:r>
            <a:r>
              <a:rPr lang="tr-TR" sz="2800" baseline="30000" smtClean="0">
                <a:solidFill>
                  <a:schemeClr val="tx1"/>
                </a:solidFill>
              </a:rPr>
              <a:t>A</a:t>
            </a:r>
            <a:r>
              <a:rPr lang="tr-TR" sz="2800" smtClean="0">
                <a:solidFill>
                  <a:schemeClr val="tx1"/>
                </a:solidFill>
              </a:rPr>
              <a:t> veya </a:t>
            </a:r>
            <a:r>
              <a:rPr lang="tr-TR" sz="2800" i="1" smtClean="0">
                <a:solidFill>
                  <a:schemeClr val="tx1"/>
                </a:solidFill>
              </a:rPr>
              <a:t>I</a:t>
            </a:r>
            <a:r>
              <a:rPr lang="tr-TR" sz="2800" baseline="30000" smtClean="0">
                <a:solidFill>
                  <a:schemeClr val="tx1"/>
                </a:solidFill>
              </a:rPr>
              <a:t>A</a:t>
            </a:r>
            <a:r>
              <a:rPr lang="tr-TR" sz="2800" i="1" smtClean="0">
                <a:solidFill>
                  <a:schemeClr val="tx1"/>
                </a:solidFill>
              </a:rPr>
              <a:t>I</a:t>
            </a:r>
            <a:r>
              <a:rPr lang="tr-TR" sz="2800" baseline="30000" smtClean="0">
                <a:solidFill>
                  <a:schemeClr val="tx1"/>
                </a:solidFill>
              </a:rPr>
              <a:t>0</a:t>
            </a:r>
            <a:r>
              <a:rPr lang="tr-TR" sz="2800" smtClean="0">
                <a:solidFill>
                  <a:schemeClr val="tx1"/>
                </a:solidFill>
              </a:rPr>
              <a:t>), </a:t>
            </a:r>
          </a:p>
          <a:p>
            <a:r>
              <a:rPr lang="tr-TR" sz="2800" smtClean="0">
                <a:solidFill>
                  <a:schemeClr val="tx1"/>
                </a:solidFill>
              </a:rPr>
              <a:t>		B grubu (</a:t>
            </a:r>
            <a:r>
              <a:rPr lang="tr-TR" sz="2800" i="1" smtClean="0">
                <a:solidFill>
                  <a:schemeClr val="tx1"/>
                </a:solidFill>
              </a:rPr>
              <a:t>I</a:t>
            </a:r>
            <a:r>
              <a:rPr lang="tr-TR" sz="2800" baseline="30000" smtClean="0">
                <a:solidFill>
                  <a:schemeClr val="tx1"/>
                </a:solidFill>
              </a:rPr>
              <a:t>B</a:t>
            </a:r>
            <a:r>
              <a:rPr lang="tr-TR" sz="2800" i="1" smtClean="0">
                <a:solidFill>
                  <a:schemeClr val="tx1"/>
                </a:solidFill>
              </a:rPr>
              <a:t>I</a:t>
            </a:r>
            <a:r>
              <a:rPr lang="tr-TR" sz="2800" baseline="30000" smtClean="0">
                <a:solidFill>
                  <a:schemeClr val="tx1"/>
                </a:solidFill>
              </a:rPr>
              <a:t>B</a:t>
            </a:r>
            <a:r>
              <a:rPr lang="tr-TR" sz="2800" smtClean="0">
                <a:solidFill>
                  <a:schemeClr val="tx1"/>
                </a:solidFill>
              </a:rPr>
              <a:t> veya </a:t>
            </a:r>
            <a:r>
              <a:rPr lang="tr-TR" sz="2800" i="1" smtClean="0">
                <a:solidFill>
                  <a:schemeClr val="tx1"/>
                </a:solidFill>
              </a:rPr>
              <a:t>I</a:t>
            </a:r>
            <a:r>
              <a:rPr lang="tr-TR" sz="2800" baseline="30000" smtClean="0">
                <a:solidFill>
                  <a:schemeClr val="tx1"/>
                </a:solidFill>
              </a:rPr>
              <a:t>B</a:t>
            </a:r>
            <a:r>
              <a:rPr lang="tr-TR" sz="2800" i="1" smtClean="0">
                <a:solidFill>
                  <a:schemeClr val="tx1"/>
                </a:solidFill>
              </a:rPr>
              <a:t>I</a:t>
            </a:r>
            <a:r>
              <a:rPr lang="tr-TR" sz="2800" baseline="30000" smtClean="0">
                <a:solidFill>
                  <a:schemeClr val="tx1"/>
                </a:solidFill>
              </a:rPr>
              <a:t>0</a:t>
            </a:r>
            <a:r>
              <a:rPr lang="tr-TR" sz="2800" smtClean="0">
                <a:solidFill>
                  <a:schemeClr val="tx1"/>
                </a:solidFill>
              </a:rPr>
              <a:t>) , </a:t>
            </a:r>
          </a:p>
          <a:p>
            <a:r>
              <a:rPr lang="tr-TR" sz="2800" smtClean="0">
                <a:solidFill>
                  <a:schemeClr val="tx1"/>
                </a:solidFill>
              </a:rPr>
              <a:t>		AB grubu (</a:t>
            </a:r>
            <a:r>
              <a:rPr lang="tr-TR" sz="2800" i="1" smtClean="0">
                <a:solidFill>
                  <a:schemeClr val="tx1"/>
                </a:solidFill>
              </a:rPr>
              <a:t>I</a:t>
            </a:r>
            <a:r>
              <a:rPr lang="tr-TR" sz="2800" baseline="30000" smtClean="0">
                <a:solidFill>
                  <a:schemeClr val="tx1"/>
                </a:solidFill>
              </a:rPr>
              <a:t>A</a:t>
            </a:r>
            <a:r>
              <a:rPr lang="tr-TR" sz="2800" i="1" smtClean="0">
                <a:solidFill>
                  <a:schemeClr val="tx1"/>
                </a:solidFill>
              </a:rPr>
              <a:t>I</a:t>
            </a:r>
            <a:r>
              <a:rPr lang="tr-TR" sz="2800" baseline="30000" smtClean="0">
                <a:solidFill>
                  <a:schemeClr val="tx1"/>
                </a:solidFill>
              </a:rPr>
              <a:t>B</a:t>
            </a:r>
            <a:r>
              <a:rPr lang="tr-TR" sz="2800" smtClean="0">
                <a:solidFill>
                  <a:schemeClr val="tx1"/>
                </a:solidFill>
              </a:rPr>
              <a:t>) ve </a:t>
            </a:r>
          </a:p>
          <a:p>
            <a:r>
              <a:rPr lang="tr-TR" sz="2800" smtClean="0">
                <a:solidFill>
                  <a:schemeClr val="tx1"/>
                </a:solidFill>
              </a:rPr>
              <a:t>		0 grubu (</a:t>
            </a:r>
            <a:r>
              <a:rPr lang="tr-TR" sz="2800" i="1" smtClean="0">
                <a:solidFill>
                  <a:schemeClr val="tx1"/>
                </a:solidFill>
              </a:rPr>
              <a:t>I</a:t>
            </a:r>
            <a:r>
              <a:rPr lang="tr-TR" sz="2800" baseline="30000" smtClean="0">
                <a:solidFill>
                  <a:schemeClr val="tx1"/>
                </a:solidFill>
              </a:rPr>
              <a:t>0</a:t>
            </a:r>
            <a:r>
              <a:rPr lang="tr-TR" sz="2800" i="1" smtClean="0">
                <a:solidFill>
                  <a:schemeClr val="tx1"/>
                </a:solidFill>
              </a:rPr>
              <a:t>I</a:t>
            </a:r>
            <a:r>
              <a:rPr lang="tr-TR" sz="2800" baseline="30000" smtClean="0">
                <a:solidFill>
                  <a:schemeClr val="tx1"/>
                </a:solidFill>
              </a:rPr>
              <a:t>0</a:t>
            </a:r>
            <a:r>
              <a:rPr lang="tr-TR" sz="2800" smtClean="0">
                <a:solidFill>
                  <a:schemeClr val="tx1"/>
                </a:solidFill>
              </a:rPr>
              <a:t>).</a:t>
            </a:r>
          </a:p>
          <a:p>
            <a:r>
              <a:rPr lang="tr-TR" smtClean="0">
                <a:solidFill>
                  <a:schemeClr val="tx1"/>
                </a:solidFill>
              </a:rPr>
              <a:t>	</a:t>
            </a:r>
          </a:p>
        </p:txBody>
      </p:sp>
    </p:spTree>
  </p:cSld>
  <p:clrMapOvr>
    <a:masterClrMapping/>
  </p:clrMapOvr>
  <p:transition spd="med">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457200" y="857250"/>
            <a:ext cx="8229600" cy="5268913"/>
          </a:xfrm>
        </p:spPr>
        <p:txBody>
          <a:bodyPr/>
          <a:lstStyle/>
          <a:p>
            <a:r>
              <a:rPr lang="tr-TR" sz="2800" i="1" smtClean="0">
                <a:solidFill>
                  <a:schemeClr val="tx1"/>
                </a:solidFill>
              </a:rPr>
              <a:t>I</a:t>
            </a:r>
            <a:r>
              <a:rPr lang="tr-TR" sz="2800" baseline="30000" smtClean="0">
                <a:solidFill>
                  <a:schemeClr val="tx1"/>
                </a:solidFill>
              </a:rPr>
              <a:t>A</a:t>
            </a:r>
            <a:r>
              <a:rPr lang="tr-TR" sz="2800" smtClean="0">
                <a:solidFill>
                  <a:schemeClr val="tx1"/>
                </a:solidFill>
              </a:rPr>
              <a:t> , </a:t>
            </a:r>
            <a:r>
              <a:rPr lang="tr-TR" sz="2800" i="1" smtClean="0">
                <a:solidFill>
                  <a:schemeClr val="tx1"/>
                </a:solidFill>
              </a:rPr>
              <a:t>I</a:t>
            </a:r>
            <a:r>
              <a:rPr lang="tr-TR" sz="2800" baseline="30000" smtClean="0">
                <a:solidFill>
                  <a:schemeClr val="tx1"/>
                </a:solidFill>
              </a:rPr>
              <a:t>B</a:t>
            </a:r>
            <a:r>
              <a:rPr lang="tr-TR" sz="2800" smtClean="0">
                <a:solidFill>
                  <a:schemeClr val="tx1"/>
                </a:solidFill>
              </a:rPr>
              <a:t> ve </a:t>
            </a:r>
            <a:r>
              <a:rPr lang="tr-TR" sz="2800" i="1" smtClean="0">
                <a:solidFill>
                  <a:schemeClr val="tx1"/>
                </a:solidFill>
              </a:rPr>
              <a:t>I</a:t>
            </a:r>
            <a:r>
              <a:rPr lang="tr-TR" sz="2800" baseline="30000" smtClean="0">
                <a:solidFill>
                  <a:schemeClr val="tx1"/>
                </a:solidFill>
              </a:rPr>
              <a:t>0</a:t>
            </a:r>
            <a:r>
              <a:rPr lang="tr-TR" sz="2800" smtClean="0">
                <a:solidFill>
                  <a:schemeClr val="tx1"/>
                </a:solidFill>
              </a:rPr>
              <a:t> allelleri bir katallel serisi.</a:t>
            </a:r>
          </a:p>
          <a:p>
            <a:r>
              <a:rPr lang="tr-TR" sz="2800" i="1" smtClean="0">
                <a:solidFill>
                  <a:schemeClr val="tx1"/>
                </a:solidFill>
              </a:rPr>
              <a:t>I</a:t>
            </a:r>
            <a:r>
              <a:rPr lang="tr-TR" sz="2800" baseline="30000" smtClean="0">
                <a:solidFill>
                  <a:schemeClr val="tx1"/>
                </a:solidFill>
              </a:rPr>
              <a:t>A</a:t>
            </a:r>
            <a:r>
              <a:rPr lang="tr-TR" sz="2800" smtClean="0">
                <a:solidFill>
                  <a:schemeClr val="tx1"/>
                </a:solidFill>
              </a:rPr>
              <a:t> ve </a:t>
            </a:r>
            <a:r>
              <a:rPr lang="tr-TR" sz="2800" i="1" smtClean="0">
                <a:solidFill>
                  <a:schemeClr val="tx1"/>
                </a:solidFill>
              </a:rPr>
              <a:t>I</a:t>
            </a:r>
            <a:r>
              <a:rPr lang="tr-TR" sz="2800" baseline="30000" smtClean="0">
                <a:solidFill>
                  <a:schemeClr val="tx1"/>
                </a:solidFill>
              </a:rPr>
              <a:t>B</a:t>
            </a:r>
            <a:r>
              <a:rPr lang="tr-TR" sz="2800" smtClean="0">
                <a:solidFill>
                  <a:schemeClr val="tx1"/>
                </a:solidFill>
              </a:rPr>
              <a:t> arasında kodominantlık ilişkisi </a:t>
            </a:r>
          </a:p>
          <a:p>
            <a:r>
              <a:rPr lang="tr-TR" sz="2800" i="1" smtClean="0">
                <a:solidFill>
                  <a:schemeClr val="tx1"/>
                </a:solidFill>
              </a:rPr>
              <a:t>I</a:t>
            </a:r>
            <a:r>
              <a:rPr lang="tr-TR" sz="2800" baseline="30000" smtClean="0">
                <a:solidFill>
                  <a:schemeClr val="tx1"/>
                </a:solidFill>
              </a:rPr>
              <a:t>A</a:t>
            </a:r>
            <a:r>
              <a:rPr lang="tr-TR" sz="2800" smtClean="0">
                <a:solidFill>
                  <a:schemeClr val="tx1"/>
                </a:solidFill>
              </a:rPr>
              <a:t> ve </a:t>
            </a:r>
            <a:r>
              <a:rPr lang="tr-TR" sz="2800" i="1" smtClean="0">
                <a:solidFill>
                  <a:schemeClr val="tx1"/>
                </a:solidFill>
              </a:rPr>
              <a:t>I</a:t>
            </a:r>
            <a:r>
              <a:rPr lang="tr-TR" sz="2800" baseline="30000" smtClean="0">
                <a:solidFill>
                  <a:schemeClr val="tx1"/>
                </a:solidFill>
              </a:rPr>
              <a:t>B</a:t>
            </a:r>
            <a:r>
              <a:rPr lang="tr-TR" sz="2800" smtClean="0">
                <a:solidFill>
                  <a:schemeClr val="tx1"/>
                </a:solidFill>
              </a:rPr>
              <a:t> allellerin ikisi de I</a:t>
            </a:r>
            <a:r>
              <a:rPr lang="tr-TR" sz="2800" i="1" baseline="30000" smtClean="0">
                <a:solidFill>
                  <a:schemeClr val="tx1"/>
                </a:solidFill>
              </a:rPr>
              <a:t>0</a:t>
            </a:r>
            <a:r>
              <a:rPr lang="tr-TR" sz="2800" smtClean="0">
                <a:solidFill>
                  <a:schemeClr val="tx1"/>
                </a:solidFill>
              </a:rPr>
              <a:t> alleli üzerinde dominant  </a:t>
            </a:r>
          </a:p>
          <a:p>
            <a:endParaRPr lang="tr-TR" sz="2800" smtClean="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lum bright="-6000" contrast="22000"/>
            <a:grayscl/>
          </a:blip>
          <a:srcRect/>
          <a:stretch>
            <a:fillRect/>
          </a:stretch>
        </p:blipFill>
        <p:spPr bwMode="auto">
          <a:xfrm>
            <a:off x="785813" y="571500"/>
            <a:ext cx="7218362" cy="4357688"/>
          </a:xfrm>
          <a:prstGeom prst="rect">
            <a:avLst/>
          </a:prstGeom>
          <a:noFill/>
          <a:ln w="9525">
            <a:noFill/>
            <a:miter lim="800000"/>
            <a:headEnd/>
            <a:tailEnd/>
          </a:ln>
        </p:spPr>
      </p:pic>
      <p:sp>
        <p:nvSpPr>
          <p:cNvPr id="98307" name="Rectangle 2"/>
          <p:cNvSpPr>
            <a:spLocks noChangeArrowheads="1"/>
          </p:cNvSpPr>
          <p:nvPr/>
        </p:nvSpPr>
        <p:spPr bwMode="auto">
          <a:xfrm>
            <a:off x="428625" y="5214938"/>
            <a:ext cx="8429625" cy="1200150"/>
          </a:xfrm>
          <a:prstGeom prst="rect">
            <a:avLst/>
          </a:prstGeom>
          <a:noFill/>
          <a:ln w="9525">
            <a:noFill/>
            <a:miter lim="800000"/>
            <a:headEnd/>
            <a:tailEnd/>
          </a:ln>
        </p:spPr>
        <p:txBody>
          <a:bodyPr>
            <a:spAutoFit/>
          </a:bodyPr>
          <a:lstStyle/>
          <a:p>
            <a:r>
              <a:rPr lang="tr-TR" sz="2400">
                <a:latin typeface="Comic Sans MS" pitchFamily="66" charset="0"/>
              </a:rPr>
              <a:t>Farklı veya aynı kan gruplarına ait bireylerin evlenmesinden doğacak çocukların A-B-0 kan grupları olasılıklarına ait bazı örnekler</a:t>
            </a: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oolean_approach">
  <a:themeElements>
    <a:clrScheme name="boolean_approa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oolean_approach">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charset="0"/>
          </a:defRPr>
        </a:defPPr>
      </a:lstStyle>
    </a:lnDef>
  </a:objectDefaults>
  <a:extraClrSchemeLst>
    <a:extraClrScheme>
      <a:clrScheme name="boolean_approa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olean_approa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olean_approa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olean_approa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olean_approa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olean_approa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olean_approa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olean_approa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olean_approa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olean_approa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olean_approa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olean_approa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Designs\boolean_approach.pot</Template>
  <TotalTime>6083</TotalTime>
  <Words>2805</Words>
  <Application>Microsoft Office PowerPoint</Application>
  <PresentationFormat>Ekran Gösterisi (4:3)</PresentationFormat>
  <Paragraphs>510</Paragraphs>
  <Slides>93</Slides>
  <Notes>26</Notes>
  <HiddenSlides>0</HiddenSlides>
  <MMClips>0</MMClips>
  <ScaleCrop>false</ScaleCrop>
  <HeadingPairs>
    <vt:vector size="4" baseType="variant">
      <vt:variant>
        <vt:lpstr>Tema</vt:lpstr>
      </vt:variant>
      <vt:variant>
        <vt:i4>1</vt:i4>
      </vt:variant>
      <vt:variant>
        <vt:lpstr>Slayt Başlıkları</vt:lpstr>
      </vt:variant>
      <vt:variant>
        <vt:i4>93</vt:i4>
      </vt:variant>
    </vt:vector>
  </HeadingPairs>
  <TitlesOfParts>
    <vt:vector size="94" baseType="lpstr">
      <vt:lpstr>boolean_approach</vt:lpstr>
      <vt:lpstr>Mendel Genetiği</vt:lpstr>
      <vt:lpstr>Slayt 2</vt:lpstr>
      <vt:lpstr>Slayt 3</vt:lpstr>
      <vt:lpstr>Slayt 4</vt:lpstr>
      <vt:lpstr>Slayt 5</vt:lpstr>
      <vt:lpstr>Slayt 6</vt:lpstr>
      <vt:lpstr>BİTKİ HİBRİDİZASYONUYLA İLGİLİ DENEYLER</vt:lpstr>
      <vt:lpstr>Slayt 8</vt:lpstr>
      <vt:lpstr>Gregor Johann Mendel (1822-1884)</vt:lpstr>
      <vt:lpstr>Slayt 10</vt:lpstr>
      <vt:lpstr>Genetik Terminoji</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Genetik çaprazlama tipleri</vt:lpstr>
      <vt:lpstr>Slayt 45</vt:lpstr>
      <vt:lpstr>Slayt 46</vt:lpstr>
      <vt:lpstr>Slayt 47</vt:lpstr>
      <vt:lpstr>Slayt 48</vt:lpstr>
      <vt:lpstr>Slayt 49</vt:lpstr>
      <vt:lpstr>Slayt 50</vt:lpstr>
      <vt:lpstr>Slayt 51</vt:lpstr>
      <vt:lpstr>F1 Monohibrit çapraz</vt:lpstr>
      <vt:lpstr>F1 Monohibrid özet</vt:lpstr>
      <vt:lpstr>Mendelin Birinci Kanunu Allellerin ayrışımı</vt:lpstr>
      <vt:lpstr>Slayt 55</vt:lpstr>
      <vt:lpstr>Mendelin ikinci Kanunu Bağımsız dağılım</vt:lpstr>
      <vt:lpstr>Dihibrid çaprazlama</vt:lpstr>
      <vt:lpstr> Aşağıdaki allel düzenlenmesinde kaç adet gamet oluşur? </vt:lpstr>
      <vt:lpstr>Slayt 59</vt:lpstr>
      <vt:lpstr>Dihibrit çapraz</vt:lpstr>
      <vt:lpstr>Dihibrit çapraz</vt:lpstr>
      <vt:lpstr>Dihibrit çapraz</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KATALLELLİK</vt:lpstr>
      <vt:lpstr>Slayt 83</vt:lpstr>
      <vt:lpstr>Slayt 84</vt:lpstr>
      <vt:lpstr>Slayt 85</vt:lpstr>
      <vt:lpstr>Slayt 86</vt:lpstr>
      <vt:lpstr>İnsanlarda Kan Grubu Sistemleri</vt:lpstr>
      <vt:lpstr>Slayt 88</vt:lpstr>
      <vt:lpstr>Slayt 89</vt:lpstr>
      <vt:lpstr>Slayt 90</vt:lpstr>
      <vt:lpstr>Slayt 91</vt:lpstr>
      <vt:lpstr>Slayt 92</vt:lpstr>
      <vt:lpstr>Slayt 93</vt:lpstr>
    </vt:vector>
  </TitlesOfParts>
  <Company>USU Department of Biology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Mendel's genetics</dc:title>
  <dc:creator>Cheryl Massengale</dc:creator>
  <cp:lastModifiedBy>YILMAZ</cp:lastModifiedBy>
  <cp:revision>296</cp:revision>
  <cp:lastPrinted>2005-12-19T18:27:30Z</cp:lastPrinted>
  <dcterms:created xsi:type="dcterms:W3CDTF">2000-02-27T00:52:23Z</dcterms:created>
  <dcterms:modified xsi:type="dcterms:W3CDTF">2011-03-10T22:39:20Z</dcterms:modified>
</cp:coreProperties>
</file>