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6" r:id="rId1"/>
  </p:sldMasterIdLst>
  <p:notesMasterIdLst>
    <p:notesMasterId r:id="rId27"/>
  </p:notesMasterIdLst>
  <p:sldIdLst>
    <p:sldId id="256" r:id="rId2"/>
    <p:sldId id="476" r:id="rId3"/>
    <p:sldId id="257" r:id="rId4"/>
    <p:sldId id="402" r:id="rId5"/>
    <p:sldId id="403" r:id="rId6"/>
    <p:sldId id="324" r:id="rId7"/>
    <p:sldId id="313" r:id="rId8"/>
    <p:sldId id="323" r:id="rId9"/>
    <p:sldId id="325" r:id="rId10"/>
    <p:sldId id="330" r:id="rId11"/>
    <p:sldId id="326" r:id="rId12"/>
    <p:sldId id="258" r:id="rId13"/>
    <p:sldId id="327" r:id="rId14"/>
    <p:sldId id="328" r:id="rId15"/>
    <p:sldId id="329" r:id="rId16"/>
    <p:sldId id="331" r:id="rId17"/>
    <p:sldId id="332" r:id="rId18"/>
    <p:sldId id="333" r:id="rId19"/>
    <p:sldId id="334" r:id="rId20"/>
    <p:sldId id="335" r:id="rId21"/>
    <p:sldId id="259" r:id="rId22"/>
    <p:sldId id="478" r:id="rId23"/>
    <p:sldId id="479" r:id="rId24"/>
    <p:sldId id="282" r:id="rId25"/>
    <p:sldId id="261"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04" autoAdjust="0"/>
    <p:restoredTop sz="94660"/>
  </p:normalViewPr>
  <p:slideViewPr>
    <p:cSldViewPr>
      <p:cViewPr varScale="1">
        <p:scale>
          <a:sx n="83" d="100"/>
          <a:sy n="83" d="100"/>
        </p:scale>
        <p:origin x="-171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249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3C1FC6-6596-48E1-A7B5-65D9EB06A21B}" type="datetimeFigureOut">
              <a:rPr lang="tr-TR" smtClean="0"/>
              <a:pPr/>
              <a:t>15.10.2015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C8DD84-0596-4894-99B0-16CE107249B5}" type="slidenum">
              <a:rPr lang="tr-TR" smtClean="0"/>
              <a:pPr/>
              <a:t>‹#›</a:t>
            </a:fld>
            <a:endParaRPr lang="tr-TR"/>
          </a:p>
        </p:txBody>
      </p:sp>
    </p:spTree>
    <p:extLst>
      <p:ext uri="{BB962C8B-B14F-4D97-AF65-F5344CB8AC3E}">
        <p14:creationId xmlns:p14="http://schemas.microsoft.com/office/powerpoint/2010/main" val="2467833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C8DD84-0596-4894-99B0-16CE107249B5}" type="slidenum">
              <a:rPr lang="tr-TR" smtClean="0"/>
              <a:pPr/>
              <a:t>8</a:t>
            </a:fld>
            <a:endParaRPr lang="tr-TR"/>
          </a:p>
        </p:txBody>
      </p:sp>
    </p:spTree>
    <p:extLst>
      <p:ext uri="{BB962C8B-B14F-4D97-AF65-F5344CB8AC3E}">
        <p14:creationId xmlns:p14="http://schemas.microsoft.com/office/powerpoint/2010/main" val="1257506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C8DD84-0596-4894-99B0-16CE107249B5}" type="slidenum">
              <a:rPr lang="tr-TR" smtClean="0"/>
              <a:pPr/>
              <a:t>9</a:t>
            </a:fld>
            <a:endParaRPr lang="tr-TR"/>
          </a:p>
        </p:txBody>
      </p:sp>
    </p:spTree>
    <p:extLst>
      <p:ext uri="{BB962C8B-B14F-4D97-AF65-F5344CB8AC3E}">
        <p14:creationId xmlns:p14="http://schemas.microsoft.com/office/powerpoint/2010/main" val="12575069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C8DD84-0596-4894-99B0-16CE107249B5}" type="slidenum">
              <a:rPr lang="tr-TR" smtClean="0"/>
              <a:pPr/>
              <a:t>10</a:t>
            </a:fld>
            <a:endParaRPr lang="tr-TR"/>
          </a:p>
        </p:txBody>
      </p:sp>
    </p:spTree>
    <p:extLst>
      <p:ext uri="{BB962C8B-B14F-4D97-AF65-F5344CB8AC3E}">
        <p14:creationId xmlns:p14="http://schemas.microsoft.com/office/powerpoint/2010/main" val="12575069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DEC8DD84-0596-4894-99B0-16CE107249B5}" type="slidenum">
              <a:rPr lang="tr-TR" smtClean="0"/>
              <a:pPr/>
              <a:t>11</a:t>
            </a:fld>
            <a:endParaRPr lang="tr-TR"/>
          </a:p>
        </p:txBody>
      </p:sp>
    </p:spTree>
    <p:extLst>
      <p:ext uri="{BB962C8B-B14F-4D97-AF65-F5344CB8AC3E}">
        <p14:creationId xmlns:p14="http://schemas.microsoft.com/office/powerpoint/2010/main" val="1257506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DEC8DD84-0596-4894-99B0-16CE107249B5}" type="slidenum">
              <a:rPr lang="tr-TR" smtClean="0"/>
              <a:pPr/>
              <a:t>24</a:t>
            </a:fld>
            <a:endParaRPr lang="tr-TR"/>
          </a:p>
        </p:txBody>
      </p:sp>
    </p:spTree>
    <p:extLst>
      <p:ext uri="{BB962C8B-B14F-4D97-AF65-F5344CB8AC3E}">
        <p14:creationId xmlns:p14="http://schemas.microsoft.com/office/powerpoint/2010/main" val="3392142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tr-TR" smtClean="0"/>
              <a:t>Asıl başlık stili için tıklatın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BAB0BF2-4C51-4C4B-BCA4-76AD69E6959B}" type="datetime1">
              <a:rPr lang="tr-TR" smtClean="0"/>
              <a:pPr/>
              <a:t>15.10.2015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D429CB-FF8D-4097-9E9E-2F6C9CD34D74}" type="slidenum">
              <a:rPr lang="tr-TR" smtClean="0"/>
              <a:pPr/>
              <a:t>‹#›</a:t>
            </a:fld>
            <a:endParaRPr lang="tr-T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79B168B-FB6C-4C2A-AA71-32C83EBD1BAB}" type="datetime1">
              <a:rPr lang="tr-TR" smtClean="0"/>
              <a:pPr/>
              <a:t>15.10.2015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D429CB-FF8D-4097-9E9E-2F6C9CD34D7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B131C04-B485-4600-B6F2-1B383C19ADA1}" type="datetime1">
              <a:rPr lang="tr-TR" smtClean="0"/>
              <a:pPr/>
              <a:t>15.10.2015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D429CB-FF8D-4097-9E9E-2F6C9CD34D7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1164760-802D-44D5-BC45-E0A1A28F9805}" type="datetime1">
              <a:rPr lang="tr-TR" smtClean="0"/>
              <a:pPr/>
              <a:t>15.10.2015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D429CB-FF8D-4097-9E9E-2F6C9CD34D7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27BDF67-8BB3-4960-8194-1B961154760B}" type="datetime1">
              <a:rPr lang="tr-TR" smtClean="0"/>
              <a:pPr/>
              <a:t>15.10.2015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D429CB-FF8D-4097-9E9E-2F6C9CD34D74}" type="slidenum">
              <a:rPr lang="tr-TR" smtClean="0"/>
              <a:pPr/>
              <a:t>‹#›</a:t>
            </a:fld>
            <a:endParaRPr lang="tr-T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1F04B56-D535-4492-8FDE-0F7CB5999DC3}" type="datetime1">
              <a:rPr lang="tr-TR" smtClean="0"/>
              <a:pPr/>
              <a:t>15.10.2015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D429CB-FF8D-4097-9E9E-2F6C9CD34D7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A038D37-2B7C-467B-A83A-DD42BAED738B}" type="datetime1">
              <a:rPr lang="tr-TR" smtClean="0"/>
              <a:pPr/>
              <a:t>15.10.2015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0D429CB-FF8D-4097-9E9E-2F6C9CD34D74}" type="slidenum">
              <a:rPr lang="tr-TR" smtClean="0"/>
              <a:pPr/>
              <a:t>‹#›</a:t>
            </a:fld>
            <a:endParaRPr lang="tr-T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FE060D2-78FE-4492-9CCD-0EBB9124E5C8}" type="datetime1">
              <a:rPr lang="tr-TR" smtClean="0"/>
              <a:pPr/>
              <a:t>15.10.2015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0D429CB-FF8D-4097-9E9E-2F6C9CD34D7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D3F7BD-1263-4B13-AABD-CA8EA7AEDFD6}" type="datetime1">
              <a:rPr lang="tr-TR" smtClean="0"/>
              <a:pPr/>
              <a:t>15.10.2015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0D429CB-FF8D-4097-9E9E-2F6C9CD34D7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37E1D3D-09C3-44E9-BD94-66A098C7CE9A}" type="datetime1">
              <a:rPr lang="tr-TR" smtClean="0"/>
              <a:pPr/>
              <a:t>15.10.2015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D429CB-FF8D-4097-9E9E-2F6C9CD34D74}" type="slidenum">
              <a:rPr lang="tr-TR" smtClean="0"/>
              <a:pPr/>
              <a:t>‹#›</a:t>
            </a:fld>
            <a:endParaRPr lang="tr-T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B52AEAA-B204-4183-84DD-3A116E776036}" type="datetime1">
              <a:rPr lang="tr-TR" smtClean="0"/>
              <a:pPr/>
              <a:t>15.10.2015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D429CB-FF8D-4097-9E9E-2F6C9CD34D7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A1D93DC-BD79-4F69-B135-660777C7D1B2}" type="datetime1">
              <a:rPr lang="tr-TR" smtClean="0"/>
              <a:pPr/>
              <a:t>15.10.2015</a:t>
            </a:fld>
            <a:endParaRPr lang="tr-T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tr-T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0D429CB-FF8D-4097-9E9E-2F6C9CD34D7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google.com.tr/imgres?imgurl=http://www.klinigim.com/urunler/b_kl_935.jpg&amp;imgrefurl=http://www.klinigim.com/KL/935/Evsel-Atik-Torbasi-DoKME-80110-baskili&amp;usg=__TSzFDvNAX1JypSQjRQnk3-rcLkM=&amp;h=194&amp;w=227&amp;sz=12&amp;hl=tr&amp;start=0&amp;zoom=1&amp;tbnid=0v1zmCvXukUx9M:&amp;tbnh=153&amp;tbnw=179&amp;ei=XYHTTcTgMpGBswaYxuDkAg&amp;prev=/search?q=laboratuvar+evsel+at%C4%B1k+po%C5%9Feti&amp;hl=tr&amp;sa=G&amp;biw=998&amp;bih=459&amp;tbm=isch&amp;itbs=1&amp;iact=rc&amp;dur=172&amp;sqi=2&amp;page=1&amp;ndsp=8&amp;ved=1t:429,r:1,s:0&amp;tx=74&amp;ty=59"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1340768"/>
            <a:ext cx="8424936" cy="1944216"/>
          </a:xfrm>
        </p:spPr>
        <p:txBody>
          <a:bodyPr>
            <a:normAutofit/>
          </a:bodyPr>
          <a:lstStyle/>
          <a:p>
            <a:pPr algn="r"/>
            <a:r>
              <a:rPr lang="tr-TR" sz="3200" b="1" dirty="0" smtClean="0">
                <a:solidFill>
                  <a:srgbClr val="FF0000"/>
                </a:solidFill>
                <a:latin typeface="Arial" pitchFamily="34" charset="0"/>
                <a:cs typeface="Arial" pitchFamily="34" charset="0"/>
              </a:rPr>
              <a:t>GENEL LABORATUVAR GÜVENLİĞİ KİMYASAL VE GAZ RİSKLERİ</a:t>
            </a:r>
            <a:endParaRPr lang="tr-TR" sz="3200" b="1" dirty="0">
              <a:solidFill>
                <a:srgbClr val="FF0000"/>
              </a:solidFill>
              <a:latin typeface="Arial" pitchFamily="34" charset="0"/>
              <a:cs typeface="Arial" pitchFamily="34" charset="0"/>
            </a:endParaRPr>
          </a:p>
        </p:txBody>
      </p:sp>
      <p:sp>
        <p:nvSpPr>
          <p:cNvPr id="3" name="2 Alt Başlık"/>
          <p:cNvSpPr>
            <a:spLocks noGrp="1"/>
          </p:cNvSpPr>
          <p:nvPr>
            <p:ph type="subTitle" idx="1"/>
          </p:nvPr>
        </p:nvSpPr>
        <p:spPr>
          <a:xfrm>
            <a:off x="2771800" y="4437112"/>
            <a:ext cx="6080720" cy="864096"/>
          </a:xfrm>
        </p:spPr>
        <p:txBody>
          <a:bodyPr>
            <a:normAutofit lnSpcReduction="10000"/>
          </a:bodyPr>
          <a:lstStyle/>
          <a:p>
            <a:pPr algn="r"/>
            <a:r>
              <a:rPr lang="tr-TR" dirty="0" smtClean="0"/>
              <a:t>Doç. Dr.  Hakan ÇELİK</a:t>
            </a:r>
          </a:p>
          <a:p>
            <a:pPr algn="r"/>
            <a:r>
              <a:rPr lang="tr-TR" dirty="0" smtClean="0"/>
              <a:t>                                  </a:t>
            </a:r>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328632"/>
          </a:xfrm>
        </p:spPr>
        <p:txBody>
          <a:bodyPr>
            <a:normAutofit/>
          </a:bodyPr>
          <a:lstStyle/>
          <a:p>
            <a:pPr algn="just"/>
            <a:endParaRPr lang="tr-TR" sz="2000" dirty="0"/>
          </a:p>
          <a:p>
            <a:pPr algn="just">
              <a:lnSpc>
                <a:spcPct val="130000"/>
              </a:lnSpc>
              <a:spcBef>
                <a:spcPts val="0"/>
              </a:spcBef>
              <a:buClr>
                <a:schemeClr val="accent2"/>
              </a:buClr>
              <a:defRPr/>
            </a:pPr>
            <a:r>
              <a:rPr lang="tr-TR" sz="2000" dirty="0">
                <a:latin typeface="Arial" charset="0"/>
              </a:rPr>
              <a:t>Laboratuvarda </a:t>
            </a:r>
            <a:r>
              <a:rPr lang="tr-TR" sz="2000" dirty="0" smtClean="0">
                <a:latin typeface="Arial" charset="0"/>
              </a:rPr>
              <a:t>çalışılan alan </a:t>
            </a:r>
            <a:r>
              <a:rPr lang="tr-TR" sz="2000" dirty="0">
                <a:latin typeface="Arial" charset="0"/>
              </a:rPr>
              <a:t>her zaman temiz </a:t>
            </a:r>
            <a:r>
              <a:rPr lang="tr-TR" sz="2000" dirty="0" smtClean="0">
                <a:latin typeface="Arial" charset="0"/>
              </a:rPr>
              <a:t>tutulmalıdır. </a:t>
            </a:r>
          </a:p>
          <a:p>
            <a:pPr algn="just">
              <a:lnSpc>
                <a:spcPct val="130000"/>
              </a:lnSpc>
              <a:spcBef>
                <a:spcPts val="0"/>
              </a:spcBef>
              <a:buClr>
                <a:schemeClr val="accent2"/>
              </a:buClr>
              <a:defRPr/>
            </a:pPr>
            <a:endParaRPr lang="tr-TR" sz="2000" dirty="0">
              <a:latin typeface="Arial" charset="0"/>
            </a:endParaRPr>
          </a:p>
          <a:p>
            <a:pPr algn="just">
              <a:lnSpc>
                <a:spcPct val="130000"/>
              </a:lnSpc>
              <a:spcBef>
                <a:spcPts val="0"/>
              </a:spcBef>
              <a:buClr>
                <a:schemeClr val="accent2"/>
              </a:buClr>
              <a:defRPr/>
            </a:pPr>
            <a:r>
              <a:rPr lang="tr-TR" sz="2000" dirty="0" smtClean="0">
                <a:solidFill>
                  <a:srgbClr val="FF0000"/>
                </a:solidFill>
                <a:latin typeface="Arial" charset="0"/>
              </a:rPr>
              <a:t>Laboratuvar </a:t>
            </a:r>
            <a:r>
              <a:rPr lang="tr-TR" sz="2000" dirty="0">
                <a:solidFill>
                  <a:srgbClr val="FF0000"/>
                </a:solidFill>
                <a:latin typeface="Arial" charset="0"/>
              </a:rPr>
              <a:t>ortamına numune/kimyasal madde dökülmesi durumunda temizlenmeli ve gerekirse laboratuvar sorumlusuna haber verilmelidir. </a:t>
            </a:r>
            <a:endParaRPr lang="tr-TR" sz="2000" dirty="0" smtClean="0">
              <a:solidFill>
                <a:srgbClr val="FF0000"/>
              </a:solidFill>
              <a:latin typeface="Arial" charset="0"/>
            </a:endParaRPr>
          </a:p>
          <a:p>
            <a:pPr algn="just">
              <a:lnSpc>
                <a:spcPct val="130000"/>
              </a:lnSpc>
              <a:spcBef>
                <a:spcPts val="0"/>
              </a:spcBef>
              <a:buClr>
                <a:schemeClr val="accent2"/>
              </a:buClr>
              <a:defRPr/>
            </a:pPr>
            <a:endParaRPr lang="tr-TR" sz="2000" dirty="0">
              <a:latin typeface="Arial" charset="0"/>
            </a:endParaRPr>
          </a:p>
          <a:p>
            <a:pPr algn="just"/>
            <a:r>
              <a:rPr lang="tr-TR" sz="2000" dirty="0">
                <a:latin typeface="Arial" charset="0"/>
              </a:rPr>
              <a:t>Laboratuvar çalışmalarının bitiminde, kullanılan tezgahlar ve cam malzemeler mutlaka temiz bırakılmalıdır.</a:t>
            </a:r>
          </a:p>
          <a:p>
            <a:pPr algn="just"/>
            <a:endParaRPr lang="tr-TR" sz="2000" dirty="0" smtClean="0">
              <a:solidFill>
                <a:srgbClr val="FF0000"/>
              </a:solidFill>
            </a:endParaRPr>
          </a:p>
          <a:p>
            <a:pPr marL="0" indent="0"/>
            <a:r>
              <a:rPr lang="tr-TR" sz="2000" dirty="0" smtClean="0">
                <a:latin typeface="Arial" charset="0"/>
              </a:rPr>
              <a:t>  Laboratuvar </a:t>
            </a:r>
            <a:r>
              <a:rPr lang="tr-TR" sz="2000" dirty="0">
                <a:latin typeface="Arial" charset="0"/>
              </a:rPr>
              <a:t>çalışmalarından çıkan atıklar, Laboratuvar Yönetimi’nce tanımlanan kurallar doğrultusunda uzaklaştırılmalıdır.</a:t>
            </a:r>
            <a:endParaRPr lang="tr-TR" sz="2000"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10</a:t>
            </a:fld>
            <a:endParaRPr lang="tr-TR"/>
          </a:p>
        </p:txBody>
      </p:sp>
      <p:sp>
        <p:nvSpPr>
          <p:cNvPr id="2" name="Metin kutusu 1"/>
          <p:cNvSpPr txBox="1"/>
          <p:nvPr/>
        </p:nvSpPr>
        <p:spPr>
          <a:xfrm>
            <a:off x="179512" y="449886"/>
            <a:ext cx="7378943" cy="646331"/>
          </a:xfrm>
          <a:prstGeom prst="rect">
            <a:avLst/>
          </a:prstGeom>
          <a:noFill/>
        </p:spPr>
        <p:txBody>
          <a:bodyPr wrap="none" rtlCol="0">
            <a:spAutoFit/>
          </a:bodyPr>
          <a:lstStyle/>
          <a:p>
            <a:pPr algn="just"/>
            <a:r>
              <a:rPr lang="tr-TR" dirty="0">
                <a:solidFill>
                  <a:srgbClr val="7030A0"/>
                </a:solidFill>
              </a:rPr>
              <a:t>Genel Laboratuvar </a:t>
            </a:r>
            <a:r>
              <a:rPr lang="tr-TR" dirty="0" smtClean="0">
                <a:solidFill>
                  <a:srgbClr val="7030A0"/>
                </a:solidFill>
              </a:rPr>
              <a:t>Kuralları/ </a:t>
            </a:r>
            <a:r>
              <a:rPr lang="tr-TR" dirty="0" smtClean="0">
                <a:solidFill>
                  <a:srgbClr val="FF0000"/>
                </a:solidFill>
              </a:rPr>
              <a:t>çalışma öncesi</a:t>
            </a:r>
            <a:r>
              <a:rPr lang="tr-TR" dirty="0" smtClean="0">
                <a:solidFill>
                  <a:srgbClr val="7030A0"/>
                </a:solidFill>
              </a:rPr>
              <a:t> </a:t>
            </a:r>
            <a:r>
              <a:rPr lang="tr-TR" dirty="0">
                <a:solidFill>
                  <a:srgbClr val="FF0000"/>
                </a:solidFill>
              </a:rPr>
              <a:t>uyulması gereken kurallar</a:t>
            </a:r>
          </a:p>
          <a:p>
            <a:endParaRPr lang="tr-TR" dirty="0"/>
          </a:p>
        </p:txBody>
      </p:sp>
    </p:spTree>
    <p:extLst>
      <p:ext uri="{BB962C8B-B14F-4D97-AF65-F5344CB8AC3E}">
        <p14:creationId xmlns:p14="http://schemas.microsoft.com/office/powerpoint/2010/main" val="1271937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328632"/>
          </a:xfrm>
        </p:spPr>
        <p:txBody>
          <a:bodyPr>
            <a:normAutofit/>
          </a:bodyPr>
          <a:lstStyle/>
          <a:p>
            <a:pPr algn="just"/>
            <a:endParaRPr lang="tr-TR" dirty="0"/>
          </a:p>
          <a:p>
            <a:pPr marL="0" indent="0"/>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11</a:t>
            </a:fld>
            <a:endParaRPr lang="tr-TR"/>
          </a:p>
        </p:txBody>
      </p:sp>
      <p:sp>
        <p:nvSpPr>
          <p:cNvPr id="2" name="Metin kutusu 1"/>
          <p:cNvSpPr txBox="1"/>
          <p:nvPr/>
        </p:nvSpPr>
        <p:spPr>
          <a:xfrm>
            <a:off x="38448" y="449886"/>
            <a:ext cx="7661072" cy="646331"/>
          </a:xfrm>
          <a:prstGeom prst="rect">
            <a:avLst/>
          </a:prstGeom>
          <a:noFill/>
        </p:spPr>
        <p:txBody>
          <a:bodyPr wrap="none" rtlCol="0">
            <a:spAutoFit/>
          </a:bodyPr>
          <a:lstStyle/>
          <a:p>
            <a:pPr algn="just"/>
            <a:r>
              <a:rPr lang="tr-TR" dirty="0">
                <a:solidFill>
                  <a:srgbClr val="7030A0"/>
                </a:solidFill>
              </a:rPr>
              <a:t>Genel Laboratuvar </a:t>
            </a:r>
            <a:r>
              <a:rPr lang="tr-TR" dirty="0" smtClean="0">
                <a:solidFill>
                  <a:srgbClr val="7030A0"/>
                </a:solidFill>
              </a:rPr>
              <a:t>Kuralları/ </a:t>
            </a:r>
            <a:r>
              <a:rPr lang="tr-TR" dirty="0" smtClean="0">
                <a:solidFill>
                  <a:srgbClr val="00B050"/>
                </a:solidFill>
              </a:rPr>
              <a:t>çalışma sırasında </a:t>
            </a:r>
            <a:r>
              <a:rPr lang="tr-TR" dirty="0">
                <a:solidFill>
                  <a:srgbClr val="00B050"/>
                </a:solidFill>
              </a:rPr>
              <a:t>uyulması gereken kurallar</a:t>
            </a:r>
          </a:p>
          <a:p>
            <a:endParaRPr lang="tr-TR" dirty="0"/>
          </a:p>
        </p:txBody>
      </p:sp>
      <p:sp>
        <p:nvSpPr>
          <p:cNvPr id="5" name="Dikdörtgen 4"/>
          <p:cNvSpPr/>
          <p:nvPr/>
        </p:nvSpPr>
        <p:spPr>
          <a:xfrm>
            <a:off x="323528" y="980728"/>
            <a:ext cx="8424936" cy="5324535"/>
          </a:xfrm>
          <a:prstGeom prst="rect">
            <a:avLst/>
          </a:prstGeom>
        </p:spPr>
        <p:txBody>
          <a:bodyPr wrap="square">
            <a:spAutoFit/>
          </a:bodyPr>
          <a:lstStyle/>
          <a:p>
            <a:pPr marL="285750" indent="-285750" algn="just">
              <a:buFont typeface="Arial" pitchFamily="34" charset="0"/>
              <a:buChar char="•"/>
            </a:pPr>
            <a:r>
              <a:rPr lang="tr-TR" sz="2000" dirty="0">
                <a:solidFill>
                  <a:srgbClr val="FF0000"/>
                </a:solidFill>
                <a:latin typeface="Arial" charset="0"/>
              </a:rPr>
              <a:t>Laboratuvarda sigara içilmemelidir.</a:t>
            </a:r>
          </a:p>
          <a:p>
            <a:pPr marL="285750" indent="-285750" algn="just">
              <a:buFont typeface="Arial" pitchFamily="34" charset="0"/>
              <a:buChar char="•"/>
            </a:pPr>
            <a:endParaRPr lang="tr-TR" sz="2000" dirty="0" smtClean="0"/>
          </a:p>
          <a:p>
            <a:pPr marL="285750" indent="-285750" algn="just">
              <a:buFont typeface="Arial" pitchFamily="34" charset="0"/>
              <a:buChar char="•"/>
            </a:pPr>
            <a:r>
              <a:rPr lang="tr-TR" sz="2000" dirty="0" smtClean="0">
                <a:solidFill>
                  <a:srgbClr val="FF0000"/>
                </a:solidFill>
              </a:rPr>
              <a:t>Laboratuvarda </a:t>
            </a:r>
            <a:r>
              <a:rPr lang="tr-TR" sz="2000" dirty="0">
                <a:solidFill>
                  <a:srgbClr val="FF0000"/>
                </a:solidFill>
              </a:rPr>
              <a:t>herhangi bir şey yenilip </a:t>
            </a:r>
            <a:r>
              <a:rPr lang="tr-TR" sz="2000" dirty="0" smtClean="0">
                <a:solidFill>
                  <a:srgbClr val="FF0000"/>
                </a:solidFill>
              </a:rPr>
              <a:t>içilmemeli, </a:t>
            </a:r>
            <a:r>
              <a:rPr lang="tr-TR" sz="2000" dirty="0" smtClean="0">
                <a:solidFill>
                  <a:srgbClr val="FF0000"/>
                </a:solidFill>
                <a:latin typeface="Arial" charset="0"/>
              </a:rPr>
              <a:t>gıda malzemeleri bulundurulmamalı</a:t>
            </a:r>
            <a:r>
              <a:rPr lang="tr-TR" sz="2000" dirty="0" smtClean="0">
                <a:solidFill>
                  <a:srgbClr val="FF0000"/>
                </a:solidFill>
              </a:rPr>
              <a:t>, </a:t>
            </a:r>
            <a:r>
              <a:rPr lang="tr-TR" sz="2000" dirty="0">
                <a:solidFill>
                  <a:srgbClr val="FF0000"/>
                </a:solidFill>
                <a:latin typeface="Arial" charset="0"/>
              </a:rPr>
              <a:t>laboratuvar ekipmanları bu amaçla kullanılmamalıdır</a:t>
            </a:r>
            <a:r>
              <a:rPr lang="tr-TR" sz="2000" dirty="0" smtClean="0">
                <a:solidFill>
                  <a:srgbClr val="FF0000"/>
                </a:solidFill>
                <a:latin typeface="Arial" charset="0"/>
              </a:rPr>
              <a:t>.</a:t>
            </a:r>
          </a:p>
          <a:p>
            <a:pPr marL="285750" indent="-285750" algn="just">
              <a:buFont typeface="Arial" pitchFamily="34" charset="0"/>
              <a:buChar char="•"/>
            </a:pPr>
            <a:endParaRPr lang="tr-TR" sz="2000" dirty="0">
              <a:latin typeface="Arial" charset="0"/>
            </a:endParaRPr>
          </a:p>
          <a:p>
            <a:pPr marL="285750" indent="-285750" algn="just">
              <a:buFont typeface="Arial" pitchFamily="34" charset="0"/>
              <a:buChar char="•"/>
            </a:pPr>
            <a:r>
              <a:rPr lang="tr-TR" sz="2000" dirty="0" smtClean="0">
                <a:solidFill>
                  <a:srgbClr val="FF0000"/>
                </a:solidFill>
                <a:latin typeface="Arial" charset="0"/>
              </a:rPr>
              <a:t>Laboratuvarda </a:t>
            </a:r>
            <a:r>
              <a:rPr lang="tr-TR" sz="2000" dirty="0" smtClean="0">
                <a:solidFill>
                  <a:srgbClr val="FF0000"/>
                </a:solidFill>
              </a:rPr>
              <a:t>çalışırken </a:t>
            </a:r>
            <a:r>
              <a:rPr lang="tr-TR" sz="2000" dirty="0">
                <a:solidFill>
                  <a:srgbClr val="FF0000"/>
                </a:solidFill>
              </a:rPr>
              <a:t>eller yüze sürülmemeli, ağıza herhangi bir şey alınmamalıdır</a:t>
            </a:r>
            <a:r>
              <a:rPr lang="tr-TR" sz="2000" dirty="0" smtClean="0">
                <a:solidFill>
                  <a:srgbClr val="FF0000"/>
                </a:solidFill>
              </a:rPr>
              <a:t>.</a:t>
            </a:r>
          </a:p>
          <a:p>
            <a:pPr marL="285750" indent="-285750" algn="just">
              <a:buFont typeface="Arial" pitchFamily="34" charset="0"/>
              <a:buChar char="•"/>
            </a:pPr>
            <a:endParaRPr lang="tr-TR" sz="2000" dirty="0" smtClean="0"/>
          </a:p>
          <a:p>
            <a:pPr marL="285750" indent="-285750" algn="just">
              <a:buFont typeface="Arial" pitchFamily="34" charset="0"/>
              <a:buChar char="•"/>
            </a:pPr>
            <a:r>
              <a:rPr lang="tr-TR" sz="2000" dirty="0">
                <a:latin typeface="Arial" charset="0"/>
              </a:rPr>
              <a:t>Laboratuvarda çatlak ve kırık cam eşyalar kullanılmamalıdır</a:t>
            </a:r>
            <a:r>
              <a:rPr lang="tr-TR" sz="2000" dirty="0" smtClean="0">
                <a:latin typeface="Arial" charset="0"/>
              </a:rPr>
              <a:t>.</a:t>
            </a:r>
          </a:p>
          <a:p>
            <a:pPr marL="285750" indent="-285750" algn="just">
              <a:buFont typeface="Arial" pitchFamily="34" charset="0"/>
              <a:buChar char="•"/>
            </a:pPr>
            <a:endParaRPr lang="tr-TR" sz="2000" dirty="0" smtClean="0">
              <a:latin typeface="Arial" charset="0"/>
            </a:endParaRPr>
          </a:p>
          <a:p>
            <a:pPr marL="285750" indent="-285750" algn="just">
              <a:buFont typeface="Arial" pitchFamily="34" charset="0"/>
              <a:buChar char="•"/>
            </a:pPr>
            <a:r>
              <a:rPr lang="tr-TR" sz="2000" dirty="0">
                <a:solidFill>
                  <a:srgbClr val="FF0000"/>
                </a:solidFill>
                <a:latin typeface="Arial" charset="0"/>
              </a:rPr>
              <a:t>Laboratuvarda çalışılırken ağız yoluyla sıvı çekilmemelidir</a:t>
            </a:r>
            <a:r>
              <a:rPr lang="tr-TR" sz="2000" dirty="0" smtClean="0">
                <a:solidFill>
                  <a:srgbClr val="FF0000"/>
                </a:solidFill>
                <a:latin typeface="Arial" charset="0"/>
              </a:rPr>
              <a:t>.</a:t>
            </a:r>
          </a:p>
          <a:p>
            <a:pPr marL="285750" indent="-285750" algn="just">
              <a:buFont typeface="Arial" pitchFamily="34" charset="0"/>
              <a:buChar char="•"/>
            </a:pPr>
            <a:endParaRPr lang="tr-TR" sz="2000" dirty="0">
              <a:latin typeface="Arial" charset="0"/>
            </a:endParaRPr>
          </a:p>
          <a:p>
            <a:pPr marL="285750" indent="-285750" algn="just">
              <a:buFont typeface="Arial" pitchFamily="34" charset="0"/>
              <a:buChar char="•"/>
            </a:pPr>
            <a:r>
              <a:rPr lang="tr-TR" sz="2000" dirty="0" smtClean="0">
                <a:solidFill>
                  <a:srgbClr val="FF0000"/>
                </a:solidFill>
                <a:latin typeface="Arial" charset="0"/>
              </a:rPr>
              <a:t>Laboratuvarda </a:t>
            </a:r>
            <a:r>
              <a:rPr lang="tr-TR" sz="2000" dirty="0">
                <a:solidFill>
                  <a:srgbClr val="FF0000"/>
                </a:solidFill>
                <a:latin typeface="Arial" charset="0"/>
              </a:rPr>
              <a:t>bulunan hiç bir kimyasal madde koklanmamalı </a:t>
            </a:r>
            <a:r>
              <a:rPr lang="tr-TR" sz="2000" dirty="0" smtClean="0">
                <a:solidFill>
                  <a:srgbClr val="FF0000"/>
                </a:solidFill>
                <a:latin typeface="Arial" charset="0"/>
              </a:rPr>
              <a:t>ve </a:t>
            </a:r>
            <a:r>
              <a:rPr lang="tr-TR" sz="2000" dirty="0">
                <a:solidFill>
                  <a:srgbClr val="FF0000"/>
                </a:solidFill>
                <a:latin typeface="Arial" charset="0"/>
              </a:rPr>
              <a:t>tadılmamalıdır. </a:t>
            </a:r>
          </a:p>
          <a:p>
            <a:pPr marL="285750" indent="-285750" algn="just">
              <a:buFont typeface="Arial" pitchFamily="34" charset="0"/>
              <a:buChar char="•"/>
            </a:pPr>
            <a:endParaRPr lang="tr-TR" sz="2000" dirty="0">
              <a:latin typeface="Arial" charset="0"/>
            </a:endParaRPr>
          </a:p>
          <a:p>
            <a:pPr marL="285750" indent="-285750" algn="just">
              <a:buFont typeface="Arial" pitchFamily="34" charset="0"/>
              <a:buChar char="•"/>
            </a:pPr>
            <a:r>
              <a:rPr lang="tr-TR" sz="2000" dirty="0">
                <a:solidFill>
                  <a:srgbClr val="FF0000"/>
                </a:solidFill>
                <a:latin typeface="Arial" charset="0"/>
              </a:rPr>
              <a:t>Laboratuvarda </a:t>
            </a:r>
            <a:r>
              <a:rPr lang="tr-TR" sz="2000" dirty="0" smtClean="0">
                <a:solidFill>
                  <a:srgbClr val="FF0000"/>
                </a:solidFill>
                <a:latin typeface="Arial" charset="0"/>
              </a:rPr>
              <a:t>asla </a:t>
            </a:r>
            <a:r>
              <a:rPr lang="tr-TR" sz="2000" dirty="0">
                <a:solidFill>
                  <a:srgbClr val="FF0000"/>
                </a:solidFill>
                <a:latin typeface="Arial" charset="0"/>
              </a:rPr>
              <a:t>şaka yapılmamalıdır.</a:t>
            </a:r>
            <a:r>
              <a:rPr lang="tr-TR" sz="2000" dirty="0">
                <a:latin typeface="Arial" charset="0"/>
              </a:rPr>
              <a:t> </a:t>
            </a:r>
            <a:endParaRPr lang="tr-TR" sz="2000" dirty="0"/>
          </a:p>
        </p:txBody>
      </p:sp>
    </p:spTree>
    <p:extLst>
      <p:ext uri="{BB962C8B-B14F-4D97-AF65-F5344CB8AC3E}">
        <p14:creationId xmlns:p14="http://schemas.microsoft.com/office/powerpoint/2010/main" val="1009830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12</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5" name="Dikdörtgen 4"/>
          <p:cNvSpPr/>
          <p:nvPr/>
        </p:nvSpPr>
        <p:spPr>
          <a:xfrm>
            <a:off x="301612" y="980728"/>
            <a:ext cx="8496944" cy="5456365"/>
          </a:xfrm>
          <a:prstGeom prst="rect">
            <a:avLst/>
          </a:prstGeom>
        </p:spPr>
        <p:txBody>
          <a:bodyPr wrap="square">
            <a:spAutoFit/>
          </a:bodyPr>
          <a:lstStyle/>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Katı haldeki maddeler şişelerden daima temiz bir </a:t>
            </a:r>
            <a:r>
              <a:rPr lang="tr-TR" dirty="0" err="1">
                <a:solidFill>
                  <a:srgbClr val="FF0000"/>
                </a:solidFill>
                <a:latin typeface="Arial" charset="0"/>
              </a:rPr>
              <a:t>spatül</a:t>
            </a:r>
            <a:r>
              <a:rPr lang="tr-TR" dirty="0">
                <a:solidFill>
                  <a:srgbClr val="FF0000"/>
                </a:solidFill>
                <a:latin typeface="Arial" charset="0"/>
              </a:rPr>
              <a:t> veya kaşıkla alınmalıdır. Aynı kaşık temizlenmeden başka bir madde içine sokulmamalıdır</a:t>
            </a:r>
            <a:r>
              <a:rPr lang="tr-TR" dirty="0" smtClean="0">
                <a:solidFill>
                  <a:srgbClr val="FF0000"/>
                </a:solidFill>
                <a:latin typeface="Arial" charset="0"/>
              </a:rPr>
              <a:t>.</a:t>
            </a:r>
          </a:p>
          <a:p>
            <a:pPr marL="285750" indent="-285750" algn="just">
              <a:lnSpc>
                <a:spcPct val="130000"/>
              </a:lnSpc>
              <a:buClr>
                <a:schemeClr val="accent2"/>
              </a:buClr>
              <a:buSzPct val="85000"/>
              <a:buFont typeface="Arial" pitchFamily="34" charset="0"/>
              <a:buChar char="•"/>
            </a:pPr>
            <a:endParaRPr lang="tr-TR" dirty="0" smtClean="0">
              <a:latin typeface="Arial" charset="0"/>
            </a:endParaRPr>
          </a:p>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Asit şişeleri ağızlarından tek elle taşınmamalıdır. Asit şişelerinin taşınmasında mutlaka bir elle şişenin boynundan tutulmalı, diğer elle şişenin tabanı desteklenmelidir.</a:t>
            </a:r>
          </a:p>
          <a:p>
            <a:pPr marL="285750" indent="-285750" algn="just">
              <a:lnSpc>
                <a:spcPct val="130000"/>
              </a:lnSpc>
              <a:buClr>
                <a:schemeClr val="accent2"/>
              </a:buClr>
              <a:buSzPct val="85000"/>
              <a:buFont typeface="Arial" pitchFamily="34" charset="0"/>
              <a:buChar char="•"/>
            </a:pPr>
            <a:endParaRPr lang="tr-TR" dirty="0" smtClean="0">
              <a:latin typeface="Arial" charset="0"/>
            </a:endParaRPr>
          </a:p>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Şişe </a:t>
            </a:r>
            <a:r>
              <a:rPr lang="tr-TR" dirty="0">
                <a:solidFill>
                  <a:srgbClr val="FF0000"/>
                </a:solidFill>
                <a:latin typeface="Arial" charset="0"/>
              </a:rPr>
              <a:t>kapakları hiçbir zaman alt tarafları ile masa üzerine konulmamalıdır.</a:t>
            </a:r>
            <a:r>
              <a:rPr lang="tr-TR" dirty="0">
                <a:latin typeface="Arial" charset="0"/>
              </a:rPr>
              <a:t> </a:t>
            </a:r>
            <a:endParaRPr lang="tr-TR" dirty="0" smtClean="0">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Kullanım fazlası kimyasallar tekrar orijinal şişesine konulmamalıdır.</a:t>
            </a: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Yer </a:t>
            </a:r>
            <a:r>
              <a:rPr lang="tr-TR" dirty="0">
                <a:solidFill>
                  <a:srgbClr val="FF0000"/>
                </a:solidFill>
                <a:latin typeface="Arial" charset="0"/>
              </a:rPr>
              <a:t>kazanma amacıyla aynı özellikte bile olsa </a:t>
            </a:r>
            <a:r>
              <a:rPr lang="tr-TR" dirty="0" smtClean="0">
                <a:solidFill>
                  <a:srgbClr val="FF0000"/>
                </a:solidFill>
                <a:latin typeface="Arial" charset="0"/>
              </a:rPr>
              <a:t>farklı şişelerde bulunan kimyasallar kesinlikle birleştirilmeye çalışılmamalıdır.</a:t>
            </a: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Konsantre asit üzerine asla su dökülmemelidir.</a:t>
            </a:r>
            <a:endParaRPr lang="tr-TR" dirty="0">
              <a:solidFill>
                <a:srgbClr val="FF0000"/>
              </a:solidFill>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13</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5" name="Dikdörtgen 4"/>
          <p:cNvSpPr/>
          <p:nvPr/>
        </p:nvSpPr>
        <p:spPr>
          <a:xfrm>
            <a:off x="251520" y="1222242"/>
            <a:ext cx="8496944" cy="5493812"/>
          </a:xfrm>
          <a:prstGeom prst="rect">
            <a:avLst/>
          </a:prstGeom>
        </p:spPr>
        <p:txBody>
          <a:bodyPr wrap="square">
            <a:spAutoFit/>
          </a:bodyPr>
          <a:lstStyle/>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Kapaklı ve tıpa ile kapatılmış kaplardaki madde kesinlikle ısıtılmamalı, üzerinde ateşe dayanıklı işareti taşımayan kaplarda ısıtma ve kaynatma yapılmamalıdır. </a:t>
            </a:r>
          </a:p>
          <a:p>
            <a:pPr marL="285750" indent="-285750" algn="just">
              <a:lnSpc>
                <a:spcPct val="130000"/>
              </a:lnSpc>
              <a:buClr>
                <a:schemeClr val="accent2"/>
              </a:buClr>
              <a:buSzPct val="85000"/>
              <a:buFont typeface="Arial" pitchFamily="34" charset="0"/>
              <a:buChar char="•"/>
            </a:pPr>
            <a:endParaRPr lang="tr-TR" dirty="0" smtClean="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Şişelerden sıvı akıtılırken etiket tarafı yukarı gelecek şekilde tutulmalıdır. Aksi halde şişenin ağzından akan damlalar etiketi ve üzerindeki yazıyı bozar. Şişenin ağzında kalan son damlaların da şişenin kendi kapağı ile silinmesi en uygun şekildir. </a:t>
            </a:r>
          </a:p>
          <a:p>
            <a:pPr marL="285750" indent="-285750" algn="just">
              <a:lnSpc>
                <a:spcPct val="130000"/>
              </a:lnSpc>
              <a:buClr>
                <a:schemeClr val="accent2"/>
              </a:buClr>
              <a:buSzPct val="85000"/>
              <a:buFont typeface="Arial" pitchFamily="34" charset="0"/>
              <a:buChar char="•"/>
            </a:pPr>
            <a:endParaRPr lang="tr-TR" dirty="0" smtClean="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Çözelti konulan </a:t>
            </a:r>
            <a:r>
              <a:rPr lang="tr-TR" dirty="0" smtClean="0">
                <a:solidFill>
                  <a:srgbClr val="FF0000"/>
                </a:solidFill>
                <a:latin typeface="Arial" charset="0"/>
              </a:rPr>
              <a:t>şişeler mutlaka etiketlenmelidir. Kağıt </a:t>
            </a:r>
            <a:r>
              <a:rPr lang="tr-TR" dirty="0">
                <a:solidFill>
                  <a:srgbClr val="FF0000"/>
                </a:solidFill>
                <a:latin typeface="Arial" charset="0"/>
              </a:rPr>
              <a:t>etiket kullanılıyorsa </a:t>
            </a:r>
            <a:r>
              <a:rPr lang="tr-TR" dirty="0" smtClean="0">
                <a:solidFill>
                  <a:srgbClr val="FF0000"/>
                </a:solidFill>
                <a:latin typeface="Arial" charset="0"/>
              </a:rPr>
              <a:t>yazılar </a:t>
            </a:r>
            <a:r>
              <a:rPr lang="tr-TR" dirty="0">
                <a:solidFill>
                  <a:srgbClr val="FF0000"/>
                </a:solidFill>
                <a:latin typeface="Arial" charset="0"/>
              </a:rPr>
              <a:t>ıslanınca akmayan kalemle yazılmalıdır. Direkt cam üzerine yapılacak </a:t>
            </a:r>
            <a:r>
              <a:rPr lang="tr-TR" dirty="0" smtClean="0">
                <a:solidFill>
                  <a:srgbClr val="FF0000"/>
                </a:solidFill>
                <a:latin typeface="Arial" charset="0"/>
              </a:rPr>
              <a:t>işaretlemelerde </a:t>
            </a:r>
            <a:r>
              <a:rPr lang="tr-TR" dirty="0">
                <a:solidFill>
                  <a:srgbClr val="FF0000"/>
                </a:solidFill>
                <a:latin typeface="Arial" charset="0"/>
              </a:rPr>
              <a:t>cam kalemi kullanılmalıdır. </a:t>
            </a:r>
            <a:endParaRPr lang="tr-TR" dirty="0" smtClean="0">
              <a:solidFill>
                <a:srgbClr val="FF0000"/>
              </a:solidFill>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Şişelerin kapak veya tıpaları değiştirilmemelidir (</a:t>
            </a:r>
            <a:r>
              <a:rPr lang="tr-TR" dirty="0" smtClean="0">
                <a:solidFill>
                  <a:srgbClr val="FF0000"/>
                </a:solidFill>
                <a:latin typeface="Arial" charset="0"/>
              </a:rPr>
              <a:t>karıştırılmamalıdır</a:t>
            </a:r>
            <a:r>
              <a:rPr lang="tr-TR" dirty="0">
                <a:solidFill>
                  <a:srgbClr val="FF0000"/>
                </a:solidFill>
                <a:latin typeface="Arial" charset="0"/>
              </a:rPr>
              <a:t>). Çözelti şişelere doldurulurken dörtte bir kadar kısım genişleme payı olarak bırakılır. </a:t>
            </a:r>
          </a:p>
          <a:p>
            <a:pPr marL="285750" indent="-285750" algn="just">
              <a:lnSpc>
                <a:spcPct val="130000"/>
              </a:lnSpc>
              <a:buClr>
                <a:schemeClr val="accent2"/>
              </a:buClr>
              <a:buSzPct val="85000"/>
              <a:buFont typeface="Arial" pitchFamily="34" charset="0"/>
              <a:buChar char="•"/>
            </a:pPr>
            <a:endParaRPr lang="tr-TR" dirty="0">
              <a:latin typeface="Arial" charset="0"/>
            </a:endParaRPr>
          </a:p>
        </p:txBody>
      </p:sp>
    </p:spTree>
    <p:extLst>
      <p:ext uri="{BB962C8B-B14F-4D97-AF65-F5344CB8AC3E}">
        <p14:creationId xmlns:p14="http://schemas.microsoft.com/office/powerpoint/2010/main" val="1447489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14</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5" name="Dikdörtgen 4"/>
          <p:cNvSpPr/>
          <p:nvPr/>
        </p:nvSpPr>
        <p:spPr>
          <a:xfrm>
            <a:off x="251520" y="1222242"/>
            <a:ext cx="8496944" cy="5133713"/>
          </a:xfrm>
          <a:prstGeom prst="rect">
            <a:avLst/>
          </a:prstGeom>
        </p:spPr>
        <p:txBody>
          <a:bodyPr wrap="square">
            <a:spAutoFit/>
          </a:bodyPr>
          <a:lstStyle/>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Tüp içinde bulunan bir sıvı ısıtılacağı zaman tüp, üst kısımdan aşağıya doğru yavaş yavaş ısıtılmalı ve tüp çok hafif şekilde devamlı sallanmalıdır. Tüpün ağzı kendinize veya yanınızda çalışan kişiye doğru tutulmamalı ve asla üzerine eğilip yukarıdan aşağıya doğru bakılmamalıdır. Yüze sıçrayabilir.</a:t>
            </a:r>
            <a:r>
              <a:rPr lang="tr-TR" dirty="0">
                <a:latin typeface="Arial" charset="0"/>
              </a:rPr>
              <a:t> </a:t>
            </a:r>
          </a:p>
          <a:p>
            <a:pPr marL="285750" indent="-285750" algn="just">
              <a:lnSpc>
                <a:spcPct val="130000"/>
              </a:lnSpc>
              <a:buClr>
                <a:schemeClr val="accent2"/>
              </a:buClr>
              <a:buSzPct val="85000"/>
              <a:buFont typeface="Arial" pitchFamily="34" charset="0"/>
              <a:buChar char="•"/>
            </a:pPr>
            <a:endParaRPr lang="tr-TR" dirty="0" smtClean="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Benzen, eter ve </a:t>
            </a:r>
            <a:r>
              <a:rPr lang="tr-TR" dirty="0" err="1">
                <a:solidFill>
                  <a:srgbClr val="FF0000"/>
                </a:solidFill>
                <a:latin typeface="Arial" charset="0"/>
              </a:rPr>
              <a:t>karbonsülfür</a:t>
            </a:r>
            <a:r>
              <a:rPr lang="tr-TR" dirty="0">
                <a:solidFill>
                  <a:srgbClr val="FF0000"/>
                </a:solidFill>
                <a:latin typeface="Arial" charset="0"/>
              </a:rPr>
              <a:t> gibi çok uçucu maddeler ne kadar uzakta olursa olsun açık alev bulunan laboratuvarda kullanılmamalıdır. Eter buharları 5 metre ve hatta daha uzaktaki alevden yanabilir ve o yanan buharlar ateşi taşıyabilir. </a:t>
            </a:r>
          </a:p>
          <a:p>
            <a:pPr marL="285750" indent="-285750" algn="just">
              <a:lnSpc>
                <a:spcPct val="130000"/>
              </a:lnSpc>
              <a:buClr>
                <a:schemeClr val="accent2"/>
              </a:buClr>
              <a:buSzPct val="85000"/>
              <a:buFont typeface="Arial" pitchFamily="34" charset="0"/>
              <a:buChar char="•"/>
            </a:pPr>
            <a:endParaRPr lang="tr-TR" dirty="0" smtClean="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Sülfürik asit, nitrik asit, hidroklorik asit, </a:t>
            </a:r>
            <a:r>
              <a:rPr lang="tr-TR" dirty="0" err="1">
                <a:solidFill>
                  <a:srgbClr val="FF0000"/>
                </a:solidFill>
                <a:latin typeface="Arial" charset="0"/>
              </a:rPr>
              <a:t>hidroflorik</a:t>
            </a:r>
            <a:r>
              <a:rPr lang="tr-TR" dirty="0">
                <a:solidFill>
                  <a:srgbClr val="FF0000"/>
                </a:solidFill>
                <a:latin typeface="Arial" charset="0"/>
              </a:rPr>
              <a:t> asit gibi asitlerle bromür, hidrojen sülfür, hidrojen siyanür, klorür gibi zehirli gazlar içeren </a:t>
            </a:r>
            <a:r>
              <a:rPr lang="tr-TR" dirty="0" smtClean="0">
                <a:solidFill>
                  <a:srgbClr val="FF0000"/>
                </a:solidFill>
                <a:latin typeface="Arial" charset="0"/>
              </a:rPr>
              <a:t>maddelerle mutlaka çeker ocak içerisinde </a:t>
            </a:r>
            <a:r>
              <a:rPr lang="tr-TR" dirty="0">
                <a:solidFill>
                  <a:srgbClr val="FF0000"/>
                </a:solidFill>
                <a:latin typeface="Arial" charset="0"/>
              </a:rPr>
              <a:t>çalışılmalıdır. </a:t>
            </a:r>
          </a:p>
          <a:p>
            <a:pPr marL="285750" indent="-285750" algn="just">
              <a:lnSpc>
                <a:spcPct val="130000"/>
              </a:lnSpc>
              <a:buClr>
                <a:schemeClr val="accent2"/>
              </a:buClr>
              <a:buSzPct val="85000"/>
              <a:buFont typeface="Arial" pitchFamily="34" charset="0"/>
              <a:buChar char="•"/>
            </a:pPr>
            <a:r>
              <a:rPr lang="tr-TR" dirty="0" smtClean="0">
                <a:latin typeface="Arial" charset="0"/>
              </a:rPr>
              <a:t> </a:t>
            </a:r>
            <a:endParaRPr lang="tr-TR" dirty="0">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p:txBody>
      </p:sp>
    </p:spTree>
    <p:extLst>
      <p:ext uri="{BB962C8B-B14F-4D97-AF65-F5344CB8AC3E}">
        <p14:creationId xmlns:p14="http://schemas.microsoft.com/office/powerpoint/2010/main" val="2399447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15</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5" name="Dikdörtgen 4"/>
          <p:cNvSpPr/>
          <p:nvPr/>
        </p:nvSpPr>
        <p:spPr>
          <a:xfrm>
            <a:off x="251520" y="1222242"/>
            <a:ext cx="8496944" cy="4053417"/>
          </a:xfrm>
          <a:prstGeom prst="rect">
            <a:avLst/>
          </a:prstGeom>
        </p:spPr>
        <p:txBody>
          <a:bodyPr wrap="square">
            <a:spAutoFit/>
          </a:bodyPr>
          <a:lstStyle/>
          <a:p>
            <a:pPr marL="285750" indent="-285750" algn="just">
              <a:lnSpc>
                <a:spcPct val="130000"/>
              </a:lnSpc>
              <a:buClr>
                <a:schemeClr val="accent2"/>
              </a:buClr>
              <a:buSzPct val="85000"/>
              <a:buFont typeface="Arial" pitchFamily="34" charset="0"/>
              <a:buChar char="•"/>
            </a:pPr>
            <a:r>
              <a:rPr lang="tr-TR" dirty="0" err="1">
                <a:solidFill>
                  <a:srgbClr val="FF0000"/>
                </a:solidFill>
                <a:latin typeface="Arial" charset="0"/>
              </a:rPr>
              <a:t>Civa</a:t>
            </a:r>
            <a:r>
              <a:rPr lang="tr-TR" dirty="0">
                <a:solidFill>
                  <a:srgbClr val="FF0000"/>
                </a:solidFill>
                <a:latin typeface="Arial" charset="0"/>
              </a:rPr>
              <a:t> herhangi bir şekilde dökülürse vakum kaynağı ya da köpük tipi sentetik süngerlerle toplanmalıdır. Eğer toplanmayacak kadar eser miktarda ise üzerine toz kükürt serpilmeli ve bu yolla sülfür haline getirilerek zararsız hale sokulmalıdır. </a:t>
            </a:r>
          </a:p>
          <a:p>
            <a:pPr marL="285750" indent="-285750" algn="just">
              <a:lnSpc>
                <a:spcPct val="130000"/>
              </a:lnSpc>
              <a:buClr>
                <a:schemeClr val="accent2"/>
              </a:buClr>
              <a:buSzPct val="85000"/>
              <a:buFont typeface="Arial" pitchFamily="34" charset="0"/>
              <a:buChar char="•"/>
            </a:pPr>
            <a:endParaRPr lang="tr-TR" dirty="0" smtClean="0">
              <a:latin typeface="Arial" charset="0"/>
            </a:endParaRPr>
          </a:p>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Desikatör </a:t>
            </a:r>
            <a:r>
              <a:rPr lang="tr-TR" dirty="0">
                <a:solidFill>
                  <a:srgbClr val="FF0000"/>
                </a:solidFill>
                <a:latin typeface="Arial" charset="0"/>
              </a:rPr>
              <a:t>taşınırken mutlaka kapak ve ana kısım birlikte tutulmalıdır. Desikatör kapakları ara sıra vazelin ile yağlanmalıdır</a:t>
            </a:r>
            <a:r>
              <a:rPr lang="tr-TR" dirty="0" smtClean="0">
                <a:solidFill>
                  <a:srgbClr val="FF0000"/>
                </a:solidFill>
                <a:latin typeface="Arial" charset="0"/>
              </a:rPr>
              <a:t>.</a:t>
            </a: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p:txBody>
      </p:sp>
    </p:spTree>
    <p:extLst>
      <p:ext uri="{BB962C8B-B14F-4D97-AF65-F5344CB8AC3E}">
        <p14:creationId xmlns:p14="http://schemas.microsoft.com/office/powerpoint/2010/main" val="2041399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16</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5" name="Dikdörtgen 4"/>
          <p:cNvSpPr/>
          <p:nvPr/>
        </p:nvSpPr>
        <p:spPr>
          <a:xfrm>
            <a:off x="251520" y="1222242"/>
            <a:ext cx="8496944" cy="4552015"/>
          </a:xfrm>
          <a:prstGeom prst="rect">
            <a:avLst/>
          </a:prstGeom>
        </p:spPr>
        <p:txBody>
          <a:bodyPr wrap="square">
            <a:spAutoFit/>
          </a:bodyPr>
          <a:lstStyle/>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Çözeltiler </a:t>
            </a:r>
            <a:r>
              <a:rPr lang="tr-TR" dirty="0">
                <a:solidFill>
                  <a:srgbClr val="FF0000"/>
                </a:solidFill>
                <a:latin typeface="Arial" charset="0"/>
              </a:rPr>
              <a:t>ihtiyaca uygun miktarlarda hazırlanmalıdır</a:t>
            </a:r>
            <a:r>
              <a:rPr lang="tr-TR" dirty="0" smtClean="0">
                <a:latin typeface="Arial" charset="0"/>
              </a:rPr>
              <a:t>.</a:t>
            </a: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Çözelti hazırlarken kimyasal maddelerin “Güvenlik Bilgi Formlarında (</a:t>
            </a:r>
            <a:r>
              <a:rPr lang="tr-TR" dirty="0" err="1">
                <a:solidFill>
                  <a:srgbClr val="FF0000"/>
                </a:solidFill>
                <a:latin typeface="Arial" charset="0"/>
              </a:rPr>
              <a:t>Material</a:t>
            </a:r>
            <a:r>
              <a:rPr lang="tr-TR" dirty="0">
                <a:solidFill>
                  <a:srgbClr val="FF0000"/>
                </a:solidFill>
                <a:latin typeface="Arial" charset="0"/>
              </a:rPr>
              <a:t> </a:t>
            </a:r>
            <a:r>
              <a:rPr lang="tr-TR" dirty="0" err="1">
                <a:solidFill>
                  <a:srgbClr val="FF0000"/>
                </a:solidFill>
                <a:latin typeface="Arial" charset="0"/>
              </a:rPr>
              <a:t>Safety</a:t>
            </a:r>
            <a:r>
              <a:rPr lang="tr-TR" dirty="0">
                <a:solidFill>
                  <a:srgbClr val="FF0000"/>
                </a:solidFill>
                <a:latin typeface="Arial" charset="0"/>
              </a:rPr>
              <a:t> Data </a:t>
            </a:r>
            <a:r>
              <a:rPr lang="tr-TR" dirty="0" err="1">
                <a:solidFill>
                  <a:srgbClr val="FF0000"/>
                </a:solidFill>
                <a:latin typeface="Arial" charset="0"/>
              </a:rPr>
              <a:t>Sheet</a:t>
            </a:r>
            <a:r>
              <a:rPr lang="tr-TR" dirty="0">
                <a:solidFill>
                  <a:srgbClr val="FF0000"/>
                </a:solidFill>
                <a:latin typeface="Arial" charset="0"/>
              </a:rPr>
              <a:t>, MSDS)” belirtilen güvenlik önlemleri alınmalıdır. </a:t>
            </a:r>
            <a:endParaRPr lang="tr-TR" dirty="0" smtClean="0">
              <a:solidFill>
                <a:srgbClr val="FF0000"/>
              </a:solidFill>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40000"/>
              </a:lnSpc>
              <a:buClr>
                <a:schemeClr val="accent2"/>
              </a:buClr>
              <a:buSzPct val="85000"/>
              <a:buFont typeface="Arial" pitchFamily="34" charset="0"/>
              <a:buChar char="•"/>
            </a:pPr>
            <a:r>
              <a:rPr lang="tr-TR" dirty="0" err="1">
                <a:solidFill>
                  <a:srgbClr val="FF0000"/>
                </a:solidFill>
                <a:latin typeface="Arial" charset="0"/>
              </a:rPr>
              <a:t>Korozif</a:t>
            </a:r>
            <a:r>
              <a:rPr lang="tr-TR" dirty="0">
                <a:solidFill>
                  <a:srgbClr val="FF0000"/>
                </a:solidFill>
                <a:latin typeface="Arial" charset="0"/>
              </a:rPr>
              <a:t> (aşındırıcı) maddelerle çözelti hazırlanması sırasında mutlaka koruyucu gözlük ve eldiven kullanılmalıdır.</a:t>
            </a:r>
            <a:r>
              <a:rPr lang="tr-TR" dirty="0">
                <a:latin typeface="Arial" charset="0"/>
              </a:rPr>
              <a:t> </a:t>
            </a:r>
            <a:endParaRPr lang="tr-TR" dirty="0" smtClean="0">
              <a:latin typeface="Arial" charset="0"/>
            </a:endParaRPr>
          </a:p>
          <a:p>
            <a:pPr marL="285750" indent="-285750" algn="just">
              <a:lnSpc>
                <a:spcPct val="140000"/>
              </a:lnSpc>
              <a:buClr>
                <a:schemeClr val="accent2"/>
              </a:buClr>
              <a:buSzPct val="85000"/>
              <a:buFont typeface="Arial" pitchFamily="34" charset="0"/>
              <a:buChar char="•"/>
            </a:pPr>
            <a:endParaRPr lang="tr-TR" dirty="0">
              <a:latin typeface="Arial" charset="0"/>
            </a:endParaRPr>
          </a:p>
          <a:p>
            <a:pPr marL="285750" indent="-285750" algn="just">
              <a:lnSpc>
                <a:spcPct val="140000"/>
              </a:lnSpc>
              <a:buClr>
                <a:schemeClr val="accent2"/>
              </a:buClr>
              <a:buSzPct val="85000"/>
              <a:buFont typeface="Arial" pitchFamily="34" charset="0"/>
              <a:buChar char="•"/>
            </a:pPr>
            <a:r>
              <a:rPr lang="tr-TR" dirty="0" smtClean="0">
                <a:solidFill>
                  <a:srgbClr val="FF0000"/>
                </a:solidFill>
                <a:latin typeface="Arial" charset="0"/>
              </a:rPr>
              <a:t>Laboratuvarda </a:t>
            </a:r>
            <a:r>
              <a:rPr lang="tr-TR" dirty="0">
                <a:solidFill>
                  <a:srgbClr val="FF0000"/>
                </a:solidFill>
                <a:latin typeface="Arial" charset="0"/>
              </a:rPr>
              <a:t>yanıcı ve </a:t>
            </a:r>
            <a:r>
              <a:rPr lang="tr-TR" dirty="0" err="1">
                <a:solidFill>
                  <a:srgbClr val="FF0000"/>
                </a:solidFill>
                <a:latin typeface="Arial" charset="0"/>
              </a:rPr>
              <a:t>toksik</a:t>
            </a:r>
            <a:r>
              <a:rPr lang="tr-TR" dirty="0">
                <a:solidFill>
                  <a:srgbClr val="FF0000"/>
                </a:solidFill>
                <a:latin typeface="Arial" charset="0"/>
              </a:rPr>
              <a:t> maddelerle çalışılırken mutlaka çeker ocak kullanılmalıdır.</a:t>
            </a: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p:txBody>
      </p:sp>
    </p:spTree>
    <p:extLst>
      <p:ext uri="{BB962C8B-B14F-4D97-AF65-F5344CB8AC3E}">
        <p14:creationId xmlns:p14="http://schemas.microsoft.com/office/powerpoint/2010/main" val="29222280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17</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5" name="Dikdörtgen 4"/>
          <p:cNvSpPr/>
          <p:nvPr/>
        </p:nvSpPr>
        <p:spPr>
          <a:xfrm>
            <a:off x="251520" y="1222242"/>
            <a:ext cx="8496944" cy="4053417"/>
          </a:xfrm>
          <a:prstGeom prst="rect">
            <a:avLst/>
          </a:prstGeom>
        </p:spPr>
        <p:txBody>
          <a:bodyPr wrap="square">
            <a:spAutoFit/>
          </a:bodyPr>
          <a:lstStyle/>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Asidin </a:t>
            </a:r>
            <a:r>
              <a:rPr lang="tr-TR" dirty="0">
                <a:solidFill>
                  <a:srgbClr val="FF0000"/>
                </a:solidFill>
                <a:latin typeface="Arial" charset="0"/>
              </a:rPr>
              <a:t>üzerine kesinlikle su ilave edilmemeli, asit suya azar azar karıştırılarak ilave edilmelidir. </a:t>
            </a:r>
            <a:endParaRPr lang="tr-TR" dirty="0" smtClean="0">
              <a:solidFill>
                <a:srgbClr val="FF0000"/>
              </a:solidFill>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Çözelti için kullanılacak kimyasal maddeler, stok kabından gerekli miktarda alınmalı ve artan kimyasal madde stok kabına tekrar geri konulmamalıdır.</a:t>
            </a:r>
            <a:r>
              <a:rPr lang="tr-TR" dirty="0">
                <a:latin typeface="Arial" charset="0"/>
              </a:rPr>
              <a:t> </a:t>
            </a:r>
            <a:endParaRPr lang="tr-TR" dirty="0" smtClean="0">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Stok şişesine pipet daldırılmamalıdır. </a:t>
            </a:r>
            <a:endParaRPr lang="tr-TR" dirty="0" smtClean="0">
              <a:solidFill>
                <a:srgbClr val="FF0000"/>
              </a:solidFill>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Pipet kullanırken mutlaka </a:t>
            </a:r>
            <a:r>
              <a:rPr lang="tr-TR" dirty="0" err="1">
                <a:solidFill>
                  <a:srgbClr val="FF0000"/>
                </a:solidFill>
                <a:latin typeface="Arial" charset="0"/>
              </a:rPr>
              <a:t>puar</a:t>
            </a:r>
            <a:r>
              <a:rPr lang="tr-TR" dirty="0">
                <a:solidFill>
                  <a:srgbClr val="FF0000"/>
                </a:solidFill>
                <a:latin typeface="Arial" charset="0"/>
              </a:rPr>
              <a:t> kullanılmalıdır. Kesinlikle ağız ile kimyasal madde çekilmemelidir</a:t>
            </a:r>
            <a:r>
              <a:rPr lang="tr-TR" dirty="0" smtClean="0">
                <a:solidFill>
                  <a:srgbClr val="FF0000"/>
                </a:solidFill>
                <a:latin typeface="Arial" charset="0"/>
              </a:rPr>
              <a:t>.</a:t>
            </a:r>
            <a:endParaRPr lang="tr-TR" dirty="0">
              <a:solidFill>
                <a:srgbClr val="FF0000"/>
              </a:solidFill>
              <a:latin typeface="Arial" charset="0"/>
            </a:endParaRPr>
          </a:p>
          <a:p>
            <a:pPr marL="285750" indent="-285750" algn="just">
              <a:lnSpc>
                <a:spcPct val="130000"/>
              </a:lnSpc>
              <a:buClr>
                <a:schemeClr val="accent2"/>
              </a:buClr>
              <a:buSzPct val="85000"/>
              <a:buFont typeface="Arial" pitchFamily="34" charset="0"/>
              <a:buChar char="•"/>
            </a:pPr>
            <a:endParaRPr lang="tr-TR" dirty="0">
              <a:latin typeface="Arial" charset="0"/>
            </a:endParaRPr>
          </a:p>
        </p:txBody>
      </p:sp>
    </p:spTree>
    <p:extLst>
      <p:ext uri="{BB962C8B-B14F-4D97-AF65-F5344CB8AC3E}">
        <p14:creationId xmlns:p14="http://schemas.microsoft.com/office/powerpoint/2010/main" val="2424726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18</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5" name="Dikdörtgen 4"/>
          <p:cNvSpPr/>
          <p:nvPr/>
        </p:nvSpPr>
        <p:spPr>
          <a:xfrm>
            <a:off x="251520" y="1222242"/>
            <a:ext cx="8496944" cy="5189113"/>
          </a:xfrm>
          <a:prstGeom prst="rect">
            <a:avLst/>
          </a:prstGeom>
        </p:spPr>
        <p:txBody>
          <a:bodyPr wrap="square">
            <a:spAutoFit/>
          </a:bodyPr>
          <a:lstStyle/>
          <a:p>
            <a:pPr marL="285750" indent="-285750" algn="just">
              <a:lnSpc>
                <a:spcPct val="140000"/>
              </a:lnSpc>
              <a:buFont typeface="Arial" pitchFamily="34" charset="0"/>
              <a:buChar char="•"/>
            </a:pPr>
            <a:r>
              <a:rPr lang="tr-TR" dirty="0" smtClean="0">
                <a:solidFill>
                  <a:srgbClr val="FF0000"/>
                </a:solidFill>
                <a:latin typeface="Arial" charset="0"/>
              </a:rPr>
              <a:t>Oda </a:t>
            </a:r>
            <a:r>
              <a:rPr lang="tr-TR" dirty="0">
                <a:solidFill>
                  <a:srgbClr val="FF0000"/>
                </a:solidFill>
                <a:latin typeface="Arial" charset="0"/>
              </a:rPr>
              <a:t>sıcaklığında bozulabilecek </a:t>
            </a:r>
            <a:r>
              <a:rPr lang="tr-TR" dirty="0" smtClean="0">
                <a:solidFill>
                  <a:srgbClr val="FF0000"/>
                </a:solidFill>
                <a:latin typeface="Arial" charset="0"/>
              </a:rPr>
              <a:t>numuneler, standartlar </a:t>
            </a:r>
            <a:r>
              <a:rPr lang="tr-TR" dirty="0">
                <a:solidFill>
                  <a:srgbClr val="FF0000"/>
                </a:solidFill>
                <a:latin typeface="Arial" charset="0"/>
              </a:rPr>
              <a:t>ve </a:t>
            </a:r>
            <a:r>
              <a:rPr lang="tr-TR" dirty="0" smtClean="0">
                <a:solidFill>
                  <a:srgbClr val="FF0000"/>
                </a:solidFill>
                <a:latin typeface="Arial" charset="0"/>
              </a:rPr>
              <a:t>yüksek </a:t>
            </a:r>
            <a:r>
              <a:rPr lang="tr-TR" dirty="0">
                <a:solidFill>
                  <a:srgbClr val="FF0000"/>
                </a:solidFill>
                <a:latin typeface="Arial" charset="0"/>
              </a:rPr>
              <a:t>uçuculuğa sahip olan kimyasallar buzdolabında ağzı kapalı şişelerde saklanmalıdır. </a:t>
            </a:r>
            <a:endParaRPr lang="tr-TR" dirty="0" smtClean="0">
              <a:solidFill>
                <a:srgbClr val="FF0000"/>
              </a:solidFill>
              <a:latin typeface="Arial" charset="0"/>
            </a:endParaRPr>
          </a:p>
          <a:p>
            <a:pPr marL="285750" indent="-285750" algn="just">
              <a:lnSpc>
                <a:spcPct val="140000"/>
              </a:lnSpc>
              <a:buFont typeface="Arial" pitchFamily="34" charset="0"/>
              <a:buChar char="•"/>
            </a:pPr>
            <a:endParaRPr lang="tr-TR" dirty="0" smtClean="0">
              <a:latin typeface="Arial" charset="0"/>
            </a:endParaRPr>
          </a:p>
          <a:p>
            <a:pPr marL="285750" indent="-285750" algn="just">
              <a:lnSpc>
                <a:spcPct val="130000"/>
              </a:lnSpc>
              <a:buClr>
                <a:schemeClr val="accent2"/>
              </a:buClr>
              <a:buSzPct val="85000"/>
              <a:buFont typeface="Arial" pitchFamily="34" charset="0"/>
              <a:buChar char="•"/>
            </a:pPr>
            <a:r>
              <a:rPr lang="tr-TR" dirty="0" smtClean="0">
                <a:solidFill>
                  <a:srgbClr val="FF0000"/>
                </a:solidFill>
                <a:latin typeface="Arial" charset="0"/>
              </a:rPr>
              <a:t>Laboratuvar </a:t>
            </a:r>
            <a:r>
              <a:rPr lang="tr-TR" dirty="0">
                <a:solidFill>
                  <a:srgbClr val="FF0000"/>
                </a:solidFill>
                <a:latin typeface="Arial" charset="0"/>
              </a:rPr>
              <a:t>yönetimi tarafından alınan her türlü kimyasal madde “kimyasal madde saklama </a:t>
            </a:r>
            <a:r>
              <a:rPr lang="tr-TR" dirty="0" err="1">
                <a:solidFill>
                  <a:srgbClr val="FF0000"/>
                </a:solidFill>
                <a:latin typeface="Arial" charset="0"/>
              </a:rPr>
              <a:t>odası”nda</a:t>
            </a:r>
            <a:r>
              <a:rPr lang="tr-TR" dirty="0">
                <a:solidFill>
                  <a:srgbClr val="FF0000"/>
                </a:solidFill>
                <a:latin typeface="Arial" charset="0"/>
              </a:rPr>
              <a:t> </a:t>
            </a:r>
            <a:r>
              <a:rPr lang="tr-TR" dirty="0" smtClean="0">
                <a:solidFill>
                  <a:srgbClr val="FF0000"/>
                </a:solidFill>
                <a:latin typeface="Arial" charset="0"/>
              </a:rPr>
              <a:t>uygun saklama koşullarında stoklanmalıdır</a:t>
            </a:r>
            <a:r>
              <a:rPr lang="tr-TR" dirty="0">
                <a:solidFill>
                  <a:srgbClr val="FF0000"/>
                </a:solidFill>
                <a:latin typeface="Arial" charset="0"/>
              </a:rPr>
              <a:t>. </a:t>
            </a: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Araştırma/uygulama projelerine ait kimyasal maddelerin bu durumları üzerlerindeki etikette ve envanterde belirtilmelidir. </a:t>
            </a:r>
          </a:p>
          <a:p>
            <a:pPr marL="285750" indent="-285750" algn="just">
              <a:lnSpc>
                <a:spcPct val="130000"/>
              </a:lnSpc>
              <a:buClr>
                <a:schemeClr val="accent2"/>
              </a:buClr>
              <a:buSzPct val="85000"/>
              <a:buFont typeface="Arial" pitchFamily="34" charset="0"/>
              <a:buChar char="•"/>
            </a:pPr>
            <a:r>
              <a:rPr lang="tr-TR" dirty="0">
                <a:solidFill>
                  <a:srgbClr val="FF0000"/>
                </a:solidFill>
                <a:latin typeface="Arial" charset="0"/>
              </a:rPr>
              <a:t>Kimyasal maddeler </a:t>
            </a:r>
            <a:r>
              <a:rPr lang="tr-TR" dirty="0" smtClean="0">
                <a:solidFill>
                  <a:srgbClr val="FF0000"/>
                </a:solidFill>
                <a:latin typeface="Arial" charset="0"/>
              </a:rPr>
              <a:t>özellikleri ve risk grupları dikkate alınarak alfabetik </a:t>
            </a:r>
            <a:r>
              <a:rPr lang="tr-TR" dirty="0">
                <a:solidFill>
                  <a:srgbClr val="FF0000"/>
                </a:solidFill>
                <a:latin typeface="Arial" charset="0"/>
              </a:rPr>
              <a:t>olarak raflarda sıralanmalıdır ve kullanıldıktan sonra yerlerine geri konulmalıdır</a:t>
            </a:r>
            <a:r>
              <a:rPr lang="tr-TR" dirty="0" smtClean="0">
                <a:solidFill>
                  <a:srgbClr val="FF0000"/>
                </a:solidFill>
                <a:latin typeface="Arial" charset="0"/>
              </a:rPr>
              <a:t>.</a:t>
            </a:r>
          </a:p>
          <a:p>
            <a:pPr marL="285750" indent="-285750" algn="just">
              <a:lnSpc>
                <a:spcPct val="160000"/>
              </a:lnSpc>
              <a:buClr>
                <a:schemeClr val="accent2"/>
              </a:buClr>
              <a:buSzPct val="85000"/>
              <a:buFont typeface="Arial" pitchFamily="34" charset="0"/>
              <a:buChar char="•"/>
            </a:pPr>
            <a:r>
              <a:rPr lang="tr-TR" dirty="0">
                <a:solidFill>
                  <a:srgbClr val="FF0000"/>
                </a:solidFill>
                <a:latin typeface="Arial" charset="0"/>
              </a:rPr>
              <a:t>Satın alınan kimyasal maddeler envantere kaydedilmeli ve Güvenlik Bilgi Formları dosyasına eklenmelidir. </a:t>
            </a:r>
          </a:p>
          <a:p>
            <a:pPr marL="285750" indent="-285750" algn="just">
              <a:lnSpc>
                <a:spcPct val="160000"/>
              </a:lnSpc>
              <a:buClr>
                <a:schemeClr val="accent2"/>
              </a:buClr>
              <a:buSzPct val="85000"/>
              <a:buFont typeface="Arial" pitchFamily="34" charset="0"/>
              <a:buChar char="•"/>
            </a:pPr>
            <a:r>
              <a:rPr lang="tr-TR" dirty="0">
                <a:solidFill>
                  <a:srgbClr val="FF0000"/>
                </a:solidFill>
                <a:latin typeface="Arial" charset="0"/>
              </a:rPr>
              <a:t>Azalan kimyasal maddeler envanterde ayrılan açıklama bölümüne kaydedilmeli ve laboratuvar sorumlusuna bildirilmelidir. </a:t>
            </a:r>
          </a:p>
        </p:txBody>
      </p:sp>
    </p:spTree>
    <p:extLst>
      <p:ext uri="{BB962C8B-B14F-4D97-AF65-F5344CB8AC3E}">
        <p14:creationId xmlns:p14="http://schemas.microsoft.com/office/powerpoint/2010/main" val="36603016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19</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6" name="Dikdörtgen 5"/>
          <p:cNvSpPr/>
          <p:nvPr/>
        </p:nvSpPr>
        <p:spPr>
          <a:xfrm>
            <a:off x="539552" y="1340769"/>
            <a:ext cx="8208912" cy="4690515"/>
          </a:xfrm>
          <a:prstGeom prst="rect">
            <a:avLst/>
          </a:prstGeom>
        </p:spPr>
        <p:txBody>
          <a:bodyPr wrap="square">
            <a:spAutoFit/>
          </a:bodyPr>
          <a:lstStyle/>
          <a:p>
            <a:pPr marL="285750" indent="-285750" algn="just">
              <a:lnSpc>
                <a:spcPct val="160000"/>
              </a:lnSpc>
              <a:buClr>
                <a:schemeClr val="accent2"/>
              </a:buClr>
              <a:buFont typeface="Arial" pitchFamily="34" charset="0"/>
              <a:buChar char="•"/>
            </a:pPr>
            <a:r>
              <a:rPr lang="tr-TR" dirty="0" err="1">
                <a:solidFill>
                  <a:srgbClr val="FF0000"/>
                </a:solidFill>
                <a:latin typeface="Arial" charset="0"/>
              </a:rPr>
              <a:t>Korozif</a:t>
            </a:r>
            <a:r>
              <a:rPr lang="tr-TR" dirty="0">
                <a:solidFill>
                  <a:srgbClr val="FF0000"/>
                </a:solidFill>
                <a:latin typeface="Arial" charset="0"/>
              </a:rPr>
              <a:t> maddeler çelik dolaplarda saklanmalıdır. </a:t>
            </a:r>
          </a:p>
          <a:p>
            <a:pPr marL="285750" indent="-285750" algn="just">
              <a:lnSpc>
                <a:spcPct val="160000"/>
              </a:lnSpc>
              <a:buClr>
                <a:schemeClr val="accent2"/>
              </a:buClr>
              <a:buFont typeface="Arial" pitchFamily="34" charset="0"/>
              <a:buChar char="•"/>
            </a:pPr>
            <a:r>
              <a:rPr lang="tr-TR" dirty="0">
                <a:solidFill>
                  <a:srgbClr val="FF0000"/>
                </a:solidFill>
                <a:latin typeface="Arial" charset="0"/>
              </a:rPr>
              <a:t>Uçucu özelliğe sahip kimyasal maddeler +4°C de  saklanmalıdır. </a:t>
            </a:r>
          </a:p>
          <a:p>
            <a:pPr marL="285750" indent="-285750" algn="just">
              <a:lnSpc>
                <a:spcPct val="160000"/>
              </a:lnSpc>
              <a:buClr>
                <a:schemeClr val="accent2"/>
              </a:buClr>
              <a:buFont typeface="Arial" pitchFamily="34" charset="0"/>
              <a:buChar char="•"/>
            </a:pPr>
            <a:r>
              <a:rPr lang="tr-TR" dirty="0">
                <a:solidFill>
                  <a:srgbClr val="FF0000"/>
                </a:solidFill>
                <a:latin typeface="Arial" charset="0"/>
              </a:rPr>
              <a:t>Kimyasal madde miktarı ihtiyaca göre belirlenmeli ve maddenin raf ömrü göz önünde  bulundurularak satın alınmalıdır</a:t>
            </a:r>
            <a:r>
              <a:rPr lang="tr-TR" dirty="0" smtClean="0">
                <a:solidFill>
                  <a:srgbClr val="FF0000"/>
                </a:solidFill>
                <a:latin typeface="Arial" charset="0"/>
              </a:rPr>
              <a:t>.</a:t>
            </a:r>
          </a:p>
          <a:p>
            <a:pPr marL="285750" indent="-285750" algn="just">
              <a:lnSpc>
                <a:spcPct val="160000"/>
              </a:lnSpc>
              <a:buClr>
                <a:schemeClr val="accent2"/>
              </a:buClr>
              <a:buFont typeface="Arial" pitchFamily="34" charset="0"/>
              <a:buChar char="•"/>
            </a:pPr>
            <a:endParaRPr lang="tr-TR" dirty="0">
              <a:latin typeface="Arial" charset="0"/>
            </a:endParaRPr>
          </a:p>
          <a:p>
            <a:pPr marL="285750" indent="-285750" algn="just">
              <a:lnSpc>
                <a:spcPct val="140000"/>
              </a:lnSpc>
              <a:buClr>
                <a:schemeClr val="accent2"/>
              </a:buClr>
              <a:buSzPct val="85000"/>
              <a:buFont typeface="Arial" pitchFamily="34" charset="0"/>
              <a:buChar char="•"/>
            </a:pPr>
            <a:r>
              <a:rPr lang="tr-TR" dirty="0">
                <a:solidFill>
                  <a:srgbClr val="FF0000"/>
                </a:solidFill>
                <a:latin typeface="Arial" charset="0"/>
              </a:rPr>
              <a:t>Kimyasallar, numuneler, çözeltiler mutlaka etiketlenmelidir. Etiket üzerinde hazırlanış tarihi, saklama süresi, numune sahibi, çözeltinin/numunenin özellikleri ve diğer gerekli olabilecek bilgiler yer almalıdır. </a:t>
            </a:r>
          </a:p>
          <a:p>
            <a:pPr marL="285750" indent="-285750" algn="just">
              <a:lnSpc>
                <a:spcPct val="140000"/>
              </a:lnSpc>
              <a:buClr>
                <a:schemeClr val="accent2"/>
              </a:buClr>
              <a:buSzPct val="85000"/>
              <a:buFont typeface="Arial" pitchFamily="34" charset="0"/>
              <a:buChar char="•"/>
            </a:pPr>
            <a:r>
              <a:rPr lang="tr-TR" dirty="0">
                <a:solidFill>
                  <a:srgbClr val="FF0000"/>
                </a:solidFill>
                <a:latin typeface="Arial" charset="0"/>
              </a:rPr>
              <a:t>Numunenin/çözeltinin yeni bir kaba aktarılması durumunda da yeni kabın etiketlenmesi unutulmamalıdır. </a:t>
            </a:r>
          </a:p>
          <a:p>
            <a:pPr marL="285750" indent="-285750" algn="just">
              <a:lnSpc>
                <a:spcPct val="160000"/>
              </a:lnSpc>
              <a:buClr>
                <a:schemeClr val="accent2"/>
              </a:buClr>
              <a:buFont typeface="Arial" pitchFamily="34" charset="0"/>
              <a:buChar char="•"/>
            </a:pPr>
            <a:endParaRPr lang="tr-TR" dirty="0"/>
          </a:p>
        </p:txBody>
      </p:sp>
    </p:spTree>
    <p:extLst>
      <p:ext uri="{BB962C8B-B14F-4D97-AF65-F5344CB8AC3E}">
        <p14:creationId xmlns:p14="http://schemas.microsoft.com/office/powerpoint/2010/main" val="4091953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A0D429CB-FF8D-4097-9E9E-2F6C9CD34D74}" type="slidenum">
              <a:rPr lang="tr-TR" smtClean="0"/>
              <a:pPr/>
              <a:t>2</a:t>
            </a:fld>
            <a:endParaRPr lang="tr-TR"/>
          </a:p>
        </p:txBody>
      </p:sp>
      <p:pic>
        <p:nvPicPr>
          <p:cNvPr id="747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472010"/>
            <a:ext cx="7200800" cy="53312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Metin kutusu 5"/>
          <p:cNvSpPr txBox="1"/>
          <p:nvPr/>
        </p:nvSpPr>
        <p:spPr>
          <a:xfrm>
            <a:off x="1376221" y="555493"/>
            <a:ext cx="6391558" cy="923330"/>
          </a:xfrm>
          <a:prstGeom prst="rect">
            <a:avLst/>
          </a:prstGeom>
          <a:noFill/>
        </p:spPr>
        <p:txBody>
          <a:bodyPr wrap="none" rtlCol="0">
            <a:spAutoFit/>
          </a:bodyPr>
          <a:lstStyle/>
          <a:p>
            <a:r>
              <a:rPr lang="tr-TR" dirty="0" smtClean="0"/>
              <a:t>TAM TEÇHİZATLA DONATILMIŞ BİR LABORATUVAR!!!!!!!!!!</a:t>
            </a:r>
          </a:p>
          <a:p>
            <a:endParaRPr lang="tr-TR" dirty="0"/>
          </a:p>
          <a:p>
            <a:r>
              <a:rPr lang="tr-TR" dirty="0" smtClean="0"/>
              <a:t>Böyle bir laboratuvarda çalışmak ister miydiniz?????</a:t>
            </a:r>
            <a:endParaRPr lang="tr-TR" dirty="0"/>
          </a:p>
        </p:txBody>
      </p:sp>
    </p:spTree>
    <p:extLst>
      <p:ext uri="{BB962C8B-B14F-4D97-AF65-F5344CB8AC3E}">
        <p14:creationId xmlns:p14="http://schemas.microsoft.com/office/powerpoint/2010/main" val="1633240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pPr algn="just"/>
            <a:endParaRPr lang="tr-TR" dirty="0" smtClean="0"/>
          </a:p>
          <a:p>
            <a:pPr algn="just">
              <a:buNone/>
            </a:pPr>
            <a:endParaRPr lang="tr-TR" dirty="0" smtClean="0"/>
          </a:p>
          <a:p>
            <a:pPr algn="just">
              <a:buNone/>
            </a:pPr>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20</a:t>
            </a:fld>
            <a:endParaRPr lang="tr-TR"/>
          </a:p>
        </p:txBody>
      </p:sp>
      <p:sp>
        <p:nvSpPr>
          <p:cNvPr id="2" name="Dikdörtgen 1"/>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
        <p:nvSpPr>
          <p:cNvPr id="6" name="Dikdörtgen 5"/>
          <p:cNvSpPr/>
          <p:nvPr/>
        </p:nvSpPr>
        <p:spPr>
          <a:xfrm>
            <a:off x="539552" y="1340769"/>
            <a:ext cx="8208912" cy="4745915"/>
          </a:xfrm>
          <a:prstGeom prst="rect">
            <a:avLst/>
          </a:prstGeom>
        </p:spPr>
        <p:txBody>
          <a:bodyPr wrap="square">
            <a:spAutoFit/>
          </a:bodyPr>
          <a:lstStyle/>
          <a:p>
            <a:pPr marL="285750" indent="-285750" algn="just">
              <a:lnSpc>
                <a:spcPct val="150000"/>
              </a:lnSpc>
              <a:buClr>
                <a:schemeClr val="accent2"/>
              </a:buClr>
              <a:buSzPct val="85000"/>
              <a:buFont typeface="Arial" pitchFamily="34" charset="0"/>
              <a:buChar char="•"/>
            </a:pPr>
            <a:r>
              <a:rPr lang="tr-TR" dirty="0">
                <a:solidFill>
                  <a:srgbClr val="FF0000"/>
                </a:solidFill>
                <a:latin typeface="Arial" charset="0"/>
              </a:rPr>
              <a:t>Laboratuvarda oluşan atıklar, kimyasal özelliklerine göre </a:t>
            </a:r>
            <a:r>
              <a:rPr lang="tr-TR" dirty="0" smtClean="0">
                <a:solidFill>
                  <a:srgbClr val="FF0000"/>
                </a:solidFill>
                <a:latin typeface="Arial" charset="0"/>
              </a:rPr>
              <a:t>sınıflandırılmalı </a:t>
            </a:r>
            <a:r>
              <a:rPr lang="tr-TR" dirty="0">
                <a:solidFill>
                  <a:srgbClr val="FF0000"/>
                </a:solidFill>
                <a:latin typeface="Arial" charset="0"/>
              </a:rPr>
              <a:t>ve daha sonra </a:t>
            </a:r>
            <a:r>
              <a:rPr lang="tr-TR" dirty="0" smtClean="0">
                <a:solidFill>
                  <a:srgbClr val="FF0000"/>
                </a:solidFill>
                <a:latin typeface="Arial" charset="0"/>
              </a:rPr>
              <a:t>uzaklaştırılmalıdır</a:t>
            </a:r>
            <a:r>
              <a:rPr lang="tr-TR" dirty="0">
                <a:solidFill>
                  <a:srgbClr val="FF0000"/>
                </a:solidFill>
                <a:latin typeface="Arial" charset="0"/>
              </a:rPr>
              <a:t>. </a:t>
            </a:r>
            <a:endParaRPr lang="tr-TR" dirty="0" smtClean="0">
              <a:solidFill>
                <a:srgbClr val="FF0000"/>
              </a:solidFill>
              <a:latin typeface="Arial" charset="0"/>
            </a:endParaRPr>
          </a:p>
          <a:p>
            <a:pPr marL="285750" indent="-285750" algn="just">
              <a:lnSpc>
                <a:spcPct val="150000"/>
              </a:lnSpc>
              <a:buClr>
                <a:schemeClr val="accent2"/>
              </a:buClr>
              <a:buSzPct val="85000"/>
              <a:buFont typeface="Arial" pitchFamily="34" charset="0"/>
              <a:buChar char="•"/>
            </a:pPr>
            <a:endParaRPr lang="tr-TR" dirty="0">
              <a:latin typeface="Arial" charset="0"/>
            </a:endParaRPr>
          </a:p>
          <a:p>
            <a:pPr marL="285750" indent="-285750" algn="just">
              <a:lnSpc>
                <a:spcPct val="150000"/>
              </a:lnSpc>
              <a:buClr>
                <a:schemeClr val="accent2"/>
              </a:buClr>
              <a:buSzPct val="85000"/>
              <a:buFont typeface="Arial" pitchFamily="34" charset="0"/>
              <a:buChar char="•"/>
            </a:pPr>
            <a:r>
              <a:rPr lang="tr-TR" dirty="0">
                <a:solidFill>
                  <a:srgbClr val="FF0000"/>
                </a:solidFill>
                <a:latin typeface="Arial" charset="0"/>
              </a:rPr>
              <a:t>Atık kutularında belirtilen sınıflara dikkat ederek atıklar uzaklaştırılmalıdır. </a:t>
            </a:r>
            <a:endParaRPr lang="tr-TR" dirty="0" smtClean="0">
              <a:solidFill>
                <a:srgbClr val="FF0000"/>
              </a:solidFill>
              <a:latin typeface="Arial" charset="0"/>
            </a:endParaRPr>
          </a:p>
          <a:p>
            <a:pPr marL="285750" indent="-285750" algn="just">
              <a:lnSpc>
                <a:spcPct val="150000"/>
              </a:lnSpc>
              <a:buClr>
                <a:schemeClr val="accent2"/>
              </a:buClr>
              <a:buSzPct val="85000"/>
              <a:buFont typeface="Arial" pitchFamily="34" charset="0"/>
              <a:buChar char="•"/>
            </a:pPr>
            <a:endParaRPr lang="tr-TR" dirty="0">
              <a:latin typeface="Arial" charset="0"/>
            </a:endParaRPr>
          </a:p>
          <a:p>
            <a:pPr marL="285750" indent="-285750" algn="just">
              <a:lnSpc>
                <a:spcPct val="150000"/>
              </a:lnSpc>
              <a:buClr>
                <a:schemeClr val="accent2"/>
              </a:buClr>
              <a:buSzPct val="85000"/>
              <a:buFont typeface="Arial" pitchFamily="34" charset="0"/>
              <a:buChar char="•"/>
            </a:pPr>
            <a:r>
              <a:rPr lang="tr-TR" dirty="0">
                <a:latin typeface="Arial" charset="0"/>
              </a:rPr>
              <a:t>Çatlak ve kırık cam malzemeler kullanılmamalı bu durum laboratuvar sorumlusuna bildirilmelidir</a:t>
            </a:r>
            <a:r>
              <a:rPr lang="tr-TR" dirty="0" smtClean="0">
                <a:latin typeface="Arial" charset="0"/>
              </a:rPr>
              <a:t>.</a:t>
            </a:r>
          </a:p>
          <a:p>
            <a:pPr marL="285750" indent="-285750" algn="just">
              <a:lnSpc>
                <a:spcPct val="150000"/>
              </a:lnSpc>
              <a:buClr>
                <a:schemeClr val="accent2"/>
              </a:buClr>
              <a:buSzPct val="85000"/>
              <a:buFont typeface="Arial" pitchFamily="34" charset="0"/>
              <a:buChar char="•"/>
            </a:pPr>
            <a:endParaRPr lang="tr-TR" dirty="0">
              <a:latin typeface="Arial" charset="0"/>
            </a:endParaRPr>
          </a:p>
          <a:p>
            <a:pPr marL="285750" indent="-285750" algn="just">
              <a:lnSpc>
                <a:spcPct val="160000"/>
              </a:lnSpc>
              <a:buClr>
                <a:schemeClr val="accent2"/>
              </a:buClr>
              <a:buFont typeface="Arial" pitchFamily="34" charset="0"/>
              <a:buChar char="•"/>
            </a:pPr>
            <a:r>
              <a:rPr lang="tr-TR" dirty="0"/>
              <a:t>Laboratuvar malzemelerinin temizliği sırasında eldiven ve gerekli olması durumunda gözlük  kullanılmalıdır.</a:t>
            </a:r>
          </a:p>
          <a:p>
            <a:pPr marL="285750" indent="-285750" algn="just">
              <a:lnSpc>
                <a:spcPct val="160000"/>
              </a:lnSpc>
              <a:buClr>
                <a:schemeClr val="accent2"/>
              </a:buClr>
              <a:buFont typeface="Arial" pitchFamily="34" charset="0"/>
              <a:buChar char="•"/>
            </a:pPr>
            <a:endParaRPr lang="tr-TR" dirty="0"/>
          </a:p>
        </p:txBody>
      </p:sp>
    </p:spTree>
    <p:extLst>
      <p:ext uri="{BB962C8B-B14F-4D97-AF65-F5344CB8AC3E}">
        <p14:creationId xmlns:p14="http://schemas.microsoft.com/office/powerpoint/2010/main" val="40226631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980728"/>
            <a:ext cx="8640960" cy="4752528"/>
          </a:xfrm>
        </p:spPr>
        <p:txBody>
          <a:bodyPr>
            <a:normAutofit/>
          </a:bodyPr>
          <a:lstStyle/>
          <a:p>
            <a:pPr algn="just"/>
            <a:r>
              <a:rPr lang="tr-TR" sz="2000" dirty="0" smtClean="0"/>
              <a:t>Elektrikle uğraşırken eller ve basılan yer kuru olmalı, metal olmamalı, elektrik fişleri kordondan çekilerek çıkarılmamalıdır. </a:t>
            </a:r>
          </a:p>
          <a:p>
            <a:pPr>
              <a:buNone/>
            </a:pPr>
            <a:endParaRPr lang="tr-TR" sz="2000" dirty="0" smtClean="0"/>
          </a:p>
          <a:p>
            <a:pPr algn="just"/>
            <a:r>
              <a:rPr lang="tr-TR" sz="2000" dirty="0"/>
              <a:t>Islak ellerle veya ıslak zemin üzerindeyken elektrikli aletlere dokunulmamalıdır.</a:t>
            </a:r>
          </a:p>
          <a:p>
            <a:pPr algn="just"/>
            <a:endParaRPr lang="tr-TR" sz="2000" dirty="0"/>
          </a:p>
          <a:p>
            <a:pPr algn="just"/>
            <a:r>
              <a:rPr lang="tr-TR" sz="2000" dirty="0"/>
              <a:t>Elektrikli bir aletin üzerine su döküldüğünde öncelikle elektrik hattı ile bağlantısı kesilmelidir.               </a:t>
            </a:r>
          </a:p>
          <a:p>
            <a:pPr algn="just"/>
            <a:endParaRPr lang="tr-TR" sz="2000" dirty="0" smtClean="0"/>
          </a:p>
          <a:p>
            <a:pPr>
              <a:buNone/>
            </a:pPr>
            <a:endParaRPr lang="tr-TR" sz="2000"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21</a:t>
            </a:fld>
            <a:endParaRPr lang="tr-TR"/>
          </a:p>
        </p:txBody>
      </p:sp>
      <p:sp>
        <p:nvSpPr>
          <p:cNvPr id="5" name="Dikdörtgen 4"/>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980728"/>
            <a:ext cx="8640960" cy="4752528"/>
          </a:xfrm>
        </p:spPr>
        <p:txBody>
          <a:bodyPr>
            <a:normAutofit/>
          </a:bodyPr>
          <a:lstStyle/>
          <a:p>
            <a:pPr algn="just"/>
            <a:r>
              <a:rPr lang="tr-TR" sz="2000" dirty="0" smtClean="0"/>
              <a:t>İçinde kültür bulunan tüp, </a:t>
            </a:r>
            <a:r>
              <a:rPr lang="tr-TR" sz="2000" dirty="0" err="1" smtClean="0"/>
              <a:t>petri</a:t>
            </a:r>
            <a:r>
              <a:rPr lang="tr-TR" sz="2000" dirty="0" smtClean="0"/>
              <a:t> kutusu gibi malzeme açık olarak masa üzerine bırakılmamalı, tüpler önlük cebinde taşınmamalı, masa üzerine gelişigüzel konulmamalıdır. </a:t>
            </a:r>
          </a:p>
          <a:p>
            <a:pPr algn="just"/>
            <a:endParaRPr lang="tr-TR" sz="2000" dirty="0"/>
          </a:p>
          <a:p>
            <a:pPr algn="just"/>
            <a:r>
              <a:rPr lang="tr-TR" sz="2000" dirty="0"/>
              <a:t>Kültürlerin yere veya masaya dökülmesi veya kültür kaplarının kırılması halinde durum hemen laboratuvar yöneticisine bildirilmeli ve dökülen kültürün üzeri anında uygun bir dezenfektan çözeltisi ile kaplanarak (örneğin %10’luk </a:t>
            </a:r>
            <a:r>
              <a:rPr lang="tr-TR" sz="2000" dirty="0" err="1"/>
              <a:t>hipoklorit</a:t>
            </a:r>
            <a:r>
              <a:rPr lang="tr-TR" sz="2000" dirty="0"/>
              <a:t> çözeltisi) 15-30 dakika bekletilmeli ve daha sonra </a:t>
            </a:r>
            <a:r>
              <a:rPr lang="tr-TR" sz="2000" dirty="0" smtClean="0"/>
              <a:t>temizlenmelidir.</a:t>
            </a:r>
          </a:p>
          <a:p>
            <a:pPr algn="just"/>
            <a:endParaRPr lang="tr-TR" sz="2000" dirty="0"/>
          </a:p>
          <a:p>
            <a:pPr algn="just"/>
            <a:r>
              <a:rPr lang="tr-TR" sz="2000" dirty="0" smtClean="0"/>
              <a:t>Mikrobiyolojik </a:t>
            </a:r>
            <a:r>
              <a:rPr lang="tr-TR" sz="2000" dirty="0" err="1"/>
              <a:t>kontamine</a:t>
            </a:r>
            <a:r>
              <a:rPr lang="tr-TR" sz="2000" dirty="0"/>
              <a:t> atıklar (kültür plakları) </a:t>
            </a:r>
            <a:r>
              <a:rPr lang="tr-TR" sz="2000" dirty="0" err="1"/>
              <a:t>otoklavlanıp</a:t>
            </a:r>
            <a:r>
              <a:rPr lang="tr-TR" sz="2000" dirty="0"/>
              <a:t> </a:t>
            </a:r>
            <a:r>
              <a:rPr lang="tr-TR" sz="2000" dirty="0" err="1"/>
              <a:t>dekontamine</a:t>
            </a:r>
            <a:r>
              <a:rPr lang="tr-TR" sz="2000" dirty="0"/>
              <a:t> edildikten sonra atılmalı ve kayıtları tutulmalıdır.</a:t>
            </a:r>
          </a:p>
          <a:p>
            <a:pPr algn="just"/>
            <a:endParaRPr lang="tr-TR" sz="2000" dirty="0"/>
          </a:p>
          <a:p>
            <a:pPr algn="just"/>
            <a:endParaRPr lang="tr-TR" sz="2000" dirty="0" smtClean="0"/>
          </a:p>
          <a:p>
            <a:pPr>
              <a:buNone/>
            </a:pPr>
            <a:endParaRPr lang="tr-TR" sz="2000"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22</a:t>
            </a:fld>
            <a:endParaRPr lang="tr-TR"/>
          </a:p>
        </p:txBody>
      </p:sp>
      <p:sp>
        <p:nvSpPr>
          <p:cNvPr id="5" name="Dikdörtgen 4"/>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spTree>
    <p:extLst>
      <p:ext uri="{BB962C8B-B14F-4D97-AF65-F5344CB8AC3E}">
        <p14:creationId xmlns:p14="http://schemas.microsoft.com/office/powerpoint/2010/main" val="1291199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980728"/>
            <a:ext cx="8640960" cy="3672408"/>
          </a:xfrm>
        </p:spPr>
        <p:txBody>
          <a:bodyPr>
            <a:normAutofit fontScale="92500" lnSpcReduction="20000"/>
          </a:bodyPr>
          <a:lstStyle/>
          <a:p>
            <a:pPr algn="just"/>
            <a:r>
              <a:rPr lang="tr-TR" sz="2000" dirty="0" smtClean="0"/>
              <a:t>Enjektör </a:t>
            </a:r>
            <a:r>
              <a:rPr lang="tr-TR" sz="2000" dirty="0"/>
              <a:t>iğnesi kullanımdan sonra kabına sokulmamalı, kırılıp bükülmemelidir. Kesiciler için uygun tıbbi atık kutusuna atılmalıdır.</a:t>
            </a:r>
          </a:p>
          <a:p>
            <a:pPr algn="just"/>
            <a:endParaRPr lang="tr-TR" sz="2000" dirty="0"/>
          </a:p>
          <a:p>
            <a:pPr algn="just"/>
            <a:r>
              <a:rPr lang="tr-TR" sz="2000" dirty="0" err="1" smtClean="0"/>
              <a:t>Kontamine</a:t>
            </a:r>
            <a:r>
              <a:rPr lang="tr-TR" sz="2000" dirty="0" smtClean="0"/>
              <a:t> </a:t>
            </a:r>
            <a:r>
              <a:rPr lang="tr-TR" sz="2000" dirty="0"/>
              <a:t>atıklar belirli prosedürlere uyularak özel eldivenlerle, özel kaplarda taşınmalı ve atılmalıdır</a:t>
            </a:r>
            <a:r>
              <a:rPr lang="tr-TR" sz="2000" dirty="0" smtClean="0"/>
              <a:t>.</a:t>
            </a:r>
          </a:p>
          <a:p>
            <a:pPr algn="just"/>
            <a:endParaRPr lang="tr-TR" sz="2000" dirty="0"/>
          </a:p>
          <a:p>
            <a:pPr algn="just"/>
            <a:r>
              <a:rPr lang="tr-TR" sz="2000" dirty="0"/>
              <a:t>Laboratuvar çalışmalarından çıkan atıklar</a:t>
            </a:r>
            <a:r>
              <a:rPr lang="tr-TR" sz="2000" dirty="0" smtClean="0"/>
              <a:t>, Laboratuvar </a:t>
            </a:r>
            <a:r>
              <a:rPr lang="tr-TR" sz="2000" dirty="0"/>
              <a:t>Yönetimi’nce </a:t>
            </a:r>
            <a:r>
              <a:rPr lang="tr-TR" sz="2000" dirty="0" smtClean="0"/>
              <a:t>tanımlanan </a:t>
            </a:r>
            <a:r>
              <a:rPr lang="tr-TR" sz="2000" dirty="0"/>
              <a:t>kurallar doğrultusunda uzaklaştırılmalıdır</a:t>
            </a:r>
            <a:r>
              <a:rPr lang="tr-TR" sz="2000" dirty="0" smtClean="0"/>
              <a:t>.</a:t>
            </a:r>
          </a:p>
          <a:p>
            <a:pPr algn="just"/>
            <a:endParaRPr lang="tr-TR" sz="2000" dirty="0"/>
          </a:p>
          <a:p>
            <a:pPr algn="just"/>
            <a:r>
              <a:rPr lang="tr-TR" sz="2000" dirty="0"/>
              <a:t>Laboratuvarda uygun tıbbi atık kapları ve poşetleri bulunmalıdır</a:t>
            </a:r>
          </a:p>
          <a:p>
            <a:pPr>
              <a:buNone/>
            </a:pPr>
            <a:endParaRPr lang="tr-TR" sz="2000" dirty="0"/>
          </a:p>
          <a:p>
            <a:r>
              <a:rPr lang="tr-TR" sz="2000" dirty="0"/>
              <a:t>Tıbbi atıklar kırmızı torba bulunan çöp kovalarında toplanmalıdır</a:t>
            </a:r>
            <a:r>
              <a:rPr lang="tr-TR" sz="2000" dirty="0" smtClean="0"/>
              <a:t>.</a:t>
            </a:r>
            <a:endParaRPr lang="tr-TR" sz="2000"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23</a:t>
            </a:fld>
            <a:endParaRPr lang="tr-TR"/>
          </a:p>
        </p:txBody>
      </p:sp>
      <p:sp>
        <p:nvSpPr>
          <p:cNvPr id="5" name="Dikdörtgen 4"/>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pic>
        <p:nvPicPr>
          <p:cNvPr id="6" name="Picture 6" descr="p004_1_00"/>
          <p:cNvPicPr>
            <a:picLocks noChangeAspect="1" noChangeArrowheads="1"/>
          </p:cNvPicPr>
          <p:nvPr/>
        </p:nvPicPr>
        <p:blipFill>
          <a:blip r:embed="rId2" cstate="print"/>
          <a:srcRect/>
          <a:stretch>
            <a:fillRect/>
          </a:stretch>
        </p:blipFill>
        <p:spPr bwMode="auto">
          <a:xfrm>
            <a:off x="2908335" y="5113708"/>
            <a:ext cx="3183313" cy="1591657"/>
          </a:xfrm>
          <a:prstGeom prst="rect">
            <a:avLst/>
          </a:prstGeom>
          <a:noFill/>
          <a:ln w="9525">
            <a:noFill/>
            <a:miter lim="800000"/>
            <a:headEnd/>
            <a:tailEnd/>
          </a:ln>
        </p:spPr>
      </p:pic>
    </p:spTree>
    <p:extLst>
      <p:ext uri="{BB962C8B-B14F-4D97-AF65-F5344CB8AC3E}">
        <p14:creationId xmlns:p14="http://schemas.microsoft.com/office/powerpoint/2010/main" val="19407758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endParaRPr lang="tr-TR" dirty="0" smtClean="0"/>
          </a:p>
          <a:p>
            <a:endParaRPr lang="tr-TR" dirty="0" smtClean="0"/>
          </a:p>
          <a:p>
            <a:endParaRPr lang="tr-TR"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24</a:t>
            </a:fld>
            <a:endParaRPr lang="tr-TR"/>
          </a:p>
        </p:txBody>
      </p:sp>
      <p:sp>
        <p:nvSpPr>
          <p:cNvPr id="2" name="Dikdörtgen 1"/>
          <p:cNvSpPr/>
          <p:nvPr/>
        </p:nvSpPr>
        <p:spPr>
          <a:xfrm>
            <a:off x="323528" y="1052736"/>
            <a:ext cx="8640960" cy="3416320"/>
          </a:xfrm>
          <a:prstGeom prst="rect">
            <a:avLst/>
          </a:prstGeom>
        </p:spPr>
        <p:txBody>
          <a:bodyPr wrap="square">
            <a:spAutoFit/>
          </a:bodyPr>
          <a:lstStyle/>
          <a:p>
            <a:pPr algn="just">
              <a:lnSpc>
                <a:spcPct val="90000"/>
              </a:lnSpc>
              <a:buClr>
                <a:srgbClr val="00CC00"/>
              </a:buClr>
              <a:buFont typeface="Wingdings" pitchFamily="2" charset="2"/>
              <a:buChar char="Ø"/>
            </a:pPr>
            <a:r>
              <a:rPr lang="tr-TR" dirty="0"/>
              <a:t>Evsel atıklar siyah torbaları bulunan çöp kovalarında  toplanmalıdır.</a:t>
            </a:r>
          </a:p>
          <a:p>
            <a:pPr algn="just">
              <a:lnSpc>
                <a:spcPct val="90000"/>
              </a:lnSpc>
              <a:buClr>
                <a:srgbClr val="00CC00"/>
              </a:buClr>
              <a:buNone/>
            </a:pPr>
            <a:endParaRPr lang="tr-TR" dirty="0"/>
          </a:p>
          <a:p>
            <a:pPr algn="just">
              <a:lnSpc>
                <a:spcPct val="90000"/>
              </a:lnSpc>
              <a:buClr>
                <a:srgbClr val="00CC00"/>
              </a:buClr>
              <a:buFont typeface="Wingdings" pitchFamily="2" charset="2"/>
              <a:buChar char="Ø"/>
            </a:pPr>
            <a:r>
              <a:rPr lang="tr-TR" dirty="0"/>
              <a:t>Tıbbi atık torbaları en fazla ¾ oranında doldurulur, ağızları sıkıca bağlanır ve gerekli görüldüğü hallerde her bir torba yine aynı özelliklere sahip diğer bir torbaya konularak kesin sızdırmazlık sağlanır.</a:t>
            </a:r>
          </a:p>
          <a:p>
            <a:pPr algn="just">
              <a:lnSpc>
                <a:spcPct val="90000"/>
              </a:lnSpc>
              <a:buNone/>
            </a:pPr>
            <a:endParaRPr lang="tr-TR" dirty="0"/>
          </a:p>
          <a:p>
            <a:pPr algn="just">
              <a:lnSpc>
                <a:spcPct val="90000"/>
              </a:lnSpc>
              <a:buClr>
                <a:srgbClr val="00CC00"/>
              </a:buClr>
              <a:buFont typeface="Wingdings" pitchFamily="2" charset="2"/>
              <a:buChar char="Ø"/>
            </a:pPr>
            <a:r>
              <a:rPr lang="tr-TR" dirty="0"/>
              <a:t>Tıbbi atık torbalarının içeriği hiçbir suretle sıkıştırılmaz, torbasından çıkarılmaz, boşaltılmaz ve başka bir kaba aktarılmaz</a:t>
            </a:r>
            <a:r>
              <a:rPr lang="tr-TR" dirty="0" smtClean="0"/>
              <a:t>.</a:t>
            </a:r>
          </a:p>
          <a:p>
            <a:pPr algn="just">
              <a:lnSpc>
                <a:spcPct val="90000"/>
              </a:lnSpc>
              <a:buClr>
                <a:srgbClr val="00CC00"/>
              </a:buClr>
              <a:buFont typeface="Wingdings" pitchFamily="2" charset="2"/>
              <a:buChar char="Ø"/>
            </a:pPr>
            <a:endParaRPr lang="tr-TR" dirty="0"/>
          </a:p>
          <a:p>
            <a:pPr algn="just">
              <a:lnSpc>
                <a:spcPct val="90000"/>
              </a:lnSpc>
              <a:buClr>
                <a:srgbClr val="00CC00"/>
              </a:buClr>
              <a:buFont typeface="Wingdings" pitchFamily="2" charset="2"/>
              <a:buChar char="Ø"/>
            </a:pPr>
            <a:r>
              <a:rPr lang="tr-TR" dirty="0"/>
              <a:t>Kesici ve delici aletler diğer tıbbi atıklardan ayrı, sıkıştırmaya dayanıklı plastik kutularda biriktirilerek ve kaplar dolunca ağzı kapatılarak kırmızı poşetlere atılmalıdır.</a:t>
            </a:r>
          </a:p>
          <a:p>
            <a:pPr algn="just">
              <a:lnSpc>
                <a:spcPct val="90000"/>
              </a:lnSpc>
              <a:buClr>
                <a:srgbClr val="00CC00"/>
              </a:buClr>
              <a:buFont typeface="Wingdings" pitchFamily="2" charset="2"/>
              <a:buChar char="Ø"/>
            </a:pPr>
            <a:endParaRPr lang="tr-TR" dirty="0"/>
          </a:p>
        </p:txBody>
      </p:sp>
      <p:sp>
        <p:nvSpPr>
          <p:cNvPr id="5" name="Dikdörtgen 4"/>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B050"/>
                </a:solidFill>
              </a:rPr>
              <a:t>çalışma sırasında uyulması gereken kurallar</a:t>
            </a:r>
          </a:p>
        </p:txBody>
      </p:sp>
      <p:pic>
        <p:nvPicPr>
          <p:cNvPr id="6" name="5 Resim" descr="http://t3.gstatic.com/images?q=tbn:ANd9GcTI1NzNvu-yPNi-J-_scXHKAyTgKlK3c4TeRtuLiy68nn3xVWnYog">
            <a:hlinkClick r:id="rId3"/>
          </p:cNvPr>
          <p:cNvPicPr/>
          <p:nvPr/>
        </p:nvPicPr>
        <p:blipFill>
          <a:blip r:embed="rId4" cstate="print"/>
          <a:srcRect/>
          <a:stretch>
            <a:fillRect/>
          </a:stretch>
        </p:blipFill>
        <p:spPr bwMode="auto">
          <a:xfrm>
            <a:off x="1043608" y="4149080"/>
            <a:ext cx="2016224" cy="2376264"/>
          </a:xfrm>
          <a:prstGeom prst="rect">
            <a:avLst/>
          </a:prstGeom>
          <a:noFill/>
          <a:ln w="9525">
            <a:noFill/>
            <a:miter lim="800000"/>
            <a:headEnd/>
            <a:tailEnd/>
          </a:ln>
        </p:spPr>
      </p:pic>
      <p:pic>
        <p:nvPicPr>
          <p:cNvPr id="7" name="Picture 5" descr="b"/>
          <p:cNvPicPr>
            <a:picLocks noChangeAspect="1" noChangeArrowheads="1"/>
          </p:cNvPicPr>
          <p:nvPr/>
        </p:nvPicPr>
        <p:blipFill>
          <a:blip r:embed="rId5" cstate="print"/>
          <a:srcRect b="10597"/>
          <a:stretch>
            <a:fillRect/>
          </a:stretch>
        </p:blipFill>
        <p:spPr bwMode="auto">
          <a:xfrm>
            <a:off x="4932040" y="4170355"/>
            <a:ext cx="2232248" cy="23337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052736"/>
            <a:ext cx="8640960" cy="5400600"/>
          </a:xfrm>
        </p:spPr>
        <p:txBody>
          <a:bodyPr>
            <a:normAutofit/>
          </a:bodyPr>
          <a:lstStyle/>
          <a:p>
            <a:pPr algn="just"/>
            <a:r>
              <a:rPr lang="tr-TR" sz="2000" dirty="0" smtClean="0"/>
              <a:t>Tüm dosya ve tezgah altı dolaplarının kapalı tutulması sağlanmalıdır.</a:t>
            </a:r>
          </a:p>
          <a:p>
            <a:pPr algn="just"/>
            <a:endParaRPr lang="tr-TR" sz="2000" dirty="0"/>
          </a:p>
          <a:p>
            <a:pPr algn="just"/>
            <a:r>
              <a:rPr lang="tr-TR" sz="2000" dirty="0" smtClean="0"/>
              <a:t>Çalışma </a:t>
            </a:r>
            <a:r>
              <a:rPr lang="tr-TR" sz="2000" dirty="0"/>
              <a:t>sonrası mutlaka yüzey dezenfekte edilmelidir.</a:t>
            </a:r>
          </a:p>
          <a:p>
            <a:pPr algn="just"/>
            <a:endParaRPr lang="tr-TR" sz="2000" dirty="0" smtClean="0"/>
          </a:p>
          <a:p>
            <a:pPr algn="just"/>
            <a:r>
              <a:rPr lang="tr-TR" sz="2000" dirty="0"/>
              <a:t>Çalışma bittikten sonra eller sabunlu su ve gerektiğinde antiseptik bir sıvı ile yıkanmalıdır.</a:t>
            </a:r>
          </a:p>
          <a:p>
            <a:pPr algn="just"/>
            <a:endParaRPr lang="tr-TR" sz="2000" dirty="0" smtClean="0"/>
          </a:p>
        </p:txBody>
      </p:sp>
      <p:sp>
        <p:nvSpPr>
          <p:cNvPr id="4" name="3 Slayt Numarası Yer Tutucusu"/>
          <p:cNvSpPr>
            <a:spLocks noGrp="1"/>
          </p:cNvSpPr>
          <p:nvPr>
            <p:ph type="sldNum" sz="quarter" idx="12"/>
          </p:nvPr>
        </p:nvSpPr>
        <p:spPr/>
        <p:txBody>
          <a:bodyPr/>
          <a:lstStyle/>
          <a:p>
            <a:fld id="{A0D429CB-FF8D-4097-9E9E-2F6C9CD34D74}" type="slidenum">
              <a:rPr lang="tr-TR" smtClean="0"/>
              <a:pPr/>
              <a:t>25</a:t>
            </a:fld>
            <a:endParaRPr lang="tr-TR"/>
          </a:p>
        </p:txBody>
      </p:sp>
      <p:sp>
        <p:nvSpPr>
          <p:cNvPr id="5" name="Dikdörtgen 4"/>
          <p:cNvSpPr/>
          <p:nvPr/>
        </p:nvSpPr>
        <p:spPr>
          <a:xfrm>
            <a:off x="251520" y="476672"/>
            <a:ext cx="8496944" cy="369332"/>
          </a:xfrm>
          <a:prstGeom prst="rect">
            <a:avLst/>
          </a:prstGeom>
        </p:spPr>
        <p:txBody>
          <a:bodyPr wrap="square">
            <a:spAutoFit/>
          </a:bodyPr>
          <a:lstStyle/>
          <a:p>
            <a:pPr algn="just"/>
            <a:r>
              <a:rPr lang="tr-TR" dirty="0">
                <a:solidFill>
                  <a:srgbClr val="7030A0"/>
                </a:solidFill>
              </a:rPr>
              <a:t>Genel Laboratuvar Kuralları/ </a:t>
            </a:r>
            <a:r>
              <a:rPr lang="tr-TR" dirty="0">
                <a:solidFill>
                  <a:srgbClr val="0070C0"/>
                </a:solidFill>
              </a:rPr>
              <a:t>çalışma </a:t>
            </a:r>
            <a:r>
              <a:rPr lang="tr-TR" dirty="0" smtClean="0">
                <a:solidFill>
                  <a:srgbClr val="0070C0"/>
                </a:solidFill>
              </a:rPr>
              <a:t>sonrasında </a:t>
            </a:r>
            <a:r>
              <a:rPr lang="tr-TR" dirty="0">
                <a:solidFill>
                  <a:srgbClr val="0070C0"/>
                </a:solidFill>
              </a:rPr>
              <a:t>uyulması gereken kurallar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endParaRPr lang="tr-TR" dirty="0"/>
          </a:p>
        </p:txBody>
      </p:sp>
      <p:sp>
        <p:nvSpPr>
          <p:cNvPr id="3" name="2 İçerik Yer Tutucusu"/>
          <p:cNvSpPr>
            <a:spLocks noGrp="1"/>
          </p:cNvSpPr>
          <p:nvPr>
            <p:ph idx="1"/>
          </p:nvPr>
        </p:nvSpPr>
        <p:spPr>
          <a:xfrm>
            <a:off x="323528" y="476672"/>
            <a:ext cx="8424936" cy="5904656"/>
          </a:xfrm>
        </p:spPr>
        <p:txBody>
          <a:bodyPr>
            <a:normAutofit/>
          </a:bodyPr>
          <a:lstStyle/>
          <a:p>
            <a:pPr algn="just">
              <a:lnSpc>
                <a:spcPct val="140000"/>
              </a:lnSpc>
              <a:buClr>
                <a:schemeClr val="accent2"/>
              </a:buClr>
              <a:buSzPct val="85000"/>
              <a:buNone/>
            </a:pPr>
            <a:r>
              <a:rPr lang="tr-TR" sz="2000" b="1" dirty="0" smtClean="0">
                <a:solidFill>
                  <a:srgbClr val="FF0000"/>
                </a:solidFill>
                <a:latin typeface="Arial" pitchFamily="34" charset="0"/>
                <a:cs typeface="Arial" pitchFamily="34" charset="0"/>
              </a:rPr>
              <a:t>	Laboratuvar güvenliği</a:t>
            </a:r>
          </a:p>
          <a:p>
            <a:pPr algn="just">
              <a:lnSpc>
                <a:spcPct val="140000"/>
              </a:lnSpc>
              <a:buClr>
                <a:schemeClr val="accent2"/>
              </a:buClr>
              <a:buSzPct val="85000"/>
              <a:buNone/>
            </a:pPr>
            <a:endParaRPr lang="tr-TR" sz="2000" b="1" dirty="0" smtClean="0">
              <a:solidFill>
                <a:srgbClr val="FF0000"/>
              </a:solidFill>
              <a:latin typeface="Arial" pitchFamily="34" charset="0"/>
              <a:cs typeface="Arial" pitchFamily="34" charset="0"/>
            </a:endParaRPr>
          </a:p>
          <a:p>
            <a:pPr marL="0" indent="0" algn="just">
              <a:lnSpc>
                <a:spcPct val="140000"/>
              </a:lnSpc>
              <a:buClr>
                <a:schemeClr val="accent2"/>
              </a:buClr>
              <a:buNone/>
            </a:pPr>
            <a:r>
              <a:rPr lang="tr-TR" sz="2000" dirty="0">
                <a:latin typeface="Arial" pitchFamily="34" charset="0"/>
                <a:cs typeface="Arial" pitchFamily="34" charset="0"/>
              </a:rPr>
              <a:t>Laboratuvarlar iş yeri olarak tehlikeli mekanlar sayılır. Bu yerlerde </a:t>
            </a:r>
            <a:r>
              <a:rPr lang="tr-TR" sz="2000" dirty="0" smtClean="0">
                <a:latin typeface="Arial" pitchFamily="34" charset="0"/>
                <a:cs typeface="Arial" pitchFamily="34" charset="0"/>
              </a:rPr>
              <a:t>çalışanların</a:t>
            </a:r>
            <a:r>
              <a:rPr lang="tr-TR" sz="2000" dirty="0"/>
              <a:t> </a:t>
            </a:r>
            <a:r>
              <a:rPr lang="tr-TR" sz="2000" dirty="0" smtClean="0"/>
              <a:t>ve laboratuvar sorumlularının</a:t>
            </a:r>
            <a:r>
              <a:rPr lang="tr-TR" sz="2000" dirty="0" smtClean="0">
                <a:latin typeface="Arial" pitchFamily="34" charset="0"/>
                <a:cs typeface="Arial" pitchFamily="34" charset="0"/>
              </a:rPr>
              <a:t>, </a:t>
            </a:r>
            <a:r>
              <a:rPr lang="tr-TR" sz="2000" dirty="0">
                <a:latin typeface="Arial" pitchFamily="34" charset="0"/>
                <a:cs typeface="Arial" pitchFamily="34" charset="0"/>
              </a:rPr>
              <a:t>potansiyel </a:t>
            </a:r>
            <a:r>
              <a:rPr lang="tr-TR" sz="2000" dirty="0" smtClean="0">
                <a:latin typeface="Arial" pitchFamily="34" charset="0"/>
                <a:cs typeface="Arial" pitchFamily="34" charset="0"/>
              </a:rPr>
              <a:t>riskleri </a:t>
            </a:r>
            <a:r>
              <a:rPr lang="tr-TR" sz="2000" dirty="0" err="1" smtClean="0">
                <a:latin typeface="Arial" pitchFamily="34" charset="0"/>
                <a:cs typeface="Arial" pitchFamily="34" charset="0"/>
              </a:rPr>
              <a:t>tesbit</a:t>
            </a:r>
            <a:r>
              <a:rPr lang="tr-TR" sz="2000" dirty="0" smtClean="0">
                <a:latin typeface="Arial" pitchFamily="34" charset="0"/>
                <a:cs typeface="Arial" pitchFamily="34" charset="0"/>
              </a:rPr>
              <a:t> etmesi, tehlikeler için tedbir alması,  oluşabilecek kaza ve acil </a:t>
            </a:r>
            <a:r>
              <a:rPr lang="tr-TR" sz="2000" dirty="0">
                <a:latin typeface="Arial" pitchFamily="34" charset="0"/>
                <a:cs typeface="Arial" pitchFamily="34" charset="0"/>
              </a:rPr>
              <a:t>durumlarda ne yapacaklarını bilmeleri gerekir.</a:t>
            </a:r>
          </a:p>
          <a:p>
            <a:pPr marL="0" indent="0" algn="just">
              <a:lnSpc>
                <a:spcPct val="140000"/>
              </a:lnSpc>
              <a:buClr>
                <a:schemeClr val="accent2"/>
              </a:buClr>
              <a:buNone/>
            </a:pPr>
            <a:endParaRPr lang="tr-TR" sz="2000" dirty="0" smtClean="0"/>
          </a:p>
          <a:p>
            <a:pPr marL="0" indent="0" algn="just">
              <a:lnSpc>
                <a:spcPct val="140000"/>
              </a:lnSpc>
              <a:buClr>
                <a:schemeClr val="accent2"/>
              </a:buClr>
              <a:buNone/>
            </a:pPr>
            <a:r>
              <a:rPr lang="tr-TR" sz="2000" dirty="0" smtClean="0"/>
              <a:t>Laboratuvar </a:t>
            </a:r>
            <a:r>
              <a:rPr lang="tr-TR" sz="2000" dirty="0"/>
              <a:t>ortamında çalışanların sağlık ve güvenliği için temel güvenlik kurallarına uyulması büyük önem taşımaktadır. </a:t>
            </a:r>
          </a:p>
          <a:p>
            <a:pPr marL="0" indent="0" algn="just">
              <a:lnSpc>
                <a:spcPct val="140000"/>
              </a:lnSpc>
              <a:buClr>
                <a:schemeClr val="accent2"/>
              </a:buClr>
              <a:buNone/>
            </a:pPr>
            <a:r>
              <a:rPr lang="tr-TR" sz="2000" dirty="0"/>
              <a:t>Bu sebeple laboratuvarda çalışan kişilerin laboratuvar sorumluları tarafından yapılacak </a:t>
            </a:r>
            <a:r>
              <a:rPr lang="tr-TR" sz="2000" dirty="0" smtClean="0"/>
              <a:t>her türlü uyarılara uyması </a:t>
            </a:r>
            <a:r>
              <a:rPr lang="tr-TR" sz="2000" dirty="0"/>
              <a:t>gerekmektedir. </a:t>
            </a:r>
          </a:p>
          <a:p>
            <a:pPr algn="just">
              <a:lnSpc>
                <a:spcPct val="140000"/>
              </a:lnSpc>
              <a:buClr>
                <a:schemeClr val="accent2"/>
              </a:buClr>
              <a:buSzPct val="85000"/>
              <a:buNone/>
            </a:pPr>
            <a:endParaRPr lang="tr-TR" sz="2000" b="1" dirty="0" smtClean="0">
              <a:solidFill>
                <a:srgbClr val="FF0000"/>
              </a:solidFill>
              <a:latin typeface="Arial" pitchFamily="34" charset="0"/>
              <a:cs typeface="Arial" pitchFamily="34" charset="0"/>
            </a:endParaRPr>
          </a:p>
          <a:p>
            <a:pPr algn="just">
              <a:buNone/>
            </a:pPr>
            <a:endParaRPr lang="tr-TR" sz="2000" dirty="0" smtClean="0">
              <a:latin typeface="Arial" pitchFamily="34" charset="0"/>
              <a:cs typeface="Arial" pitchFamily="34" charset="0"/>
            </a:endParaRPr>
          </a:p>
          <a:p>
            <a:endParaRPr lang="tr-TR" sz="2000"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A0D429CB-FF8D-4097-9E9E-2F6C9CD34D74}" type="slidenum">
              <a:rPr lang="tr-TR" smtClean="0"/>
              <a:pPr/>
              <a:t>3</a:t>
            </a:fld>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endParaRPr lang="tr-TR" dirty="0"/>
          </a:p>
        </p:txBody>
      </p:sp>
      <p:sp>
        <p:nvSpPr>
          <p:cNvPr id="3" name="2 İçerik Yer Tutucusu"/>
          <p:cNvSpPr>
            <a:spLocks noGrp="1"/>
          </p:cNvSpPr>
          <p:nvPr>
            <p:ph idx="1"/>
          </p:nvPr>
        </p:nvSpPr>
        <p:spPr>
          <a:xfrm>
            <a:off x="323528" y="764704"/>
            <a:ext cx="8496944" cy="5040560"/>
          </a:xfrm>
        </p:spPr>
        <p:txBody>
          <a:bodyPr>
            <a:normAutofit fontScale="92500" lnSpcReduction="10000"/>
          </a:bodyPr>
          <a:lstStyle/>
          <a:p>
            <a:pPr algn="just">
              <a:lnSpc>
                <a:spcPct val="140000"/>
              </a:lnSpc>
              <a:buClr>
                <a:schemeClr val="accent2"/>
              </a:buClr>
              <a:buSzPct val="85000"/>
              <a:buNone/>
            </a:pPr>
            <a:r>
              <a:rPr lang="tr-TR" sz="2000" b="1" dirty="0" smtClean="0">
                <a:solidFill>
                  <a:srgbClr val="FF0000"/>
                </a:solidFill>
                <a:latin typeface="Arial" pitchFamily="34" charset="0"/>
                <a:cs typeface="Arial" pitchFamily="34" charset="0"/>
              </a:rPr>
              <a:t>	Laboratuvar güvenliği</a:t>
            </a:r>
          </a:p>
          <a:p>
            <a:pPr algn="just">
              <a:lnSpc>
                <a:spcPct val="140000"/>
              </a:lnSpc>
              <a:buClr>
                <a:schemeClr val="accent2"/>
              </a:buClr>
              <a:buSzPct val="85000"/>
              <a:buNone/>
            </a:pPr>
            <a:endParaRPr lang="tr-TR" sz="2000" b="1" dirty="0" smtClean="0">
              <a:solidFill>
                <a:srgbClr val="FF0000"/>
              </a:solidFill>
              <a:latin typeface="Arial" pitchFamily="34" charset="0"/>
              <a:cs typeface="Arial" pitchFamily="34" charset="0"/>
            </a:endParaRPr>
          </a:p>
          <a:p>
            <a:pPr lvl="1" algn="just">
              <a:buClr>
                <a:srgbClr val="00FFFF"/>
              </a:buClr>
              <a:defRPr/>
            </a:pPr>
            <a:r>
              <a:rPr lang="tr-TR" b="1" dirty="0">
                <a:solidFill>
                  <a:srgbClr val="00FFFF"/>
                </a:solidFill>
                <a:effectLst>
                  <a:outerShdw blurRad="38100" dist="38100" dir="2700000" algn="tl">
                    <a:srgbClr val="000000">
                      <a:alpha val="43137"/>
                    </a:srgbClr>
                  </a:outerShdw>
                </a:effectLst>
              </a:rPr>
              <a:t>ÇALIŞANLARIN SORUMLULUKLARI</a:t>
            </a:r>
          </a:p>
          <a:p>
            <a:pPr lvl="1" algn="just">
              <a:buClr>
                <a:srgbClr val="00FFFF"/>
              </a:buClr>
              <a:buFont typeface="Wingdings" pitchFamily="2" charset="2"/>
              <a:buChar char="Ø"/>
              <a:defRPr/>
            </a:pPr>
            <a:endParaRPr lang="tr-TR" sz="800" dirty="0"/>
          </a:p>
          <a:p>
            <a:pPr lvl="1" algn="just">
              <a:buClr>
                <a:srgbClr val="00FFFF"/>
              </a:buClr>
              <a:buFont typeface="Tahoma" pitchFamily="34" charset="0"/>
              <a:buChar char="•"/>
              <a:defRPr/>
            </a:pPr>
            <a:r>
              <a:rPr lang="tr-TR" sz="2800" dirty="0" smtClean="0"/>
              <a:t> </a:t>
            </a:r>
            <a:r>
              <a:rPr lang="tr-TR" dirty="0" smtClean="0"/>
              <a:t>Çalıştığı laboratuvarın </a:t>
            </a:r>
            <a:r>
              <a:rPr lang="tr-TR" dirty="0"/>
              <a:t>yönergesine uymak,</a:t>
            </a:r>
          </a:p>
          <a:p>
            <a:pPr lvl="1" algn="just">
              <a:buClr>
                <a:srgbClr val="00FFFF"/>
              </a:buClr>
              <a:buFont typeface="Tahoma" pitchFamily="34" charset="0"/>
              <a:buChar char="•"/>
              <a:defRPr/>
            </a:pPr>
            <a:endParaRPr lang="tr-TR" dirty="0"/>
          </a:p>
          <a:p>
            <a:pPr lvl="1" algn="just">
              <a:buClr>
                <a:srgbClr val="00FFFF"/>
              </a:buClr>
              <a:buFont typeface="Tahoma" pitchFamily="34" charset="0"/>
              <a:buChar char="•"/>
              <a:defRPr/>
            </a:pPr>
            <a:r>
              <a:rPr lang="tr-TR" dirty="0"/>
              <a:t> Kendinin ve diğer kişilerin sağlık ve güvenliğini düşünmek,</a:t>
            </a:r>
          </a:p>
          <a:p>
            <a:pPr lvl="1" algn="just">
              <a:buClr>
                <a:srgbClr val="00FFFF"/>
              </a:buClr>
              <a:buFont typeface="Tahoma" pitchFamily="34" charset="0"/>
              <a:buChar char="•"/>
              <a:defRPr/>
            </a:pPr>
            <a:endParaRPr lang="tr-TR" dirty="0"/>
          </a:p>
          <a:p>
            <a:pPr lvl="1" algn="just">
              <a:buClr>
                <a:srgbClr val="00FFFF"/>
              </a:buClr>
              <a:buFont typeface="Tahoma" pitchFamily="34" charset="0"/>
              <a:buChar char="•"/>
              <a:defRPr/>
            </a:pPr>
            <a:r>
              <a:rPr lang="tr-TR" dirty="0"/>
              <a:t> Kurumu tarafından düzenlenen temel </a:t>
            </a:r>
            <a:r>
              <a:rPr lang="tr-TR" dirty="0" smtClean="0"/>
              <a:t>laboratuvar </a:t>
            </a:r>
            <a:r>
              <a:rPr lang="tr-TR" dirty="0"/>
              <a:t>güvenliği eğitimlerine katılmak,</a:t>
            </a:r>
          </a:p>
          <a:p>
            <a:pPr lvl="1" algn="just">
              <a:buClr>
                <a:srgbClr val="00FFFF"/>
              </a:buClr>
              <a:buFont typeface="Tahoma" pitchFamily="34" charset="0"/>
              <a:buChar char="•"/>
              <a:defRPr/>
            </a:pPr>
            <a:endParaRPr lang="tr-TR" dirty="0"/>
          </a:p>
          <a:p>
            <a:pPr lvl="1" algn="just">
              <a:buClr>
                <a:srgbClr val="00FFFF"/>
              </a:buClr>
              <a:buFont typeface="Tahoma" pitchFamily="34" charset="0"/>
              <a:buChar char="•"/>
              <a:defRPr/>
            </a:pPr>
            <a:r>
              <a:rPr lang="tr-TR" dirty="0"/>
              <a:t> Verilen görevleri eğitim ve talimatlar doğrultusunda yapmak,</a:t>
            </a:r>
          </a:p>
          <a:p>
            <a:pPr lvl="1" algn="just">
              <a:buClr>
                <a:srgbClr val="00FFFF"/>
              </a:buClr>
              <a:buFont typeface="Tahoma" pitchFamily="34" charset="0"/>
              <a:buChar char="•"/>
              <a:defRPr/>
            </a:pPr>
            <a:endParaRPr lang="tr-TR" dirty="0"/>
          </a:p>
          <a:p>
            <a:pPr lvl="1" algn="just">
              <a:buClr>
                <a:srgbClr val="00FFFF"/>
              </a:buClr>
              <a:buFont typeface="Tahoma" pitchFamily="34" charset="0"/>
              <a:buChar char="•"/>
              <a:defRPr/>
            </a:pPr>
            <a:r>
              <a:rPr lang="tr-TR" dirty="0"/>
              <a:t> Ortaya çıkan her türlü istenmeyen kazaları ve yaralanmaları sorumlusuna haber vermek.</a:t>
            </a:r>
          </a:p>
          <a:p>
            <a:pPr algn="just">
              <a:lnSpc>
                <a:spcPct val="140000"/>
              </a:lnSpc>
              <a:buClr>
                <a:schemeClr val="accent2"/>
              </a:buClr>
              <a:buSzPct val="85000"/>
              <a:buNone/>
            </a:pPr>
            <a:endParaRPr lang="tr-TR" sz="2200" b="1" dirty="0" smtClean="0">
              <a:solidFill>
                <a:srgbClr val="FF0000"/>
              </a:solidFill>
              <a:latin typeface="Arial" pitchFamily="34" charset="0"/>
              <a:cs typeface="Arial" pitchFamily="34" charset="0"/>
            </a:endParaRPr>
          </a:p>
          <a:p>
            <a:pPr algn="just">
              <a:buNone/>
            </a:pPr>
            <a:endParaRPr lang="tr-TR" sz="2000" dirty="0" smtClean="0">
              <a:latin typeface="Arial" pitchFamily="34" charset="0"/>
              <a:cs typeface="Arial" pitchFamily="34" charset="0"/>
            </a:endParaRPr>
          </a:p>
          <a:p>
            <a:endParaRPr lang="tr-TR" sz="2000"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A0D429CB-FF8D-4097-9E9E-2F6C9CD34D74}" type="slidenum">
              <a:rPr lang="tr-TR" smtClean="0"/>
              <a:pPr/>
              <a:t>4</a:t>
            </a:fld>
            <a:endParaRPr lang="tr-TR"/>
          </a:p>
        </p:txBody>
      </p:sp>
    </p:spTree>
    <p:extLst>
      <p:ext uri="{BB962C8B-B14F-4D97-AF65-F5344CB8AC3E}">
        <p14:creationId xmlns:p14="http://schemas.microsoft.com/office/powerpoint/2010/main" val="1618624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endParaRPr lang="tr-TR" dirty="0"/>
          </a:p>
        </p:txBody>
      </p:sp>
      <p:sp>
        <p:nvSpPr>
          <p:cNvPr id="3" name="2 İçerik Yer Tutucusu"/>
          <p:cNvSpPr>
            <a:spLocks noGrp="1"/>
          </p:cNvSpPr>
          <p:nvPr>
            <p:ph idx="1"/>
          </p:nvPr>
        </p:nvSpPr>
        <p:spPr>
          <a:xfrm>
            <a:off x="323528" y="476672"/>
            <a:ext cx="8424936" cy="5904656"/>
          </a:xfrm>
        </p:spPr>
        <p:txBody>
          <a:bodyPr>
            <a:normAutofit fontScale="62500" lnSpcReduction="20000"/>
          </a:bodyPr>
          <a:lstStyle/>
          <a:p>
            <a:pPr algn="just">
              <a:lnSpc>
                <a:spcPct val="140000"/>
              </a:lnSpc>
              <a:buClr>
                <a:schemeClr val="accent2"/>
              </a:buClr>
              <a:buSzPct val="85000"/>
              <a:buNone/>
            </a:pPr>
            <a:r>
              <a:rPr lang="tr-TR" sz="2000" b="1" dirty="0" smtClean="0">
                <a:solidFill>
                  <a:srgbClr val="FF0000"/>
                </a:solidFill>
                <a:latin typeface="Arial" pitchFamily="34" charset="0"/>
                <a:cs typeface="Arial" pitchFamily="34" charset="0"/>
              </a:rPr>
              <a:t>	Laboratuvar güvenliği</a:t>
            </a:r>
          </a:p>
          <a:p>
            <a:pPr algn="just">
              <a:lnSpc>
                <a:spcPct val="140000"/>
              </a:lnSpc>
              <a:buClr>
                <a:schemeClr val="accent2"/>
              </a:buClr>
              <a:buSzPct val="85000"/>
              <a:buNone/>
            </a:pPr>
            <a:endParaRPr lang="tr-TR" sz="2000" b="1" dirty="0" smtClean="0">
              <a:solidFill>
                <a:srgbClr val="FF0000"/>
              </a:solidFill>
              <a:latin typeface="Arial" pitchFamily="34" charset="0"/>
              <a:cs typeface="Arial" pitchFamily="34" charset="0"/>
            </a:endParaRPr>
          </a:p>
          <a:p>
            <a:pPr marL="274320" lvl="1" indent="0" algn="just">
              <a:buClr>
                <a:srgbClr val="0000FF"/>
              </a:buClr>
              <a:buNone/>
              <a:defRPr/>
            </a:pPr>
            <a:r>
              <a:rPr lang="tr-TR" sz="3200" b="1" dirty="0">
                <a:solidFill>
                  <a:srgbClr val="00FFFF"/>
                </a:solidFill>
                <a:effectLst>
                  <a:outerShdw blurRad="38100" dist="38100" dir="2700000" algn="tl">
                    <a:srgbClr val="000000">
                      <a:alpha val="43137"/>
                    </a:srgbClr>
                  </a:outerShdw>
                </a:effectLst>
              </a:rPr>
              <a:t>ÜSTLERİN SORUMLULUKLARI</a:t>
            </a:r>
          </a:p>
          <a:p>
            <a:pPr lvl="1" algn="just">
              <a:buClr>
                <a:srgbClr val="0000FF"/>
              </a:buClr>
              <a:buFont typeface="Wingdings" pitchFamily="2" charset="2"/>
              <a:buChar char="Ø"/>
              <a:defRPr/>
            </a:pPr>
            <a:endParaRPr lang="tr-TR" sz="800" dirty="0"/>
          </a:p>
          <a:p>
            <a:pPr lvl="1" algn="just">
              <a:buClr>
                <a:srgbClr val="00FFFF"/>
              </a:buClr>
              <a:buFont typeface="Tahoma" pitchFamily="34" charset="0"/>
              <a:buChar char="•"/>
              <a:defRPr/>
            </a:pPr>
            <a:r>
              <a:rPr lang="tr-TR" sz="2800" dirty="0"/>
              <a:t> </a:t>
            </a:r>
            <a:r>
              <a:rPr lang="tr-TR" sz="2700" dirty="0"/>
              <a:t>Çalışanların, çalışma prosedürlerini </a:t>
            </a:r>
            <a:r>
              <a:rPr lang="tr-TR" sz="2700" dirty="0" smtClean="0"/>
              <a:t>bilmelerini  </a:t>
            </a:r>
            <a:r>
              <a:rPr lang="tr-TR" sz="2700" dirty="0"/>
              <a:t>sağlamak ve uyulup-uyulmadığını takip etmek,</a:t>
            </a:r>
          </a:p>
          <a:p>
            <a:pPr lvl="1" algn="just">
              <a:buClr>
                <a:srgbClr val="00FFFF"/>
              </a:buClr>
              <a:buFont typeface="Tahoma" pitchFamily="34" charset="0"/>
              <a:buChar char="•"/>
              <a:defRPr/>
            </a:pPr>
            <a:endParaRPr lang="tr-TR" sz="2700" dirty="0"/>
          </a:p>
          <a:p>
            <a:pPr lvl="1" algn="just">
              <a:buClr>
                <a:srgbClr val="00FFFF"/>
              </a:buClr>
              <a:buFont typeface="Tahoma" pitchFamily="34" charset="0"/>
              <a:buChar char="•"/>
              <a:defRPr/>
            </a:pPr>
            <a:r>
              <a:rPr lang="tr-TR" sz="2700" dirty="0"/>
              <a:t> Çalışılmasının güvenli olmadığını düşündüğü cihaz ve ekipmanları güvenilir hale getirerek, güvenli bir ortamda çalışılmasını sağlamak,</a:t>
            </a:r>
          </a:p>
          <a:p>
            <a:pPr lvl="1" algn="just">
              <a:buClr>
                <a:srgbClr val="00FFFF"/>
              </a:buClr>
              <a:buFont typeface="Tahoma" pitchFamily="34" charset="0"/>
              <a:buChar char="•"/>
              <a:defRPr/>
            </a:pPr>
            <a:endParaRPr lang="tr-TR" sz="2700" dirty="0"/>
          </a:p>
          <a:p>
            <a:pPr lvl="1" algn="just">
              <a:buClr>
                <a:srgbClr val="00FFFF"/>
              </a:buClr>
              <a:buFont typeface="Tahoma" pitchFamily="34" charset="0"/>
              <a:buChar char="•"/>
              <a:defRPr/>
            </a:pPr>
            <a:r>
              <a:rPr lang="tr-TR" sz="2700" dirty="0"/>
              <a:t> Ne tür </a:t>
            </a:r>
            <a:r>
              <a:rPr lang="sv-SE" sz="2700" dirty="0"/>
              <a:t>kimyasallar</a:t>
            </a:r>
            <a:r>
              <a:rPr lang="tr-TR" sz="2700" dirty="0"/>
              <a:t> ile çalışıldığını, ve </a:t>
            </a:r>
            <a:r>
              <a:rPr lang="sv-SE" sz="2700" dirty="0"/>
              <a:t>ne </a:t>
            </a:r>
            <a:r>
              <a:rPr lang="tr-TR" sz="2700" dirty="0" smtClean="0"/>
              <a:t>tür </a:t>
            </a:r>
            <a:r>
              <a:rPr lang="tr-TR" sz="2700" dirty="0"/>
              <a:t>tehlikelerle karşılaşabileceğini açıklamak,</a:t>
            </a:r>
          </a:p>
          <a:p>
            <a:pPr lvl="1" algn="just">
              <a:buClr>
                <a:srgbClr val="00FFFF"/>
              </a:buClr>
              <a:buFont typeface="Tahoma" pitchFamily="34" charset="0"/>
              <a:buChar char="•"/>
              <a:defRPr/>
            </a:pPr>
            <a:endParaRPr lang="tr-TR" sz="2700" dirty="0"/>
          </a:p>
          <a:p>
            <a:pPr lvl="1" algn="just">
              <a:buClr>
                <a:srgbClr val="00FFFF"/>
              </a:buClr>
              <a:buFont typeface="Tahoma" pitchFamily="34" charset="0"/>
              <a:buChar char="•"/>
              <a:defRPr/>
            </a:pPr>
            <a:r>
              <a:rPr lang="tr-TR" sz="2700" dirty="0"/>
              <a:t> Varsa biyolojik riskleri belirtmek ve nasıl tehlikeli olduklarını açıklamak</a:t>
            </a:r>
            <a:r>
              <a:rPr lang="tr-TR" sz="2700" dirty="0" smtClean="0"/>
              <a:t>,</a:t>
            </a:r>
          </a:p>
          <a:p>
            <a:pPr lvl="1" algn="just">
              <a:buClr>
                <a:srgbClr val="00FFFF"/>
              </a:buClr>
              <a:buFont typeface="Tahoma" pitchFamily="34" charset="0"/>
              <a:buChar char="•"/>
              <a:defRPr/>
            </a:pPr>
            <a:r>
              <a:rPr lang="tr-TR" sz="2700" dirty="0"/>
              <a:t>Cihazların güvenli bir şekilde ve üretici talimatlarına, göre kullanılmalarını temin etmek,</a:t>
            </a:r>
          </a:p>
          <a:p>
            <a:pPr lvl="1" algn="just">
              <a:buClr>
                <a:srgbClr val="00FFFF"/>
              </a:buClr>
              <a:buFont typeface="Tahoma" pitchFamily="34" charset="0"/>
              <a:buChar char="•"/>
              <a:defRPr/>
            </a:pPr>
            <a:endParaRPr lang="tr-TR" sz="2700" dirty="0"/>
          </a:p>
          <a:p>
            <a:pPr lvl="1" algn="just">
              <a:buClr>
                <a:srgbClr val="00FFFF"/>
              </a:buClr>
              <a:buFont typeface="Tahoma" pitchFamily="34" charset="0"/>
              <a:buChar char="•"/>
              <a:defRPr/>
            </a:pPr>
            <a:r>
              <a:rPr lang="tr-TR" sz="2700" dirty="0"/>
              <a:t> Acil durum malzemelerini (ilk yardım kitleri, göz yıkama ve duşlar, yangın çıkışları, battaniyeler ve </a:t>
            </a:r>
            <a:r>
              <a:rPr lang="tr-TR" sz="2700" dirty="0" err="1"/>
              <a:t>KKE’nın</a:t>
            </a:r>
            <a:r>
              <a:rPr lang="tr-TR" sz="2700" dirty="0"/>
              <a:t> (önlük, eldiven, gözlük </a:t>
            </a:r>
            <a:r>
              <a:rPr lang="tr-TR" sz="2700" dirty="0" err="1"/>
              <a:t>v.b</a:t>
            </a:r>
            <a:r>
              <a:rPr lang="tr-TR" sz="2700" dirty="0"/>
              <a:t>.) temin etmek, ve bunların yerlerinin bilinmesini sağlamak,</a:t>
            </a:r>
          </a:p>
          <a:p>
            <a:pPr lvl="1" algn="just">
              <a:buClr>
                <a:srgbClr val="00FFFF"/>
              </a:buClr>
              <a:buFont typeface="Tahoma" pitchFamily="34" charset="0"/>
              <a:buChar char="•"/>
              <a:defRPr/>
            </a:pPr>
            <a:endParaRPr lang="tr-TR" sz="2700" dirty="0"/>
          </a:p>
          <a:p>
            <a:pPr lvl="1" algn="just">
              <a:buClr>
                <a:srgbClr val="00FFFF"/>
              </a:buClr>
              <a:buFont typeface="Tahoma" pitchFamily="34" charset="0"/>
              <a:buChar char="•"/>
              <a:defRPr/>
            </a:pPr>
            <a:r>
              <a:rPr lang="tr-TR" sz="2700" dirty="0"/>
              <a:t> Çalışanların sağlık ve güvenlik şartlarının iyileştirilmesini sağlamak,</a:t>
            </a:r>
          </a:p>
          <a:p>
            <a:pPr lvl="1" algn="just">
              <a:buClr>
                <a:srgbClr val="00FFFF"/>
              </a:buClr>
              <a:buFont typeface="Tahoma" pitchFamily="34" charset="0"/>
              <a:buChar char="•"/>
              <a:defRPr/>
            </a:pPr>
            <a:endParaRPr lang="tr-TR" sz="2700" dirty="0"/>
          </a:p>
          <a:p>
            <a:pPr lvl="1" algn="just">
              <a:buClr>
                <a:srgbClr val="00FFFF"/>
              </a:buClr>
              <a:buFont typeface="Tahoma" pitchFamily="34" charset="0"/>
              <a:buChar char="•"/>
              <a:defRPr/>
            </a:pPr>
            <a:r>
              <a:rPr lang="tr-TR" sz="2700" dirty="0"/>
              <a:t> Çalışma alanının temiz ve düzenli tutulmasını sağlamak.</a:t>
            </a:r>
          </a:p>
          <a:p>
            <a:pPr lvl="1" algn="just">
              <a:buClr>
                <a:srgbClr val="00FFFF"/>
              </a:buClr>
              <a:buFont typeface="Tahoma" pitchFamily="34" charset="0"/>
              <a:buChar char="•"/>
              <a:defRPr/>
            </a:pPr>
            <a:endParaRPr lang="tr-TR" sz="2800" dirty="0"/>
          </a:p>
          <a:p>
            <a:pPr algn="just">
              <a:lnSpc>
                <a:spcPct val="140000"/>
              </a:lnSpc>
              <a:buClr>
                <a:schemeClr val="accent2"/>
              </a:buClr>
              <a:buSzPct val="85000"/>
              <a:buNone/>
            </a:pPr>
            <a:endParaRPr lang="tr-TR" sz="2000" b="1" dirty="0" smtClean="0">
              <a:solidFill>
                <a:srgbClr val="FF0000"/>
              </a:solidFill>
              <a:latin typeface="Arial" pitchFamily="34" charset="0"/>
              <a:cs typeface="Arial" pitchFamily="34" charset="0"/>
            </a:endParaRPr>
          </a:p>
          <a:p>
            <a:pPr algn="just">
              <a:buNone/>
            </a:pPr>
            <a:endParaRPr lang="tr-TR" sz="2000" dirty="0" smtClean="0">
              <a:latin typeface="Arial" pitchFamily="34" charset="0"/>
              <a:cs typeface="Arial" pitchFamily="34" charset="0"/>
            </a:endParaRPr>
          </a:p>
          <a:p>
            <a:endParaRPr lang="tr-TR" sz="2000"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A0D429CB-FF8D-4097-9E9E-2F6C9CD34D74}" type="slidenum">
              <a:rPr lang="tr-TR" smtClean="0"/>
              <a:pPr/>
              <a:t>5</a:t>
            </a:fld>
            <a:endParaRPr lang="tr-TR"/>
          </a:p>
        </p:txBody>
      </p:sp>
    </p:spTree>
    <p:extLst>
      <p:ext uri="{BB962C8B-B14F-4D97-AF65-F5344CB8AC3E}">
        <p14:creationId xmlns:p14="http://schemas.microsoft.com/office/powerpoint/2010/main" val="1991808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endParaRPr lang="tr-TR" dirty="0"/>
          </a:p>
        </p:txBody>
      </p:sp>
      <p:sp>
        <p:nvSpPr>
          <p:cNvPr id="3" name="2 İçerik Yer Tutucusu"/>
          <p:cNvSpPr>
            <a:spLocks noGrp="1"/>
          </p:cNvSpPr>
          <p:nvPr>
            <p:ph idx="1"/>
          </p:nvPr>
        </p:nvSpPr>
        <p:spPr>
          <a:xfrm>
            <a:off x="323528" y="1196752"/>
            <a:ext cx="8424936" cy="5184576"/>
          </a:xfrm>
        </p:spPr>
        <p:txBody>
          <a:bodyPr>
            <a:normAutofit/>
          </a:bodyPr>
          <a:lstStyle/>
          <a:p>
            <a:pPr algn="just">
              <a:lnSpc>
                <a:spcPct val="140000"/>
              </a:lnSpc>
              <a:buClr>
                <a:schemeClr val="accent2"/>
              </a:buClr>
              <a:buNone/>
            </a:pPr>
            <a:r>
              <a:rPr lang="tr-TR" sz="2000" b="1" dirty="0" smtClean="0">
                <a:solidFill>
                  <a:srgbClr val="FF0000"/>
                </a:solidFill>
                <a:latin typeface="Arial" pitchFamily="34" charset="0"/>
                <a:cs typeface="Arial" pitchFamily="34" charset="0"/>
              </a:rPr>
              <a:t>	</a:t>
            </a:r>
            <a:r>
              <a:rPr lang="tr-TR" sz="2000" b="1" dirty="0">
                <a:solidFill>
                  <a:srgbClr val="FF0000"/>
                </a:solidFill>
                <a:latin typeface="Arial" pitchFamily="34" charset="0"/>
                <a:cs typeface="Arial" pitchFamily="34" charset="0"/>
              </a:rPr>
              <a:t> Laboratuvar </a:t>
            </a:r>
            <a:r>
              <a:rPr lang="tr-TR" sz="2000" b="1" dirty="0" smtClean="0">
                <a:solidFill>
                  <a:srgbClr val="FF0000"/>
                </a:solidFill>
                <a:latin typeface="Arial" pitchFamily="34" charset="0"/>
                <a:cs typeface="Arial" pitchFamily="34" charset="0"/>
              </a:rPr>
              <a:t>güvenliği</a:t>
            </a:r>
          </a:p>
          <a:p>
            <a:pPr algn="just">
              <a:lnSpc>
                <a:spcPct val="140000"/>
              </a:lnSpc>
              <a:buClr>
                <a:schemeClr val="accent2"/>
              </a:buClr>
              <a:buNone/>
            </a:pPr>
            <a:endParaRPr lang="tr-TR" sz="2000" b="1" dirty="0" smtClean="0">
              <a:solidFill>
                <a:srgbClr val="FF0000"/>
              </a:solidFill>
              <a:latin typeface="Arial" pitchFamily="34" charset="0"/>
              <a:cs typeface="Arial" pitchFamily="34" charset="0"/>
            </a:endParaRPr>
          </a:p>
          <a:p>
            <a:pPr marL="0" indent="0" algn="just">
              <a:buClr>
                <a:srgbClr val="00CC00"/>
              </a:buClr>
              <a:buNone/>
            </a:pPr>
            <a:r>
              <a:rPr lang="tr-TR" sz="2000" dirty="0" smtClean="0">
                <a:latin typeface="Arial" pitchFamily="34" charset="0"/>
                <a:cs typeface="Arial" pitchFamily="34" charset="0"/>
              </a:rPr>
              <a:t>Laboratuvarda çalışan </a:t>
            </a:r>
            <a:r>
              <a:rPr lang="tr-TR" sz="2000" dirty="0" smtClean="0">
                <a:solidFill>
                  <a:srgbClr val="FF0000"/>
                </a:solidFill>
                <a:latin typeface="Arial" pitchFamily="34" charset="0"/>
                <a:cs typeface="Arial" pitchFamily="34" charset="0"/>
              </a:rPr>
              <a:t>kişinin</a:t>
            </a:r>
            <a:r>
              <a:rPr lang="tr-TR" sz="2000" dirty="0" smtClean="0">
                <a:latin typeface="Arial" pitchFamily="34" charset="0"/>
                <a:cs typeface="Arial" pitchFamily="34" charset="0"/>
              </a:rPr>
              <a:t>, </a:t>
            </a:r>
            <a:r>
              <a:rPr lang="tr-TR" sz="2000" dirty="0" smtClean="0">
                <a:solidFill>
                  <a:srgbClr val="FF0000"/>
                </a:solidFill>
                <a:latin typeface="Arial" pitchFamily="34" charset="0"/>
                <a:cs typeface="Arial" pitchFamily="34" charset="0"/>
              </a:rPr>
              <a:t>çalışma materyalinin</a:t>
            </a:r>
            <a:r>
              <a:rPr lang="tr-TR" sz="2000" dirty="0" smtClean="0">
                <a:latin typeface="Arial" pitchFamily="34" charset="0"/>
                <a:cs typeface="Arial" pitchFamily="34" charset="0"/>
              </a:rPr>
              <a:t> ve </a:t>
            </a:r>
            <a:r>
              <a:rPr lang="tr-TR" sz="2000" dirty="0" smtClean="0">
                <a:solidFill>
                  <a:srgbClr val="FF0000"/>
                </a:solidFill>
                <a:latin typeface="Arial" pitchFamily="34" charset="0"/>
                <a:cs typeface="Arial" pitchFamily="34" charset="0"/>
              </a:rPr>
              <a:t>çalışılan ortamın</a:t>
            </a:r>
            <a:r>
              <a:rPr lang="tr-TR" sz="2000" dirty="0" smtClean="0">
                <a:latin typeface="Arial" pitchFamily="34" charset="0"/>
                <a:cs typeface="Arial" pitchFamily="34" charset="0"/>
              </a:rPr>
              <a:t> korunması için; </a:t>
            </a:r>
          </a:p>
          <a:p>
            <a:pPr algn="just">
              <a:buClr>
                <a:srgbClr val="00CC00"/>
              </a:buClr>
              <a:buNone/>
            </a:pPr>
            <a:endParaRPr lang="tr-TR" sz="2000" dirty="0">
              <a:solidFill>
                <a:srgbClr val="0070C0"/>
              </a:solidFill>
              <a:latin typeface="Arial" pitchFamily="34" charset="0"/>
              <a:cs typeface="Arial" pitchFamily="34" charset="0"/>
            </a:endParaRPr>
          </a:p>
          <a:p>
            <a:pPr marL="0" indent="0" algn="just">
              <a:buClr>
                <a:srgbClr val="00CC00"/>
              </a:buClr>
              <a:buNone/>
            </a:pPr>
            <a:r>
              <a:rPr lang="tr-TR" sz="2000" dirty="0" smtClean="0">
                <a:solidFill>
                  <a:srgbClr val="0070C0"/>
                </a:solidFill>
                <a:latin typeface="Arial" pitchFamily="34" charset="0"/>
                <a:cs typeface="Arial" pitchFamily="34" charset="0"/>
              </a:rPr>
              <a:t>çalışma öncesinde</a:t>
            </a:r>
            <a:r>
              <a:rPr lang="tr-TR" sz="2000" dirty="0" smtClean="0">
                <a:latin typeface="Arial" pitchFamily="34" charset="0"/>
                <a:cs typeface="Arial" pitchFamily="34" charset="0"/>
              </a:rPr>
              <a:t>, </a:t>
            </a:r>
            <a:r>
              <a:rPr lang="tr-TR" sz="2000" dirty="0" smtClean="0">
                <a:solidFill>
                  <a:srgbClr val="00B050"/>
                </a:solidFill>
                <a:latin typeface="Arial" pitchFamily="34" charset="0"/>
                <a:cs typeface="Arial" pitchFamily="34" charset="0"/>
              </a:rPr>
              <a:t>çalışma sırasında </a:t>
            </a:r>
            <a:r>
              <a:rPr lang="tr-TR" sz="2000" dirty="0" smtClean="0">
                <a:latin typeface="Arial" pitchFamily="34" charset="0"/>
                <a:cs typeface="Arial" pitchFamily="34" charset="0"/>
              </a:rPr>
              <a:t>ve </a:t>
            </a:r>
            <a:r>
              <a:rPr lang="tr-TR" sz="2000" dirty="0" smtClean="0">
                <a:solidFill>
                  <a:srgbClr val="7030A0"/>
                </a:solidFill>
                <a:latin typeface="Arial" pitchFamily="34" charset="0"/>
                <a:cs typeface="Arial" pitchFamily="34" charset="0"/>
              </a:rPr>
              <a:t>çalışma sonrasında </a:t>
            </a:r>
            <a:r>
              <a:rPr lang="tr-TR" sz="2000" dirty="0" smtClean="0">
                <a:latin typeface="Arial" pitchFamily="34" charset="0"/>
                <a:cs typeface="Arial" pitchFamily="34" charset="0"/>
              </a:rPr>
              <a:t>belirli laboratuvar kurallarının, yönetmeliklerinin uygulanması, kimi altyapı ve cihazların kullanılmasını kapsamaktadır.</a:t>
            </a:r>
          </a:p>
          <a:p>
            <a:pPr algn="just">
              <a:buNone/>
            </a:pPr>
            <a:endParaRPr lang="tr-TR" sz="2000" dirty="0" smtClean="0">
              <a:latin typeface="Arial" pitchFamily="34" charset="0"/>
              <a:cs typeface="Arial" pitchFamily="34" charset="0"/>
            </a:endParaRPr>
          </a:p>
          <a:p>
            <a:endParaRPr lang="tr-TR" sz="2000" dirty="0">
              <a:latin typeface="Arial" pitchFamily="34" charset="0"/>
              <a:cs typeface="Arial" pitchFamily="34" charset="0"/>
            </a:endParaRPr>
          </a:p>
        </p:txBody>
      </p:sp>
      <p:sp>
        <p:nvSpPr>
          <p:cNvPr id="4" name="3 Slayt Numarası Yer Tutucusu"/>
          <p:cNvSpPr>
            <a:spLocks noGrp="1"/>
          </p:cNvSpPr>
          <p:nvPr>
            <p:ph type="sldNum" sz="quarter" idx="12"/>
          </p:nvPr>
        </p:nvSpPr>
        <p:spPr/>
        <p:txBody>
          <a:bodyPr/>
          <a:lstStyle/>
          <a:p>
            <a:fld id="{A0D429CB-FF8D-4097-9E9E-2F6C9CD34D74}" type="slidenum">
              <a:rPr lang="tr-TR" smtClean="0"/>
              <a:pPr/>
              <a:t>6</a:t>
            </a:fld>
            <a:endParaRPr lang="tr-TR"/>
          </a:p>
        </p:txBody>
      </p:sp>
    </p:spTree>
    <p:extLst>
      <p:ext uri="{BB962C8B-B14F-4D97-AF65-F5344CB8AC3E}">
        <p14:creationId xmlns:p14="http://schemas.microsoft.com/office/powerpoint/2010/main" val="1807029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836712"/>
            <a:ext cx="8229600" cy="5400600"/>
          </a:xfrm>
        </p:spPr>
        <p:txBody>
          <a:bodyPr>
            <a:normAutofit/>
          </a:bodyPr>
          <a:lstStyle/>
          <a:p>
            <a:pPr marL="0" indent="0" algn="just">
              <a:buNone/>
            </a:pPr>
            <a:endParaRPr lang="tr-TR" sz="2000" dirty="0" smtClean="0">
              <a:solidFill>
                <a:srgbClr val="FF0000"/>
              </a:solidFill>
            </a:endParaRPr>
          </a:p>
          <a:p>
            <a:pPr marL="0" indent="0" algn="just">
              <a:buNone/>
            </a:pPr>
            <a:r>
              <a:rPr lang="tr-TR" sz="2000" dirty="0" smtClean="0">
                <a:solidFill>
                  <a:srgbClr val="FF0000"/>
                </a:solidFill>
              </a:rPr>
              <a:t>Genel Laboratuvar Kuralları</a:t>
            </a:r>
          </a:p>
          <a:p>
            <a:pPr marL="0" indent="0" algn="just">
              <a:buNone/>
            </a:pPr>
            <a:endParaRPr lang="tr-TR" sz="2000" dirty="0">
              <a:solidFill>
                <a:srgbClr val="FF0000"/>
              </a:solidFill>
            </a:endParaRPr>
          </a:p>
          <a:p>
            <a:pPr marL="0" indent="0" algn="just">
              <a:buNone/>
            </a:pPr>
            <a:r>
              <a:rPr lang="tr-TR" sz="2000" dirty="0">
                <a:solidFill>
                  <a:srgbClr val="0070C0"/>
                </a:solidFill>
              </a:rPr>
              <a:t>çalışma </a:t>
            </a:r>
            <a:r>
              <a:rPr lang="tr-TR" sz="2000" dirty="0" smtClean="0">
                <a:solidFill>
                  <a:srgbClr val="0070C0"/>
                </a:solidFill>
              </a:rPr>
              <a:t>öncesi,</a:t>
            </a:r>
            <a:r>
              <a:rPr lang="tr-TR" sz="2000" dirty="0" smtClean="0"/>
              <a:t> </a:t>
            </a:r>
          </a:p>
          <a:p>
            <a:pPr marL="0" indent="0" algn="just">
              <a:buNone/>
            </a:pPr>
            <a:r>
              <a:rPr lang="tr-TR" sz="2000" dirty="0" smtClean="0">
                <a:solidFill>
                  <a:srgbClr val="00B050"/>
                </a:solidFill>
              </a:rPr>
              <a:t>çalışma sırası, </a:t>
            </a:r>
          </a:p>
          <a:p>
            <a:pPr marL="0" indent="0" algn="just">
              <a:buNone/>
            </a:pPr>
            <a:r>
              <a:rPr lang="tr-TR" sz="2000" dirty="0" smtClean="0">
                <a:solidFill>
                  <a:srgbClr val="7030A0"/>
                </a:solidFill>
              </a:rPr>
              <a:t>çalışma sonrası, </a:t>
            </a:r>
            <a:r>
              <a:rPr lang="tr-TR" sz="2000" dirty="0" smtClean="0"/>
              <a:t>uyulması gereken kurallar</a:t>
            </a:r>
          </a:p>
          <a:p>
            <a:pPr marL="0" indent="0" algn="just">
              <a:buNone/>
            </a:pPr>
            <a:endParaRPr lang="tr-TR" sz="2000" dirty="0" smtClean="0">
              <a:solidFill>
                <a:srgbClr val="FF0000"/>
              </a:solidFill>
            </a:endParaRPr>
          </a:p>
          <a:p>
            <a:pPr marL="0" indent="0" algn="just"/>
            <a:r>
              <a:rPr lang="tr-TR" sz="2000" dirty="0"/>
              <a:t>Çalışan personelin periyodik sağlık kontrolleri yapılmalı, bulaşıcı bir hastalığı olan veya taşıyıcı olduğu belirlenen personel çalıştırılmamalıdır.</a:t>
            </a:r>
          </a:p>
          <a:p>
            <a:pPr marL="0" indent="0"/>
            <a:endParaRPr lang="tr-TR" sz="2000"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7</a:t>
            </a:fld>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68760"/>
            <a:ext cx="8229600" cy="5040600"/>
          </a:xfrm>
        </p:spPr>
        <p:txBody>
          <a:bodyPr>
            <a:normAutofit/>
          </a:bodyPr>
          <a:lstStyle/>
          <a:p>
            <a:pPr algn="just"/>
            <a:r>
              <a:rPr lang="tr-TR" sz="2000" dirty="0" smtClean="0">
                <a:solidFill>
                  <a:srgbClr val="FF0000"/>
                </a:solidFill>
              </a:rPr>
              <a:t>Laboratuvarda çalışırken mutlaka uzun kollu önlük giyilmeli </a:t>
            </a:r>
            <a:r>
              <a:rPr lang="tr-TR" sz="2000" dirty="0">
                <a:solidFill>
                  <a:srgbClr val="FF0000"/>
                </a:solidFill>
              </a:rPr>
              <a:t>ve </a:t>
            </a:r>
            <a:r>
              <a:rPr lang="tr-TR" sz="2000" dirty="0" smtClean="0">
                <a:solidFill>
                  <a:srgbClr val="FF0000"/>
                </a:solidFill>
              </a:rPr>
              <a:t>laboratuvar </a:t>
            </a:r>
            <a:r>
              <a:rPr lang="tr-TR" sz="2000" dirty="0">
                <a:solidFill>
                  <a:srgbClr val="FF0000"/>
                </a:solidFill>
              </a:rPr>
              <a:t>boyunca </a:t>
            </a:r>
            <a:r>
              <a:rPr lang="tr-TR" sz="2000" dirty="0" smtClean="0">
                <a:solidFill>
                  <a:srgbClr val="FF0000"/>
                </a:solidFill>
              </a:rPr>
              <a:t>önü </a:t>
            </a:r>
            <a:r>
              <a:rPr lang="tr-TR" sz="2000" dirty="0">
                <a:solidFill>
                  <a:srgbClr val="FF0000"/>
                </a:solidFill>
              </a:rPr>
              <a:t>ilikli tutulmalıdır. </a:t>
            </a:r>
          </a:p>
          <a:p>
            <a:pPr algn="just"/>
            <a:endParaRPr lang="tr-TR" sz="2000" dirty="0" smtClean="0"/>
          </a:p>
          <a:p>
            <a:pPr algn="just"/>
            <a:r>
              <a:rPr lang="tr-TR" sz="2000" dirty="0" smtClean="0">
                <a:solidFill>
                  <a:srgbClr val="FF0000"/>
                </a:solidFill>
              </a:rPr>
              <a:t>Laboratuvarda </a:t>
            </a:r>
            <a:r>
              <a:rPr lang="tr-TR" sz="2000" dirty="0">
                <a:solidFill>
                  <a:srgbClr val="FF0000"/>
                </a:solidFill>
              </a:rPr>
              <a:t>çalışırken mutlaka </a:t>
            </a:r>
            <a:r>
              <a:rPr lang="tr-TR" sz="2000" dirty="0" smtClean="0">
                <a:solidFill>
                  <a:srgbClr val="FF0000"/>
                </a:solidFill>
              </a:rPr>
              <a:t>rahat </a:t>
            </a:r>
            <a:r>
              <a:rPr lang="tr-TR" sz="2000" dirty="0">
                <a:solidFill>
                  <a:srgbClr val="FF0000"/>
                </a:solidFill>
              </a:rPr>
              <a:t>ve </a:t>
            </a:r>
            <a:r>
              <a:rPr lang="tr-TR" sz="2000" dirty="0" smtClean="0">
                <a:solidFill>
                  <a:srgbClr val="FF0000"/>
                </a:solidFill>
              </a:rPr>
              <a:t>kalın tabanlı </a:t>
            </a:r>
            <a:r>
              <a:rPr lang="tr-TR" sz="2000" dirty="0">
                <a:solidFill>
                  <a:srgbClr val="FF0000"/>
                </a:solidFill>
              </a:rPr>
              <a:t>kapalı laboratuvar ayakkabısı giyilmelidir.</a:t>
            </a:r>
          </a:p>
          <a:p>
            <a:pPr algn="just"/>
            <a:endParaRPr lang="tr-TR" sz="2000" dirty="0" smtClean="0"/>
          </a:p>
          <a:p>
            <a:pPr algn="just"/>
            <a:r>
              <a:rPr lang="tr-TR" sz="2000" dirty="0" smtClean="0">
                <a:solidFill>
                  <a:srgbClr val="FF0000"/>
                </a:solidFill>
              </a:rPr>
              <a:t>Çalışmanın </a:t>
            </a:r>
            <a:r>
              <a:rPr lang="tr-TR" sz="2000" dirty="0">
                <a:solidFill>
                  <a:srgbClr val="FF0000"/>
                </a:solidFill>
              </a:rPr>
              <a:t>niteliğine göre gerektiğinde işe </a:t>
            </a:r>
            <a:r>
              <a:rPr lang="tr-TR" sz="2000" dirty="0" smtClean="0">
                <a:solidFill>
                  <a:srgbClr val="FF0000"/>
                </a:solidFill>
              </a:rPr>
              <a:t>uygun eldiven </a:t>
            </a:r>
            <a:r>
              <a:rPr lang="tr-TR" sz="2000" dirty="0">
                <a:solidFill>
                  <a:srgbClr val="FF0000"/>
                </a:solidFill>
              </a:rPr>
              <a:t>ve koruyucu gözlük kullanılmalıdır</a:t>
            </a:r>
            <a:r>
              <a:rPr lang="tr-TR" sz="2000" dirty="0" smtClean="0">
                <a:solidFill>
                  <a:srgbClr val="FF0000"/>
                </a:solidFill>
              </a:rPr>
              <a:t>.</a:t>
            </a:r>
          </a:p>
          <a:p>
            <a:pPr algn="just"/>
            <a:endParaRPr lang="tr-TR" sz="2000" dirty="0" smtClean="0"/>
          </a:p>
          <a:p>
            <a:pPr algn="just"/>
            <a:r>
              <a:rPr lang="tr-TR" sz="2000" dirty="0"/>
              <a:t>Çanta, palto, mont </a:t>
            </a:r>
            <a:r>
              <a:rPr lang="tr-TR" sz="2000" dirty="0" err="1"/>
              <a:t>v.b</a:t>
            </a:r>
            <a:r>
              <a:rPr lang="tr-TR" sz="2000" dirty="0"/>
              <a:t>. malzemeler mümkün olduğunca laboratuvara  </a:t>
            </a:r>
            <a:r>
              <a:rPr lang="tr-TR" sz="2000" dirty="0" smtClean="0"/>
              <a:t>getirilmemeli, </a:t>
            </a:r>
            <a:r>
              <a:rPr lang="tr-TR" sz="2000" dirty="0"/>
              <a:t>Laboratuvar </a:t>
            </a:r>
            <a:r>
              <a:rPr lang="tr-TR" sz="2000" dirty="0" smtClean="0"/>
              <a:t>dışına da </a:t>
            </a:r>
            <a:r>
              <a:rPr lang="tr-TR" sz="2000" dirty="0"/>
              <a:t>laboratuvarda kullanılan önlük, eldiven, vb. ile çıkılmamalıdır. </a:t>
            </a:r>
          </a:p>
          <a:p>
            <a:pPr algn="just"/>
            <a:endParaRPr lang="tr-TR" sz="2000" dirty="0"/>
          </a:p>
          <a:p>
            <a:pPr algn="just"/>
            <a:endParaRPr lang="tr-TR" sz="2000"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8</a:t>
            </a:fld>
            <a:endParaRPr lang="tr-TR"/>
          </a:p>
        </p:txBody>
      </p:sp>
      <p:sp>
        <p:nvSpPr>
          <p:cNvPr id="2" name="Metin kutusu 1"/>
          <p:cNvSpPr txBox="1"/>
          <p:nvPr/>
        </p:nvSpPr>
        <p:spPr>
          <a:xfrm>
            <a:off x="179512" y="449886"/>
            <a:ext cx="7378943" cy="646331"/>
          </a:xfrm>
          <a:prstGeom prst="rect">
            <a:avLst/>
          </a:prstGeom>
          <a:noFill/>
        </p:spPr>
        <p:txBody>
          <a:bodyPr wrap="none" rtlCol="0">
            <a:spAutoFit/>
          </a:bodyPr>
          <a:lstStyle/>
          <a:p>
            <a:pPr algn="just"/>
            <a:r>
              <a:rPr lang="tr-TR" dirty="0">
                <a:solidFill>
                  <a:srgbClr val="7030A0"/>
                </a:solidFill>
              </a:rPr>
              <a:t>Genel Laboratuvar </a:t>
            </a:r>
            <a:r>
              <a:rPr lang="tr-TR" dirty="0" smtClean="0">
                <a:solidFill>
                  <a:srgbClr val="7030A0"/>
                </a:solidFill>
              </a:rPr>
              <a:t>Kuralları/ </a:t>
            </a:r>
            <a:r>
              <a:rPr lang="tr-TR" dirty="0" smtClean="0">
                <a:solidFill>
                  <a:srgbClr val="FF0000"/>
                </a:solidFill>
              </a:rPr>
              <a:t>çalışma öncesi</a:t>
            </a:r>
            <a:r>
              <a:rPr lang="tr-TR" dirty="0" smtClean="0">
                <a:solidFill>
                  <a:srgbClr val="7030A0"/>
                </a:solidFill>
              </a:rPr>
              <a:t> </a:t>
            </a:r>
            <a:r>
              <a:rPr lang="tr-TR" dirty="0">
                <a:solidFill>
                  <a:srgbClr val="FF0000"/>
                </a:solidFill>
              </a:rPr>
              <a:t>uyulması gereken kurallar</a:t>
            </a:r>
          </a:p>
          <a:p>
            <a:endParaRPr lang="tr-TR" dirty="0"/>
          </a:p>
        </p:txBody>
      </p:sp>
    </p:spTree>
    <p:extLst>
      <p:ext uri="{BB962C8B-B14F-4D97-AF65-F5344CB8AC3E}">
        <p14:creationId xmlns:p14="http://schemas.microsoft.com/office/powerpoint/2010/main" val="527985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80728"/>
            <a:ext cx="8229600" cy="5328632"/>
          </a:xfrm>
        </p:spPr>
        <p:txBody>
          <a:bodyPr>
            <a:normAutofit/>
          </a:bodyPr>
          <a:lstStyle/>
          <a:p>
            <a:pPr algn="just"/>
            <a:endParaRPr lang="tr-TR" sz="2000" dirty="0"/>
          </a:p>
          <a:p>
            <a:pPr algn="just"/>
            <a:r>
              <a:rPr lang="tr-TR" sz="2000" dirty="0" smtClean="0"/>
              <a:t>Laboratuvarda çalışırken uzun saçlar toplanmalıdır.</a:t>
            </a:r>
          </a:p>
          <a:p>
            <a:pPr algn="just"/>
            <a:endParaRPr lang="tr-TR" sz="2000" dirty="0" smtClean="0"/>
          </a:p>
          <a:p>
            <a:pPr algn="just"/>
            <a:r>
              <a:rPr lang="tr-TR" sz="2000" dirty="0"/>
              <a:t>Ellerde açık yara, kesik, çatlak vs. varsa çalışmaya başlamadan önce mutlaka bandajla </a:t>
            </a:r>
            <a:r>
              <a:rPr lang="tr-TR" sz="2000" dirty="0" smtClean="0"/>
              <a:t>kapatılmalıdır.</a:t>
            </a:r>
          </a:p>
          <a:p>
            <a:pPr algn="just"/>
            <a:endParaRPr lang="tr-TR" sz="2000" dirty="0"/>
          </a:p>
          <a:p>
            <a:pPr algn="just"/>
            <a:r>
              <a:rPr lang="tr-TR" sz="2000" dirty="0" smtClean="0"/>
              <a:t>Çalışılacak ortamın temizliği, alet ekipmanların (tüpler, havalandırmalar, su ve elektrik aksamı, cam ve kimyasallar) kontrolü yapılmalı, olumsuz durumlar karşısında laboratuvar sorumlusuna bilgi verilerek olumsuzluğun giderilmesi durumunda çalışmaya başlanmalıdır.</a:t>
            </a:r>
            <a:endParaRPr lang="tr-TR" sz="2000" dirty="0"/>
          </a:p>
          <a:p>
            <a:pPr marL="0" indent="0" algn="just">
              <a:buNone/>
            </a:pPr>
            <a:endParaRPr lang="tr-TR" sz="2000" dirty="0" smtClean="0">
              <a:solidFill>
                <a:srgbClr val="FF0000"/>
              </a:solidFill>
            </a:endParaRPr>
          </a:p>
          <a:p>
            <a:pPr marL="0" indent="0"/>
            <a:endParaRPr lang="tr-TR" sz="2000" dirty="0"/>
          </a:p>
        </p:txBody>
      </p:sp>
      <p:sp>
        <p:nvSpPr>
          <p:cNvPr id="4" name="3 Slayt Numarası Yer Tutucusu"/>
          <p:cNvSpPr>
            <a:spLocks noGrp="1"/>
          </p:cNvSpPr>
          <p:nvPr>
            <p:ph type="sldNum" sz="quarter" idx="12"/>
          </p:nvPr>
        </p:nvSpPr>
        <p:spPr/>
        <p:txBody>
          <a:bodyPr/>
          <a:lstStyle/>
          <a:p>
            <a:fld id="{A0D429CB-FF8D-4097-9E9E-2F6C9CD34D74}" type="slidenum">
              <a:rPr lang="tr-TR" smtClean="0"/>
              <a:pPr/>
              <a:t>9</a:t>
            </a:fld>
            <a:endParaRPr lang="tr-TR"/>
          </a:p>
        </p:txBody>
      </p:sp>
      <p:sp>
        <p:nvSpPr>
          <p:cNvPr id="2" name="Metin kutusu 1"/>
          <p:cNvSpPr txBox="1"/>
          <p:nvPr/>
        </p:nvSpPr>
        <p:spPr>
          <a:xfrm>
            <a:off x="179512" y="449886"/>
            <a:ext cx="7378943" cy="646331"/>
          </a:xfrm>
          <a:prstGeom prst="rect">
            <a:avLst/>
          </a:prstGeom>
          <a:noFill/>
        </p:spPr>
        <p:txBody>
          <a:bodyPr wrap="none" rtlCol="0">
            <a:spAutoFit/>
          </a:bodyPr>
          <a:lstStyle/>
          <a:p>
            <a:pPr algn="just"/>
            <a:r>
              <a:rPr lang="tr-TR" dirty="0">
                <a:solidFill>
                  <a:srgbClr val="7030A0"/>
                </a:solidFill>
              </a:rPr>
              <a:t>Genel Laboratuvar </a:t>
            </a:r>
            <a:r>
              <a:rPr lang="tr-TR" dirty="0" smtClean="0">
                <a:solidFill>
                  <a:srgbClr val="7030A0"/>
                </a:solidFill>
              </a:rPr>
              <a:t>Kuralları/ </a:t>
            </a:r>
            <a:r>
              <a:rPr lang="tr-TR" dirty="0" smtClean="0">
                <a:solidFill>
                  <a:srgbClr val="FF0000"/>
                </a:solidFill>
              </a:rPr>
              <a:t>çalışma öncesi</a:t>
            </a:r>
            <a:r>
              <a:rPr lang="tr-TR" dirty="0" smtClean="0">
                <a:solidFill>
                  <a:srgbClr val="7030A0"/>
                </a:solidFill>
              </a:rPr>
              <a:t> </a:t>
            </a:r>
            <a:r>
              <a:rPr lang="tr-TR" dirty="0">
                <a:solidFill>
                  <a:srgbClr val="FF0000"/>
                </a:solidFill>
              </a:rPr>
              <a:t>uyulması gereken kurallar</a:t>
            </a:r>
          </a:p>
          <a:p>
            <a:endParaRPr lang="tr-TR" dirty="0"/>
          </a:p>
        </p:txBody>
      </p:sp>
    </p:spTree>
    <p:extLst>
      <p:ext uri="{BB962C8B-B14F-4D97-AF65-F5344CB8AC3E}">
        <p14:creationId xmlns:p14="http://schemas.microsoft.com/office/powerpoint/2010/main" val="3754287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tlik">
  <a:themeElements>
    <a:clrScheme name="Netlik">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is Klasik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tlik">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1988</TotalTime>
  <Words>1443</Words>
  <Application>Microsoft Office PowerPoint</Application>
  <PresentationFormat>Ekran Gösterisi (4:3)</PresentationFormat>
  <Paragraphs>269</Paragraphs>
  <Slides>25</Slides>
  <Notes>5</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Netlik</vt:lpstr>
      <vt:lpstr>GENEL LABORATUVAR GÜVENLİĞİ KİMYASAL VE GAZ RİSKLERİ</vt:lpstr>
      <vt:lpstr>PowerPoint Sunusu</vt:lpstr>
      <vt:lpstr> </vt:lpstr>
      <vt:lpstr> </vt:lpstr>
      <vt:lpstr> </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LABORATUVAR GÜVENLİĞİ</dc:title>
  <dc:creator>caner</dc:creator>
  <cp:lastModifiedBy>ASUS</cp:lastModifiedBy>
  <cp:revision>421</cp:revision>
  <dcterms:created xsi:type="dcterms:W3CDTF">2011-05-17T05:27:27Z</dcterms:created>
  <dcterms:modified xsi:type="dcterms:W3CDTF">2015-10-15T07:05:48Z</dcterms:modified>
</cp:coreProperties>
</file>