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7" r:id="rId2"/>
    <p:sldId id="258" r:id="rId3"/>
    <p:sldId id="280" r:id="rId4"/>
    <p:sldId id="259" r:id="rId5"/>
    <p:sldId id="295" r:id="rId6"/>
    <p:sldId id="296" r:id="rId7"/>
    <p:sldId id="298" r:id="rId8"/>
    <p:sldId id="260" r:id="rId9"/>
    <p:sldId id="262" r:id="rId10"/>
    <p:sldId id="265" r:id="rId11"/>
    <p:sldId id="263" r:id="rId12"/>
    <p:sldId id="264" r:id="rId13"/>
    <p:sldId id="300" r:id="rId14"/>
    <p:sldId id="301" r:id="rId15"/>
    <p:sldId id="302" r:id="rId1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69C7853C-536D-4A76-A0AE-DD22124D55A5}" styleName="Tema Uygulanmış Stil 1 - Vurgu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ema Uygulanmış Stil 1 - Vurgu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011" autoAdjust="0"/>
  </p:normalViewPr>
  <p:slideViewPr>
    <p:cSldViewPr>
      <p:cViewPr varScale="1">
        <p:scale>
          <a:sx n="76" d="100"/>
          <a:sy n="76" d="100"/>
        </p:scale>
        <p:origin x="-346" y="-8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701DD39-7DBA-498A-9C77-00570A5BC954}" type="datetimeFigureOut">
              <a:rPr lang="tr-TR" smtClean="0"/>
              <a:pPr/>
              <a:t>12.05.2016</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4A7ECC7-C4F4-4413-BEDC-2DB000605201}"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12.05.2016</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12.05.2016</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12.05.2016</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12.05.2016</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12.05.2016</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12.05.2016</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12.05.2016</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12.05.2016</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12.05.2016</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12.05.2016</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12.05.2016</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12.05.2016</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www.sorhocam.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2.xml"/><Relationship Id="rId4" Type="http://schemas.openxmlformats.org/officeDocument/2006/relationships/image" Target="../media/image1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23528" y="2852936"/>
            <a:ext cx="8229600" cy="1143000"/>
          </a:xfrm>
        </p:spPr>
        <p:txBody>
          <a:bodyPr/>
          <a:lstStyle/>
          <a:p>
            <a:r>
              <a:rPr lang="tr-TR" dirty="0" smtClean="0"/>
              <a:t>KİRAZ </a:t>
            </a:r>
            <a:endParaRPr lang="tr-TR" dirty="0"/>
          </a:p>
        </p:txBody>
      </p:sp>
      <p:pic>
        <p:nvPicPr>
          <p:cNvPr id="8194" name="Picture 2" descr="http://www.kizsalsorunlar.com/k/uploads/2012/06/kiraz.jpg"/>
          <p:cNvPicPr>
            <a:picLocks noChangeAspect="1" noChangeArrowheads="1"/>
          </p:cNvPicPr>
          <p:nvPr/>
        </p:nvPicPr>
        <p:blipFill>
          <a:blip r:embed="rId2" cstate="print"/>
          <a:srcRect/>
          <a:stretch>
            <a:fillRect/>
          </a:stretch>
        </p:blipFill>
        <p:spPr bwMode="auto">
          <a:xfrm>
            <a:off x="4427984" y="0"/>
            <a:ext cx="4458418" cy="3168352"/>
          </a:xfrm>
          <a:prstGeom prst="rect">
            <a:avLst/>
          </a:prstGeom>
          <a:noFill/>
        </p:spPr>
      </p:pic>
      <p:pic>
        <p:nvPicPr>
          <p:cNvPr id="8196" name="Picture 4" descr="kiraz ile ilgili görsel sonucu"/>
          <p:cNvPicPr>
            <a:picLocks noChangeAspect="1" noChangeArrowheads="1"/>
          </p:cNvPicPr>
          <p:nvPr/>
        </p:nvPicPr>
        <p:blipFill>
          <a:blip r:embed="rId3" cstate="print"/>
          <a:srcRect/>
          <a:stretch>
            <a:fillRect/>
          </a:stretch>
        </p:blipFill>
        <p:spPr bwMode="auto">
          <a:xfrm>
            <a:off x="323528" y="188640"/>
            <a:ext cx="3744416" cy="2804699"/>
          </a:xfrm>
          <a:prstGeom prst="rect">
            <a:avLst/>
          </a:prstGeom>
          <a:noFill/>
        </p:spPr>
      </p:pic>
      <p:pic>
        <p:nvPicPr>
          <p:cNvPr id="8198" name="Picture 6" descr="https://encrypted-tbn0.gstatic.com/images?q=tbn:ANd9GcQjVQhq3-zBVorbWSX9fY8hc6x0m4ppvu8yhLI0JRN3tMQPFXLj"/>
          <p:cNvPicPr>
            <a:picLocks noChangeAspect="1" noChangeArrowheads="1"/>
          </p:cNvPicPr>
          <p:nvPr/>
        </p:nvPicPr>
        <p:blipFill>
          <a:blip r:embed="rId4" cstate="print"/>
          <a:srcRect/>
          <a:stretch>
            <a:fillRect/>
          </a:stretch>
        </p:blipFill>
        <p:spPr bwMode="auto">
          <a:xfrm>
            <a:off x="395536" y="4005064"/>
            <a:ext cx="3816424" cy="2619392"/>
          </a:xfrm>
          <a:prstGeom prst="rect">
            <a:avLst/>
          </a:prstGeom>
          <a:noFill/>
        </p:spPr>
      </p:pic>
      <p:pic>
        <p:nvPicPr>
          <p:cNvPr id="8200" name="Picture 8" descr="https://encrypted-tbn0.gstatic.com/images?q=tbn:ANd9GcQuZiHSrNVVyLzIFCZPjLYoK6qphGujAUori6_lADNGHzm6R6hn"/>
          <p:cNvPicPr>
            <a:picLocks noChangeAspect="1" noChangeArrowheads="1"/>
          </p:cNvPicPr>
          <p:nvPr/>
        </p:nvPicPr>
        <p:blipFill>
          <a:blip r:embed="rId5" cstate="print"/>
          <a:srcRect/>
          <a:stretch>
            <a:fillRect/>
          </a:stretch>
        </p:blipFill>
        <p:spPr bwMode="auto">
          <a:xfrm>
            <a:off x="5214134" y="3933056"/>
            <a:ext cx="3634566" cy="2711947"/>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234880" y="1340768"/>
            <a:ext cx="3909120" cy="3556992"/>
          </a:xfrm>
        </p:spPr>
        <p:txBody>
          <a:bodyPr>
            <a:normAutofit/>
          </a:bodyPr>
          <a:lstStyle/>
          <a:p>
            <a:pPr>
              <a:buNone/>
            </a:pPr>
            <a:r>
              <a:rPr lang="tr-TR" dirty="0" smtClean="0"/>
              <a:t>	Meyveyi zamanla buruşturur ve tamamen kurutur. Kuruyan meyveler mumyalaşır dalda asılı kalırlar.</a:t>
            </a:r>
            <a:br>
              <a:rPr lang="tr-TR" dirty="0" smtClean="0"/>
            </a:br>
            <a:endParaRPr lang="tr-TR" dirty="0"/>
          </a:p>
        </p:txBody>
      </p:sp>
      <p:pic>
        <p:nvPicPr>
          <p:cNvPr id="4" name="Picture 4" descr="http://img849.imageshack.us/img849/6239/monilia3.jpg"/>
          <p:cNvPicPr>
            <a:picLocks noChangeAspect="1" noChangeArrowheads="1"/>
          </p:cNvPicPr>
          <p:nvPr/>
        </p:nvPicPr>
        <p:blipFill>
          <a:blip r:embed="rId2" cstate="print"/>
          <a:srcRect/>
          <a:stretch>
            <a:fillRect/>
          </a:stretch>
        </p:blipFill>
        <p:spPr bwMode="auto">
          <a:xfrm>
            <a:off x="395536" y="1052736"/>
            <a:ext cx="5076984" cy="4004618"/>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11560" y="5921895"/>
            <a:ext cx="8229600" cy="936105"/>
          </a:xfrm>
        </p:spPr>
        <p:txBody>
          <a:bodyPr/>
          <a:lstStyle/>
          <a:p>
            <a:pPr algn="ctr">
              <a:buNone/>
            </a:pPr>
            <a:r>
              <a:rPr lang="tr-TR" dirty="0" smtClean="0"/>
              <a:t>Sağlam ve mumyalaşmış meyveler</a:t>
            </a:r>
            <a:endParaRPr lang="tr-TR" dirty="0"/>
          </a:p>
        </p:txBody>
      </p:sp>
      <p:pic>
        <p:nvPicPr>
          <p:cNvPr id="4" name="3 Resim" descr="http://www.tarimkutuphanesi.com/veri_dosyasi.asp?id=584"/>
          <p:cNvPicPr/>
          <p:nvPr/>
        </p:nvPicPr>
        <p:blipFill>
          <a:blip r:embed="rId2" cstate="print"/>
          <a:srcRect/>
          <a:stretch>
            <a:fillRect/>
          </a:stretch>
        </p:blipFill>
        <p:spPr bwMode="auto">
          <a:xfrm>
            <a:off x="1331640" y="1340768"/>
            <a:ext cx="6408712" cy="4536503"/>
          </a:xfrm>
          <a:prstGeom prst="rect">
            <a:avLst/>
          </a:prstGeom>
          <a:noFill/>
          <a:ln w="9525">
            <a:noFill/>
            <a:miter lim="800000"/>
            <a:headEnd/>
            <a:tailEnd/>
          </a:ln>
        </p:spPr>
      </p:pic>
      <p:pic>
        <p:nvPicPr>
          <p:cNvPr id="2050" name="Picture 2" descr="http://www.agrobestgrup.com/images/icerik/BrownRotStoneFruits04.jpg"/>
          <p:cNvPicPr>
            <a:picLocks noChangeAspect="1" noChangeArrowheads="1"/>
          </p:cNvPicPr>
          <p:nvPr/>
        </p:nvPicPr>
        <p:blipFill>
          <a:blip r:embed="rId3" cstate="print"/>
          <a:srcRect/>
          <a:stretch>
            <a:fillRect/>
          </a:stretch>
        </p:blipFill>
        <p:spPr bwMode="auto">
          <a:xfrm>
            <a:off x="6084168" y="260648"/>
            <a:ext cx="2843808" cy="2060848"/>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Mücadele</a:t>
            </a:r>
            <a:endParaRPr lang="tr-TR" dirty="0"/>
          </a:p>
        </p:txBody>
      </p:sp>
      <p:sp>
        <p:nvSpPr>
          <p:cNvPr id="3" name="2 İçerik Yer Tutucusu"/>
          <p:cNvSpPr>
            <a:spLocks noGrp="1"/>
          </p:cNvSpPr>
          <p:nvPr>
            <p:ph idx="1"/>
          </p:nvPr>
        </p:nvSpPr>
        <p:spPr>
          <a:xfrm>
            <a:off x="323528" y="1916832"/>
            <a:ext cx="8435280" cy="2404864"/>
          </a:xfrm>
        </p:spPr>
        <p:txBody>
          <a:bodyPr/>
          <a:lstStyle/>
          <a:p>
            <a:pPr algn="just">
              <a:buNone/>
            </a:pPr>
            <a:r>
              <a:rPr lang="tr-TR" dirty="0" smtClean="0"/>
              <a:t>	</a:t>
            </a:r>
            <a:r>
              <a:rPr lang="tr-TR" dirty="0" smtClean="0">
                <a:latin typeface="Times New Roman" pitchFamily="18" charset="0"/>
                <a:cs typeface="Times New Roman" pitchFamily="18" charset="0"/>
              </a:rPr>
              <a:t>Hastalığın görüldüğü bahçelerde ağaçlar üzerindeki tüm kuru dallar budanıp yakılmalı, mumyalaşarak ağaç üzerinde  kalmış ve yere düşmüş meyveler toplanarak imha edilmelidir.</a:t>
            </a:r>
            <a:endParaRPr lang="tr-TR"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1520" y="404664"/>
            <a:ext cx="8568952" cy="6120680"/>
          </a:xfrm>
        </p:spPr>
        <p:txBody>
          <a:bodyPr>
            <a:normAutofit/>
          </a:bodyPr>
          <a:lstStyle/>
          <a:p>
            <a:pPr marL="0" indent="0" algn="just">
              <a:buNone/>
            </a:pPr>
            <a:r>
              <a:rPr lang="tr-TR" sz="2800" dirty="0" smtClean="0">
                <a:latin typeface="Times New Roman" pitchFamily="18" charset="0"/>
                <a:cs typeface="Times New Roman" pitchFamily="18" charset="0"/>
              </a:rPr>
              <a:t>Budama yapıldıktan hemen sonra bordo bulamacı verilmelidir. Ağacın en üst dalından başlayarak ağaçta hiç kuru yer kalmayacak şekilde uygulanmalıdır. </a:t>
            </a:r>
          </a:p>
          <a:p>
            <a:pPr marL="514350" indent="-514350">
              <a:buAutoNum type="arabicPeriod"/>
            </a:pPr>
            <a:r>
              <a:rPr lang="tr-TR" sz="2800" b="1" dirty="0" smtClean="0">
                <a:latin typeface="Times New Roman" pitchFamily="18" charset="0"/>
                <a:cs typeface="Times New Roman" pitchFamily="18" charset="0"/>
              </a:rPr>
              <a:t>İlaçlama</a:t>
            </a:r>
          </a:p>
          <a:p>
            <a:pPr marL="514350" indent="-514350">
              <a:buFont typeface="Wingdings" pitchFamily="2" charset="2"/>
              <a:buChar char="Ø"/>
            </a:pPr>
            <a:r>
              <a:rPr lang="tr-TR" sz="2800" dirty="0" smtClean="0">
                <a:latin typeface="Times New Roman" pitchFamily="18" charset="0"/>
                <a:cs typeface="Times New Roman" pitchFamily="18" charset="0"/>
              </a:rPr>
              <a:t>çiçeklenme başlangıcında (%5–10 çiçekte)</a:t>
            </a:r>
          </a:p>
          <a:p>
            <a:pPr marL="514350" indent="-514350">
              <a:buAutoNum type="arabicPeriod"/>
            </a:pPr>
            <a:endParaRPr lang="tr-TR" sz="2800" dirty="0" smtClean="0">
              <a:latin typeface="Times New Roman" pitchFamily="18" charset="0"/>
              <a:cs typeface="Times New Roman" pitchFamily="18" charset="0"/>
            </a:endParaRPr>
          </a:p>
          <a:p>
            <a:pPr marL="514350" indent="-514350">
              <a:buNone/>
            </a:pPr>
            <a:r>
              <a:rPr lang="tr-TR" sz="2800" b="1" dirty="0" smtClean="0">
                <a:latin typeface="Times New Roman" pitchFamily="18" charset="0"/>
                <a:cs typeface="Times New Roman" pitchFamily="18" charset="0"/>
              </a:rPr>
              <a:t>2. İlaçlama</a:t>
            </a:r>
          </a:p>
          <a:p>
            <a:pPr marL="514350" indent="-514350">
              <a:buFont typeface="Wingdings" pitchFamily="2" charset="2"/>
              <a:buChar char="Ø"/>
            </a:pPr>
            <a:r>
              <a:rPr lang="tr-TR" sz="2800" dirty="0" smtClean="0">
                <a:latin typeface="Times New Roman" pitchFamily="18" charset="0"/>
                <a:cs typeface="Times New Roman" pitchFamily="18" charset="0"/>
              </a:rPr>
              <a:t>tam çiçeklenmede (%90–100 )</a:t>
            </a:r>
          </a:p>
          <a:p>
            <a:pPr marL="514350" indent="-514350">
              <a:buFont typeface="Wingdings" pitchFamily="2" charset="2"/>
              <a:buChar char="Ø"/>
            </a:pPr>
            <a:r>
              <a:rPr lang="tr-TR" sz="2800" dirty="0" smtClean="0"/>
              <a:t>Budama yapıldıktan hemen sonra bordo bulamacı verilmelidir. Ağacın en üst dalından başlayarak ağaçta hiç kuru yer kalmayacak şekilde uygulanmalıdır. </a:t>
            </a:r>
            <a:endParaRPr lang="tr-TR"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4 Tablo"/>
          <p:cNvGraphicFramePr>
            <a:graphicFrameLocks noGrp="1"/>
          </p:cNvGraphicFramePr>
          <p:nvPr/>
        </p:nvGraphicFramePr>
        <p:xfrm>
          <a:off x="251520" y="1124744"/>
          <a:ext cx="8568951" cy="5544619"/>
        </p:xfrm>
        <a:graphic>
          <a:graphicData uri="http://schemas.openxmlformats.org/drawingml/2006/table">
            <a:tbl>
              <a:tblPr>
                <a:tableStyleId>{35758FB7-9AC5-4552-8A53-C91805E547FA}</a:tableStyleId>
              </a:tblPr>
              <a:tblGrid>
                <a:gridCol w="3108347"/>
                <a:gridCol w="1974219"/>
                <a:gridCol w="1029113"/>
                <a:gridCol w="2457272"/>
              </a:tblGrid>
              <a:tr h="1386154">
                <a:tc>
                  <a:txBody>
                    <a:bodyPr/>
                    <a:lstStyle/>
                    <a:p>
                      <a:pPr algn="ctr"/>
                      <a:r>
                        <a:rPr lang="it-IT" sz="2000" b="1" dirty="0">
                          <a:solidFill>
                            <a:srgbClr val="002060"/>
                          </a:solidFill>
                          <a:latin typeface="Times New Roman" pitchFamily="18" charset="0"/>
                          <a:cs typeface="Times New Roman" pitchFamily="18" charset="0"/>
                        </a:rPr>
                        <a:t>Etkili madde</a:t>
                      </a:r>
                      <a:br>
                        <a:rPr lang="it-IT" sz="2000" b="1" dirty="0">
                          <a:solidFill>
                            <a:srgbClr val="002060"/>
                          </a:solidFill>
                          <a:latin typeface="Times New Roman" pitchFamily="18" charset="0"/>
                          <a:cs typeface="Times New Roman" pitchFamily="18" charset="0"/>
                        </a:rPr>
                      </a:br>
                      <a:r>
                        <a:rPr lang="it-IT" sz="2000" b="1" dirty="0">
                          <a:solidFill>
                            <a:srgbClr val="002060"/>
                          </a:solidFill>
                          <a:latin typeface="Times New Roman" pitchFamily="18" charset="0"/>
                          <a:cs typeface="Times New Roman" pitchFamily="18" charset="0"/>
                        </a:rPr>
                        <a:t>adı ve oranı</a:t>
                      </a:r>
                    </a:p>
                  </a:txBody>
                  <a:tcPr marL="0" marR="0" marT="0" marB="0" anchor="ctr"/>
                </a:tc>
                <a:tc>
                  <a:txBody>
                    <a:bodyPr/>
                    <a:lstStyle/>
                    <a:p>
                      <a:pPr algn="ctr"/>
                      <a:r>
                        <a:rPr lang="tr-TR" sz="2000" b="1" dirty="0" err="1">
                          <a:solidFill>
                            <a:srgbClr val="002060"/>
                          </a:solidFill>
                          <a:latin typeface="Times New Roman" pitchFamily="18" charset="0"/>
                          <a:cs typeface="Times New Roman" pitchFamily="18" charset="0"/>
                        </a:rPr>
                        <a:t>Formülasyonu</a:t>
                      </a:r>
                      <a:endParaRPr lang="tr-TR" sz="2000" b="1" dirty="0">
                        <a:solidFill>
                          <a:srgbClr val="002060"/>
                        </a:solidFill>
                        <a:latin typeface="Times New Roman" pitchFamily="18" charset="0"/>
                        <a:cs typeface="Times New Roman" pitchFamily="18" charset="0"/>
                      </a:endParaRPr>
                    </a:p>
                  </a:txBody>
                  <a:tcPr marL="0" marR="0" marT="0" marB="0" anchor="ctr"/>
                </a:tc>
                <a:tc>
                  <a:txBody>
                    <a:bodyPr/>
                    <a:lstStyle/>
                    <a:p>
                      <a:pPr algn="ctr"/>
                      <a:r>
                        <a:rPr lang="tr-TR" sz="2000" b="1">
                          <a:solidFill>
                            <a:srgbClr val="002060"/>
                          </a:solidFill>
                          <a:latin typeface="Times New Roman" pitchFamily="18" charset="0"/>
                          <a:cs typeface="Times New Roman" pitchFamily="18" charset="0"/>
                        </a:rPr>
                        <a:t>Doz</a:t>
                      </a:r>
                      <a:br>
                        <a:rPr lang="tr-TR" sz="2000" b="1">
                          <a:solidFill>
                            <a:srgbClr val="002060"/>
                          </a:solidFill>
                          <a:latin typeface="Times New Roman" pitchFamily="18" charset="0"/>
                          <a:cs typeface="Times New Roman" pitchFamily="18" charset="0"/>
                        </a:rPr>
                      </a:br>
                      <a:r>
                        <a:rPr lang="tr-TR" sz="2000" b="1">
                          <a:solidFill>
                            <a:srgbClr val="002060"/>
                          </a:solidFill>
                          <a:latin typeface="Times New Roman" pitchFamily="18" charset="0"/>
                          <a:cs typeface="Times New Roman" pitchFamily="18" charset="0"/>
                        </a:rPr>
                        <a:t>100 L suya</a:t>
                      </a:r>
                    </a:p>
                  </a:txBody>
                  <a:tcPr marL="0" marR="0" marT="0" marB="0" anchor="ctr"/>
                </a:tc>
                <a:tc>
                  <a:txBody>
                    <a:bodyPr/>
                    <a:lstStyle/>
                    <a:p>
                      <a:pPr algn="ctr"/>
                      <a:r>
                        <a:rPr lang="fi-FI" sz="2000" b="1" dirty="0">
                          <a:solidFill>
                            <a:srgbClr val="002060"/>
                          </a:solidFill>
                          <a:latin typeface="Times New Roman" pitchFamily="18" charset="0"/>
                          <a:cs typeface="Times New Roman" pitchFamily="18" charset="0"/>
                        </a:rPr>
                        <a:t>Son ilaçlama ile hasat</a:t>
                      </a:r>
                      <a:br>
                        <a:rPr lang="fi-FI" sz="2000" b="1" dirty="0">
                          <a:solidFill>
                            <a:srgbClr val="002060"/>
                          </a:solidFill>
                          <a:latin typeface="Times New Roman" pitchFamily="18" charset="0"/>
                          <a:cs typeface="Times New Roman" pitchFamily="18" charset="0"/>
                        </a:rPr>
                      </a:br>
                      <a:r>
                        <a:rPr lang="fi-FI" sz="2000" b="1" dirty="0">
                          <a:solidFill>
                            <a:srgbClr val="002060"/>
                          </a:solidFill>
                          <a:latin typeface="Times New Roman" pitchFamily="18" charset="0"/>
                          <a:cs typeface="Times New Roman" pitchFamily="18" charset="0"/>
                        </a:rPr>
                        <a:t>arasındaki süre(gün)</a:t>
                      </a:r>
                    </a:p>
                  </a:txBody>
                  <a:tcPr marL="0" marR="0" marT="0" marB="0" anchor="ctr"/>
                </a:tc>
              </a:tr>
              <a:tr h="346539">
                <a:tc>
                  <a:txBody>
                    <a:bodyPr/>
                    <a:lstStyle/>
                    <a:p>
                      <a:pPr algn="ctr"/>
                      <a:r>
                        <a:rPr lang="tr-TR" sz="2000" dirty="0" err="1">
                          <a:solidFill>
                            <a:srgbClr val="002060"/>
                          </a:solidFill>
                          <a:latin typeface="Times New Roman" pitchFamily="18" charset="0"/>
                          <a:cs typeface="Times New Roman" pitchFamily="18" charset="0"/>
                        </a:rPr>
                        <a:t>Benomyl</a:t>
                      </a:r>
                      <a:r>
                        <a:rPr lang="tr-TR" sz="2000" dirty="0">
                          <a:solidFill>
                            <a:srgbClr val="002060"/>
                          </a:solidFill>
                          <a:latin typeface="Times New Roman" pitchFamily="18" charset="0"/>
                          <a:cs typeface="Times New Roman" pitchFamily="18" charset="0"/>
                        </a:rPr>
                        <a:t> %50</a:t>
                      </a:r>
                    </a:p>
                  </a:txBody>
                  <a:tcPr marL="0" marR="0" marT="0" marB="0" anchor="ctr"/>
                </a:tc>
                <a:tc>
                  <a:txBody>
                    <a:bodyPr/>
                    <a:lstStyle/>
                    <a:p>
                      <a:pPr algn="ctr"/>
                      <a:r>
                        <a:rPr lang="tr-TR" sz="2000">
                          <a:solidFill>
                            <a:srgbClr val="002060"/>
                          </a:solidFill>
                          <a:latin typeface="Times New Roman" pitchFamily="18" charset="0"/>
                          <a:cs typeface="Times New Roman" pitchFamily="18" charset="0"/>
                        </a:rPr>
                        <a:t>WP</a:t>
                      </a:r>
                    </a:p>
                  </a:txBody>
                  <a:tcPr marL="0" marR="0" marT="0" marB="0" anchor="ctr"/>
                </a:tc>
                <a:tc>
                  <a:txBody>
                    <a:bodyPr/>
                    <a:lstStyle/>
                    <a:p>
                      <a:pPr algn="ctr"/>
                      <a:r>
                        <a:rPr lang="tr-TR" sz="2000">
                          <a:solidFill>
                            <a:srgbClr val="002060"/>
                          </a:solidFill>
                          <a:latin typeface="Times New Roman" pitchFamily="18" charset="0"/>
                          <a:cs typeface="Times New Roman" pitchFamily="18" charset="0"/>
                        </a:rPr>
                        <a:t>60 g</a:t>
                      </a:r>
                    </a:p>
                  </a:txBody>
                  <a:tcPr marL="0" marR="0" marT="0" marB="0" anchor="ctr"/>
                </a:tc>
                <a:tc>
                  <a:txBody>
                    <a:bodyPr/>
                    <a:lstStyle/>
                    <a:p>
                      <a:pPr algn="ctr"/>
                      <a:r>
                        <a:rPr lang="tr-TR" sz="2000">
                          <a:solidFill>
                            <a:srgbClr val="002060"/>
                          </a:solidFill>
                          <a:latin typeface="Times New Roman" pitchFamily="18" charset="0"/>
                          <a:cs typeface="Times New Roman" pitchFamily="18" charset="0"/>
                        </a:rPr>
                        <a:t>14</a:t>
                      </a:r>
                    </a:p>
                  </a:txBody>
                  <a:tcPr marL="0" marR="0" marT="0" marB="0" anchor="ctr"/>
                </a:tc>
              </a:tr>
              <a:tr h="346539">
                <a:tc>
                  <a:txBody>
                    <a:bodyPr/>
                    <a:lstStyle/>
                    <a:p>
                      <a:pPr algn="ctr"/>
                      <a:r>
                        <a:rPr lang="tr-TR" sz="2000" dirty="0" err="1">
                          <a:solidFill>
                            <a:srgbClr val="002060"/>
                          </a:solidFill>
                          <a:latin typeface="Times New Roman" pitchFamily="18" charset="0"/>
                          <a:cs typeface="Times New Roman" pitchFamily="18" charset="0"/>
                        </a:rPr>
                        <a:t>Carbendazim</a:t>
                      </a:r>
                      <a:r>
                        <a:rPr lang="tr-TR" sz="2000" dirty="0">
                          <a:solidFill>
                            <a:srgbClr val="002060"/>
                          </a:solidFill>
                          <a:latin typeface="Times New Roman" pitchFamily="18" charset="0"/>
                          <a:cs typeface="Times New Roman" pitchFamily="18" charset="0"/>
                        </a:rPr>
                        <a:t> %50</a:t>
                      </a:r>
                    </a:p>
                  </a:txBody>
                  <a:tcPr marL="0" marR="0" marT="0" marB="0" anchor="ctr"/>
                </a:tc>
                <a:tc>
                  <a:txBody>
                    <a:bodyPr/>
                    <a:lstStyle/>
                    <a:p>
                      <a:pPr algn="ctr"/>
                      <a:r>
                        <a:rPr lang="tr-TR" sz="2000">
                          <a:solidFill>
                            <a:srgbClr val="002060"/>
                          </a:solidFill>
                          <a:latin typeface="Times New Roman" pitchFamily="18" charset="0"/>
                          <a:cs typeface="Times New Roman" pitchFamily="18" charset="0"/>
                        </a:rPr>
                        <a:t>WP</a:t>
                      </a:r>
                    </a:p>
                  </a:txBody>
                  <a:tcPr marL="0" marR="0" marT="0" marB="0" anchor="ctr"/>
                </a:tc>
                <a:tc>
                  <a:txBody>
                    <a:bodyPr/>
                    <a:lstStyle/>
                    <a:p>
                      <a:pPr algn="ctr"/>
                      <a:r>
                        <a:rPr lang="tr-TR" sz="2000">
                          <a:solidFill>
                            <a:srgbClr val="002060"/>
                          </a:solidFill>
                          <a:latin typeface="Times New Roman" pitchFamily="18" charset="0"/>
                          <a:cs typeface="Times New Roman" pitchFamily="18" charset="0"/>
                        </a:rPr>
                        <a:t>75 g</a:t>
                      </a:r>
                    </a:p>
                  </a:txBody>
                  <a:tcPr marL="0" marR="0" marT="0" marB="0" anchor="ctr"/>
                </a:tc>
                <a:tc>
                  <a:txBody>
                    <a:bodyPr/>
                    <a:lstStyle/>
                    <a:p>
                      <a:pPr algn="ctr"/>
                      <a:r>
                        <a:rPr lang="tr-TR" sz="2000">
                          <a:solidFill>
                            <a:srgbClr val="002060"/>
                          </a:solidFill>
                          <a:latin typeface="Times New Roman" pitchFamily="18" charset="0"/>
                          <a:cs typeface="Times New Roman" pitchFamily="18" charset="0"/>
                        </a:rPr>
                        <a:t>14</a:t>
                      </a:r>
                    </a:p>
                  </a:txBody>
                  <a:tcPr marL="0" marR="0" marT="0" marB="0" anchor="ctr"/>
                </a:tc>
              </a:tr>
              <a:tr h="346539">
                <a:tc>
                  <a:txBody>
                    <a:bodyPr/>
                    <a:lstStyle/>
                    <a:p>
                      <a:pPr algn="ctr"/>
                      <a:r>
                        <a:rPr lang="tr-TR" sz="2000" dirty="0" err="1">
                          <a:solidFill>
                            <a:srgbClr val="002060"/>
                          </a:solidFill>
                          <a:latin typeface="Times New Roman" pitchFamily="18" charset="0"/>
                          <a:cs typeface="Times New Roman" pitchFamily="18" charset="0"/>
                        </a:rPr>
                        <a:t>Captan</a:t>
                      </a:r>
                      <a:r>
                        <a:rPr lang="tr-TR" sz="2000" dirty="0">
                          <a:solidFill>
                            <a:srgbClr val="002060"/>
                          </a:solidFill>
                          <a:latin typeface="Times New Roman" pitchFamily="18" charset="0"/>
                          <a:cs typeface="Times New Roman" pitchFamily="18" charset="0"/>
                        </a:rPr>
                        <a:t> %50</a:t>
                      </a:r>
                    </a:p>
                  </a:txBody>
                  <a:tcPr marL="0" marR="0" marT="0" marB="0" anchor="ctr"/>
                </a:tc>
                <a:tc>
                  <a:txBody>
                    <a:bodyPr/>
                    <a:lstStyle/>
                    <a:p>
                      <a:pPr algn="ctr"/>
                      <a:r>
                        <a:rPr lang="tr-TR" sz="2000" dirty="0">
                          <a:solidFill>
                            <a:srgbClr val="002060"/>
                          </a:solidFill>
                          <a:latin typeface="Times New Roman" pitchFamily="18" charset="0"/>
                          <a:cs typeface="Times New Roman" pitchFamily="18" charset="0"/>
                        </a:rPr>
                        <a:t>WP</a:t>
                      </a:r>
                    </a:p>
                  </a:txBody>
                  <a:tcPr marL="0" marR="0" marT="0" marB="0" anchor="ctr"/>
                </a:tc>
                <a:tc>
                  <a:txBody>
                    <a:bodyPr/>
                    <a:lstStyle/>
                    <a:p>
                      <a:pPr algn="ctr"/>
                      <a:r>
                        <a:rPr lang="tr-TR" sz="2000">
                          <a:solidFill>
                            <a:srgbClr val="002060"/>
                          </a:solidFill>
                          <a:latin typeface="Times New Roman" pitchFamily="18" charset="0"/>
                          <a:cs typeface="Times New Roman" pitchFamily="18" charset="0"/>
                        </a:rPr>
                        <a:t>300 g</a:t>
                      </a:r>
                    </a:p>
                  </a:txBody>
                  <a:tcPr marL="0" marR="0" marT="0" marB="0" anchor="ctr"/>
                </a:tc>
                <a:tc>
                  <a:txBody>
                    <a:bodyPr/>
                    <a:lstStyle/>
                    <a:p>
                      <a:pPr algn="ctr"/>
                      <a:r>
                        <a:rPr lang="tr-TR" sz="2000">
                          <a:solidFill>
                            <a:srgbClr val="002060"/>
                          </a:solidFill>
                          <a:latin typeface="Times New Roman" pitchFamily="18" charset="0"/>
                          <a:cs typeface="Times New Roman" pitchFamily="18" charset="0"/>
                        </a:rPr>
                        <a:t>3</a:t>
                      </a:r>
                    </a:p>
                  </a:txBody>
                  <a:tcPr marL="0" marR="0" marT="0" marB="0" anchor="ctr"/>
                </a:tc>
              </a:tr>
              <a:tr h="693077">
                <a:tc>
                  <a:txBody>
                    <a:bodyPr/>
                    <a:lstStyle/>
                    <a:p>
                      <a:pPr algn="ctr"/>
                      <a:r>
                        <a:rPr lang="tr-TR" sz="2000" dirty="0" err="1">
                          <a:solidFill>
                            <a:srgbClr val="002060"/>
                          </a:solidFill>
                          <a:latin typeface="Times New Roman" pitchFamily="18" charset="0"/>
                          <a:cs typeface="Times New Roman" pitchFamily="18" charset="0"/>
                        </a:rPr>
                        <a:t>Thiophanate</a:t>
                      </a:r>
                      <a:r>
                        <a:rPr lang="tr-TR" sz="2000" dirty="0">
                          <a:solidFill>
                            <a:srgbClr val="002060"/>
                          </a:solidFill>
                          <a:latin typeface="Times New Roman" pitchFamily="18" charset="0"/>
                          <a:cs typeface="Times New Roman" pitchFamily="18" charset="0"/>
                        </a:rPr>
                        <a:t> </a:t>
                      </a:r>
                      <a:r>
                        <a:rPr lang="tr-TR" sz="2000" dirty="0" err="1">
                          <a:solidFill>
                            <a:srgbClr val="002060"/>
                          </a:solidFill>
                          <a:latin typeface="Times New Roman" pitchFamily="18" charset="0"/>
                          <a:cs typeface="Times New Roman" pitchFamily="18" charset="0"/>
                        </a:rPr>
                        <a:t>Metyl</a:t>
                      </a:r>
                      <a:r>
                        <a:rPr lang="tr-TR" sz="2000" dirty="0">
                          <a:solidFill>
                            <a:srgbClr val="002060"/>
                          </a:solidFill>
                          <a:latin typeface="Times New Roman" pitchFamily="18" charset="0"/>
                          <a:cs typeface="Times New Roman" pitchFamily="18" charset="0"/>
                        </a:rPr>
                        <a:t> %70</a:t>
                      </a:r>
                    </a:p>
                  </a:txBody>
                  <a:tcPr marL="0" marR="0" marT="0" marB="0" anchor="ctr"/>
                </a:tc>
                <a:tc>
                  <a:txBody>
                    <a:bodyPr/>
                    <a:lstStyle/>
                    <a:p>
                      <a:pPr algn="ctr"/>
                      <a:r>
                        <a:rPr lang="tr-TR" sz="2000" dirty="0">
                          <a:solidFill>
                            <a:srgbClr val="002060"/>
                          </a:solidFill>
                          <a:latin typeface="Times New Roman" pitchFamily="18" charset="0"/>
                          <a:cs typeface="Times New Roman" pitchFamily="18" charset="0"/>
                        </a:rPr>
                        <a:t>WP</a:t>
                      </a:r>
                    </a:p>
                  </a:txBody>
                  <a:tcPr marL="0" marR="0" marT="0" marB="0" anchor="ctr"/>
                </a:tc>
                <a:tc>
                  <a:txBody>
                    <a:bodyPr/>
                    <a:lstStyle/>
                    <a:p>
                      <a:pPr algn="ctr"/>
                      <a:r>
                        <a:rPr lang="tr-TR" sz="2000">
                          <a:solidFill>
                            <a:srgbClr val="002060"/>
                          </a:solidFill>
                          <a:latin typeface="Times New Roman" pitchFamily="18" charset="0"/>
                          <a:cs typeface="Times New Roman" pitchFamily="18" charset="0"/>
                        </a:rPr>
                        <a:t>60 g</a:t>
                      </a:r>
                    </a:p>
                  </a:txBody>
                  <a:tcPr marL="0" marR="0" marT="0" marB="0" anchor="ctr"/>
                </a:tc>
                <a:tc>
                  <a:txBody>
                    <a:bodyPr/>
                    <a:lstStyle/>
                    <a:p>
                      <a:pPr algn="ctr"/>
                      <a:r>
                        <a:rPr lang="tr-TR" sz="2000">
                          <a:solidFill>
                            <a:srgbClr val="002060"/>
                          </a:solidFill>
                          <a:latin typeface="Times New Roman" pitchFamily="18" charset="0"/>
                          <a:cs typeface="Times New Roman" pitchFamily="18" charset="0"/>
                        </a:rPr>
                        <a:t>14</a:t>
                      </a:r>
                    </a:p>
                  </a:txBody>
                  <a:tcPr marL="0" marR="0" marT="0" marB="0" anchor="ctr"/>
                </a:tc>
              </a:tr>
              <a:tr h="346539">
                <a:tc>
                  <a:txBody>
                    <a:bodyPr/>
                    <a:lstStyle/>
                    <a:p>
                      <a:pPr algn="ctr"/>
                      <a:r>
                        <a:rPr lang="tr-TR" sz="2000">
                          <a:solidFill>
                            <a:srgbClr val="002060"/>
                          </a:solidFill>
                          <a:latin typeface="Times New Roman" pitchFamily="18" charset="0"/>
                          <a:cs typeface="Times New Roman" pitchFamily="18" charset="0"/>
                        </a:rPr>
                        <a:t>Thiram %80</a:t>
                      </a:r>
                    </a:p>
                  </a:txBody>
                  <a:tcPr marL="0" marR="0" marT="0" marB="0" anchor="ctr"/>
                </a:tc>
                <a:tc>
                  <a:txBody>
                    <a:bodyPr/>
                    <a:lstStyle/>
                    <a:p>
                      <a:pPr algn="ctr"/>
                      <a:r>
                        <a:rPr lang="tr-TR" sz="2000" dirty="0">
                          <a:solidFill>
                            <a:srgbClr val="002060"/>
                          </a:solidFill>
                          <a:latin typeface="Times New Roman" pitchFamily="18" charset="0"/>
                          <a:cs typeface="Times New Roman" pitchFamily="18" charset="0"/>
                        </a:rPr>
                        <a:t>WP/WG</a:t>
                      </a:r>
                    </a:p>
                  </a:txBody>
                  <a:tcPr marL="0" marR="0" marT="0" marB="0" anchor="ctr"/>
                </a:tc>
                <a:tc>
                  <a:txBody>
                    <a:bodyPr/>
                    <a:lstStyle/>
                    <a:p>
                      <a:pPr algn="ctr"/>
                      <a:r>
                        <a:rPr lang="tr-TR" sz="2000">
                          <a:solidFill>
                            <a:srgbClr val="002060"/>
                          </a:solidFill>
                          <a:latin typeface="Times New Roman" pitchFamily="18" charset="0"/>
                          <a:cs typeface="Times New Roman" pitchFamily="18" charset="0"/>
                        </a:rPr>
                        <a:t>150 g</a:t>
                      </a:r>
                    </a:p>
                  </a:txBody>
                  <a:tcPr marL="0" marR="0" marT="0" marB="0" anchor="ctr"/>
                </a:tc>
                <a:tc>
                  <a:txBody>
                    <a:bodyPr/>
                    <a:lstStyle/>
                    <a:p>
                      <a:pPr algn="ctr"/>
                      <a:r>
                        <a:rPr lang="tr-TR" sz="2000">
                          <a:solidFill>
                            <a:srgbClr val="002060"/>
                          </a:solidFill>
                          <a:latin typeface="Times New Roman" pitchFamily="18" charset="0"/>
                          <a:cs typeface="Times New Roman" pitchFamily="18" charset="0"/>
                        </a:rPr>
                        <a:t>14</a:t>
                      </a:r>
                    </a:p>
                  </a:txBody>
                  <a:tcPr marL="0" marR="0" marT="0" marB="0" anchor="ctr"/>
                </a:tc>
              </a:tr>
              <a:tr h="1039616">
                <a:tc>
                  <a:txBody>
                    <a:bodyPr/>
                    <a:lstStyle/>
                    <a:p>
                      <a:pPr algn="ctr"/>
                      <a:r>
                        <a:rPr lang="fr-FR" sz="2000">
                          <a:solidFill>
                            <a:srgbClr val="002060"/>
                          </a:solidFill>
                          <a:latin typeface="Times New Roman" pitchFamily="18" charset="0"/>
                          <a:cs typeface="Times New Roman" pitchFamily="18" charset="0"/>
                        </a:rPr>
                        <a:t>%1.34 Bacillus subtilis QST 713 ırkı</a:t>
                      </a:r>
                    </a:p>
                  </a:txBody>
                  <a:tcPr marL="0" marR="0" marT="0" marB="0" anchor="ctr"/>
                </a:tc>
                <a:tc>
                  <a:txBody>
                    <a:bodyPr/>
                    <a:lstStyle/>
                    <a:p>
                      <a:pPr algn="ctr"/>
                      <a:r>
                        <a:rPr lang="tr-TR" sz="2000" dirty="0">
                          <a:solidFill>
                            <a:srgbClr val="002060"/>
                          </a:solidFill>
                          <a:latin typeface="Times New Roman" pitchFamily="18" charset="0"/>
                          <a:cs typeface="Times New Roman" pitchFamily="18" charset="0"/>
                        </a:rPr>
                        <a:t>SC</a:t>
                      </a:r>
                    </a:p>
                  </a:txBody>
                  <a:tcPr marL="0" marR="0" marT="0" marB="0" anchor="ctr"/>
                </a:tc>
                <a:tc>
                  <a:txBody>
                    <a:bodyPr/>
                    <a:lstStyle/>
                    <a:p>
                      <a:pPr algn="ctr"/>
                      <a:r>
                        <a:rPr lang="tr-TR" sz="2000" dirty="0">
                          <a:solidFill>
                            <a:srgbClr val="002060"/>
                          </a:solidFill>
                          <a:latin typeface="Times New Roman" pitchFamily="18" charset="0"/>
                          <a:cs typeface="Times New Roman" pitchFamily="18" charset="0"/>
                        </a:rPr>
                        <a:t>1500 ml</a:t>
                      </a:r>
                    </a:p>
                  </a:txBody>
                  <a:tcPr marL="0" marR="0" marT="0" marB="0" anchor="ctr"/>
                </a:tc>
                <a:tc>
                  <a:txBody>
                    <a:bodyPr/>
                    <a:lstStyle/>
                    <a:p>
                      <a:pPr algn="ctr"/>
                      <a:r>
                        <a:rPr lang="tr-TR" sz="2000">
                          <a:solidFill>
                            <a:srgbClr val="002060"/>
                          </a:solidFill>
                          <a:latin typeface="Times New Roman" pitchFamily="18" charset="0"/>
                          <a:cs typeface="Times New Roman" pitchFamily="18" charset="0"/>
                        </a:rPr>
                        <a:t>-</a:t>
                      </a:r>
                    </a:p>
                  </a:txBody>
                  <a:tcPr marL="0" marR="0" marT="0" marB="0" anchor="ctr"/>
                </a:tc>
              </a:tr>
              <a:tr h="1039616">
                <a:tc>
                  <a:txBody>
                    <a:bodyPr/>
                    <a:lstStyle/>
                    <a:p>
                      <a:pPr algn="ctr"/>
                      <a:r>
                        <a:rPr lang="tr-TR" sz="2000">
                          <a:solidFill>
                            <a:srgbClr val="002060"/>
                          </a:solidFill>
                          <a:latin typeface="Times New Roman" pitchFamily="18" charset="0"/>
                          <a:cs typeface="Times New Roman" pitchFamily="18" charset="0"/>
                        </a:rPr>
                        <a:t>Cyprodinil + Fludioxonil %37,5+%25</a:t>
                      </a:r>
                    </a:p>
                  </a:txBody>
                  <a:tcPr marL="0" marR="0" marT="0" marB="0" anchor="ctr"/>
                </a:tc>
                <a:tc>
                  <a:txBody>
                    <a:bodyPr/>
                    <a:lstStyle/>
                    <a:p>
                      <a:pPr algn="ctr"/>
                      <a:r>
                        <a:rPr lang="tr-TR" sz="2000">
                          <a:solidFill>
                            <a:srgbClr val="002060"/>
                          </a:solidFill>
                          <a:latin typeface="Times New Roman" pitchFamily="18" charset="0"/>
                          <a:cs typeface="Times New Roman" pitchFamily="18" charset="0"/>
                        </a:rPr>
                        <a:t>WG</a:t>
                      </a:r>
                    </a:p>
                  </a:txBody>
                  <a:tcPr marL="0" marR="0" marT="0" marB="0" anchor="ctr"/>
                </a:tc>
                <a:tc>
                  <a:txBody>
                    <a:bodyPr/>
                    <a:lstStyle/>
                    <a:p>
                      <a:pPr algn="ctr"/>
                      <a:r>
                        <a:rPr lang="tr-TR" sz="2000" dirty="0">
                          <a:solidFill>
                            <a:srgbClr val="002060"/>
                          </a:solidFill>
                          <a:latin typeface="Times New Roman" pitchFamily="18" charset="0"/>
                          <a:cs typeface="Times New Roman" pitchFamily="18" charset="0"/>
                        </a:rPr>
                        <a:t>40g</a:t>
                      </a:r>
                    </a:p>
                  </a:txBody>
                  <a:tcPr marL="0" marR="0" marT="0" marB="0" anchor="ctr"/>
                </a:tc>
                <a:tc>
                  <a:txBody>
                    <a:bodyPr/>
                    <a:lstStyle/>
                    <a:p>
                      <a:pPr algn="ctr"/>
                      <a:r>
                        <a:rPr lang="tr-TR" sz="2000" dirty="0">
                          <a:solidFill>
                            <a:srgbClr val="002060"/>
                          </a:solidFill>
                          <a:latin typeface="Times New Roman" pitchFamily="18" charset="0"/>
                          <a:cs typeface="Times New Roman" pitchFamily="18" charset="0"/>
                        </a:rPr>
                        <a:t>7</a:t>
                      </a:r>
                    </a:p>
                  </a:txBody>
                  <a:tcPr marL="0" marR="0" marT="0" marB="0" anchor="ctr"/>
                </a:tc>
              </a:tr>
            </a:tbl>
          </a:graphicData>
        </a:graphic>
      </p:graphicFrame>
      <p:sp>
        <p:nvSpPr>
          <p:cNvPr id="50179" name="Rectangle 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Arial" pitchFamily="34" charset="0"/>
                <a:cs typeface="Arial" pitchFamily="34" charset="0"/>
              </a:rPr>
              <a:t/>
            </a:r>
            <a:br>
              <a:rPr kumimoji="0" lang="tr-TR" sz="1800" b="0" i="0" u="none" strike="noStrike" cap="none" normalizeH="0" baseline="0" smtClean="0">
                <a:ln>
                  <a:noFill/>
                </a:ln>
                <a:solidFill>
                  <a:schemeClr val="tx1"/>
                </a:solidFill>
                <a:effectLst/>
                <a:latin typeface="Arial" pitchFamily="34" charset="0"/>
                <a:cs typeface="Arial" pitchFamily="34" charset="0"/>
              </a:rPr>
            </a:br>
            <a:endParaRPr kumimoji="0" lang="tr-TR" sz="1800" b="0" i="0" u="none" strike="noStrike" cap="none" normalizeH="0" baseline="0" smtClean="0">
              <a:ln>
                <a:noFill/>
              </a:ln>
              <a:solidFill>
                <a:schemeClr val="tx1"/>
              </a:solidFill>
              <a:effectLst/>
              <a:latin typeface="Arial" pitchFamily="34" charset="0"/>
              <a:cs typeface="Arial" pitchFamily="34" charset="0"/>
            </a:endParaRPr>
          </a:p>
        </p:txBody>
      </p:sp>
      <p:sp>
        <p:nvSpPr>
          <p:cNvPr id="7" name="6 Dikdörtgen"/>
          <p:cNvSpPr/>
          <p:nvPr/>
        </p:nvSpPr>
        <p:spPr>
          <a:xfrm>
            <a:off x="251520" y="188640"/>
            <a:ext cx="8640960" cy="523220"/>
          </a:xfrm>
          <a:prstGeom prst="rect">
            <a:avLst/>
          </a:prstGeom>
        </p:spPr>
        <p:txBody>
          <a:bodyPr wrap="square">
            <a:spAutoFit/>
          </a:bodyPr>
          <a:lstStyle/>
          <a:p>
            <a:pPr algn="just"/>
            <a:r>
              <a:rPr lang="tr-TR" sz="2800" b="1" dirty="0" smtClean="0">
                <a:solidFill>
                  <a:srgbClr val="002060"/>
                </a:solidFill>
                <a:latin typeface="Times New Roman" pitchFamily="18" charset="0"/>
                <a:cs typeface="Times New Roman" pitchFamily="18" charset="0"/>
              </a:rPr>
              <a:t>Kimyasal Mücadelede Kullanılacak İlaçlar ve Dozları</a:t>
            </a:r>
            <a:endParaRPr lang="tr-TR" sz="2800" dirty="0">
              <a:solidFill>
                <a:srgbClr val="00206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39552" y="3429000"/>
            <a:ext cx="8229600" cy="748680"/>
          </a:xfrm>
        </p:spPr>
        <p:txBody>
          <a:bodyPr/>
          <a:lstStyle/>
          <a:p>
            <a:pPr algn="ctr">
              <a:buNone/>
            </a:pPr>
            <a:r>
              <a:rPr lang="tr-TR" dirty="0" smtClean="0">
                <a:hlinkClick r:id="rId2"/>
              </a:rPr>
              <a:t>www.</a:t>
            </a:r>
            <a:r>
              <a:rPr lang="tr-TR" dirty="0" err="1" smtClean="0">
                <a:hlinkClick r:id="rId2"/>
              </a:rPr>
              <a:t>sorhocam</a:t>
            </a:r>
            <a:r>
              <a:rPr lang="tr-TR" dirty="0" smtClean="0">
                <a:hlinkClick r:id="rId2"/>
              </a:rPr>
              <a:t>.com</a:t>
            </a:r>
            <a:endParaRPr lang="tr-TR" dirty="0"/>
          </a:p>
        </p:txBody>
      </p:sp>
      <p:sp>
        <p:nvSpPr>
          <p:cNvPr id="4" name="3 Metin kutusu"/>
          <p:cNvSpPr txBox="1"/>
          <p:nvPr/>
        </p:nvSpPr>
        <p:spPr>
          <a:xfrm>
            <a:off x="179512" y="2708920"/>
            <a:ext cx="4968552" cy="646331"/>
          </a:xfrm>
          <a:prstGeom prst="rect">
            <a:avLst/>
          </a:prstGeom>
          <a:noFill/>
        </p:spPr>
        <p:txBody>
          <a:bodyPr wrap="square" rtlCol="0">
            <a:spAutoFit/>
          </a:bodyPr>
          <a:lstStyle/>
          <a:p>
            <a:r>
              <a:rPr lang="tr-TR" sz="3600" dirty="0" smtClean="0"/>
              <a:t>Daha fazlası için ;</a:t>
            </a:r>
            <a:endParaRPr lang="tr-TR" sz="3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Kiraz Sineği</a:t>
            </a:r>
            <a:endParaRPr lang="tr-TR" dirty="0"/>
          </a:p>
        </p:txBody>
      </p:sp>
      <p:sp>
        <p:nvSpPr>
          <p:cNvPr id="7169" name="Rectangle 1"/>
          <p:cNvSpPr>
            <a:spLocks noChangeArrowheads="1"/>
          </p:cNvSpPr>
          <p:nvPr/>
        </p:nvSpPr>
        <p:spPr bwMode="auto">
          <a:xfrm>
            <a:off x="251520" y="4834607"/>
            <a:ext cx="8892480" cy="19389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400" b="1" i="0" u="none" strike="noStrike" cap="none" normalizeH="0" baseline="0" dirty="0" smtClean="0">
                <a:ln>
                  <a:noFill/>
                </a:ln>
                <a:solidFill>
                  <a:srgbClr val="333333"/>
                </a:solidFill>
                <a:effectLst/>
                <a:latin typeface="Times New Roman" pitchFamily="18" charset="0"/>
                <a:ea typeface="Times New Roman" pitchFamily="18" charset="0"/>
                <a:cs typeface="Times New Roman" pitchFamily="18" charset="0"/>
              </a:rPr>
              <a:t>Zarar Şekli:</a:t>
            </a:r>
            <a:r>
              <a:rPr kumimoji="0" lang="tr-TR" sz="2400" b="0" i="0" u="none" strike="noStrike" cap="none" normalizeH="0" baseline="0" dirty="0" smtClean="0">
                <a:ln>
                  <a:noFill/>
                </a:ln>
                <a:solidFill>
                  <a:srgbClr val="333333"/>
                </a:solidFill>
                <a:effectLst/>
                <a:latin typeface="Times New Roman" pitchFamily="18" charset="0"/>
                <a:ea typeface="Times New Roman" pitchFamily="18" charset="0"/>
                <a:cs typeface="Times New Roman" pitchFamily="18" charset="0"/>
              </a:rPr>
              <a:t/>
            </a:r>
            <a:br>
              <a:rPr kumimoji="0" lang="tr-TR" sz="2400" b="0" i="0" u="none" strike="noStrike" cap="none" normalizeH="0" baseline="0" dirty="0" smtClean="0">
                <a:ln>
                  <a:noFill/>
                </a:ln>
                <a:solidFill>
                  <a:srgbClr val="333333"/>
                </a:solidFill>
                <a:effectLst/>
                <a:latin typeface="Times New Roman" pitchFamily="18" charset="0"/>
                <a:ea typeface="Times New Roman" pitchFamily="18" charset="0"/>
                <a:cs typeface="Times New Roman" pitchFamily="18" charset="0"/>
              </a:rPr>
            </a:br>
            <a:r>
              <a:rPr kumimoji="0" lang="tr-TR" sz="2400" b="0" i="0" u="none" strike="noStrike" cap="none" normalizeH="0" baseline="0" dirty="0" smtClean="0">
                <a:ln>
                  <a:noFill/>
                </a:ln>
                <a:solidFill>
                  <a:srgbClr val="333333"/>
                </a:solidFill>
                <a:effectLst/>
                <a:latin typeface="Times New Roman" pitchFamily="18" charset="0"/>
                <a:ea typeface="Times New Roman" pitchFamily="18" charset="0"/>
                <a:cs typeface="Times New Roman" pitchFamily="18" charset="0"/>
              </a:rPr>
              <a:t>Kurtların meyve içinde beslenmesi sonucu meyve eti rengi kahverengileşerek çürür ve meyve dökümleri meydana  gelir. Ayrıca hasatta, meyveler kurtlu olduğu için pazar değeri düşük olur. Kiraz sineğinin zararı en fazla orta ve geççi çeşitlerde görülür.</a:t>
            </a:r>
            <a:endParaRPr kumimoji="0" lang="tr-T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pic>
        <p:nvPicPr>
          <p:cNvPr id="5" name="4 Resim" descr="http://img28.imageshack.us/img28/5900/kirazsinegilarva.jpg"/>
          <p:cNvPicPr/>
          <p:nvPr/>
        </p:nvPicPr>
        <p:blipFill>
          <a:blip r:embed="rId2" cstate="print"/>
          <a:srcRect/>
          <a:stretch>
            <a:fillRect/>
          </a:stretch>
        </p:blipFill>
        <p:spPr bwMode="auto">
          <a:xfrm>
            <a:off x="5004048" y="1484784"/>
            <a:ext cx="3642146" cy="3168352"/>
          </a:xfrm>
          <a:prstGeom prst="rect">
            <a:avLst/>
          </a:prstGeom>
          <a:noFill/>
          <a:ln w="9525">
            <a:noFill/>
            <a:miter lim="800000"/>
            <a:headEnd/>
            <a:tailEnd/>
          </a:ln>
        </p:spPr>
      </p:pic>
      <p:pic>
        <p:nvPicPr>
          <p:cNvPr id="6" name="5 Resim" descr="http://www7.inra.fr/hyppz/IMAGES/7030350.jpg"/>
          <p:cNvPicPr/>
          <p:nvPr/>
        </p:nvPicPr>
        <p:blipFill>
          <a:blip r:embed="rId3" cstate="print"/>
          <a:srcRect/>
          <a:stretch>
            <a:fillRect/>
          </a:stretch>
        </p:blipFill>
        <p:spPr bwMode="auto">
          <a:xfrm>
            <a:off x="395536" y="1556792"/>
            <a:ext cx="4320480" cy="316835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Picture 2" descr="http://www.kaparorganik.com.tr/sub/sari_yapiskanli/m_2-2-38_clip_image001.gif"/>
          <p:cNvPicPr>
            <a:picLocks noChangeAspect="1" noChangeArrowheads="1"/>
          </p:cNvPicPr>
          <p:nvPr/>
        </p:nvPicPr>
        <p:blipFill>
          <a:blip r:embed="rId2" cstate="print"/>
          <a:srcRect l="54600" t="54261"/>
          <a:stretch>
            <a:fillRect/>
          </a:stretch>
        </p:blipFill>
        <p:spPr bwMode="auto">
          <a:xfrm>
            <a:off x="251520" y="980728"/>
            <a:ext cx="5148064" cy="4320480"/>
          </a:xfrm>
          <a:prstGeom prst="rect">
            <a:avLst/>
          </a:prstGeom>
          <a:noFill/>
        </p:spPr>
      </p:pic>
      <p:pic>
        <p:nvPicPr>
          <p:cNvPr id="32772" name="Picture 4" descr="kiraz sineği ile ilgili görsel sonucu"/>
          <p:cNvPicPr>
            <a:picLocks noChangeAspect="1" noChangeArrowheads="1"/>
          </p:cNvPicPr>
          <p:nvPr/>
        </p:nvPicPr>
        <p:blipFill>
          <a:blip r:embed="rId3" cstate="print"/>
          <a:srcRect b="8034"/>
          <a:stretch>
            <a:fillRect/>
          </a:stretch>
        </p:blipFill>
        <p:spPr bwMode="auto">
          <a:xfrm>
            <a:off x="5508104" y="980728"/>
            <a:ext cx="3203848" cy="4248472"/>
          </a:xfrm>
          <a:prstGeom prst="rect">
            <a:avLst/>
          </a:prstGeom>
          <a:noFill/>
        </p:spPr>
      </p:pic>
      <p:sp>
        <p:nvSpPr>
          <p:cNvPr id="6" name="5 Metin kutusu"/>
          <p:cNvSpPr txBox="1"/>
          <p:nvPr/>
        </p:nvSpPr>
        <p:spPr>
          <a:xfrm>
            <a:off x="1475656" y="5661248"/>
            <a:ext cx="2720617" cy="461665"/>
          </a:xfrm>
          <a:prstGeom prst="rect">
            <a:avLst/>
          </a:prstGeom>
          <a:noFill/>
        </p:spPr>
        <p:txBody>
          <a:bodyPr wrap="none" rtlCol="0">
            <a:spAutoFit/>
          </a:bodyPr>
          <a:lstStyle/>
          <a:p>
            <a:r>
              <a:rPr lang="tr-TR" sz="2400" b="1" dirty="0" smtClean="0">
                <a:latin typeface="Times New Roman" pitchFamily="18" charset="0"/>
                <a:cs typeface="Times New Roman" pitchFamily="18" charset="0"/>
              </a:rPr>
              <a:t>Kurt Meyve içinde </a:t>
            </a:r>
            <a:endParaRPr lang="tr-TR" sz="2400" b="1" dirty="0">
              <a:latin typeface="Times New Roman" pitchFamily="18" charset="0"/>
              <a:cs typeface="Times New Roman" pitchFamily="18" charset="0"/>
            </a:endParaRPr>
          </a:p>
        </p:txBody>
      </p:sp>
      <p:sp>
        <p:nvSpPr>
          <p:cNvPr id="7" name="6 Metin kutusu"/>
          <p:cNvSpPr txBox="1"/>
          <p:nvPr/>
        </p:nvSpPr>
        <p:spPr>
          <a:xfrm>
            <a:off x="5046403" y="5517232"/>
            <a:ext cx="4097597" cy="461665"/>
          </a:xfrm>
          <a:prstGeom prst="rect">
            <a:avLst/>
          </a:prstGeom>
          <a:noFill/>
        </p:spPr>
        <p:txBody>
          <a:bodyPr wrap="none" rtlCol="0">
            <a:spAutoFit/>
          </a:bodyPr>
          <a:lstStyle/>
          <a:p>
            <a:r>
              <a:rPr lang="tr-TR" sz="2400" b="1" dirty="0" smtClean="0">
                <a:latin typeface="Times New Roman" pitchFamily="18" charset="0"/>
                <a:cs typeface="Times New Roman" pitchFamily="18" charset="0"/>
              </a:rPr>
              <a:t>Kurt meyve içinden çıkarken </a:t>
            </a:r>
            <a:endParaRPr lang="tr-TR" sz="2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MÜCADELE</a:t>
            </a:r>
            <a:endParaRPr lang="tr-TR" dirty="0"/>
          </a:p>
        </p:txBody>
      </p:sp>
      <p:sp>
        <p:nvSpPr>
          <p:cNvPr id="3" name="2 İçerik Yer Tutucusu"/>
          <p:cNvSpPr>
            <a:spLocks noGrp="1"/>
          </p:cNvSpPr>
          <p:nvPr>
            <p:ph idx="1"/>
          </p:nvPr>
        </p:nvSpPr>
        <p:spPr>
          <a:xfrm>
            <a:off x="457200" y="1600200"/>
            <a:ext cx="8363272" cy="4781128"/>
          </a:xfrm>
        </p:spPr>
        <p:txBody>
          <a:bodyPr>
            <a:normAutofit lnSpcReduction="10000"/>
          </a:bodyPr>
          <a:lstStyle/>
          <a:p>
            <a:pPr algn="just">
              <a:buFont typeface="Wingdings" pitchFamily="2" charset="2"/>
              <a:buChar char="Ø"/>
            </a:pPr>
            <a:r>
              <a:rPr lang="tr-TR" dirty="0" smtClean="0"/>
              <a:t>Sonbaharda toprak işlemesi yapılmalı,</a:t>
            </a:r>
          </a:p>
          <a:p>
            <a:pPr algn="just">
              <a:buNone/>
            </a:pPr>
            <a:endParaRPr lang="tr-TR" dirty="0" smtClean="0"/>
          </a:p>
          <a:p>
            <a:pPr algn="just">
              <a:buFont typeface="Wingdings" pitchFamily="2" charset="2"/>
              <a:buChar char="Ø"/>
            </a:pPr>
            <a:r>
              <a:rPr lang="tr-TR" dirty="0" smtClean="0"/>
              <a:t>hasatta kurtlu kirazlar toplanarak derine gömülmeli,</a:t>
            </a:r>
          </a:p>
          <a:p>
            <a:pPr algn="just">
              <a:buNone/>
            </a:pPr>
            <a:endParaRPr lang="tr-TR" dirty="0" smtClean="0"/>
          </a:p>
          <a:p>
            <a:pPr algn="just">
              <a:buFont typeface="Wingdings" pitchFamily="2" charset="2"/>
              <a:buChar char="Ø"/>
            </a:pPr>
            <a:r>
              <a:rPr lang="tr-TR" dirty="0" smtClean="0"/>
              <a:t>dayanıklı çeşitler yetiştirilmeli,</a:t>
            </a:r>
          </a:p>
          <a:p>
            <a:pPr algn="just">
              <a:buNone/>
            </a:pPr>
            <a:endParaRPr lang="tr-TR" dirty="0" smtClean="0"/>
          </a:p>
          <a:p>
            <a:pPr algn="just">
              <a:buFont typeface="Wingdings" pitchFamily="2" charset="2"/>
              <a:buChar char="Ø"/>
            </a:pPr>
            <a:r>
              <a:rPr lang="tr-TR" dirty="0" smtClean="0"/>
              <a:t>yabani kirazlar, kiraz bölgelerinde dikilmemeli veya sökülmelidir. </a:t>
            </a:r>
            <a:endParaRPr lang="tr-T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95536" y="404665"/>
            <a:ext cx="8291264" cy="3024335"/>
          </a:xfrm>
        </p:spPr>
        <p:txBody>
          <a:bodyPr>
            <a:normAutofit/>
          </a:bodyPr>
          <a:lstStyle/>
          <a:p>
            <a:pPr algn="just">
              <a:buNone/>
            </a:pPr>
            <a:r>
              <a:rPr lang="tr-TR" dirty="0" smtClean="0"/>
              <a:t>	Bahçede bulunan en erkenci çeşidin ben düşme döneminden bir hafta önce izleme amaçlı, </a:t>
            </a:r>
            <a:r>
              <a:rPr lang="tr-TR" dirty="0" smtClean="0">
                <a:solidFill>
                  <a:srgbClr val="C00000"/>
                </a:solidFill>
              </a:rPr>
              <a:t>dekara 2 adet sarı yapışkan tuzak </a:t>
            </a:r>
            <a:r>
              <a:rPr lang="tr-TR" dirty="0" smtClean="0"/>
              <a:t>ağacın güneydoğu yönüne asılır. </a:t>
            </a:r>
          </a:p>
          <a:p>
            <a:pPr algn="just">
              <a:buNone/>
            </a:pPr>
            <a:r>
              <a:rPr lang="tr-TR" dirty="0" smtClean="0"/>
              <a:t>	</a:t>
            </a:r>
            <a:endParaRPr lang="tr-TR" dirty="0"/>
          </a:p>
        </p:txBody>
      </p:sp>
      <p:pic>
        <p:nvPicPr>
          <p:cNvPr id="4" name="3 Resim" descr="https://encrypted-tbn1.gstatic.com/images?q=tbn:ANd9GcQwnlMzWfZfMsOSWo9vsizLL9hn0U0kwH89sn9kDA-wFW8uSunBrA"/>
          <p:cNvPicPr/>
          <p:nvPr/>
        </p:nvPicPr>
        <p:blipFill>
          <a:blip r:embed="rId2" cstate="print"/>
          <a:srcRect/>
          <a:stretch>
            <a:fillRect/>
          </a:stretch>
        </p:blipFill>
        <p:spPr bwMode="auto">
          <a:xfrm>
            <a:off x="3203848" y="2492896"/>
            <a:ext cx="4536504" cy="402027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8856984" cy="5688632"/>
          </a:xfrm>
        </p:spPr>
        <p:txBody>
          <a:bodyPr/>
          <a:lstStyle/>
          <a:p>
            <a:pPr algn="just">
              <a:buNone/>
            </a:pPr>
            <a:r>
              <a:rPr lang="tr-TR" dirty="0" smtClean="0"/>
              <a:t>	İlk ergin görüldükten sonra, bahçede 15-20 m‟de bir olmak üzere, ağaç başına </a:t>
            </a:r>
            <a:r>
              <a:rPr lang="tr-TR" dirty="0" smtClean="0">
                <a:solidFill>
                  <a:srgbClr val="C00000"/>
                </a:solidFill>
              </a:rPr>
              <a:t>4 adet “sarı yapışkan tuzak+amonyak kapsülü”, </a:t>
            </a:r>
            <a:r>
              <a:rPr lang="tr-TR" dirty="0" smtClean="0"/>
              <a:t>yerden 1.5-2.0 m yüksekliğe, ağacın 4 farklı yönüne asılarak kitlesel tuzaklama yöntemi uygulanır.</a:t>
            </a:r>
            <a:endParaRPr lang="tr-TR" dirty="0"/>
          </a:p>
        </p:txBody>
      </p:sp>
      <p:pic>
        <p:nvPicPr>
          <p:cNvPr id="4" name="3 Resim" descr="Kiraz Üreticisinin Biyolojik Mücadelesi, "/>
          <p:cNvPicPr/>
          <p:nvPr/>
        </p:nvPicPr>
        <p:blipFill>
          <a:blip r:embed="rId2" cstate="print"/>
          <a:srcRect/>
          <a:stretch>
            <a:fillRect/>
          </a:stretch>
        </p:blipFill>
        <p:spPr bwMode="auto">
          <a:xfrm>
            <a:off x="4932040" y="2465512"/>
            <a:ext cx="3707904" cy="4392488"/>
          </a:xfrm>
          <a:prstGeom prst="rect">
            <a:avLst/>
          </a:prstGeom>
          <a:noFill/>
          <a:ln w="9525">
            <a:noFill/>
            <a:miter lim="800000"/>
            <a:headEnd/>
            <a:tailEnd/>
          </a:ln>
        </p:spPr>
      </p:pic>
      <p:pic>
        <p:nvPicPr>
          <p:cNvPr id="49154" name="Picture 2"/>
          <p:cNvPicPr>
            <a:picLocks noChangeAspect="1" noChangeArrowheads="1"/>
          </p:cNvPicPr>
          <p:nvPr/>
        </p:nvPicPr>
        <p:blipFill>
          <a:blip r:embed="rId3" cstate="print"/>
          <a:srcRect/>
          <a:stretch>
            <a:fillRect/>
          </a:stretch>
        </p:blipFill>
        <p:spPr bwMode="auto">
          <a:xfrm>
            <a:off x="1043608" y="2708343"/>
            <a:ext cx="2712097" cy="414965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95536" y="404664"/>
            <a:ext cx="8291264" cy="5721499"/>
          </a:xfrm>
        </p:spPr>
        <p:txBody>
          <a:bodyPr>
            <a:normAutofit lnSpcReduction="10000"/>
          </a:bodyPr>
          <a:lstStyle/>
          <a:p>
            <a:pPr algn="just">
              <a:buNone/>
            </a:pPr>
            <a:r>
              <a:rPr lang="tr-TR" dirty="0" smtClean="0"/>
              <a:t>	</a:t>
            </a:r>
            <a:r>
              <a:rPr lang="tr-TR" dirty="0" smtClean="0">
                <a:latin typeface="Times New Roman" pitchFamily="18" charset="0"/>
                <a:cs typeface="Times New Roman" pitchFamily="18" charset="0"/>
              </a:rPr>
              <a:t>Meyvelere ben düştüğü (tatlı su yürüdüğü) devre ilaçlamaya başlanmak için uygun bir dönemdir. </a:t>
            </a:r>
          </a:p>
          <a:p>
            <a:pPr algn="just">
              <a:buNone/>
            </a:pPr>
            <a:r>
              <a:rPr lang="tr-TR" dirty="0" smtClean="0">
                <a:latin typeface="Times New Roman" pitchFamily="18" charset="0"/>
                <a:cs typeface="Times New Roman" pitchFamily="18" charset="0"/>
              </a:rPr>
              <a:t>	Bu gözlem en erkenci çeşide göre yapılmalıdır. Bu uygun yöntem bahçelere sarı yapışkan tuzaklar asarak ilk ergin çıkışına göre ilaçlama yapmaktır. </a:t>
            </a:r>
          </a:p>
          <a:p>
            <a:pPr algn="just">
              <a:buNone/>
            </a:pPr>
            <a:r>
              <a:rPr lang="tr-TR" dirty="0" smtClean="0">
                <a:latin typeface="Times New Roman" pitchFamily="18" charset="0"/>
                <a:cs typeface="Times New Roman" pitchFamily="18" charset="0"/>
              </a:rPr>
              <a:t>	Haftalık tuzak kontrolleri ile ikinci veya üçüncü bir ilaçlamaya gerek olup olmadığı saptanmalıdır. </a:t>
            </a:r>
          </a:p>
          <a:p>
            <a:pPr algn="just">
              <a:buNone/>
            </a:pPr>
            <a:r>
              <a:rPr lang="tr-TR" dirty="0" smtClean="0">
                <a:latin typeface="Times New Roman" pitchFamily="18" charset="0"/>
                <a:cs typeface="Times New Roman" pitchFamily="18" charset="0"/>
              </a:rPr>
              <a:t>	Tuzaklarda ilk sinek görüldüğünde meyvelerde ben düşme döneminde ise ilaçlama yapılır.</a:t>
            </a:r>
            <a:endParaRPr lang="tr-TR"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95536" y="274638"/>
            <a:ext cx="8496944" cy="1143000"/>
          </a:xfrm>
        </p:spPr>
        <p:txBody>
          <a:bodyPr>
            <a:noAutofit/>
          </a:bodyPr>
          <a:lstStyle/>
          <a:p>
            <a:pPr algn="l"/>
            <a:r>
              <a:rPr lang="tr-TR" sz="3200" b="1" dirty="0" smtClean="0">
                <a:latin typeface="Times New Roman" pitchFamily="18" charset="0"/>
                <a:cs typeface="Times New Roman" pitchFamily="18" charset="0"/>
              </a:rPr>
              <a:t>Kiraz Mumya Hastalığı =Kahverengi Çürüklük</a:t>
            </a:r>
            <a:endParaRPr lang="tr-TR" sz="3200" b="1" dirty="0">
              <a:latin typeface="Times New Roman" pitchFamily="18" charset="0"/>
              <a:cs typeface="Times New Roman" pitchFamily="18" charset="0"/>
            </a:endParaRPr>
          </a:p>
        </p:txBody>
      </p:sp>
      <p:pic>
        <p:nvPicPr>
          <p:cNvPr id="4" name="3 Resim" descr="http://www.ziraatciler.com/wp-content/uploads/2012/02/monilia1-300x242.jpg"/>
          <p:cNvPicPr/>
          <p:nvPr/>
        </p:nvPicPr>
        <p:blipFill>
          <a:blip r:embed="rId2" cstate="print"/>
          <a:srcRect/>
          <a:stretch>
            <a:fillRect/>
          </a:stretch>
        </p:blipFill>
        <p:spPr bwMode="auto">
          <a:xfrm>
            <a:off x="4716016" y="1268760"/>
            <a:ext cx="4104456" cy="3456384"/>
          </a:xfrm>
          <a:prstGeom prst="rect">
            <a:avLst/>
          </a:prstGeom>
          <a:noFill/>
          <a:ln w="9525">
            <a:noFill/>
            <a:miter lim="800000"/>
            <a:headEnd/>
            <a:tailEnd/>
          </a:ln>
        </p:spPr>
      </p:pic>
      <p:sp>
        <p:nvSpPr>
          <p:cNvPr id="6" name="5 Dikdörtgen"/>
          <p:cNvSpPr/>
          <p:nvPr/>
        </p:nvSpPr>
        <p:spPr>
          <a:xfrm>
            <a:off x="395536" y="5157192"/>
            <a:ext cx="8352928" cy="1569660"/>
          </a:xfrm>
          <a:prstGeom prst="rect">
            <a:avLst/>
          </a:prstGeom>
        </p:spPr>
        <p:txBody>
          <a:bodyPr wrap="square">
            <a:spAutoFit/>
          </a:bodyPr>
          <a:lstStyle/>
          <a:p>
            <a:pPr algn="just"/>
            <a:r>
              <a:rPr lang="tr-TR" sz="2400" dirty="0" smtClean="0">
                <a:latin typeface="Times New Roman" pitchFamily="18" charset="0"/>
                <a:cs typeface="Times New Roman" pitchFamily="18" charset="0"/>
              </a:rPr>
              <a:t>Meyveler olgunlaşmaya yakın belirti verir. İlk olarak kahverengi renkte birkaç lekeyle başlar. Lekelerin etrafında açık kahverengi bir halka bulunur. Çürüklük meyve etinin içine doğru gelişir, ancak leke çukurlaşmaz.</a:t>
            </a:r>
            <a:endParaRPr lang="tr-TR" sz="2400" dirty="0">
              <a:latin typeface="Times New Roman" pitchFamily="18" charset="0"/>
              <a:cs typeface="Times New Roman" pitchFamily="18" charset="0"/>
            </a:endParaRPr>
          </a:p>
        </p:txBody>
      </p:sp>
      <p:pic>
        <p:nvPicPr>
          <p:cNvPr id="7" name="6 Resim" descr="60334431"/>
          <p:cNvPicPr/>
          <p:nvPr/>
        </p:nvPicPr>
        <p:blipFill>
          <a:blip r:embed="rId3" cstate="print"/>
          <a:srcRect/>
          <a:stretch>
            <a:fillRect/>
          </a:stretch>
        </p:blipFill>
        <p:spPr bwMode="auto">
          <a:xfrm>
            <a:off x="251520" y="1340768"/>
            <a:ext cx="4248472" cy="345638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Resim" descr="prob_img3_2291"/>
          <p:cNvPicPr/>
          <p:nvPr/>
        </p:nvPicPr>
        <p:blipFill>
          <a:blip r:embed="rId2" cstate="print"/>
          <a:srcRect/>
          <a:stretch>
            <a:fillRect/>
          </a:stretch>
        </p:blipFill>
        <p:spPr bwMode="auto">
          <a:xfrm>
            <a:off x="5364088" y="476672"/>
            <a:ext cx="2882255" cy="2592288"/>
          </a:xfrm>
          <a:prstGeom prst="rect">
            <a:avLst/>
          </a:prstGeom>
          <a:noFill/>
          <a:ln w="9525">
            <a:noFill/>
            <a:miter lim="800000"/>
            <a:headEnd/>
            <a:tailEnd/>
          </a:ln>
        </p:spPr>
      </p:pic>
      <p:pic>
        <p:nvPicPr>
          <p:cNvPr id="5" name="4 İçerik Yer Tutucusu" descr="http://img819.imageshack.us/img819/1985/monilia2.jpg"/>
          <p:cNvPicPr>
            <a:picLocks noGrp="1"/>
          </p:cNvPicPr>
          <p:nvPr>
            <p:ph idx="1"/>
          </p:nvPr>
        </p:nvPicPr>
        <p:blipFill>
          <a:blip r:embed="rId3" cstate="print"/>
          <a:srcRect/>
          <a:stretch>
            <a:fillRect/>
          </a:stretch>
        </p:blipFill>
        <p:spPr bwMode="auto">
          <a:xfrm>
            <a:off x="539552" y="404664"/>
            <a:ext cx="3888432" cy="2952328"/>
          </a:xfrm>
          <a:prstGeom prst="rect">
            <a:avLst/>
          </a:prstGeom>
          <a:noFill/>
          <a:ln w="9525">
            <a:noFill/>
            <a:miter lim="800000"/>
            <a:headEnd/>
            <a:tailEnd/>
          </a:ln>
        </p:spPr>
      </p:pic>
      <p:pic>
        <p:nvPicPr>
          <p:cNvPr id="3074" name="Picture 2" descr="http://www.nethabercilik.com/images/news/376128.jpg"/>
          <p:cNvPicPr>
            <a:picLocks noChangeAspect="1" noChangeArrowheads="1"/>
          </p:cNvPicPr>
          <p:nvPr/>
        </p:nvPicPr>
        <p:blipFill>
          <a:blip r:embed="rId4" cstate="print"/>
          <a:srcRect/>
          <a:stretch>
            <a:fillRect/>
          </a:stretch>
        </p:blipFill>
        <p:spPr bwMode="auto">
          <a:xfrm>
            <a:off x="2843808" y="3501008"/>
            <a:ext cx="4074134" cy="3096344"/>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668</TotalTime>
  <Words>180</Words>
  <Application>Microsoft Office PowerPoint</Application>
  <PresentationFormat>Ekran Gösterisi (4:3)</PresentationFormat>
  <Paragraphs>69</Paragraphs>
  <Slides>15</Slides>
  <Notes>0</Notes>
  <HiddenSlides>0</HiddenSlides>
  <MMClips>0</MMClips>
  <ScaleCrop>false</ScaleCrop>
  <HeadingPairs>
    <vt:vector size="4" baseType="variant">
      <vt:variant>
        <vt:lpstr>Tema</vt:lpstr>
      </vt:variant>
      <vt:variant>
        <vt:i4>1</vt:i4>
      </vt:variant>
      <vt:variant>
        <vt:lpstr>Slayt Başlıkları</vt:lpstr>
      </vt:variant>
      <vt:variant>
        <vt:i4>15</vt:i4>
      </vt:variant>
    </vt:vector>
  </HeadingPairs>
  <TitlesOfParts>
    <vt:vector size="16" baseType="lpstr">
      <vt:lpstr>Ofis Teması</vt:lpstr>
      <vt:lpstr>KİRAZ </vt:lpstr>
      <vt:lpstr>Kiraz Sineği</vt:lpstr>
      <vt:lpstr>Slayt 3</vt:lpstr>
      <vt:lpstr>MÜCADELE</vt:lpstr>
      <vt:lpstr>Slayt 5</vt:lpstr>
      <vt:lpstr>Slayt 6</vt:lpstr>
      <vt:lpstr>Slayt 7</vt:lpstr>
      <vt:lpstr>Kiraz Mumya Hastalığı =Kahverengi Çürüklük</vt:lpstr>
      <vt:lpstr>Slayt 9</vt:lpstr>
      <vt:lpstr>Slayt 10</vt:lpstr>
      <vt:lpstr>Slayt 11</vt:lpstr>
      <vt:lpstr>Mücadele</vt:lpstr>
      <vt:lpstr>Slayt 13</vt:lpstr>
      <vt:lpstr>Slayt 14</vt:lpstr>
      <vt:lpstr>Slayt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Zehra</dc:creator>
  <cp:lastModifiedBy>W7</cp:lastModifiedBy>
  <cp:revision>91</cp:revision>
  <dcterms:created xsi:type="dcterms:W3CDTF">2015-02-28T09:48:22Z</dcterms:created>
  <dcterms:modified xsi:type="dcterms:W3CDTF">2016-05-12T17:49:24Z</dcterms:modified>
</cp:coreProperties>
</file>