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30" r:id="rId3"/>
    <p:sldId id="257" r:id="rId4"/>
    <p:sldId id="258" r:id="rId5"/>
    <p:sldId id="259" r:id="rId6"/>
    <p:sldId id="260" r:id="rId7"/>
    <p:sldId id="261" r:id="rId8"/>
    <p:sldId id="263" r:id="rId9"/>
    <p:sldId id="264" r:id="rId10"/>
    <p:sldId id="265" r:id="rId11"/>
    <p:sldId id="266" r:id="rId12"/>
    <p:sldId id="267" r:id="rId13"/>
    <p:sldId id="275" r:id="rId14"/>
    <p:sldId id="268" r:id="rId15"/>
    <p:sldId id="269" r:id="rId16"/>
    <p:sldId id="270" r:id="rId17"/>
    <p:sldId id="271" r:id="rId18"/>
    <p:sldId id="272" r:id="rId19"/>
    <p:sldId id="273" r:id="rId20"/>
    <p:sldId id="274" r:id="rId21"/>
    <p:sldId id="276" r:id="rId22"/>
    <p:sldId id="331" r:id="rId23"/>
    <p:sldId id="277" r:id="rId24"/>
    <p:sldId id="278" r:id="rId25"/>
    <p:sldId id="332" r:id="rId26"/>
    <p:sldId id="279" r:id="rId27"/>
    <p:sldId id="280" r:id="rId28"/>
    <p:sldId id="281" r:id="rId29"/>
    <p:sldId id="282" r:id="rId30"/>
    <p:sldId id="283" r:id="rId31"/>
    <p:sldId id="284" r:id="rId32"/>
    <p:sldId id="285" r:id="rId33"/>
    <p:sldId id="287" r:id="rId34"/>
    <p:sldId id="288" r:id="rId35"/>
    <p:sldId id="289" r:id="rId36"/>
    <p:sldId id="292" r:id="rId37"/>
    <p:sldId id="293" r:id="rId38"/>
    <p:sldId id="294" r:id="rId39"/>
    <p:sldId id="333" r:id="rId40"/>
    <p:sldId id="295" r:id="rId41"/>
    <p:sldId id="296" r:id="rId42"/>
    <p:sldId id="298" r:id="rId43"/>
    <p:sldId id="299" r:id="rId44"/>
    <p:sldId id="300" r:id="rId45"/>
    <p:sldId id="301" r:id="rId46"/>
    <p:sldId id="302" r:id="rId47"/>
    <p:sldId id="303" r:id="rId48"/>
    <p:sldId id="304" r:id="rId49"/>
    <p:sldId id="305" r:id="rId50"/>
    <p:sldId id="307"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8AC4545C-8576-4303-9964-6C123E4A1490}" type="datetimeFigureOut">
              <a:rPr lang="tr-TR" smtClean="0"/>
              <a:pPr/>
              <a:t>06.01.2010</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F2918CFA-C160-493A-BC8F-B6AD214C56E7}"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AC4545C-8576-4303-9964-6C123E4A1490}" type="datetimeFigureOut">
              <a:rPr lang="tr-TR" smtClean="0"/>
              <a:pPr/>
              <a:t>06.01.2010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2918CFA-C160-493A-BC8F-B6AD214C56E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AC4545C-8576-4303-9964-6C123E4A1490}" type="datetimeFigureOut">
              <a:rPr lang="tr-TR" smtClean="0"/>
              <a:pPr/>
              <a:t>06.01.2010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2918CFA-C160-493A-BC8F-B6AD214C56E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8AC4545C-8576-4303-9964-6C123E4A1490}" type="datetimeFigureOut">
              <a:rPr lang="tr-TR" smtClean="0"/>
              <a:pPr/>
              <a:t>06.01.2010</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F2918CFA-C160-493A-BC8F-B6AD214C56E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8AC4545C-8576-4303-9964-6C123E4A1490}" type="datetimeFigureOut">
              <a:rPr lang="tr-TR" smtClean="0"/>
              <a:pPr/>
              <a:t>06.01.2010</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F2918CFA-C160-493A-BC8F-B6AD214C56E7}"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8AC4545C-8576-4303-9964-6C123E4A1490}" type="datetimeFigureOut">
              <a:rPr lang="tr-TR" smtClean="0"/>
              <a:pPr/>
              <a:t>06.01.2010</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F2918CFA-C160-493A-BC8F-B6AD214C56E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8AC4545C-8576-4303-9964-6C123E4A1490}" type="datetimeFigureOut">
              <a:rPr lang="tr-TR" smtClean="0"/>
              <a:pPr/>
              <a:t>06.01.2010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F2918CFA-C160-493A-BC8F-B6AD214C56E7}"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8AC4545C-8576-4303-9964-6C123E4A1490}" type="datetimeFigureOut">
              <a:rPr lang="tr-TR" smtClean="0"/>
              <a:pPr/>
              <a:t>06.01.2010</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2918CFA-C160-493A-BC8F-B6AD214C56E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8AC4545C-8576-4303-9964-6C123E4A1490}" type="datetimeFigureOut">
              <a:rPr lang="tr-TR" smtClean="0"/>
              <a:pPr/>
              <a:t>06.01.2010</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2918CFA-C160-493A-BC8F-B6AD214C56E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8AC4545C-8576-4303-9964-6C123E4A1490}" type="datetimeFigureOut">
              <a:rPr lang="tr-TR" smtClean="0"/>
              <a:pPr/>
              <a:t>06.01.2010</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2918CFA-C160-493A-BC8F-B6AD214C56E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8AC4545C-8576-4303-9964-6C123E4A1490}" type="datetimeFigureOut">
              <a:rPr lang="tr-TR" smtClean="0"/>
              <a:pPr/>
              <a:t>06.01.2010</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F2918CFA-C160-493A-BC8F-B6AD214C56E7}"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AC4545C-8576-4303-9964-6C123E4A1490}" type="datetimeFigureOut">
              <a:rPr lang="tr-TR" smtClean="0"/>
              <a:pPr/>
              <a:t>06.01.2010</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2918CFA-C160-493A-BC8F-B6AD214C56E7}"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00100" y="1928802"/>
            <a:ext cx="7772400" cy="3000396"/>
          </a:xfrm>
        </p:spPr>
        <p:txBody>
          <a:bodyPr>
            <a:normAutofit/>
          </a:bodyPr>
          <a:lstStyle/>
          <a:p>
            <a:pPr algn="ctr"/>
            <a:r>
              <a:rPr lang="tr-TR" b="1" dirty="0" smtClean="0">
                <a:solidFill>
                  <a:srgbClr val="FF0000"/>
                </a:solidFill>
              </a:rPr>
              <a:t>ABSİSİK ASİT, ETİLEN VE BENZER MADDELER</a:t>
            </a:r>
            <a:endParaRPr lang="tr-TR"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t>ABA'NIN FİZYOLOJİK ETKİLERİ</a:t>
            </a:r>
            <a:endParaRPr lang="tr-TR" dirty="0"/>
          </a:p>
        </p:txBody>
      </p:sp>
      <p:sp>
        <p:nvSpPr>
          <p:cNvPr id="3" name="2 İçerik Yer Tutucusu"/>
          <p:cNvSpPr>
            <a:spLocks noGrp="1"/>
          </p:cNvSpPr>
          <p:nvPr>
            <p:ph idx="1"/>
          </p:nvPr>
        </p:nvSpPr>
        <p:spPr/>
        <p:txBody>
          <a:bodyPr>
            <a:normAutofit fontScale="77500" lnSpcReduction="20000"/>
          </a:bodyPr>
          <a:lstStyle/>
          <a:p>
            <a:r>
              <a:rPr lang="tr-TR" dirty="0" err="1" smtClean="0"/>
              <a:t>ABA'nın</a:t>
            </a:r>
            <a:r>
              <a:rPr lang="tr-TR" dirty="0" smtClean="0"/>
              <a:t> ilk olarak pamuk fidelerinde </a:t>
            </a:r>
            <a:r>
              <a:rPr lang="tr-TR" dirty="0" err="1" smtClean="0"/>
              <a:t>absisyonu</a:t>
            </a:r>
            <a:r>
              <a:rPr lang="tr-TR" dirty="0" smtClean="0"/>
              <a:t> başlattığı ve tomurcuk </a:t>
            </a:r>
            <a:r>
              <a:rPr lang="tr-TR" dirty="0" err="1" smtClean="0"/>
              <a:t>darmansisini</a:t>
            </a:r>
            <a:r>
              <a:rPr lang="tr-TR" dirty="0" smtClean="0"/>
              <a:t> uyardığı bilinmesine rağmen, başka pek çok fonksiyona (tohum </a:t>
            </a:r>
            <a:r>
              <a:rPr lang="tr-TR" dirty="0" err="1" smtClean="0"/>
              <a:t>dormansisi</a:t>
            </a:r>
            <a:r>
              <a:rPr lang="tr-TR" dirty="0" smtClean="0"/>
              <a:t>, çimlenme, </a:t>
            </a:r>
            <a:r>
              <a:rPr lang="tr-TR" dirty="0" err="1" smtClean="0"/>
              <a:t>tuberizasyon</a:t>
            </a:r>
            <a:r>
              <a:rPr lang="tr-TR" dirty="0" smtClean="0"/>
              <a:t>, </a:t>
            </a:r>
            <a:r>
              <a:rPr lang="tr-TR" dirty="0" err="1" smtClean="0"/>
              <a:t>senesens</a:t>
            </a:r>
            <a:r>
              <a:rPr lang="tr-TR" dirty="0" smtClean="0"/>
              <a:t> ve meyve olgunlaşması gibi) sahip olduğu saptanmıştır. </a:t>
            </a:r>
          </a:p>
          <a:p>
            <a:r>
              <a:rPr lang="tr-TR" dirty="0" smtClean="0"/>
              <a:t>ABA, bitkilerde diğer düzenleyici olaylarda da rol oynar. </a:t>
            </a:r>
            <a:r>
              <a:rPr lang="tr-TR" dirty="0" smtClean="0">
                <a:solidFill>
                  <a:srgbClr val="FF0000"/>
                </a:solidFill>
              </a:rPr>
              <a:t>Örneğin kuraklık ve nem stresinden bitkileri korumak için </a:t>
            </a:r>
            <a:r>
              <a:rPr lang="tr-TR" dirty="0" err="1" smtClean="0">
                <a:solidFill>
                  <a:srgbClr val="FF0000"/>
                </a:solidFill>
              </a:rPr>
              <a:t>stomaların</a:t>
            </a:r>
            <a:r>
              <a:rPr lang="tr-TR" dirty="0" smtClean="0">
                <a:solidFill>
                  <a:srgbClr val="FF0000"/>
                </a:solidFill>
              </a:rPr>
              <a:t> kapanmasına neden olur. </a:t>
            </a:r>
          </a:p>
          <a:p>
            <a:pPr algn="r"/>
            <a:r>
              <a:rPr lang="tr-TR" dirty="0" smtClean="0">
                <a:solidFill>
                  <a:srgbClr val="FF0000"/>
                </a:solidFill>
              </a:rPr>
              <a:t>Uzayan gövdelerde </a:t>
            </a:r>
            <a:r>
              <a:rPr lang="tr-TR" dirty="0" err="1" smtClean="0">
                <a:solidFill>
                  <a:srgbClr val="FF0000"/>
                </a:solidFill>
              </a:rPr>
              <a:t>giberellin</a:t>
            </a:r>
            <a:r>
              <a:rPr lang="tr-TR" dirty="0" smtClean="0">
                <a:solidFill>
                  <a:srgbClr val="FF0000"/>
                </a:solidFill>
              </a:rPr>
              <a:t> tarafından başlatılan hücre uzamasını büyük ölçüde azaltır, çimlenen tohumlarda a-amilazın </a:t>
            </a:r>
            <a:r>
              <a:rPr lang="tr-TR" dirty="0" err="1" smtClean="0">
                <a:solidFill>
                  <a:srgbClr val="FF0000"/>
                </a:solidFill>
              </a:rPr>
              <a:t>giberellin</a:t>
            </a:r>
            <a:r>
              <a:rPr lang="tr-TR" dirty="0" smtClean="0">
                <a:solidFill>
                  <a:srgbClr val="FF0000"/>
                </a:solidFill>
              </a:rPr>
              <a:t> tarafından serbest bırakılışını ve tanesiz hububatlarda </a:t>
            </a:r>
            <a:r>
              <a:rPr lang="tr-TR" dirty="0" err="1" smtClean="0">
                <a:solidFill>
                  <a:srgbClr val="FF0000"/>
                </a:solidFill>
              </a:rPr>
              <a:t>sitokinin</a:t>
            </a:r>
            <a:r>
              <a:rPr lang="tr-TR" dirty="0" smtClean="0">
                <a:solidFill>
                  <a:srgbClr val="FF0000"/>
                </a:solidFill>
              </a:rPr>
              <a:t> tarafından uyku durumundaki </a:t>
            </a:r>
            <a:r>
              <a:rPr lang="tr-TR" dirty="0" err="1" smtClean="0">
                <a:solidFill>
                  <a:srgbClr val="FF0000"/>
                </a:solidFill>
              </a:rPr>
              <a:t>lateral</a:t>
            </a:r>
            <a:r>
              <a:rPr lang="tr-TR" dirty="0" smtClean="0">
                <a:solidFill>
                  <a:srgbClr val="FF0000"/>
                </a:solidFill>
              </a:rPr>
              <a:t> tomurcukların uyarılmasını engeller. </a:t>
            </a:r>
            <a:r>
              <a:rPr lang="tr-TR" dirty="0" smtClean="0"/>
              <a:t>Bu son 3 fonksiyon bitkilerde hormon </a:t>
            </a:r>
            <a:r>
              <a:rPr lang="tr-TR" dirty="0" err="1" smtClean="0"/>
              <a:t>interaksiyonunun</a:t>
            </a:r>
            <a:r>
              <a:rPr lang="tr-TR" dirty="0" smtClean="0"/>
              <a:t> önemli örneklerindendir.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err="1" smtClean="0"/>
              <a:t>Geotropizmaya</a:t>
            </a:r>
            <a:r>
              <a:rPr lang="tr-TR" b="1" dirty="0" smtClean="0"/>
              <a:t> Etkisi</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Mısır bitkisinin kökleriyle yapılan çalışmalar, </a:t>
            </a:r>
            <a:r>
              <a:rPr lang="tr-TR" dirty="0" err="1" smtClean="0"/>
              <a:t>geotropizma</a:t>
            </a:r>
            <a:r>
              <a:rPr lang="tr-TR" dirty="0" smtClean="0"/>
              <a:t> olayında </a:t>
            </a:r>
            <a:r>
              <a:rPr lang="tr-TR" dirty="0" err="1" smtClean="0"/>
              <a:t>ABA'nın</a:t>
            </a:r>
            <a:r>
              <a:rPr lang="tr-TR" dirty="0" smtClean="0"/>
              <a:t> rol oynadığını göstermiştir. </a:t>
            </a:r>
          </a:p>
          <a:p>
            <a:r>
              <a:rPr lang="tr-TR" dirty="0" smtClean="0"/>
              <a:t>Burada ABA kök şapkasında sentezlenmekte ve </a:t>
            </a:r>
            <a:r>
              <a:rPr lang="tr-TR" dirty="0" err="1" smtClean="0"/>
              <a:t>bazipetal</a:t>
            </a:r>
            <a:r>
              <a:rPr lang="tr-TR" dirty="0" smtClean="0"/>
              <a:t> bir yönde </a:t>
            </a:r>
            <a:r>
              <a:rPr lang="tr-TR" dirty="0" err="1" smtClean="0"/>
              <a:t>vasküler</a:t>
            </a:r>
            <a:r>
              <a:rPr lang="tr-TR" dirty="0" smtClean="0"/>
              <a:t> dokularla taşınmaktadır.</a:t>
            </a:r>
          </a:p>
          <a:p>
            <a:r>
              <a:rPr lang="tr-TR" dirty="0" smtClean="0"/>
              <a:t> Kök yatay olarak tutulduğu zaman, ABA yerçekimi etkisi ile alt kenara çekilir ve bu kenarın büyümesini </a:t>
            </a:r>
            <a:r>
              <a:rPr lang="tr-TR" dirty="0" err="1" smtClean="0"/>
              <a:t>inhibe</a:t>
            </a:r>
            <a:r>
              <a:rPr lang="tr-TR" dirty="0" smtClean="0"/>
              <a:t> eder. </a:t>
            </a:r>
          </a:p>
          <a:p>
            <a:r>
              <a:rPr lang="tr-TR" dirty="0" smtClean="0"/>
              <a:t>Kökün üst kenarının büyümesi </a:t>
            </a:r>
            <a:r>
              <a:rPr lang="tr-TR" dirty="0" err="1" smtClean="0"/>
              <a:t>inhibe</a:t>
            </a:r>
            <a:r>
              <a:rPr lang="tr-TR" dirty="0" smtClean="0"/>
              <a:t> edilmediğinden kök aşağı doğru asimetrik olarak büyür.</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t>Stres ve </a:t>
            </a:r>
            <a:r>
              <a:rPr lang="tr-TR" b="1" dirty="0" err="1" smtClean="0"/>
              <a:t>Stoma</a:t>
            </a:r>
            <a:r>
              <a:rPr lang="tr-TR" b="1" dirty="0" smtClean="0"/>
              <a:t> Kapanması</a:t>
            </a:r>
            <a:endParaRPr lang="tr-TR" dirty="0"/>
          </a:p>
        </p:txBody>
      </p:sp>
      <p:sp>
        <p:nvSpPr>
          <p:cNvPr id="3" name="2 İçerik Yer Tutucusu"/>
          <p:cNvSpPr>
            <a:spLocks noGrp="1"/>
          </p:cNvSpPr>
          <p:nvPr>
            <p:ph idx="1"/>
          </p:nvPr>
        </p:nvSpPr>
        <p:spPr/>
        <p:txBody>
          <a:bodyPr>
            <a:normAutofit fontScale="92500" lnSpcReduction="10000"/>
          </a:bodyPr>
          <a:lstStyle/>
          <a:p>
            <a:pPr algn="ctr"/>
            <a:r>
              <a:rPr lang="tr-TR" dirty="0" smtClean="0"/>
              <a:t>Su, tuz ve donma streslerinde </a:t>
            </a:r>
            <a:r>
              <a:rPr lang="tr-TR" dirty="0" err="1" smtClean="0"/>
              <a:t>ABA’nın</a:t>
            </a:r>
            <a:r>
              <a:rPr lang="tr-TR" dirty="0" smtClean="0"/>
              <a:t> rolü ile ilgili araştırmalar </a:t>
            </a:r>
            <a:r>
              <a:rPr lang="tr-TR" dirty="0" err="1" smtClean="0"/>
              <a:t>ABA'nın</a:t>
            </a:r>
            <a:r>
              <a:rPr lang="tr-TR" dirty="0" smtClean="0"/>
              <a:t> bir stres hormonu olarak etki ettiğini göstermiştir. </a:t>
            </a:r>
          </a:p>
          <a:p>
            <a:pPr algn="ctr"/>
            <a:r>
              <a:rPr lang="tr-TR" dirty="0" smtClean="0"/>
              <a:t>Kuraklık koşullarında, yaprak ABA konsantrasyonlarının 40 kat kadar artabileceği, çevresel bir işarete cevap olarak hiçbir hormon konsantrasyonunda bu tip bir değişmenin olamayacağı kaydedilmiştir.</a:t>
            </a:r>
          </a:p>
          <a:p>
            <a:pPr algn="ctr"/>
            <a:r>
              <a:rPr lang="tr-TR" dirty="0" smtClean="0"/>
              <a:t> ABA, </a:t>
            </a:r>
            <a:r>
              <a:rPr lang="tr-TR" dirty="0" err="1" smtClean="0"/>
              <a:t>stoma</a:t>
            </a:r>
            <a:r>
              <a:rPr lang="tr-TR" dirty="0" smtClean="0"/>
              <a:t> kapanmasına neden olup, bu yolla </a:t>
            </a:r>
            <a:r>
              <a:rPr lang="tr-TR" dirty="0" err="1" smtClean="0"/>
              <a:t>transpirasyonla</a:t>
            </a:r>
            <a:r>
              <a:rPr lang="tr-TR" dirty="0" smtClean="0"/>
              <a:t> su kaybının azaltılması sağlanır.</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10000"/>
          </a:bodyPr>
          <a:lstStyle/>
          <a:p>
            <a:pPr algn="ctr"/>
            <a:r>
              <a:rPr lang="tr-TR" dirty="0" smtClean="0"/>
              <a:t>ABA sentezleme yeteneği olmayan </a:t>
            </a:r>
            <a:r>
              <a:rPr lang="tr-TR" dirty="0" err="1" smtClean="0"/>
              <a:t>mutantlar</a:t>
            </a:r>
            <a:r>
              <a:rPr lang="tr-TR" dirty="0" smtClean="0"/>
              <a:t>, </a:t>
            </a:r>
            <a:r>
              <a:rPr lang="tr-TR" dirty="0" err="1" smtClean="0"/>
              <a:t>stomalarını</a:t>
            </a:r>
            <a:r>
              <a:rPr lang="tr-TR" dirty="0" smtClean="0"/>
              <a:t> kapatma yetenekleri olmadığından dolayı sürekli sararma gösterirler. </a:t>
            </a:r>
          </a:p>
          <a:p>
            <a:pPr algn="ctr"/>
            <a:r>
              <a:rPr lang="tr-TR" dirty="0" smtClean="0"/>
              <a:t>Bu </a:t>
            </a:r>
            <a:r>
              <a:rPr lang="tr-TR" dirty="0" err="1" smtClean="0"/>
              <a:t>mutantlara</a:t>
            </a:r>
            <a:r>
              <a:rPr lang="tr-TR" dirty="0" smtClean="0"/>
              <a:t> </a:t>
            </a:r>
            <a:r>
              <a:rPr lang="tr-TR" dirty="0" err="1" smtClean="0"/>
              <a:t>ekzogenik</a:t>
            </a:r>
            <a:r>
              <a:rPr lang="tr-TR" dirty="0" smtClean="0"/>
              <a:t> ABA uygulamasıyla, turgor oluşumu sağlanır ve </a:t>
            </a:r>
            <a:r>
              <a:rPr lang="tr-TR" dirty="0" err="1" smtClean="0"/>
              <a:t>stomalar</a:t>
            </a:r>
            <a:r>
              <a:rPr lang="tr-TR" dirty="0" smtClean="0"/>
              <a:t> kapanır.</a:t>
            </a:r>
          </a:p>
          <a:p>
            <a:pPr algn="ctr"/>
            <a:r>
              <a:rPr lang="tr-TR" dirty="0" smtClean="0"/>
              <a:t> ABA tarafından uyarılan </a:t>
            </a:r>
            <a:r>
              <a:rPr lang="tr-TR" dirty="0" err="1" smtClean="0"/>
              <a:t>stoma</a:t>
            </a:r>
            <a:r>
              <a:rPr lang="tr-TR" dirty="0" smtClean="0"/>
              <a:t> kapanışı, birkaç dakikada gözlenebilen hızlı bir cevaptır. Kilit hücreleri plazma </a:t>
            </a:r>
            <a:r>
              <a:rPr lang="tr-TR" dirty="0" err="1" smtClean="0"/>
              <a:t>membranı</a:t>
            </a:r>
            <a:r>
              <a:rPr lang="tr-TR" dirty="0" smtClean="0"/>
              <a:t> dış yüzeyinde özel ABA reseptörlerinin olduğu kaydedilmiştir. ABA, muhtemelen proton pompası aktivitesini ve iyon kanallarının açılmasını düzenleyerek </a:t>
            </a:r>
            <a:r>
              <a:rPr lang="tr-TR" dirty="0" err="1" smtClean="0"/>
              <a:t>stoma</a:t>
            </a:r>
            <a:r>
              <a:rPr lang="tr-TR" dirty="0" smtClean="0"/>
              <a:t> kapanışına neden olabilir.</a:t>
            </a:r>
          </a:p>
          <a:p>
            <a:pPr algn="ct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00042"/>
            <a:ext cx="8686800" cy="6072230"/>
          </a:xfrm>
        </p:spPr>
        <p:txBody>
          <a:bodyPr>
            <a:normAutofit fontScale="85000" lnSpcReduction="20000"/>
          </a:bodyPr>
          <a:lstStyle/>
          <a:p>
            <a:r>
              <a:rPr lang="tr-TR" dirty="0" smtClean="0"/>
              <a:t>Yapraktaki su potansiyeli düşüşüne </a:t>
            </a:r>
            <a:r>
              <a:rPr lang="tr-TR" dirty="0" err="1" smtClean="0"/>
              <a:t>mezofil</a:t>
            </a:r>
            <a:r>
              <a:rPr lang="tr-TR" dirty="0" smtClean="0"/>
              <a:t> hücrelerindeki kloroplastlar çok duyarlıdır. Muhtemelen su stresine karşı hassas olan olaylardan en önemlisi kloroplastlardaki </a:t>
            </a:r>
            <a:r>
              <a:rPr lang="tr-TR" dirty="0" err="1" smtClean="0"/>
              <a:t>fotosentetik</a:t>
            </a:r>
            <a:r>
              <a:rPr lang="tr-TR" dirty="0" smtClean="0"/>
              <a:t> aktivitedir. Su potansiyelindeki düşme, kloroplast zarının </a:t>
            </a:r>
            <a:r>
              <a:rPr lang="tr-TR" dirty="0" err="1" smtClean="0"/>
              <a:t>ABA'ya</a:t>
            </a:r>
            <a:r>
              <a:rPr lang="tr-TR" dirty="0" smtClean="0"/>
              <a:t> karşı </a:t>
            </a:r>
            <a:r>
              <a:rPr lang="tr-TR" dirty="0" err="1" smtClean="0"/>
              <a:t>permeabilitesini</a:t>
            </a:r>
            <a:r>
              <a:rPr lang="tr-TR" dirty="0" smtClean="0"/>
              <a:t> artırır.</a:t>
            </a:r>
          </a:p>
          <a:p>
            <a:r>
              <a:rPr lang="tr-TR" dirty="0" smtClean="0"/>
              <a:t> Böylece </a:t>
            </a:r>
            <a:r>
              <a:rPr lang="tr-TR" dirty="0" err="1" smtClean="0"/>
              <a:t>mezofil</a:t>
            </a:r>
            <a:r>
              <a:rPr lang="tr-TR" dirty="0" smtClean="0"/>
              <a:t> kloroplastlarında depolanan veya sentezlenen ABA, </a:t>
            </a:r>
            <a:r>
              <a:rPr lang="tr-TR" dirty="0" err="1" smtClean="0"/>
              <a:t>mezofil</a:t>
            </a:r>
            <a:r>
              <a:rPr lang="tr-TR" dirty="0" smtClean="0"/>
              <a:t> sitoplazmasına </a:t>
            </a:r>
            <a:r>
              <a:rPr lang="tr-TR" dirty="0" err="1" smtClean="0"/>
              <a:t>difüze</a:t>
            </a:r>
            <a:r>
              <a:rPr lang="tr-TR" dirty="0" smtClean="0"/>
              <a:t> olur ve hücreden hücreye </a:t>
            </a:r>
            <a:r>
              <a:rPr lang="tr-TR" dirty="0" err="1" smtClean="0"/>
              <a:t>plasmadesmalarla</a:t>
            </a:r>
            <a:r>
              <a:rPr lang="tr-TR" dirty="0" smtClean="0"/>
              <a:t> hareket ederek </a:t>
            </a:r>
            <a:r>
              <a:rPr lang="tr-TR" dirty="0" err="1" smtClean="0"/>
              <a:t>stoma</a:t>
            </a:r>
            <a:r>
              <a:rPr lang="tr-TR" dirty="0" smtClean="0"/>
              <a:t> hücresine aktarılır ve </a:t>
            </a:r>
            <a:r>
              <a:rPr lang="tr-TR" dirty="0" err="1" smtClean="0"/>
              <a:t>stomalar</a:t>
            </a:r>
            <a:r>
              <a:rPr lang="tr-TR" dirty="0" smtClean="0"/>
              <a:t> kapanır. </a:t>
            </a:r>
            <a:r>
              <a:rPr lang="tr-TR" dirty="0" err="1" smtClean="0"/>
              <a:t>Mezofil</a:t>
            </a:r>
            <a:r>
              <a:rPr lang="tr-TR" dirty="0" smtClean="0"/>
              <a:t> kloroplastlarında depolanan </a:t>
            </a:r>
            <a:r>
              <a:rPr lang="tr-TR" dirty="0" err="1" smtClean="0"/>
              <a:t>ABA'nın</a:t>
            </a:r>
            <a:r>
              <a:rPr lang="tr-TR" dirty="0" smtClean="0"/>
              <a:t> seviyesi düşerse, bu durumda daha fazla ABA sentezlenir ve sürekli </a:t>
            </a:r>
            <a:r>
              <a:rPr lang="tr-TR" dirty="0" err="1" smtClean="0"/>
              <a:t>stoma</a:t>
            </a:r>
            <a:r>
              <a:rPr lang="tr-TR" dirty="0" smtClean="0"/>
              <a:t> hücrelerine taşınır. Bu olay, su potansiyeli düşük kaldıkça devam eder. </a:t>
            </a:r>
            <a:r>
              <a:rPr lang="tr-TR" dirty="0" err="1" smtClean="0"/>
              <a:t>Mezofil</a:t>
            </a:r>
            <a:r>
              <a:rPr lang="tr-TR" dirty="0" smtClean="0"/>
              <a:t> kloroplastlarında </a:t>
            </a:r>
            <a:r>
              <a:rPr lang="tr-TR" dirty="0" err="1" smtClean="0"/>
              <a:t>ABA'nın</a:t>
            </a:r>
            <a:r>
              <a:rPr lang="tr-TR" dirty="0" smtClean="0"/>
              <a:t> serbest bırakılışı, su potansiyeli normale döndüğü zaman sona erer ve ABA sentezi önemli derecede azalır. </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428604"/>
            <a:ext cx="8686800" cy="5651521"/>
          </a:xfrm>
        </p:spPr>
        <p:txBody>
          <a:bodyPr>
            <a:normAutofit fontScale="85000" lnSpcReduction="10000"/>
          </a:bodyPr>
          <a:lstStyle/>
          <a:p>
            <a:pPr algn="ctr"/>
            <a:r>
              <a:rPr lang="tr-TR" dirty="0" err="1" smtClean="0">
                <a:solidFill>
                  <a:srgbClr val="FF0000"/>
                </a:solidFill>
              </a:rPr>
              <a:t>Stoma</a:t>
            </a:r>
            <a:r>
              <a:rPr lang="tr-TR" dirty="0" smtClean="0">
                <a:solidFill>
                  <a:srgbClr val="FF0000"/>
                </a:solidFill>
              </a:rPr>
              <a:t> kapanmasında </a:t>
            </a:r>
            <a:r>
              <a:rPr lang="tr-TR" dirty="0" err="1" smtClean="0">
                <a:solidFill>
                  <a:srgbClr val="FF0000"/>
                </a:solidFill>
              </a:rPr>
              <a:t>ABA'nın</a:t>
            </a:r>
            <a:r>
              <a:rPr lang="tr-TR" dirty="0" smtClean="0">
                <a:solidFill>
                  <a:srgbClr val="FF0000"/>
                </a:solidFill>
              </a:rPr>
              <a:t> rolünü destekleyen şu bulgular elde edilmiştir: </a:t>
            </a:r>
          </a:p>
          <a:p>
            <a:r>
              <a:rPr lang="tr-TR" dirty="0" smtClean="0"/>
              <a:t>1) dıştan yapraklara çok düşük konsantrasyonlarda uygulanan ABA (1 mM) 3-9 dakikada </a:t>
            </a:r>
            <a:r>
              <a:rPr lang="tr-TR" dirty="0" err="1" smtClean="0"/>
              <a:t>stomaların</a:t>
            </a:r>
            <a:r>
              <a:rPr lang="tr-TR" dirty="0" smtClean="0"/>
              <a:t> kapanmasına neden olmuştur. </a:t>
            </a:r>
          </a:p>
          <a:p>
            <a:r>
              <a:rPr lang="tr-TR" dirty="0" smtClean="0"/>
              <a:t>2) su stresi altındaki yapraklarda ABA konsantrasyonu önemli derecede artış göstermiştir. </a:t>
            </a:r>
          </a:p>
          <a:p>
            <a:r>
              <a:rPr lang="tr-TR" dirty="0" smtClean="0"/>
              <a:t>3) </a:t>
            </a:r>
            <a:r>
              <a:rPr lang="tr-TR" dirty="0" err="1" smtClean="0"/>
              <a:t>mezofil</a:t>
            </a:r>
            <a:r>
              <a:rPr lang="tr-TR" dirty="0" smtClean="0"/>
              <a:t> kloroplastlarının ABA sentezleyebildiği, fakat </a:t>
            </a:r>
            <a:r>
              <a:rPr lang="tr-TR" dirty="0" err="1" smtClean="0"/>
              <a:t>stoma</a:t>
            </a:r>
            <a:r>
              <a:rPr lang="tr-TR" dirty="0" smtClean="0"/>
              <a:t> hücrelerinin sentezleyemediği bulunmuştur. </a:t>
            </a:r>
          </a:p>
          <a:p>
            <a:r>
              <a:rPr lang="tr-TR" dirty="0" smtClean="0"/>
              <a:t>4) su stresinden 4 saat sonra ıspanak yapraklarındaki toplam ABA seviyesinin 11 kat arttığı bulunmasına rağmen, kloroplastlardaki ABA iki kat artmıştır. Bu durum, stres anında yeni sentezlenen </a:t>
            </a:r>
            <a:r>
              <a:rPr lang="tr-TR" dirty="0" err="1" smtClean="0"/>
              <a:t>ABA'nın</a:t>
            </a:r>
            <a:r>
              <a:rPr lang="tr-TR" dirty="0" smtClean="0"/>
              <a:t> hızlıca kloroplastlardan dışarı atıldığını gösterir.</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571612"/>
            <a:ext cx="8686800" cy="4508513"/>
          </a:xfrm>
        </p:spPr>
        <p:txBody>
          <a:bodyPr/>
          <a:lstStyle/>
          <a:p>
            <a:endParaRPr lang="tr-TR" dirty="0"/>
          </a:p>
        </p:txBody>
      </p:sp>
      <p:pic>
        <p:nvPicPr>
          <p:cNvPr id="1026" name="Picture 2" descr="1"/>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solidFill>
                  <a:srgbClr val="FF0000"/>
                </a:solidFill>
              </a:rPr>
              <a:t>Büyüme</a:t>
            </a:r>
            <a:endParaRPr lang="tr-TR" dirty="0">
              <a:solidFill>
                <a:srgbClr val="FF0000"/>
              </a:solidFill>
            </a:endParaRPr>
          </a:p>
        </p:txBody>
      </p:sp>
      <p:sp>
        <p:nvSpPr>
          <p:cNvPr id="3" name="2 İçerik Yer Tutucusu"/>
          <p:cNvSpPr>
            <a:spLocks noGrp="1"/>
          </p:cNvSpPr>
          <p:nvPr>
            <p:ph idx="1"/>
          </p:nvPr>
        </p:nvSpPr>
        <p:spPr/>
        <p:txBody>
          <a:bodyPr>
            <a:normAutofit lnSpcReduction="10000"/>
          </a:bodyPr>
          <a:lstStyle/>
          <a:p>
            <a:r>
              <a:rPr lang="tr-TR" dirty="0" err="1" smtClean="0"/>
              <a:t>Oksin</a:t>
            </a:r>
            <a:r>
              <a:rPr lang="tr-TR" dirty="0" smtClean="0"/>
              <a:t> tarafından uyarılan fide büyümesi, ABA tarafından </a:t>
            </a:r>
            <a:r>
              <a:rPr lang="tr-TR" dirty="0" err="1" smtClean="0"/>
              <a:t>inhibe</a:t>
            </a:r>
            <a:r>
              <a:rPr lang="tr-TR" dirty="0" smtClean="0"/>
              <a:t> edilir. Bu nedenle ABA, bir büyüme inhibitörü olarak adlandırılır. </a:t>
            </a:r>
          </a:p>
          <a:p>
            <a:r>
              <a:rPr lang="tr-TR" dirty="0" err="1" smtClean="0"/>
              <a:t>Oksin</a:t>
            </a:r>
            <a:r>
              <a:rPr lang="tr-TR" dirty="0" smtClean="0"/>
              <a:t> tarafından uyarılan H</a:t>
            </a:r>
            <a:r>
              <a:rPr lang="tr-TR" baseline="30000" dirty="0" smtClean="0"/>
              <a:t>+</a:t>
            </a:r>
            <a:r>
              <a:rPr lang="tr-TR" dirty="0" smtClean="0"/>
              <a:t> salınması, hücre uzama hızını artırarak, hücre çeperi yumuşamasına neden olur. </a:t>
            </a:r>
          </a:p>
          <a:p>
            <a:r>
              <a:rPr lang="tr-TR" dirty="0" smtClean="0"/>
              <a:t>ABA, ise hücre uzaması ve hücre duvarı </a:t>
            </a:r>
            <a:r>
              <a:rPr lang="tr-TR" dirty="0" err="1" smtClean="0"/>
              <a:t>asidifikasyonunu</a:t>
            </a:r>
            <a:r>
              <a:rPr lang="tr-TR" dirty="0" smtClean="0"/>
              <a:t> engelleyerek, H</a:t>
            </a:r>
            <a:r>
              <a:rPr lang="tr-TR" baseline="30000" dirty="0" smtClean="0"/>
              <a:t>+</a:t>
            </a:r>
            <a:r>
              <a:rPr lang="tr-TR" dirty="0" smtClean="0"/>
              <a:t> salınmasını </a:t>
            </a:r>
            <a:r>
              <a:rPr lang="tr-TR" dirty="0" err="1" smtClean="0"/>
              <a:t>inhibe</a:t>
            </a:r>
            <a:r>
              <a:rPr lang="tr-TR" dirty="0" smtClean="0"/>
              <a:t> eder. Böylece büyüme engellenir. </a:t>
            </a:r>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solidFill>
                  <a:srgbClr val="FF0000"/>
                </a:solidFill>
              </a:rPr>
              <a:t>Tomurcuk </a:t>
            </a:r>
            <a:r>
              <a:rPr lang="tr-TR" b="1" dirty="0" err="1" smtClean="0">
                <a:solidFill>
                  <a:srgbClr val="FF0000"/>
                </a:solidFill>
              </a:rPr>
              <a:t>Dormansisi</a:t>
            </a:r>
            <a:r>
              <a:rPr lang="tr-TR" b="1" dirty="0" smtClean="0">
                <a:solidFill>
                  <a:srgbClr val="FF0000"/>
                </a:solidFill>
              </a:rPr>
              <a:t> </a:t>
            </a:r>
            <a:endParaRPr lang="tr-TR" dirty="0">
              <a:solidFill>
                <a:srgbClr val="FF0000"/>
              </a:solidFill>
            </a:endParaRPr>
          </a:p>
        </p:txBody>
      </p:sp>
      <p:sp>
        <p:nvSpPr>
          <p:cNvPr id="3" name="2 İçerik Yer Tutucusu"/>
          <p:cNvSpPr>
            <a:spLocks noGrp="1"/>
          </p:cNvSpPr>
          <p:nvPr>
            <p:ph idx="1"/>
          </p:nvPr>
        </p:nvSpPr>
        <p:spPr/>
        <p:txBody>
          <a:bodyPr>
            <a:normAutofit fontScale="85000" lnSpcReduction="20000"/>
          </a:bodyPr>
          <a:lstStyle/>
          <a:p>
            <a:r>
              <a:rPr lang="tr-TR" dirty="0" smtClean="0"/>
              <a:t>Büyüyen fidelerin tomurcuklarına dıştan ABA uygulanması onların </a:t>
            </a:r>
            <a:r>
              <a:rPr lang="tr-TR" dirty="0" err="1" smtClean="0"/>
              <a:t>dormant</a:t>
            </a:r>
            <a:r>
              <a:rPr lang="tr-TR" dirty="0" smtClean="0"/>
              <a:t> olmasına neden olur. Bu sonuçlardan, bazı çevresel faktörlere cevap olarak, bitkilerde sentezlenen </a:t>
            </a:r>
            <a:r>
              <a:rPr lang="tr-TR" dirty="0" err="1" smtClean="0"/>
              <a:t>ABA’nın</a:t>
            </a:r>
            <a:r>
              <a:rPr lang="tr-TR" dirty="0" smtClean="0"/>
              <a:t>, tomurcuklara hareket ettiği ye onların </a:t>
            </a:r>
            <a:r>
              <a:rPr lang="tr-TR" dirty="0" err="1" smtClean="0"/>
              <a:t>dormant</a:t>
            </a:r>
            <a:r>
              <a:rPr lang="tr-TR" dirty="0" smtClean="0"/>
              <a:t> olmasını uyardığı anlaşılır. Bu olay ılıman bölge bitkilerinde </a:t>
            </a:r>
            <a:r>
              <a:rPr lang="tr-TR" i="1" dirty="0" smtClean="0"/>
              <a:t>(</a:t>
            </a:r>
            <a:r>
              <a:rPr lang="tr-TR" i="1" dirty="0" err="1" smtClean="0"/>
              <a:t>Betula</a:t>
            </a:r>
            <a:r>
              <a:rPr lang="tr-TR" i="1" dirty="0" smtClean="0"/>
              <a:t> </a:t>
            </a:r>
            <a:r>
              <a:rPr lang="tr-TR" dirty="0" smtClean="0"/>
              <a:t>ve </a:t>
            </a:r>
            <a:r>
              <a:rPr lang="tr-TR" i="1" dirty="0" err="1" smtClean="0"/>
              <a:t>Acer</a:t>
            </a:r>
            <a:r>
              <a:rPr lang="tr-TR" i="1" dirty="0" smtClean="0"/>
              <a:t> </a:t>
            </a:r>
            <a:r>
              <a:rPr lang="tr-TR" dirty="0" smtClean="0"/>
              <a:t>gibi) çok bariz görülür. </a:t>
            </a:r>
          </a:p>
          <a:p>
            <a:r>
              <a:rPr lang="tr-TR" dirty="0" smtClean="0"/>
              <a:t>Buradaki çevresel başlatıcı faktör, sonbahardaki kısa gün durumudur. Kısa günlerin (kısa </a:t>
            </a:r>
            <a:r>
              <a:rPr lang="tr-TR" dirty="0" err="1" smtClean="0"/>
              <a:t>fotoperiyot</a:t>
            </a:r>
            <a:r>
              <a:rPr lang="tr-TR" dirty="0" smtClean="0"/>
              <a:t>), yaprak ve tomurcuklarda ABA seviyesinin artmasına neden olduğu, bu cevapta esas rolü yaprakların oynadığı görülür. Kısa gün şartlarının daha fazla ABA sentezlemek için yaprakları uyardığı bulunmuştur.</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pPr algn="ctr"/>
            <a:r>
              <a:rPr lang="tr-TR" dirty="0" smtClean="0"/>
              <a:t>Tomurcuk </a:t>
            </a:r>
            <a:r>
              <a:rPr lang="tr-TR" dirty="0" err="1" smtClean="0"/>
              <a:t>dormansisinin</a:t>
            </a:r>
            <a:r>
              <a:rPr lang="tr-TR" dirty="0" smtClean="0"/>
              <a:t> başlaması sırasında (sonbaharda) GA seviyesi azalır. Kışın soğuk periyodundan sonra günler uzar ve sıcaklık büyüme için uygun hale gelir. ABA seviyesinin azalması ve GA seviyesinin artması tomurcuk </a:t>
            </a:r>
            <a:r>
              <a:rPr lang="tr-TR" dirty="0" err="1" smtClean="0"/>
              <a:t>dormansisinin</a:t>
            </a:r>
            <a:r>
              <a:rPr lang="tr-TR" dirty="0" smtClean="0"/>
              <a:t> kırılmasına neden olur.</a:t>
            </a:r>
          </a:p>
          <a:p>
            <a:pPr algn="ctr"/>
            <a:r>
              <a:rPr lang="tr-TR" dirty="0" smtClean="0"/>
              <a:t>Büyüme, </a:t>
            </a:r>
            <a:r>
              <a:rPr lang="tr-TR" dirty="0" err="1" smtClean="0"/>
              <a:t>sitokinin</a:t>
            </a:r>
            <a:r>
              <a:rPr lang="tr-TR" dirty="0" smtClean="0"/>
              <a:t> ve </a:t>
            </a:r>
            <a:r>
              <a:rPr lang="tr-TR" dirty="0" err="1" smtClean="0"/>
              <a:t>giberellinler</a:t>
            </a:r>
            <a:r>
              <a:rPr lang="tr-TR" dirty="0" smtClean="0"/>
              <a:t> gibi büyümeyi uyaran maddeler ile ABA gibi tomurcuk büyümesi inhibitörleri arasındaki denge ile düzenlenmektedir.</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000108"/>
            <a:ext cx="8686800" cy="5080017"/>
          </a:xfrm>
        </p:spPr>
        <p:txBody>
          <a:bodyPr>
            <a:normAutofit/>
          </a:bodyPr>
          <a:lstStyle/>
          <a:p>
            <a:pPr algn="ctr"/>
            <a:r>
              <a:rPr lang="tr-TR" sz="3600" dirty="0" err="1" smtClean="0">
                <a:solidFill>
                  <a:srgbClr val="FF0000"/>
                </a:solidFill>
              </a:rPr>
              <a:t>Absisik</a:t>
            </a:r>
            <a:r>
              <a:rPr lang="tr-TR" sz="3600" dirty="0" smtClean="0">
                <a:solidFill>
                  <a:srgbClr val="FF0000"/>
                </a:solidFill>
              </a:rPr>
              <a:t> asit ve etilen genel olarak büyüme olaylarını negatif yönde etkileyen iki hormon grubudur. </a:t>
            </a:r>
          </a:p>
          <a:p>
            <a:pPr algn="ctr"/>
            <a:r>
              <a:rPr lang="tr-TR" sz="3600" dirty="0" smtClean="0">
                <a:solidFill>
                  <a:srgbClr val="FF0000"/>
                </a:solidFill>
              </a:rPr>
              <a:t>Bunun yanında 5 genel hormon grubu dışında bitkilerdeki büyüme ve gelişme olaylarını etkileyen pek çok bileşik vardır.</a:t>
            </a:r>
            <a:endParaRPr lang="tr-TR" sz="3600"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471470"/>
          </a:xfrm>
        </p:spPr>
        <p:txBody>
          <a:bodyPr>
            <a:normAutofit fontScale="90000"/>
          </a:bodyPr>
          <a:lstStyle/>
          <a:p>
            <a:pPr algn="ctr"/>
            <a:r>
              <a:rPr lang="tr-TR" b="1" dirty="0" smtClean="0">
                <a:solidFill>
                  <a:srgbClr val="FF0000"/>
                </a:solidFill>
              </a:rPr>
              <a:t>Tohum </a:t>
            </a:r>
            <a:r>
              <a:rPr lang="tr-TR" b="1" dirty="0" err="1" smtClean="0">
                <a:solidFill>
                  <a:srgbClr val="FF0000"/>
                </a:solidFill>
              </a:rPr>
              <a:t>Dormansisine</a:t>
            </a:r>
            <a:r>
              <a:rPr lang="tr-TR" b="1" dirty="0" smtClean="0">
                <a:solidFill>
                  <a:srgbClr val="FF0000"/>
                </a:solidFill>
              </a:rPr>
              <a:t> Etkisi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idx="1"/>
          </p:nvPr>
        </p:nvSpPr>
        <p:spPr>
          <a:xfrm>
            <a:off x="304800" y="1142984"/>
            <a:ext cx="8686800" cy="4937141"/>
          </a:xfrm>
        </p:spPr>
        <p:txBody>
          <a:bodyPr>
            <a:normAutofit fontScale="70000" lnSpcReduction="20000"/>
          </a:bodyPr>
          <a:lstStyle/>
          <a:p>
            <a:pPr>
              <a:buNone/>
            </a:pPr>
            <a:endParaRPr lang="tr-TR" dirty="0" smtClean="0"/>
          </a:p>
          <a:p>
            <a:r>
              <a:rPr lang="tr-TR" dirty="0" smtClean="0"/>
              <a:t>Tohumun fizyolojik durumu ve </a:t>
            </a:r>
            <a:r>
              <a:rPr lang="tr-TR" dirty="0" err="1" smtClean="0"/>
              <a:t>endogenik</a:t>
            </a:r>
            <a:r>
              <a:rPr lang="tr-TR" dirty="0" smtClean="0"/>
              <a:t> ABA seviyeleri arasında gözlenen korelasyonlar, </a:t>
            </a:r>
            <a:r>
              <a:rPr lang="tr-TR" dirty="0" err="1" smtClean="0"/>
              <a:t>ABA'nın</a:t>
            </a:r>
            <a:r>
              <a:rPr lang="tr-TR" dirty="0" smtClean="0"/>
              <a:t> </a:t>
            </a:r>
            <a:r>
              <a:rPr lang="tr-TR" dirty="0" err="1" smtClean="0"/>
              <a:t>dormansiyi</a:t>
            </a:r>
            <a:r>
              <a:rPr lang="tr-TR" dirty="0" smtClean="0"/>
              <a:t> uyaran bir hormon olarak etki ettiğini göstermiştir. </a:t>
            </a:r>
            <a:r>
              <a:rPr lang="tr-TR" dirty="0" smtClean="0">
                <a:solidFill>
                  <a:srgbClr val="FF0000"/>
                </a:solidFill>
              </a:rPr>
              <a:t>Kuru </a:t>
            </a:r>
            <a:r>
              <a:rPr lang="tr-TR" dirty="0" err="1" smtClean="0">
                <a:solidFill>
                  <a:srgbClr val="FF0000"/>
                </a:solidFill>
              </a:rPr>
              <a:t>dormant</a:t>
            </a:r>
            <a:r>
              <a:rPr lang="tr-TR" dirty="0" smtClean="0">
                <a:solidFill>
                  <a:srgbClr val="FF0000"/>
                </a:solidFill>
              </a:rPr>
              <a:t> tohumlar genellikle </a:t>
            </a:r>
            <a:r>
              <a:rPr lang="tr-TR" dirty="0" err="1" smtClean="0">
                <a:solidFill>
                  <a:srgbClr val="FF0000"/>
                </a:solidFill>
              </a:rPr>
              <a:t>dormant</a:t>
            </a:r>
            <a:r>
              <a:rPr lang="tr-TR" dirty="0" smtClean="0">
                <a:solidFill>
                  <a:srgbClr val="FF0000"/>
                </a:solidFill>
              </a:rPr>
              <a:t> olmayan tohumlardan daha yüksek konsantrasyonlarda ABA ihtiva ederler. </a:t>
            </a:r>
            <a:r>
              <a:rPr lang="tr-TR" dirty="0" smtClean="0"/>
              <a:t>Bununla birlikte tohum çimlenmesi esnasında </a:t>
            </a:r>
            <a:r>
              <a:rPr lang="tr-TR" dirty="0" err="1" smtClean="0"/>
              <a:t>sitokininler</a:t>
            </a:r>
            <a:r>
              <a:rPr lang="tr-TR" dirty="0" smtClean="0"/>
              <a:t> ve </a:t>
            </a:r>
            <a:r>
              <a:rPr lang="tr-TR" dirty="0" err="1" smtClean="0"/>
              <a:t>giberellinler</a:t>
            </a:r>
            <a:r>
              <a:rPr lang="tr-TR" dirty="0" smtClean="0"/>
              <a:t> gibi büyüme uyarıcılarının miktarlarında artışlar gözlenmiştir.</a:t>
            </a:r>
          </a:p>
          <a:p>
            <a:r>
              <a:rPr lang="tr-TR" dirty="0" err="1" smtClean="0"/>
              <a:t>Dormansi</a:t>
            </a:r>
            <a:r>
              <a:rPr lang="tr-TR" dirty="0" smtClean="0"/>
              <a:t> olayında </a:t>
            </a:r>
            <a:r>
              <a:rPr lang="tr-TR" dirty="0" err="1" smtClean="0"/>
              <a:t>ABA'nın</a:t>
            </a:r>
            <a:r>
              <a:rPr lang="tr-TR" dirty="0" smtClean="0"/>
              <a:t> rolü, </a:t>
            </a:r>
            <a:r>
              <a:rPr lang="tr-TR" dirty="0" err="1" smtClean="0"/>
              <a:t>dormansiyi</a:t>
            </a:r>
            <a:r>
              <a:rPr lang="tr-TR" dirty="0" smtClean="0"/>
              <a:t> uyaran, çimlenmeyi Önleyen </a:t>
            </a:r>
            <a:r>
              <a:rPr lang="tr-TR" dirty="0" err="1" smtClean="0"/>
              <a:t>ekzogenik</a:t>
            </a:r>
            <a:r>
              <a:rPr lang="tr-TR" dirty="0" smtClean="0"/>
              <a:t> ABA gözlemleriyle ortaya çıkmıştır. Örneğin çimlenme için kırmızı ışığa ihtiyaç duyan marul tohumları, ABA mevcudiyetinde kırmızı ışıklandırma yapıldığı zaman bile çimlenmezler. </a:t>
            </a:r>
            <a:r>
              <a:rPr lang="tr-TR" dirty="0" err="1" smtClean="0"/>
              <a:t>Ekzogenik</a:t>
            </a:r>
            <a:r>
              <a:rPr lang="tr-TR" dirty="0" smtClean="0"/>
              <a:t> ABA, tohumların sürekli büyümesine ve depo maddesi birikmesine neden olarak, kültüre alınmış embriyolarda </a:t>
            </a:r>
            <a:r>
              <a:rPr lang="tr-TR" dirty="0" err="1" smtClean="0"/>
              <a:t>dormansiyi</a:t>
            </a:r>
            <a:r>
              <a:rPr lang="tr-TR" dirty="0" smtClean="0"/>
              <a:t> yeniden devam ettirirler. ABA aynı zamanda mısır tohumlarının vaktinden Önce çimlenmesini de engeller.</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dirty="0" smtClean="0"/>
              <a:t>ABA, genellikle </a:t>
            </a:r>
            <a:r>
              <a:rPr lang="tr-TR" dirty="0" err="1" smtClean="0"/>
              <a:t>strafikasyona</a:t>
            </a:r>
            <a:r>
              <a:rPr lang="tr-TR" dirty="0" smtClean="0"/>
              <a:t> ihtiyaç duyan tohumların </a:t>
            </a:r>
            <a:r>
              <a:rPr lang="tr-TR" dirty="0" err="1" smtClean="0"/>
              <a:t>dormansisinde</a:t>
            </a:r>
            <a:r>
              <a:rPr lang="tr-TR" dirty="0" smtClean="0"/>
              <a:t> rol oynar (</a:t>
            </a:r>
            <a:r>
              <a:rPr lang="tr-TR" dirty="0" err="1" smtClean="0"/>
              <a:t>vernalizasyon</a:t>
            </a:r>
            <a:r>
              <a:rPr lang="tr-TR" dirty="0" smtClean="0"/>
              <a:t>). </a:t>
            </a:r>
          </a:p>
          <a:p>
            <a:r>
              <a:rPr lang="tr-TR" dirty="0" smtClean="0"/>
              <a:t>Eğer </a:t>
            </a:r>
            <a:r>
              <a:rPr lang="tr-TR" i="1" dirty="0" err="1" smtClean="0"/>
              <a:t>Taxus</a:t>
            </a:r>
            <a:r>
              <a:rPr lang="tr-TR" i="1" dirty="0" smtClean="0"/>
              <a:t> </a:t>
            </a:r>
            <a:r>
              <a:rPr lang="tr-TR" i="1" dirty="0" err="1" smtClean="0"/>
              <a:t>baccata</a:t>
            </a:r>
            <a:r>
              <a:rPr lang="tr-TR" i="1" dirty="0" smtClean="0"/>
              <a:t>' </a:t>
            </a:r>
            <a:r>
              <a:rPr lang="tr-TR" dirty="0" err="1" smtClean="0"/>
              <a:t>nın</a:t>
            </a:r>
            <a:r>
              <a:rPr lang="tr-TR" dirty="0" smtClean="0"/>
              <a:t> olgun olmayan </a:t>
            </a:r>
            <a:r>
              <a:rPr lang="tr-TR" dirty="0" err="1" smtClean="0"/>
              <a:t>dormant</a:t>
            </a:r>
            <a:r>
              <a:rPr lang="tr-TR" dirty="0" smtClean="0"/>
              <a:t> embriyoları ABA benzeri bileşikleri ayırabilen bir çözeltiye konulursa, </a:t>
            </a:r>
            <a:r>
              <a:rPr lang="tr-TR" dirty="0" err="1" smtClean="0"/>
              <a:t>strafikasyonsuz</a:t>
            </a:r>
            <a:r>
              <a:rPr lang="tr-TR" dirty="0" smtClean="0"/>
              <a:t> çimlendikleri görülmüştür. Bu şekilde bir muameleye tabii tutulan embriyolar tekrar ABA çözeltisine konulduğunda </a:t>
            </a:r>
            <a:r>
              <a:rPr lang="tr-TR" dirty="0" err="1" smtClean="0"/>
              <a:t>dormansi</a:t>
            </a:r>
            <a:r>
              <a:rPr lang="tr-TR" dirty="0" smtClean="0"/>
              <a:t> durumu devam etmiştir. </a:t>
            </a:r>
            <a:r>
              <a:rPr lang="tr-TR" dirty="0" smtClean="0">
                <a:solidFill>
                  <a:srgbClr val="FF0000"/>
                </a:solidFill>
              </a:rPr>
              <a:t>Benzer sonuçlar elma tohumu embriyolarında da elde edilmiştir</a:t>
            </a:r>
            <a:r>
              <a:rPr lang="tr-TR" dirty="0" smtClean="0"/>
              <a:t>.</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62500" lnSpcReduction="20000"/>
          </a:bodyPr>
          <a:lstStyle/>
          <a:p>
            <a:r>
              <a:rPr lang="tr-TR" dirty="0" smtClean="0"/>
              <a:t>Tohumların </a:t>
            </a:r>
            <a:r>
              <a:rPr lang="tr-TR" dirty="0" err="1" smtClean="0"/>
              <a:t>dormansi</a:t>
            </a:r>
            <a:r>
              <a:rPr lang="tr-TR" dirty="0" smtClean="0"/>
              <a:t> durumu ile </a:t>
            </a:r>
            <a:r>
              <a:rPr lang="tr-TR" dirty="0" err="1" smtClean="0"/>
              <a:t>endojenik</a:t>
            </a:r>
            <a:r>
              <a:rPr lang="tr-TR" dirty="0" smtClean="0"/>
              <a:t> ABA seviyesi arasındaki </a:t>
            </a:r>
            <a:r>
              <a:rPr lang="tr-TR" dirty="0" err="1" smtClean="0"/>
              <a:t>korelatif</a:t>
            </a:r>
            <a:r>
              <a:rPr lang="tr-TR" dirty="0" smtClean="0"/>
              <a:t> çalışmalar, değişik sonuçlar vermiştir. </a:t>
            </a:r>
          </a:p>
          <a:p>
            <a:r>
              <a:rPr lang="tr-TR" dirty="0" smtClean="0"/>
              <a:t>Bazı türlerdeki </a:t>
            </a:r>
            <a:r>
              <a:rPr lang="tr-TR" dirty="0" err="1" smtClean="0"/>
              <a:t>dormant</a:t>
            </a:r>
            <a:r>
              <a:rPr lang="tr-TR" dirty="0" smtClean="0"/>
              <a:t> tohumlarda ABA seviyesinin yüksek olduğu ve </a:t>
            </a:r>
            <a:r>
              <a:rPr lang="tr-TR" dirty="0" err="1" smtClean="0"/>
              <a:t>strafikasyon</a:t>
            </a:r>
            <a:r>
              <a:rPr lang="tr-TR" dirty="0" smtClean="0"/>
              <a:t> esnasında azaldığı, diğer bazı türlerde ise </a:t>
            </a:r>
            <a:r>
              <a:rPr lang="tr-TR" dirty="0" err="1" smtClean="0"/>
              <a:t>strafikasyon</a:t>
            </a:r>
            <a:r>
              <a:rPr lang="tr-TR" dirty="0" smtClean="0"/>
              <a:t> esnasında bir azalma olmadığı görülmüştür. </a:t>
            </a:r>
            <a:r>
              <a:rPr lang="tr-TR" dirty="0" err="1" smtClean="0"/>
              <a:t>Strafikasyona</a:t>
            </a:r>
            <a:r>
              <a:rPr lang="tr-TR" dirty="0" smtClean="0"/>
              <a:t> ihtiyaç duyan tohumlarla ilgili son çalışmalar, </a:t>
            </a:r>
            <a:r>
              <a:rPr lang="tr-TR" dirty="0" err="1" smtClean="0"/>
              <a:t>dormansinin</a:t>
            </a:r>
            <a:r>
              <a:rPr lang="tr-TR" dirty="0" smtClean="0"/>
              <a:t> ABA (büyümeyi </a:t>
            </a:r>
            <a:r>
              <a:rPr lang="tr-TR" dirty="0" err="1" smtClean="0"/>
              <a:t>inhibe</a:t>
            </a:r>
            <a:r>
              <a:rPr lang="tr-TR" dirty="0" smtClean="0"/>
              <a:t> eder, böylece </a:t>
            </a:r>
            <a:r>
              <a:rPr lang="tr-TR" dirty="0" err="1" smtClean="0"/>
              <a:t>dormansiyi</a:t>
            </a:r>
            <a:r>
              <a:rPr lang="tr-TR" dirty="0" smtClean="0"/>
              <a:t> devam ettirir) ve GA ile </a:t>
            </a:r>
            <a:r>
              <a:rPr lang="tr-TR" dirty="0" err="1" smtClean="0"/>
              <a:t>sitokininlerin</a:t>
            </a:r>
            <a:r>
              <a:rPr lang="tr-TR" dirty="0" smtClean="0"/>
              <a:t> (büyümeyi başlatır, böylece çimlenmeyi uyarırlar) </a:t>
            </a:r>
            <a:r>
              <a:rPr lang="tr-TR" dirty="0" err="1" smtClean="0"/>
              <a:t>antagonistik</a:t>
            </a:r>
            <a:r>
              <a:rPr lang="tr-TR" dirty="0" smtClean="0"/>
              <a:t> bir </a:t>
            </a:r>
            <a:r>
              <a:rPr lang="tr-TR" dirty="0" err="1" smtClean="0"/>
              <a:t>interaksiyonuyla</a:t>
            </a:r>
            <a:r>
              <a:rPr lang="tr-TR" dirty="0" smtClean="0"/>
              <a:t> düzenlendiğini göstermiştir.</a:t>
            </a:r>
          </a:p>
          <a:p>
            <a:r>
              <a:rPr lang="tr-TR" dirty="0" smtClean="0">
                <a:solidFill>
                  <a:srgbClr val="FF0000"/>
                </a:solidFill>
              </a:rPr>
              <a:t>ABA, tohumlarda depo maddelerinin yıkımında rol oynayan </a:t>
            </a:r>
            <a:r>
              <a:rPr lang="tr-TR" dirty="0" err="1" smtClean="0">
                <a:solidFill>
                  <a:srgbClr val="FF0000"/>
                </a:solidFill>
              </a:rPr>
              <a:t>hidrolitik</a:t>
            </a:r>
            <a:r>
              <a:rPr lang="tr-TR" dirty="0" smtClean="0">
                <a:solidFill>
                  <a:srgbClr val="FF0000"/>
                </a:solidFill>
              </a:rPr>
              <a:t> enzimlerin sentezini </a:t>
            </a:r>
            <a:r>
              <a:rPr lang="tr-TR" dirty="0" err="1" smtClean="0">
                <a:solidFill>
                  <a:srgbClr val="FF0000"/>
                </a:solidFill>
              </a:rPr>
              <a:t>inhibe</a:t>
            </a:r>
            <a:r>
              <a:rPr lang="tr-TR" dirty="0" smtClean="0">
                <a:solidFill>
                  <a:srgbClr val="FF0000"/>
                </a:solidFill>
              </a:rPr>
              <a:t> eder</a:t>
            </a:r>
            <a:r>
              <a:rPr lang="tr-TR" dirty="0" smtClean="0"/>
              <a:t>. Örneğin hububat tohumlarının çimlenmesi esnasında GA3, nişastanın yıkımını kataliz eden </a:t>
            </a:r>
            <a:r>
              <a:rPr lang="tr-TR" dirty="0" err="1" smtClean="0"/>
              <a:t>alevron</a:t>
            </a:r>
            <a:r>
              <a:rPr lang="tr-TR" dirty="0" smtClean="0"/>
              <a:t> tabakasındaki </a:t>
            </a:r>
            <a:r>
              <a:rPr lang="tr-TR" dirty="0" smtClean="0">
                <a:sym typeface="Symbol"/>
              </a:rPr>
              <a:t></a:t>
            </a:r>
            <a:r>
              <a:rPr lang="tr-TR" dirty="0" smtClean="0"/>
              <a:t>-amilaz sentezini uyarır. ABA, ise </a:t>
            </a:r>
            <a:r>
              <a:rPr lang="tr-TR" dirty="0" smtClean="0">
                <a:sym typeface="Symbol"/>
              </a:rPr>
              <a:t></a:t>
            </a:r>
            <a:r>
              <a:rPr lang="tr-TR" dirty="0" smtClean="0"/>
              <a:t>-amilaz transkripsiyonunu engelleyerek GA3-bağlı bu enzimin sentezini </a:t>
            </a:r>
            <a:r>
              <a:rPr lang="tr-TR" dirty="0" err="1" smtClean="0"/>
              <a:t>inhibe</a:t>
            </a:r>
            <a:r>
              <a:rPr lang="tr-TR" dirty="0" smtClean="0"/>
              <a:t> eder. </a:t>
            </a:r>
            <a:r>
              <a:rPr lang="tr-TR" dirty="0" err="1" smtClean="0"/>
              <a:t>Darmansinin</a:t>
            </a:r>
            <a:r>
              <a:rPr lang="tr-TR" dirty="0" smtClean="0"/>
              <a:t> devam ettirilmesinde </a:t>
            </a:r>
            <a:r>
              <a:rPr lang="tr-TR" dirty="0" err="1" smtClean="0"/>
              <a:t>ABA'nın</a:t>
            </a:r>
            <a:r>
              <a:rPr lang="tr-TR" dirty="0" smtClean="0"/>
              <a:t> </a:t>
            </a:r>
            <a:r>
              <a:rPr lang="tr-TR" dirty="0" err="1" smtClean="0"/>
              <a:t>hidrolitik</a:t>
            </a:r>
            <a:r>
              <a:rPr lang="tr-TR" dirty="0" smtClean="0"/>
              <a:t> enzimlerin </a:t>
            </a:r>
            <a:r>
              <a:rPr lang="tr-TR" dirty="0" err="1" smtClean="0"/>
              <a:t>inhibisyonuna</a:t>
            </a:r>
            <a:r>
              <a:rPr lang="tr-TR" dirty="0" smtClean="0"/>
              <a:t> neden olması genel bir etki şeklidir.</a:t>
            </a:r>
          </a:p>
          <a:p>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685784"/>
          </a:xfrm>
        </p:spPr>
        <p:txBody>
          <a:bodyPr>
            <a:normAutofit/>
          </a:bodyPr>
          <a:lstStyle/>
          <a:p>
            <a:pPr algn="ctr"/>
            <a:r>
              <a:rPr lang="tr-TR" b="1" dirty="0" smtClean="0">
                <a:solidFill>
                  <a:srgbClr val="FF0000"/>
                </a:solidFill>
              </a:rPr>
              <a:t>Su Alınımı</a:t>
            </a:r>
            <a:endParaRPr lang="tr-TR" dirty="0">
              <a:solidFill>
                <a:srgbClr val="FF0000"/>
              </a:solidFill>
            </a:endParaRPr>
          </a:p>
        </p:txBody>
      </p:sp>
      <p:sp>
        <p:nvSpPr>
          <p:cNvPr id="3" name="2 İçerik Yer Tutucusu"/>
          <p:cNvSpPr>
            <a:spLocks noGrp="1"/>
          </p:cNvSpPr>
          <p:nvPr>
            <p:ph idx="1"/>
          </p:nvPr>
        </p:nvSpPr>
        <p:spPr/>
        <p:txBody>
          <a:bodyPr>
            <a:normAutofit fontScale="85000" lnSpcReduction="20000"/>
          </a:bodyPr>
          <a:lstStyle/>
          <a:p>
            <a:r>
              <a:rPr lang="tr-TR" dirty="0" smtClean="0"/>
              <a:t>Kök dokularına ABA uygulaması su ve iyon akışını uyarır. </a:t>
            </a:r>
            <a:r>
              <a:rPr lang="tr-TR" dirty="0" smtClean="0">
                <a:solidFill>
                  <a:srgbClr val="FF0000"/>
                </a:solidFill>
              </a:rPr>
              <a:t>ABA sadece azalan </a:t>
            </a:r>
            <a:r>
              <a:rPr lang="tr-TR" dirty="0" err="1" smtClean="0">
                <a:solidFill>
                  <a:srgbClr val="FF0000"/>
                </a:solidFill>
              </a:rPr>
              <a:t>transpirasyonla</a:t>
            </a:r>
            <a:r>
              <a:rPr lang="tr-TR" dirty="0" smtClean="0">
                <a:solidFill>
                  <a:srgbClr val="FF0000"/>
                </a:solidFill>
              </a:rPr>
              <a:t> turgoru düzenlemez, aynı zamanda köklere giren suyu da artırır</a:t>
            </a:r>
            <a:r>
              <a:rPr lang="tr-TR" dirty="0" smtClean="0"/>
              <a:t>. ABA, su geçirgenliğini (hidrolik </a:t>
            </a:r>
            <a:r>
              <a:rPr lang="tr-TR" dirty="0" err="1" smtClean="0"/>
              <a:t>konduktivite</a:t>
            </a:r>
            <a:r>
              <a:rPr lang="tr-TR" dirty="0" smtClean="0"/>
              <a:t>) artırarak veya toprak-kök arasında su potansiyel </a:t>
            </a:r>
            <a:r>
              <a:rPr lang="tr-TR" dirty="0" err="1" smtClean="0"/>
              <a:t>gradientinde</a:t>
            </a:r>
            <a:r>
              <a:rPr lang="tr-TR" dirty="0" smtClean="0"/>
              <a:t> bir artışa neden olan iyon alınımını artırarak su alınımını artırır. </a:t>
            </a:r>
            <a:r>
              <a:rPr lang="tr-TR" dirty="0" smtClean="0">
                <a:solidFill>
                  <a:srgbClr val="FF0000"/>
                </a:solidFill>
              </a:rPr>
              <a:t>Ayrıca ABA, yaprak büyümesini baskı altına alırken, </a:t>
            </a:r>
            <a:r>
              <a:rPr lang="tr-TR" dirty="0" err="1" smtClean="0">
                <a:solidFill>
                  <a:srgbClr val="FF0000"/>
                </a:solidFill>
              </a:rPr>
              <a:t>lateral</a:t>
            </a:r>
            <a:r>
              <a:rPr lang="tr-TR" dirty="0" smtClean="0">
                <a:solidFill>
                  <a:srgbClr val="FF0000"/>
                </a:solidFill>
              </a:rPr>
              <a:t> köklerin çıkışını ve kök büyümesini uyarır</a:t>
            </a:r>
            <a:r>
              <a:rPr lang="tr-TR" dirty="0" smtClean="0"/>
              <a:t>. Kökler ve yapraklar üzerindeki </a:t>
            </a:r>
            <a:r>
              <a:rPr lang="tr-TR" dirty="0" err="1" smtClean="0"/>
              <a:t>ABA'nın</a:t>
            </a:r>
            <a:r>
              <a:rPr lang="tr-TR" dirty="0" smtClean="0"/>
              <a:t> bu </a:t>
            </a:r>
            <a:r>
              <a:rPr lang="tr-TR" dirty="0" err="1" smtClean="0"/>
              <a:t>antagonistik</a:t>
            </a:r>
            <a:r>
              <a:rPr lang="tr-TR" dirty="0" smtClean="0"/>
              <a:t> etkileri, köklerin su </a:t>
            </a:r>
            <a:r>
              <a:rPr lang="tr-TR" dirty="0" err="1" smtClean="0"/>
              <a:t>absorbsiyon</a:t>
            </a:r>
            <a:r>
              <a:rPr lang="tr-TR" dirty="0" smtClean="0"/>
              <a:t> alanında artışa, yaprak alanında ise azalışa neden olarak, bitkide kuraklığa karşı avantaj sağlar.</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542908"/>
          </a:xfrm>
        </p:spPr>
        <p:txBody>
          <a:bodyPr>
            <a:normAutofit fontScale="90000"/>
          </a:bodyPr>
          <a:lstStyle/>
          <a:p>
            <a:pPr algn="ctr"/>
            <a:r>
              <a:rPr lang="tr-TR" b="1" dirty="0" err="1" smtClean="0">
                <a:solidFill>
                  <a:srgbClr val="FF0000"/>
                </a:solidFill>
              </a:rPr>
              <a:t>Absisyon</a:t>
            </a:r>
            <a:r>
              <a:rPr lang="tr-TR" b="1" dirty="0" smtClean="0">
                <a:solidFill>
                  <a:srgbClr val="FF0000"/>
                </a:solidFill>
              </a:rPr>
              <a:t> ve </a:t>
            </a:r>
            <a:r>
              <a:rPr lang="tr-TR" b="1" dirty="0" err="1" smtClean="0">
                <a:solidFill>
                  <a:srgbClr val="FF0000"/>
                </a:solidFill>
              </a:rPr>
              <a:t>Senesens</a:t>
            </a:r>
            <a:endParaRPr lang="tr-TR" dirty="0">
              <a:solidFill>
                <a:srgbClr val="FF0000"/>
              </a:solidFill>
            </a:endParaRPr>
          </a:p>
        </p:txBody>
      </p:sp>
      <p:sp>
        <p:nvSpPr>
          <p:cNvPr id="3" name="2 İçerik Yer Tutucusu"/>
          <p:cNvSpPr>
            <a:spLocks noGrp="1"/>
          </p:cNvSpPr>
          <p:nvPr>
            <p:ph idx="1"/>
          </p:nvPr>
        </p:nvSpPr>
        <p:spPr/>
        <p:txBody>
          <a:bodyPr>
            <a:normAutofit/>
          </a:bodyPr>
          <a:lstStyle/>
          <a:p>
            <a:r>
              <a:rPr lang="tr-TR" dirty="0" err="1" smtClean="0"/>
              <a:t>Absisik</a:t>
            </a:r>
            <a:r>
              <a:rPr lang="tr-TR" dirty="0" smtClean="0"/>
              <a:t> asit ilk olarak, </a:t>
            </a:r>
            <a:r>
              <a:rPr lang="tr-TR" dirty="0" err="1" smtClean="0"/>
              <a:t>absisyona</a:t>
            </a:r>
            <a:r>
              <a:rPr lang="tr-TR" dirty="0" smtClean="0"/>
              <a:t> neden olan bir faktör olarak izole edilmiştir. Önceleri </a:t>
            </a:r>
            <a:r>
              <a:rPr lang="tr-TR" dirty="0" err="1" smtClean="0"/>
              <a:t>ABA'nın</a:t>
            </a:r>
            <a:r>
              <a:rPr lang="tr-TR" dirty="0" smtClean="0"/>
              <a:t> yaprak </a:t>
            </a:r>
            <a:r>
              <a:rPr lang="tr-TR" dirty="0" err="1" smtClean="0"/>
              <a:t>absisyonunda</a:t>
            </a:r>
            <a:r>
              <a:rPr lang="tr-TR" dirty="0" smtClean="0"/>
              <a:t> rolü olduğu ileri sürülürken, son yapılan çalışmalarda yaprak </a:t>
            </a:r>
            <a:r>
              <a:rPr lang="tr-TR" dirty="0" err="1" smtClean="0"/>
              <a:t>absisyanunun</a:t>
            </a:r>
            <a:r>
              <a:rPr lang="tr-TR" dirty="0" smtClean="0"/>
              <a:t> ABA ile fazlaca ilişkisi olmadığı belirlenmiştir. ABA daha çok çiçek ve meyve </a:t>
            </a:r>
            <a:r>
              <a:rPr lang="tr-TR" dirty="0" err="1" smtClean="0"/>
              <a:t>absisyonunda</a:t>
            </a:r>
            <a:r>
              <a:rPr lang="tr-TR" dirty="0" smtClean="0"/>
              <a:t> düzenleyici bir role sahiptir. </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2700" dirty="0" smtClean="0"/>
              <a:t>ABA ile </a:t>
            </a:r>
            <a:r>
              <a:rPr lang="tr-TR" sz="2700" dirty="0" err="1" smtClean="0"/>
              <a:t>absisyon</a:t>
            </a:r>
            <a:r>
              <a:rPr lang="tr-TR" sz="2700" dirty="0" smtClean="0"/>
              <a:t> arasında elde edilen bazı deliller şunlardır: </a:t>
            </a:r>
            <a:endParaRPr lang="tr-TR" dirty="0"/>
          </a:p>
        </p:txBody>
      </p:sp>
      <p:sp>
        <p:nvSpPr>
          <p:cNvPr id="3" name="2 İçerik Yer Tutucusu"/>
          <p:cNvSpPr>
            <a:spLocks noGrp="1"/>
          </p:cNvSpPr>
          <p:nvPr>
            <p:ph idx="1"/>
          </p:nvPr>
        </p:nvSpPr>
        <p:spPr/>
        <p:txBody>
          <a:bodyPr>
            <a:normAutofit fontScale="70000" lnSpcReduction="20000"/>
          </a:bodyPr>
          <a:lstStyle/>
          <a:p>
            <a:pPr algn="ctr">
              <a:buNone/>
            </a:pPr>
            <a:r>
              <a:rPr lang="tr-TR" dirty="0" smtClean="0"/>
              <a:t>1) sağlam bitkilere uygulanan ABA, üzüm çiçeklerinin, elma, kiraz, zeytin ve üzümün olgun meyvelerinin </a:t>
            </a:r>
            <a:r>
              <a:rPr lang="tr-TR" dirty="0" err="1" smtClean="0"/>
              <a:t>absisyonunu</a:t>
            </a:r>
            <a:r>
              <a:rPr lang="tr-TR" dirty="0" smtClean="0"/>
              <a:t> hızlandırmıştır. Fakat ABA sadece çok yüksek konsantrasyonlarda (2-4 mM) yaprak </a:t>
            </a:r>
            <a:r>
              <a:rPr lang="tr-TR" dirty="0" err="1" smtClean="0"/>
              <a:t>absisyonunu</a:t>
            </a:r>
            <a:r>
              <a:rPr lang="tr-TR" dirty="0" smtClean="0"/>
              <a:t> başlatmıştır. </a:t>
            </a:r>
          </a:p>
          <a:p>
            <a:r>
              <a:rPr lang="tr-TR" dirty="0" smtClean="0"/>
              <a:t>2) gelişen (büyüyen) pamuk meyvelerinde </a:t>
            </a:r>
            <a:r>
              <a:rPr lang="tr-TR" dirty="0" err="1" smtClean="0"/>
              <a:t>endogenik</a:t>
            </a:r>
            <a:r>
              <a:rPr lang="tr-TR" dirty="0" smtClean="0"/>
              <a:t> ABA seviyesinde iki ayrı artış zamanı belirlenmiştir. Birincisinin olgun olmayan meyvelerin düşmesi ile meydana geldiği, diğerinin ise olgun pamuk meyvelerinin son çatlama döneminde olduğu tespit edilmiştir.</a:t>
            </a:r>
          </a:p>
          <a:p>
            <a:r>
              <a:rPr lang="tr-TR" dirty="0" smtClean="0">
                <a:solidFill>
                  <a:srgbClr val="FF0000"/>
                </a:solidFill>
              </a:rPr>
              <a:t>Bununla birlikte </a:t>
            </a:r>
            <a:r>
              <a:rPr lang="tr-TR" dirty="0" err="1" smtClean="0">
                <a:solidFill>
                  <a:srgbClr val="FF0000"/>
                </a:solidFill>
              </a:rPr>
              <a:t>ABA'nın</a:t>
            </a:r>
            <a:r>
              <a:rPr lang="tr-TR" dirty="0" smtClean="0">
                <a:solidFill>
                  <a:srgbClr val="FF0000"/>
                </a:solidFill>
              </a:rPr>
              <a:t> sadece bazı türlere ait organlarda </a:t>
            </a:r>
            <a:r>
              <a:rPr lang="tr-TR" dirty="0" err="1" smtClean="0">
                <a:solidFill>
                  <a:srgbClr val="FF0000"/>
                </a:solidFill>
              </a:rPr>
              <a:t>absisyonu</a:t>
            </a:r>
            <a:r>
              <a:rPr lang="tr-TR" dirty="0" smtClean="0">
                <a:solidFill>
                  <a:srgbClr val="FF0000"/>
                </a:solidFill>
              </a:rPr>
              <a:t> uyardığı ve asıl </a:t>
            </a:r>
            <a:r>
              <a:rPr lang="tr-TR" dirty="0" err="1" smtClean="0">
                <a:solidFill>
                  <a:srgbClr val="FF0000"/>
                </a:solidFill>
              </a:rPr>
              <a:t>absisyona</a:t>
            </a:r>
            <a:r>
              <a:rPr lang="tr-TR" dirty="0" smtClean="0">
                <a:solidFill>
                  <a:srgbClr val="FF0000"/>
                </a:solidFill>
              </a:rPr>
              <a:t> neden olan </a:t>
            </a:r>
            <a:r>
              <a:rPr lang="tr-TR" dirty="0" err="1" smtClean="0">
                <a:solidFill>
                  <a:srgbClr val="FF0000"/>
                </a:solidFill>
              </a:rPr>
              <a:t>primer</a:t>
            </a:r>
            <a:r>
              <a:rPr lang="tr-TR" dirty="0" smtClean="0">
                <a:solidFill>
                  <a:srgbClr val="FF0000"/>
                </a:solidFill>
              </a:rPr>
              <a:t> hormonun etilen olduğu hakkında önemli deliller elde edilmiştir.</a:t>
            </a:r>
            <a:r>
              <a:rPr lang="tr-TR" dirty="0" smtClean="0"/>
              <a:t> </a:t>
            </a:r>
          </a:p>
          <a:p>
            <a:r>
              <a:rPr lang="tr-TR" dirty="0" smtClean="0"/>
              <a:t>Diğer taraftan ABA daha çok </a:t>
            </a:r>
            <a:r>
              <a:rPr lang="tr-TR" dirty="0" err="1" smtClean="0"/>
              <a:t>senesensle</a:t>
            </a:r>
            <a:r>
              <a:rPr lang="tr-TR" dirty="0" smtClean="0"/>
              <a:t> ilgilidir. </a:t>
            </a:r>
            <a:r>
              <a:rPr lang="tr-TR" dirty="0" err="1" smtClean="0"/>
              <a:t>ABA'nın</a:t>
            </a:r>
            <a:r>
              <a:rPr lang="tr-TR" dirty="0" smtClean="0"/>
              <a:t> </a:t>
            </a:r>
            <a:r>
              <a:rPr lang="tr-TR" dirty="0" err="1" smtClean="0"/>
              <a:t>senesensi</a:t>
            </a:r>
            <a:r>
              <a:rPr lang="tr-TR" dirty="0" smtClean="0"/>
              <a:t> uyarması </a:t>
            </a:r>
            <a:r>
              <a:rPr lang="tr-TR" dirty="0" err="1" smtClean="0"/>
              <a:t>indirekt</a:t>
            </a:r>
            <a:r>
              <a:rPr lang="tr-TR" dirty="0" smtClean="0"/>
              <a:t> olarak etilen oluşumunu artırır ve böylece </a:t>
            </a:r>
            <a:r>
              <a:rPr lang="tr-TR" dirty="0" err="1" smtClean="0"/>
              <a:t>absisyon</a:t>
            </a:r>
            <a:r>
              <a:rPr lang="tr-TR" dirty="0" smtClean="0"/>
              <a:t> uyarılır. ABA, büyük ölçüde yaprak </a:t>
            </a:r>
            <a:r>
              <a:rPr lang="tr-TR" dirty="0" err="1" smtClean="0"/>
              <a:t>segmentlerinin</a:t>
            </a:r>
            <a:r>
              <a:rPr lang="tr-TR" dirty="0" smtClean="0"/>
              <a:t> ve bitkiye bağlı yaprakların </a:t>
            </a:r>
            <a:r>
              <a:rPr lang="tr-TR" dirty="0" err="1" smtClean="0"/>
              <a:t>senesensini</a:t>
            </a:r>
            <a:r>
              <a:rPr lang="tr-TR" dirty="0" smtClean="0"/>
              <a:t> hızlandırır. </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solidFill>
                  <a:srgbClr val="FF0000"/>
                </a:solidFill>
              </a:rPr>
              <a:t>Diğer ABA Etkileri</a:t>
            </a:r>
            <a:endParaRPr lang="tr-TR" dirty="0">
              <a:solidFill>
                <a:srgbClr val="FF0000"/>
              </a:solidFill>
            </a:endParaRPr>
          </a:p>
        </p:txBody>
      </p:sp>
      <p:sp>
        <p:nvSpPr>
          <p:cNvPr id="3" name="2 İçerik Yer Tutucusu"/>
          <p:cNvSpPr>
            <a:spLocks noGrp="1"/>
          </p:cNvSpPr>
          <p:nvPr>
            <p:ph idx="1"/>
          </p:nvPr>
        </p:nvSpPr>
        <p:spPr>
          <a:xfrm>
            <a:off x="304800" y="1214422"/>
            <a:ext cx="8686800" cy="4865703"/>
          </a:xfrm>
        </p:spPr>
        <p:txBody>
          <a:bodyPr>
            <a:normAutofit fontScale="85000" lnSpcReduction="20000"/>
          </a:bodyPr>
          <a:lstStyle/>
          <a:p>
            <a:pPr algn="ctr"/>
            <a:r>
              <a:rPr lang="tr-TR" dirty="0" err="1" smtClean="0"/>
              <a:t>ABA'nın</a:t>
            </a:r>
            <a:r>
              <a:rPr lang="tr-TR" dirty="0" smtClean="0"/>
              <a:t> patateste yumru oluşumunu (</a:t>
            </a:r>
            <a:r>
              <a:rPr lang="tr-TR" dirty="0" err="1" smtClean="0"/>
              <a:t>tuberizasyon</a:t>
            </a:r>
            <a:r>
              <a:rPr lang="tr-TR" dirty="0" smtClean="0"/>
              <a:t>) uyardığı saptanmıştır. Ayrıca dıştan uygulanan </a:t>
            </a:r>
            <a:r>
              <a:rPr lang="tr-TR" dirty="0" err="1" smtClean="0"/>
              <a:t>ABA'nın</a:t>
            </a:r>
            <a:r>
              <a:rPr lang="tr-TR" dirty="0" smtClean="0"/>
              <a:t> </a:t>
            </a:r>
            <a:r>
              <a:rPr lang="tr-TR" i="1" dirty="0" err="1" smtClean="0"/>
              <a:t>Dahlia</a:t>
            </a:r>
            <a:r>
              <a:rPr lang="tr-TR" i="1" dirty="0" smtClean="0"/>
              <a:t> </a:t>
            </a:r>
            <a:r>
              <a:rPr lang="tr-TR" dirty="0" smtClean="0"/>
              <a:t>ve yer elması yumrularının oluşumunu başlattığı gösterilmiştir.</a:t>
            </a:r>
          </a:p>
          <a:p>
            <a:pPr algn="ctr"/>
            <a:r>
              <a:rPr lang="tr-TR" dirty="0" smtClean="0"/>
              <a:t>Diğer taraftan dıştan uygulanan ABA genç meyvelerin olgunlaşmasını hızlandırır. Örneğin çilek ve üzümlerin olgunlaşması esnasında </a:t>
            </a:r>
            <a:r>
              <a:rPr lang="tr-TR" dirty="0" err="1" smtClean="0"/>
              <a:t>endogenik</a:t>
            </a:r>
            <a:r>
              <a:rPr lang="tr-TR" dirty="0" smtClean="0"/>
              <a:t> ABA seviyesi artmıştır.</a:t>
            </a:r>
          </a:p>
          <a:p>
            <a:pPr algn="ctr"/>
            <a:r>
              <a:rPr lang="tr-TR" dirty="0" err="1" smtClean="0"/>
              <a:t>ABA'nın</a:t>
            </a:r>
            <a:r>
              <a:rPr lang="tr-TR" dirty="0" smtClean="0"/>
              <a:t> özellikle ılıman bölge bitkilerinin donma hasarlarına karşı dayanıklılığını artırdığı, dıştan uygulanan </a:t>
            </a:r>
            <a:r>
              <a:rPr lang="tr-TR" dirty="0" err="1" smtClean="0"/>
              <a:t>ABA'nın</a:t>
            </a:r>
            <a:r>
              <a:rPr lang="tr-TR" dirty="0" smtClean="0"/>
              <a:t> </a:t>
            </a:r>
            <a:r>
              <a:rPr lang="tr-TR" i="1" dirty="0" err="1" smtClean="0"/>
              <a:t>Acer</a:t>
            </a:r>
            <a:r>
              <a:rPr lang="tr-TR" i="1" dirty="0" smtClean="0"/>
              <a:t>, </a:t>
            </a:r>
            <a:r>
              <a:rPr lang="tr-TR" dirty="0" smtClean="0"/>
              <a:t>elma ve yonca fidelerinin donmasını geciktirdiği, kabak fidelerinin üşüme hasarlarına karşı koruduğu belirlenmiştir.</a:t>
            </a:r>
          </a:p>
          <a:p>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0000"/>
                </a:solidFill>
              </a:rPr>
              <a:t>ABA'NIN BİYOKİMYASAL ETKİ ŞEKLİ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idx="1"/>
          </p:nvPr>
        </p:nvSpPr>
        <p:spPr/>
        <p:txBody>
          <a:bodyPr>
            <a:normAutofit fontScale="92500" lnSpcReduction="20000"/>
          </a:bodyPr>
          <a:lstStyle/>
          <a:p>
            <a:r>
              <a:rPr lang="tr-TR" dirty="0" err="1" smtClean="0"/>
              <a:t>Absisik</a:t>
            </a:r>
            <a:r>
              <a:rPr lang="tr-TR" dirty="0" smtClean="0"/>
              <a:t> asidin moleküler seviyedeki rolü hakkında çok az şey bilinmektedir. </a:t>
            </a:r>
            <a:r>
              <a:rPr lang="tr-TR" dirty="0" err="1" smtClean="0"/>
              <a:t>ABA'nın</a:t>
            </a:r>
            <a:r>
              <a:rPr lang="tr-TR" dirty="0" smtClean="0"/>
              <a:t> daha önce belirtilen fizyolojik etkilerinden hiçbiri tamamıyla açıklanamamıştır. Bununla beraber bu fizyolojik etkilerin incelenmesiyle, </a:t>
            </a:r>
            <a:r>
              <a:rPr lang="tr-TR" dirty="0" err="1" smtClean="0"/>
              <a:t>ABA’nın</a:t>
            </a:r>
            <a:r>
              <a:rPr lang="tr-TR" dirty="0" smtClean="0"/>
              <a:t> DNA'dan </a:t>
            </a:r>
            <a:r>
              <a:rPr lang="tr-TR" dirty="0" err="1" smtClean="0"/>
              <a:t>mRNA'nın</a:t>
            </a:r>
            <a:r>
              <a:rPr lang="tr-TR" dirty="0" smtClean="0"/>
              <a:t> kopyalanması (transkripsiyon) ve </a:t>
            </a:r>
            <a:r>
              <a:rPr lang="tr-TR" dirty="0" err="1" smtClean="0"/>
              <a:t>mRNA'nın</a:t>
            </a:r>
            <a:r>
              <a:rPr lang="tr-TR" dirty="0" smtClean="0"/>
              <a:t> proteine çevrilmesi (</a:t>
            </a:r>
            <a:r>
              <a:rPr lang="tr-TR" dirty="0" err="1" smtClean="0"/>
              <a:t>translasyon</a:t>
            </a:r>
            <a:r>
              <a:rPr lang="tr-TR" dirty="0" smtClean="0"/>
              <a:t>) sırasında bazı basamakları </a:t>
            </a:r>
            <a:r>
              <a:rPr lang="tr-TR" dirty="0" err="1" smtClean="0"/>
              <a:t>bloklayarak</a:t>
            </a:r>
            <a:r>
              <a:rPr lang="tr-TR" dirty="0" smtClean="0"/>
              <a:t> bir büyüme </a:t>
            </a:r>
            <a:r>
              <a:rPr lang="tr-TR" dirty="0" err="1" smtClean="0"/>
              <a:t>inhibisyonu</a:t>
            </a:r>
            <a:r>
              <a:rPr lang="tr-TR" dirty="0" smtClean="0"/>
              <a:t> meydana getirdiği muhtemeldir. </a:t>
            </a:r>
            <a:r>
              <a:rPr lang="tr-TR" dirty="0" err="1" smtClean="0"/>
              <a:t>ABA'nın</a:t>
            </a:r>
            <a:r>
              <a:rPr lang="tr-TR" dirty="0" smtClean="0"/>
              <a:t> </a:t>
            </a:r>
            <a:r>
              <a:rPr lang="tr-TR" dirty="0" err="1" smtClean="0"/>
              <a:t>nükleik</a:t>
            </a:r>
            <a:r>
              <a:rPr lang="tr-TR" dirty="0" smtClean="0"/>
              <a:t> asit ve protein sentezi üzerine olan etkileri büyüyen ve olgun bitki dokularını içeren çeşitli sistemlerde çalışılmıştır. </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dirty="0" smtClean="0"/>
              <a:t>Ortaya çıkarılan sonuçlar açık olmamakla beraber aşağıdaki genellemeler yapılabilir:</a:t>
            </a:r>
            <a:endParaRPr lang="tr-TR" sz="2400" dirty="0"/>
          </a:p>
        </p:txBody>
      </p:sp>
      <p:sp>
        <p:nvSpPr>
          <p:cNvPr id="3" name="2 İçerik Yer Tutucusu"/>
          <p:cNvSpPr>
            <a:spLocks noGrp="1"/>
          </p:cNvSpPr>
          <p:nvPr>
            <p:ph idx="1"/>
          </p:nvPr>
        </p:nvSpPr>
        <p:spPr>
          <a:xfrm>
            <a:off x="304800" y="1357298"/>
            <a:ext cx="8686800" cy="5214974"/>
          </a:xfrm>
        </p:spPr>
        <p:txBody>
          <a:bodyPr>
            <a:normAutofit fontScale="70000" lnSpcReduction="20000"/>
          </a:bodyPr>
          <a:lstStyle/>
          <a:p>
            <a:r>
              <a:rPr lang="tr-TR" dirty="0" smtClean="0"/>
              <a:t>1</a:t>
            </a:r>
            <a:r>
              <a:rPr lang="tr-TR" sz="3300" dirty="0" smtClean="0"/>
              <a:t>) ABA, transkripsiyon üzerinde genel bir </a:t>
            </a:r>
            <a:r>
              <a:rPr lang="tr-TR" sz="3300" dirty="0" err="1" smtClean="0"/>
              <a:t>inhibisyona</a:t>
            </a:r>
            <a:r>
              <a:rPr lang="tr-TR" sz="3300" dirty="0" smtClean="0"/>
              <a:t> neden olmaz, fakat belirli </a:t>
            </a:r>
            <a:r>
              <a:rPr lang="tr-TR" sz="3300" dirty="0" err="1" smtClean="0"/>
              <a:t>mRNA</a:t>
            </a:r>
            <a:r>
              <a:rPr lang="tr-TR" sz="3300" dirty="0" smtClean="0"/>
              <a:t> türlerinin (</a:t>
            </a:r>
            <a:r>
              <a:rPr lang="tr-TR" sz="3300" dirty="0" smtClean="0">
                <a:sym typeface="Symbol"/>
              </a:rPr>
              <a:t></a:t>
            </a:r>
            <a:r>
              <a:rPr lang="tr-TR" sz="3300" dirty="0" smtClean="0"/>
              <a:t>-amilaz </a:t>
            </a:r>
            <a:r>
              <a:rPr lang="tr-TR" sz="3300" dirty="0" err="1" smtClean="0"/>
              <a:t>mRNA'sı</a:t>
            </a:r>
            <a:r>
              <a:rPr lang="tr-TR" sz="3300" dirty="0" smtClean="0"/>
              <a:t>) sentezini </a:t>
            </a:r>
            <a:r>
              <a:rPr lang="tr-TR" sz="3300" dirty="0" err="1" smtClean="0"/>
              <a:t>inhibe</a:t>
            </a:r>
            <a:r>
              <a:rPr lang="tr-TR" sz="3300" dirty="0" smtClean="0"/>
              <a:t> edebilir.</a:t>
            </a:r>
          </a:p>
          <a:p>
            <a:r>
              <a:rPr lang="tr-TR" sz="3300" dirty="0" smtClean="0"/>
              <a:t>2) ABA esas etkisini transkripsiyonu engellemekten ziyade </a:t>
            </a:r>
            <a:r>
              <a:rPr lang="tr-TR" sz="3300" dirty="0" err="1" smtClean="0"/>
              <a:t>translasyonu</a:t>
            </a:r>
            <a:r>
              <a:rPr lang="tr-TR" sz="3300" dirty="0" smtClean="0"/>
              <a:t> </a:t>
            </a:r>
            <a:r>
              <a:rPr lang="tr-TR" sz="3300" dirty="0" err="1" smtClean="0"/>
              <a:t>inhibe</a:t>
            </a:r>
            <a:r>
              <a:rPr lang="tr-TR" sz="3300" dirty="0" smtClean="0"/>
              <a:t> ederek yerine getirir. Örneğin </a:t>
            </a:r>
            <a:r>
              <a:rPr lang="tr-TR" sz="3300" dirty="0" err="1" smtClean="0"/>
              <a:t>ABA'nın</a:t>
            </a:r>
            <a:r>
              <a:rPr lang="tr-TR" sz="3300" dirty="0" smtClean="0"/>
              <a:t>, uygun </a:t>
            </a:r>
            <a:r>
              <a:rPr lang="tr-TR" sz="3300" dirty="0" err="1" smtClean="0"/>
              <a:t>mRNA'lar</a:t>
            </a:r>
            <a:r>
              <a:rPr lang="tr-TR" sz="3300" dirty="0" smtClean="0"/>
              <a:t> bulunmasına rağmen, pamuk tohumlarının embriyolarında </a:t>
            </a:r>
            <a:r>
              <a:rPr lang="tr-TR" sz="3300" dirty="0" err="1" smtClean="0"/>
              <a:t>izositrat</a:t>
            </a:r>
            <a:r>
              <a:rPr lang="tr-TR" sz="3300" dirty="0" smtClean="0"/>
              <a:t> </a:t>
            </a:r>
            <a:r>
              <a:rPr lang="tr-TR" sz="3300" dirty="0" err="1" smtClean="0"/>
              <a:t>liyaz</a:t>
            </a:r>
            <a:r>
              <a:rPr lang="tr-TR" sz="3300" dirty="0" smtClean="0"/>
              <a:t> ve </a:t>
            </a:r>
            <a:r>
              <a:rPr lang="tr-TR" sz="3300" dirty="0" err="1" smtClean="0"/>
              <a:t>proteaz</a:t>
            </a:r>
            <a:r>
              <a:rPr lang="tr-TR" sz="3300" dirty="0" smtClean="0"/>
              <a:t> sentezini </a:t>
            </a:r>
            <a:r>
              <a:rPr lang="tr-TR" sz="3300" dirty="0" err="1" smtClean="0"/>
              <a:t>inhibe</a:t>
            </a:r>
            <a:r>
              <a:rPr lang="tr-TR" sz="3300" dirty="0" smtClean="0"/>
              <a:t> ettiği belirlenmiştir.</a:t>
            </a:r>
          </a:p>
          <a:p>
            <a:r>
              <a:rPr lang="tr-TR" sz="3300" dirty="0" smtClean="0"/>
              <a:t>ABA protein sentezini düzenler. </a:t>
            </a:r>
            <a:r>
              <a:rPr lang="tr-TR" sz="3300" dirty="0" err="1" smtClean="0"/>
              <a:t>ABA'nın</a:t>
            </a:r>
            <a:r>
              <a:rPr lang="tr-TR" sz="3300" dirty="0" smtClean="0"/>
              <a:t>, tuz toleransı, soğuğa adaptasyon, sıcak şoku gibi bazı şartlar altında protein sentezini etkilediği görülmüştür. </a:t>
            </a:r>
          </a:p>
          <a:p>
            <a:r>
              <a:rPr lang="tr-TR" sz="3300" dirty="0" smtClean="0"/>
              <a:t>3) Bazı dokularda </a:t>
            </a:r>
            <a:r>
              <a:rPr lang="tr-TR" sz="3300" dirty="0" err="1" smtClean="0"/>
              <a:t>ABA'nın</a:t>
            </a:r>
            <a:r>
              <a:rPr lang="tr-TR" sz="3300" dirty="0" smtClean="0"/>
              <a:t> </a:t>
            </a:r>
            <a:r>
              <a:rPr lang="tr-TR" sz="3300" dirty="0" err="1" smtClean="0"/>
              <a:t>membrana</a:t>
            </a:r>
            <a:r>
              <a:rPr lang="tr-TR" sz="3300" dirty="0" smtClean="0"/>
              <a:t> bağlı olarak etki ettiği yolundaki deliller oldukça fazladır. Nitekim </a:t>
            </a:r>
            <a:r>
              <a:rPr lang="tr-TR" sz="3300" dirty="0" err="1" smtClean="0"/>
              <a:t>ABA'nın</a:t>
            </a:r>
            <a:r>
              <a:rPr lang="tr-TR" sz="3300" dirty="0" smtClean="0"/>
              <a:t> bazı iyonlara karşı </a:t>
            </a:r>
            <a:r>
              <a:rPr lang="tr-TR" sz="3300" dirty="0" err="1" smtClean="0"/>
              <a:t>membranların</a:t>
            </a:r>
            <a:r>
              <a:rPr lang="tr-TR" sz="3300" dirty="0" smtClean="0"/>
              <a:t> geçirgenliğini değiştirdiği gösterilmiştir. </a:t>
            </a:r>
            <a:r>
              <a:rPr lang="tr-TR" sz="3300" dirty="0" err="1" smtClean="0"/>
              <a:t>Stomaların</a:t>
            </a:r>
            <a:r>
              <a:rPr lang="tr-TR" sz="3300" dirty="0" smtClean="0"/>
              <a:t> kapanması üzerine </a:t>
            </a:r>
            <a:r>
              <a:rPr lang="tr-TR" sz="3300" dirty="0" err="1" smtClean="0"/>
              <a:t>ABA'nın</a:t>
            </a:r>
            <a:r>
              <a:rPr lang="tr-TR" sz="3300" dirty="0" smtClean="0"/>
              <a:t> etkisi de bu yolla olmaktadır. Örneğin </a:t>
            </a:r>
            <a:r>
              <a:rPr lang="tr-TR" sz="3300" dirty="0" err="1" smtClean="0"/>
              <a:t>ABA'nın</a:t>
            </a:r>
            <a:r>
              <a:rPr lang="tr-TR" sz="3300" dirty="0" smtClean="0"/>
              <a:t> </a:t>
            </a:r>
            <a:r>
              <a:rPr lang="tr-TR" sz="3300" dirty="0" err="1" smtClean="0"/>
              <a:t>stoma</a:t>
            </a:r>
            <a:r>
              <a:rPr lang="tr-TR" sz="3300" dirty="0" smtClean="0"/>
              <a:t> hücrelerinden H</a:t>
            </a:r>
            <a:r>
              <a:rPr lang="tr-TR" sz="3300" baseline="30000" dirty="0" smtClean="0"/>
              <a:t>+</a:t>
            </a:r>
            <a:r>
              <a:rPr lang="tr-TR" sz="3300" dirty="0" smtClean="0"/>
              <a:t> iyonlarının çıkışını ve K</a:t>
            </a:r>
            <a:r>
              <a:rPr lang="tr-TR" sz="3300" baseline="30000" dirty="0" smtClean="0"/>
              <a:t>+</a:t>
            </a:r>
            <a:r>
              <a:rPr lang="tr-TR" sz="3300" dirty="0" smtClean="0"/>
              <a:t> iyonlarının girişini engellediği gösterilmiştir.</a:t>
            </a:r>
          </a:p>
          <a:p>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5829320"/>
          </a:xfrm>
        </p:spPr>
        <p:txBody>
          <a:bodyPr>
            <a:normAutofit/>
          </a:bodyPr>
          <a:lstStyle/>
          <a:p>
            <a:pPr algn="ctr"/>
            <a:r>
              <a:rPr lang="tr-TR" sz="9600" b="1" dirty="0" smtClean="0">
                <a:solidFill>
                  <a:srgbClr val="FF0000"/>
                </a:solidFill>
              </a:rPr>
              <a:t>ETİLEN</a:t>
            </a:r>
            <a:r>
              <a:rPr lang="tr-TR" sz="9600" dirty="0" smtClean="0">
                <a:solidFill>
                  <a:srgbClr val="FF0000"/>
                </a:solidFill>
              </a:rPr>
              <a:t/>
            </a:r>
            <a:br>
              <a:rPr lang="tr-TR" sz="9600" dirty="0" smtClean="0">
                <a:solidFill>
                  <a:srgbClr val="FF0000"/>
                </a:solidFill>
              </a:rPr>
            </a:br>
            <a:endParaRPr lang="tr-TR" sz="9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732614"/>
          </a:xfrm>
        </p:spPr>
        <p:txBody>
          <a:bodyPr>
            <a:normAutofit/>
          </a:bodyPr>
          <a:lstStyle/>
          <a:p>
            <a:pPr algn="ctr"/>
            <a:r>
              <a:rPr lang="tr-TR" b="1" dirty="0" smtClean="0">
                <a:solidFill>
                  <a:srgbClr val="FF0000"/>
                </a:solidFill>
              </a:rPr>
              <a:t>ABSİSİK ASİT</a:t>
            </a:r>
            <a:endParaRPr lang="tr-TR" dirty="0">
              <a:solidFill>
                <a:srgbClr val="FF0000"/>
              </a:solidFill>
            </a:endParaRPr>
          </a:p>
        </p:txBody>
      </p:sp>
      <p:sp>
        <p:nvSpPr>
          <p:cNvPr id="3" name="2 İçerik Yer Tutucusu"/>
          <p:cNvSpPr>
            <a:spLocks noGrp="1"/>
          </p:cNvSpPr>
          <p:nvPr>
            <p:ph idx="1"/>
          </p:nvPr>
        </p:nvSpPr>
        <p:spPr>
          <a:xfrm>
            <a:off x="457200" y="1285860"/>
            <a:ext cx="8229600" cy="5168948"/>
          </a:xfrm>
        </p:spPr>
        <p:style>
          <a:lnRef idx="2">
            <a:schemeClr val="dk1"/>
          </a:lnRef>
          <a:fillRef idx="1">
            <a:schemeClr val="lt1"/>
          </a:fillRef>
          <a:effectRef idx="0">
            <a:schemeClr val="dk1"/>
          </a:effectRef>
          <a:fontRef idx="minor">
            <a:schemeClr val="dk1"/>
          </a:fontRef>
        </p:style>
        <p:txBody>
          <a:bodyPr>
            <a:normAutofit fontScale="85000" lnSpcReduction="10000"/>
          </a:bodyPr>
          <a:lstStyle/>
          <a:p>
            <a:pPr algn="ctr"/>
            <a:r>
              <a:rPr lang="tr-TR" dirty="0" smtClean="0"/>
              <a:t>Tohum ve tomurcuk </a:t>
            </a:r>
            <a:r>
              <a:rPr lang="tr-TR" dirty="0" err="1" smtClean="0"/>
              <a:t>dormansisi</a:t>
            </a:r>
            <a:r>
              <a:rPr lang="tr-TR" dirty="0" smtClean="0"/>
              <a:t> olaylarının bazı inhibitör bileşikler tarafından meydana getirildiğini ileri sürülmüş ve bu bileşiklerin izolasyonunu amaçlayan denemeler planlanmış ve bu bileşiklerin birisinin </a:t>
            </a:r>
            <a:r>
              <a:rPr lang="tr-TR" dirty="0" err="1" smtClean="0"/>
              <a:t>absisik</a:t>
            </a:r>
            <a:r>
              <a:rPr lang="tr-TR" dirty="0" smtClean="0"/>
              <a:t> asit olduğu ortaya konmuştur.</a:t>
            </a:r>
          </a:p>
          <a:p>
            <a:pPr algn="ctr"/>
            <a:r>
              <a:rPr lang="tr-TR" dirty="0" err="1" smtClean="0"/>
              <a:t>Absisyonla</a:t>
            </a:r>
            <a:r>
              <a:rPr lang="tr-TR" dirty="0" smtClean="0"/>
              <a:t> ilgili yapılan araştırmalar sonucunda, pamuk meyvelerinden </a:t>
            </a:r>
            <a:r>
              <a:rPr lang="tr-TR" dirty="0" err="1" smtClean="0"/>
              <a:t>absisyonu</a:t>
            </a:r>
            <a:r>
              <a:rPr lang="tr-TR" dirty="0" smtClean="0"/>
              <a:t> uyaran bir madde saflaştırılarak </a:t>
            </a:r>
            <a:r>
              <a:rPr lang="tr-TR" dirty="0" err="1" smtClean="0"/>
              <a:t>kristallendirilmiş</a:t>
            </a:r>
            <a:r>
              <a:rPr lang="tr-TR" dirty="0" smtClean="0"/>
              <a:t> ve </a:t>
            </a:r>
            <a:r>
              <a:rPr lang="tr-TR" dirty="0" err="1" smtClean="0"/>
              <a:t>absisin</a:t>
            </a:r>
            <a:r>
              <a:rPr lang="tr-TR" dirty="0" smtClean="0"/>
              <a:t> II (C1</a:t>
            </a:r>
            <a:r>
              <a:rPr lang="tr-TR" baseline="-25000" dirty="0" smtClean="0"/>
              <a:t>5</a:t>
            </a:r>
            <a:r>
              <a:rPr lang="tr-TR" dirty="0" smtClean="0"/>
              <a:t>H</a:t>
            </a:r>
            <a:r>
              <a:rPr lang="tr-TR" baseline="-25000" dirty="0" smtClean="0"/>
              <a:t>20</a:t>
            </a:r>
            <a:r>
              <a:rPr lang="tr-TR" dirty="0" smtClean="0"/>
              <a:t>O</a:t>
            </a:r>
            <a:r>
              <a:rPr lang="tr-TR" baseline="-25000" dirty="0" smtClean="0"/>
              <a:t>4</a:t>
            </a:r>
            <a:r>
              <a:rPr lang="tr-TR" dirty="0" smtClean="0"/>
              <a:t>) olarak adlandırılmıştır. </a:t>
            </a:r>
            <a:endParaRPr lang="tr-TR" dirty="0" smtClean="0"/>
          </a:p>
          <a:p>
            <a:pPr algn="ctr"/>
            <a:r>
              <a:rPr lang="tr-TR" dirty="0" smtClean="0"/>
              <a:t>Çünkü </a:t>
            </a:r>
            <a:r>
              <a:rPr lang="tr-TR" dirty="0" smtClean="0"/>
              <a:t>daha önce olgun pamuk kozasından izole edilen </a:t>
            </a:r>
            <a:r>
              <a:rPr lang="tr-TR" dirty="0" err="1" smtClean="0"/>
              <a:t>absisyonu</a:t>
            </a:r>
            <a:r>
              <a:rPr lang="tr-TR" dirty="0" smtClean="0"/>
              <a:t> hızlandırıcı etkisi olduğu belirlenen maddeye </a:t>
            </a:r>
            <a:r>
              <a:rPr lang="tr-TR" dirty="0" err="1" smtClean="0"/>
              <a:t>absisin</a:t>
            </a:r>
            <a:r>
              <a:rPr lang="tr-TR" dirty="0" smtClean="0"/>
              <a:t> I adı verilmiş idi.</a:t>
            </a:r>
          </a:p>
          <a:p>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00042"/>
            <a:ext cx="8686800" cy="6143668"/>
          </a:xfrm>
        </p:spPr>
        <p:txBody>
          <a:bodyPr>
            <a:normAutofit fontScale="85000" lnSpcReduction="20000"/>
          </a:bodyPr>
          <a:lstStyle/>
          <a:p>
            <a:r>
              <a:rPr lang="tr-TR" dirty="0" err="1" smtClean="0"/>
              <a:t>Ondokuzuncu</a:t>
            </a:r>
            <a:r>
              <a:rPr lang="tr-TR" dirty="0" smtClean="0"/>
              <a:t> asırda kömür gazı caddelerin aydınlatılmasında kullanılmakta iken, lambaların çevresindeki ağaçların, diğer ağaçlardan çok daha fazla yaprak döktükleri gözlenmiştir. Bu bitki hasarlarının kömür gazı ve hava kirleticilerinden kaynaklandığı ve etilenin kömür gazının aktif bir bileşeni olduğu 1901 'de bir Rus öğrenci tarafından bulundu. </a:t>
            </a:r>
          </a:p>
          <a:p>
            <a:r>
              <a:rPr lang="tr-TR" dirty="0" smtClean="0"/>
              <a:t>Bu öğrenci laboratuarda karanlıkta büyüttüğü bezelye fidelerindeki gövde uzamasının azaldığını, gövdeyi şişirdiğini ve bezelye fidelerinde yatay büyümeye neden olduğunu gördü. Bu etkiler 3'lü cevap olarak adlandırılır. </a:t>
            </a:r>
          </a:p>
          <a:p>
            <a:r>
              <a:rPr lang="tr-TR" dirty="0" smtClean="0"/>
              <a:t>Laboratuarın havası değiştirildiği zaman ve bitkiler taze havada büyütüldüğü zaman, fideler normal büyüme göstermiştir. Böylece laboratuar ortamında mevcut olan etilenin cevaba neden olan molekül olduğu böylece belirlenmiş oldu.</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r>
              <a:rPr lang="tr-TR" dirty="0" smtClean="0"/>
              <a:t>Etilenin bitki hormonu olup olmadığı uzun süredir tartışılmıştır. Çünkü çoğu fizyolog ilk bitki hormonu olarak keşfedilen </a:t>
            </a:r>
            <a:r>
              <a:rPr lang="tr-TR" dirty="0" err="1" smtClean="0"/>
              <a:t>oksinin</a:t>
            </a:r>
            <a:r>
              <a:rPr lang="tr-TR" dirty="0" smtClean="0"/>
              <a:t>, etilen etkilerine aracılık ettiğine inanmakta idi. Böylece </a:t>
            </a:r>
            <a:r>
              <a:rPr lang="tr-TR" dirty="0" err="1" smtClean="0"/>
              <a:t>oksinin</a:t>
            </a:r>
            <a:r>
              <a:rPr lang="tr-TR" dirty="0" smtClean="0"/>
              <a:t> esas bitki hormonu olduğu ve etilenin bitkiler üzerinde önemsiz ve </a:t>
            </a:r>
            <a:r>
              <a:rPr lang="tr-TR" dirty="0" err="1" smtClean="0"/>
              <a:t>indirekt</a:t>
            </a:r>
            <a:r>
              <a:rPr lang="tr-TR" dirty="0" smtClean="0"/>
              <a:t> bir fizyolojik role sahip olduğu düşünülmüştür. Etilen üzerindeki çalışmalar, onun miktar tayini için kimyasal tekniklerin olmamasıyla belirli bir süre tam anlamıyla yapılamamıştır. Bununla birlikte 1959'da gaz </a:t>
            </a:r>
            <a:r>
              <a:rPr lang="tr-TR" dirty="0" err="1" smtClean="0"/>
              <a:t>kromatografisinin</a:t>
            </a:r>
            <a:r>
              <a:rPr lang="tr-TR" dirty="0" smtClean="0"/>
              <a:t> etilen araştırmalarında kullanılmasıyla, etilen yeniden keşfedildi ve bir büyüme regülatörü olarak fizyolojik önemi belirlendi.</a:t>
            </a:r>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solidFill>
                  <a:srgbClr val="FF0000"/>
                </a:solidFill>
              </a:rPr>
              <a:t>ETİLENİN ÖZELLİKLERİ</a:t>
            </a:r>
            <a:endParaRPr lang="tr-TR" dirty="0">
              <a:solidFill>
                <a:srgbClr val="FF0000"/>
              </a:solidFill>
            </a:endParaRPr>
          </a:p>
        </p:txBody>
      </p:sp>
      <p:sp>
        <p:nvSpPr>
          <p:cNvPr id="3" name="2 İçerik Yer Tutucusu"/>
          <p:cNvSpPr>
            <a:spLocks noGrp="1"/>
          </p:cNvSpPr>
          <p:nvPr>
            <p:ph idx="1"/>
          </p:nvPr>
        </p:nvSpPr>
        <p:spPr/>
        <p:txBody>
          <a:bodyPr>
            <a:normAutofit fontScale="77500" lnSpcReduction="20000"/>
          </a:bodyPr>
          <a:lstStyle/>
          <a:p>
            <a:r>
              <a:rPr lang="tr-TR" dirty="0" smtClean="0"/>
              <a:t>Etilen, olefinler grubuna ait en basit bir bileşiktir. Fizyolojik şartlar altında havadan daha hafiftir. Yanıcıdır ve </a:t>
            </a:r>
            <a:r>
              <a:rPr lang="tr-TR" dirty="0" err="1" smtClean="0"/>
              <a:t>oksidasyona</a:t>
            </a:r>
            <a:r>
              <a:rPr lang="tr-TR" dirty="0" smtClean="0"/>
              <a:t> uğrayabilir. Renksiz olup, etere benzer bir kokuya sahiptir. Su içerisinde oksijen ve azota oranla daha iyi, CO</a:t>
            </a:r>
            <a:r>
              <a:rPr lang="tr-TR" baseline="-25000" dirty="0" smtClean="0"/>
              <a:t>2</a:t>
            </a:r>
            <a:r>
              <a:rPr lang="tr-TR" dirty="0" smtClean="0"/>
              <a:t>'den ise daha az çözünür. </a:t>
            </a:r>
          </a:p>
          <a:p>
            <a:r>
              <a:rPr lang="tr-TR" dirty="0" smtClean="0"/>
              <a:t>Etilen, dokulardan kolayca ayrılabilir ve dokunun dışına ve hücre arası boşluklara gaz fazında yayılabilir. Etilen gazının dokulardan kolayca ayrılması ve diğer doku ve organları etkileyebilmesinden dolayı, meyvelerin, sebzelerin ve çiçeklerin depolanması sırasında etilen yakalayıcı sistemler kullanılır. </a:t>
            </a:r>
          </a:p>
          <a:p>
            <a:r>
              <a:rPr lang="tr-TR" dirty="0" smtClean="0"/>
              <a:t>Etilen aşırı derecede uçucu olması ile diğer bitkisel hormonlardan farklılık gösterir. </a:t>
            </a:r>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614346"/>
          </a:xfrm>
        </p:spPr>
        <p:txBody>
          <a:bodyPr>
            <a:normAutofit fontScale="90000"/>
          </a:bodyPr>
          <a:lstStyle/>
          <a:p>
            <a:pPr algn="ctr"/>
            <a:r>
              <a:rPr lang="tr-TR" b="1" dirty="0" smtClean="0">
                <a:solidFill>
                  <a:srgbClr val="FF0000"/>
                </a:solidFill>
              </a:rPr>
              <a:t>ETİLEN ÜRETİMİNİN YAPILDIĞI DOKULAR</a:t>
            </a:r>
            <a:endParaRPr lang="tr-TR" dirty="0">
              <a:solidFill>
                <a:srgbClr val="FF0000"/>
              </a:solidFill>
            </a:endParaRPr>
          </a:p>
        </p:txBody>
      </p:sp>
      <p:sp>
        <p:nvSpPr>
          <p:cNvPr id="3" name="2 İçerik Yer Tutucusu"/>
          <p:cNvSpPr>
            <a:spLocks noGrp="1"/>
          </p:cNvSpPr>
          <p:nvPr>
            <p:ph idx="1"/>
          </p:nvPr>
        </p:nvSpPr>
        <p:spPr/>
        <p:txBody>
          <a:bodyPr>
            <a:normAutofit fontScale="85000" lnSpcReduction="20000"/>
          </a:bodyPr>
          <a:lstStyle/>
          <a:p>
            <a:r>
              <a:rPr lang="tr-TR" dirty="0" err="1" smtClean="0"/>
              <a:t>Endrüstriyel</a:t>
            </a:r>
            <a:r>
              <a:rPr lang="tr-TR" dirty="0" smtClean="0"/>
              <a:t> hava kirleticileri ve şehirlerden uzak alanlarda, biyolojik kaynaklardan etilen </a:t>
            </a:r>
            <a:r>
              <a:rPr lang="tr-TR" dirty="0" err="1" smtClean="0"/>
              <a:t>kontaminasyonu</a:t>
            </a:r>
            <a:r>
              <a:rPr lang="tr-TR" dirty="0" smtClean="0"/>
              <a:t> olmayan bir çevre bulmak çok zordur. </a:t>
            </a:r>
            <a:r>
              <a:rPr lang="tr-TR" dirty="0" err="1" smtClean="0"/>
              <a:t>Senesens</a:t>
            </a:r>
            <a:r>
              <a:rPr lang="tr-TR" dirty="0" smtClean="0"/>
              <a:t> dokuları ve olgunlaşan meyvelerde en yüksek etilen üretimi olmasına rağmen, yüksek bitkilerin bütün organları etilen üretebilir. Olgun dokular ise çok düşük seviyede etilen üretir. Bütün dokularda etilenin yüksek seviyede kalmasını sağlayan olaylar; yaralanma, </a:t>
            </a:r>
            <a:r>
              <a:rPr lang="tr-TR" dirty="0" err="1" smtClean="0"/>
              <a:t>stress</a:t>
            </a:r>
            <a:r>
              <a:rPr lang="tr-TR" dirty="0" smtClean="0"/>
              <a:t> (su eksikliği ve düşük sıcaklık) ve belirli </a:t>
            </a:r>
            <a:r>
              <a:rPr lang="tr-TR" dirty="0" err="1" smtClean="0"/>
              <a:t>hormonal</a:t>
            </a:r>
            <a:r>
              <a:rPr lang="tr-TR" dirty="0" smtClean="0"/>
              <a:t> uyarımlar (IAA, </a:t>
            </a:r>
            <a:r>
              <a:rPr lang="tr-TR" dirty="0" err="1" smtClean="0"/>
              <a:t>sitokinin</a:t>
            </a:r>
            <a:r>
              <a:rPr lang="tr-TR" dirty="0" smtClean="0"/>
              <a:t>, IAA+</a:t>
            </a:r>
            <a:r>
              <a:rPr lang="tr-TR" dirty="0" err="1" smtClean="0"/>
              <a:t>sitokinin</a:t>
            </a:r>
            <a:r>
              <a:rPr lang="tr-TR" dirty="0" smtClean="0"/>
              <a:t>) dır. Örneğin yaralanmış </a:t>
            </a:r>
            <a:r>
              <a:rPr lang="tr-TR" dirty="0" err="1" smtClean="0"/>
              <a:t>senesens</a:t>
            </a:r>
            <a:r>
              <a:rPr lang="tr-TR" dirty="0" smtClean="0"/>
              <a:t> olmayan dokular ya da mekanik olarak hasar görmüş dokular 25-30 dakikada etilen üretimlerini geçici olarak bir kaç kat artırırlar.</a:t>
            </a:r>
          </a:p>
          <a:p>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Etilen çok düşük konsantrasyonlarda (1 </a:t>
            </a:r>
            <a:r>
              <a:rPr lang="tr-TR" dirty="0" err="1" smtClean="0"/>
              <a:t>ppm</a:t>
            </a:r>
            <a:r>
              <a:rPr lang="tr-TR" dirty="0" smtClean="0"/>
              <a:t>' den daha az, 1 µl/L) biyolojik olarak aktiftir. Genç büyüyen yapraklar, tam olarak genişlemiş yapraklardan çok daha fazla etilen üretirler. </a:t>
            </a:r>
            <a:r>
              <a:rPr lang="tr-TR" dirty="0" err="1" smtClean="0"/>
              <a:t>Funguslar</a:t>
            </a:r>
            <a:r>
              <a:rPr lang="tr-TR" dirty="0" smtClean="0"/>
              <a:t> ve bakteriler tarafından etilen üretimi toprağın etilen içeriğine önemli derecede katkıda bulunur. </a:t>
            </a:r>
          </a:p>
          <a:p>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ETİLENİN HAREKETİ</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Daha öncede belirtildiği gibi etilen, suda önemli derecede çözünür ve sulu çözeltilerle taşınır. Hücre zarından kolaylıkla ve hızla geçer. Diğer taraftan etilenin etki yerinin, sentezlendiği yere çok yakın olduğu ve bitkide uzun süreli bir hareketinin olmadığı bilinir.</a:t>
            </a:r>
          </a:p>
          <a:p>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ETİLEN BİYOSENTEZİNİ UYARAN FAKTÖRLER </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gn="ctr"/>
            <a:r>
              <a:rPr lang="tr-TR" dirty="0" smtClean="0"/>
              <a:t>Etilen </a:t>
            </a:r>
            <a:r>
              <a:rPr lang="tr-TR" dirty="0" err="1" smtClean="0"/>
              <a:t>biyosentezi</a:t>
            </a:r>
            <a:r>
              <a:rPr lang="tr-TR" dirty="0" smtClean="0"/>
              <a:t>, kimyasal ve fiziksel hasar, diğer bitki hormonları, çevresel şarlar ve gelişim durumunu ihtiva eden çeşitli faktörler tarafından uyarılmaktadır.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t>Meyve olgunlaşması</a:t>
            </a:r>
            <a:endParaRPr lang="tr-TR" dirty="0"/>
          </a:p>
        </p:txBody>
      </p:sp>
      <p:sp>
        <p:nvSpPr>
          <p:cNvPr id="3" name="2 İçerik Yer Tutucusu"/>
          <p:cNvSpPr>
            <a:spLocks noGrp="1"/>
          </p:cNvSpPr>
          <p:nvPr>
            <p:ph idx="1"/>
          </p:nvPr>
        </p:nvSpPr>
        <p:spPr/>
        <p:txBody>
          <a:bodyPr>
            <a:normAutofit/>
          </a:bodyPr>
          <a:lstStyle/>
          <a:p>
            <a:r>
              <a:rPr lang="tr-TR" dirty="0" smtClean="0"/>
              <a:t>Etilen tarafından düzenlenen ve en iyi bilinen gelişim proseslerinden birisidir. Dokulardaki  etilen seviyeleri, etilen </a:t>
            </a:r>
            <a:r>
              <a:rPr lang="tr-TR" dirty="0" err="1" smtClean="0"/>
              <a:t>biyosentezinin</a:t>
            </a:r>
            <a:r>
              <a:rPr lang="tr-TR" dirty="0" smtClean="0"/>
              <a:t>  aktivitesi meyve olgulaştıkça artış gösterir. </a:t>
            </a:r>
          </a:p>
          <a:p>
            <a:r>
              <a:rPr lang="tr-TR" dirty="0" smtClean="0"/>
              <a:t> </a:t>
            </a:r>
          </a:p>
          <a:p>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t>Stres</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Etilen </a:t>
            </a:r>
            <a:r>
              <a:rPr lang="tr-TR" dirty="0" err="1" smtClean="0"/>
              <a:t>biyosentezi</a:t>
            </a:r>
            <a:r>
              <a:rPr lang="tr-TR" dirty="0" smtClean="0"/>
              <a:t>, kuraklık, sel etkisi (su altında kalma), üşüme ve mekanik hasar gibi stres şartları tarafından artırılmaktadır. </a:t>
            </a:r>
          </a:p>
          <a:p>
            <a:r>
              <a:rPr lang="tr-TR" dirty="0" smtClean="0"/>
              <a:t>Etilenin su altında kalma (sel etkisi) hasarlarına ait bazı semptomların meydana getirilmesinde rolü olduğu da ileri sürülmüştür. Örneğin sel şartlarındaki mısır bitkilerinde </a:t>
            </a:r>
            <a:r>
              <a:rPr lang="tr-TR" dirty="0" err="1" smtClean="0"/>
              <a:t>aerankima</a:t>
            </a:r>
            <a:r>
              <a:rPr lang="tr-TR" dirty="0" smtClean="0"/>
              <a:t> ve </a:t>
            </a:r>
            <a:r>
              <a:rPr lang="tr-TR" dirty="0" err="1" smtClean="0"/>
              <a:t>adventif</a:t>
            </a:r>
            <a:r>
              <a:rPr lang="tr-TR" dirty="0" smtClean="0"/>
              <a:t> kök oluşumu ile etilen üretimi arasında ilişki olduğu belirtilmiştir. Diğer taraftan ayçiçeğine </a:t>
            </a:r>
            <a:r>
              <a:rPr lang="tr-TR" dirty="0" err="1" smtClean="0"/>
              <a:t>etefon</a:t>
            </a:r>
            <a:r>
              <a:rPr lang="tr-TR" dirty="0" smtClean="0"/>
              <a:t> (bitkiler tarafından etilene dönüştürülür) uyguladığında sel hasarlarına benzer etkiler gözlemiştir. </a:t>
            </a:r>
            <a:endParaRPr lang="tr-T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OksinIer</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r>
              <a:rPr lang="tr-TR" dirty="0" smtClean="0"/>
              <a:t>Bazı durumlarda </a:t>
            </a:r>
            <a:r>
              <a:rPr lang="tr-TR" dirty="0" err="1" smtClean="0"/>
              <a:t>oksin</a:t>
            </a:r>
            <a:r>
              <a:rPr lang="tr-TR" dirty="0" smtClean="0"/>
              <a:t> ve etilen, gövde uzama </a:t>
            </a:r>
            <a:r>
              <a:rPr lang="tr-TR" dirty="0" err="1" smtClean="0"/>
              <a:t>inhibisyonu</a:t>
            </a:r>
            <a:r>
              <a:rPr lang="tr-TR" dirty="0" smtClean="0"/>
              <a:t> ve ananasta çiçeklenme uyarılması gibi benzer bitki cevaplarına neden olabilirler. Önce </a:t>
            </a:r>
            <a:r>
              <a:rPr lang="tr-TR" dirty="0" err="1" smtClean="0"/>
              <a:t>oksinin</a:t>
            </a:r>
            <a:r>
              <a:rPr lang="tr-TR" dirty="0" smtClean="0"/>
              <a:t> etkisi ile meydana geldiği ileri sürülen cevapların aslında aksine cevap olarak üretilen etilen tarafından sağlandığı belirlenmiştir. </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85794"/>
            <a:ext cx="8686800" cy="5294331"/>
          </a:xfrm>
        </p:spPr>
        <p:txBody>
          <a:bodyPr>
            <a:normAutofit fontScale="85000" lnSpcReduction="10000"/>
          </a:bodyPr>
          <a:lstStyle/>
          <a:p>
            <a:r>
              <a:rPr lang="tr-TR" dirty="0" smtClean="0"/>
              <a:t> Aynı zamanda, firavuninciri yapraklarından tomurcuk </a:t>
            </a:r>
            <a:r>
              <a:rPr lang="tr-TR" dirty="0" err="1" smtClean="0"/>
              <a:t>dormansini</a:t>
            </a:r>
            <a:r>
              <a:rPr lang="tr-TR" dirty="0" smtClean="0"/>
              <a:t> uyaran bir madde saflaştırıldı ve </a:t>
            </a:r>
            <a:r>
              <a:rPr lang="tr-TR" dirty="0" err="1" smtClean="0">
                <a:solidFill>
                  <a:srgbClr val="FF0000"/>
                </a:solidFill>
              </a:rPr>
              <a:t>dormin</a:t>
            </a:r>
            <a:r>
              <a:rPr lang="tr-TR" dirty="0" smtClean="0"/>
              <a:t> olarak adlandırıldı. </a:t>
            </a:r>
          </a:p>
          <a:p>
            <a:r>
              <a:rPr lang="tr-TR" dirty="0" err="1" smtClean="0"/>
              <a:t>Dormin</a:t>
            </a:r>
            <a:r>
              <a:rPr lang="tr-TR" dirty="0" smtClean="0"/>
              <a:t> kimyasal olarak tanımlandı ve </a:t>
            </a:r>
            <a:r>
              <a:rPr lang="tr-TR" dirty="0" err="1" smtClean="0"/>
              <a:t>absisin</a:t>
            </a:r>
            <a:r>
              <a:rPr lang="tr-TR" dirty="0" smtClean="0"/>
              <a:t> </a:t>
            </a:r>
            <a:r>
              <a:rPr lang="tr-TR" dirty="0" err="1" smtClean="0"/>
              <a:t>II'ye</a:t>
            </a:r>
            <a:r>
              <a:rPr lang="tr-TR" dirty="0" smtClean="0"/>
              <a:t> benzer olduğu bulundu. Daha sonra </a:t>
            </a:r>
            <a:r>
              <a:rPr lang="tr-TR" dirty="0" err="1" smtClean="0"/>
              <a:t>dormin</a:t>
            </a:r>
            <a:r>
              <a:rPr lang="tr-TR" dirty="0" smtClean="0"/>
              <a:t> ve </a:t>
            </a:r>
            <a:r>
              <a:rPr lang="tr-TR" dirty="0" err="1" smtClean="0"/>
              <a:t>absisin</a:t>
            </a:r>
            <a:r>
              <a:rPr lang="tr-TR" dirty="0" smtClean="0"/>
              <a:t> II' </a:t>
            </a:r>
            <a:r>
              <a:rPr lang="tr-TR" dirty="0" err="1" smtClean="0"/>
              <a:t>nin</a:t>
            </a:r>
            <a:r>
              <a:rPr lang="tr-TR" dirty="0" smtClean="0"/>
              <a:t> aynı madde olduğu belirlenmiştir. </a:t>
            </a:r>
          </a:p>
          <a:p>
            <a:r>
              <a:rPr lang="tr-TR" dirty="0" smtClean="0"/>
              <a:t>Bu maddenin adının </a:t>
            </a:r>
            <a:r>
              <a:rPr lang="tr-TR" dirty="0" err="1" smtClean="0"/>
              <a:t>absisik</a:t>
            </a:r>
            <a:r>
              <a:rPr lang="tr-TR" dirty="0" smtClean="0"/>
              <a:t> asit ve kısa yazılışının ABA olmasının uygun olacağını </a:t>
            </a:r>
            <a:r>
              <a:rPr lang="tr-TR" dirty="0" smtClean="0"/>
              <a:t>kararlaştırdı. </a:t>
            </a:r>
            <a:r>
              <a:rPr lang="tr-TR" dirty="0" err="1" smtClean="0">
                <a:solidFill>
                  <a:srgbClr val="FF0000"/>
                </a:solidFill>
              </a:rPr>
              <a:t>Absisik</a:t>
            </a:r>
            <a:r>
              <a:rPr lang="tr-TR" dirty="0" smtClean="0">
                <a:solidFill>
                  <a:srgbClr val="FF0000"/>
                </a:solidFill>
              </a:rPr>
              <a:t> asit ismi </a:t>
            </a:r>
            <a:r>
              <a:rPr lang="tr-TR" dirty="0" err="1" smtClean="0">
                <a:solidFill>
                  <a:srgbClr val="FF0000"/>
                </a:solidFill>
              </a:rPr>
              <a:t>absisyon</a:t>
            </a:r>
            <a:r>
              <a:rPr lang="tr-TR" dirty="0" smtClean="0">
                <a:solidFill>
                  <a:srgbClr val="FF0000"/>
                </a:solidFill>
              </a:rPr>
              <a:t> olayından </a:t>
            </a:r>
            <a:r>
              <a:rPr lang="tr-TR" dirty="0" err="1" smtClean="0">
                <a:solidFill>
                  <a:srgbClr val="FF0000"/>
                </a:solidFill>
              </a:rPr>
              <a:t>orijinlenmiş</a:t>
            </a:r>
            <a:r>
              <a:rPr lang="tr-TR" dirty="0" smtClean="0">
                <a:solidFill>
                  <a:srgbClr val="FF0000"/>
                </a:solidFill>
              </a:rPr>
              <a:t> ve yıllardır </a:t>
            </a:r>
            <a:r>
              <a:rPr lang="tr-TR" dirty="0" err="1" smtClean="0">
                <a:solidFill>
                  <a:srgbClr val="FF0000"/>
                </a:solidFill>
              </a:rPr>
              <a:t>absisyon</a:t>
            </a:r>
            <a:r>
              <a:rPr lang="tr-TR" dirty="0" smtClean="0">
                <a:solidFill>
                  <a:srgbClr val="FF0000"/>
                </a:solidFill>
              </a:rPr>
              <a:t> </a:t>
            </a:r>
            <a:r>
              <a:rPr lang="tr-TR" dirty="0" err="1" smtClean="0">
                <a:solidFill>
                  <a:srgbClr val="FF0000"/>
                </a:solidFill>
              </a:rPr>
              <a:t>uyarımından</a:t>
            </a:r>
            <a:r>
              <a:rPr lang="tr-TR" dirty="0" smtClean="0">
                <a:solidFill>
                  <a:srgbClr val="FF0000"/>
                </a:solidFill>
              </a:rPr>
              <a:t> </a:t>
            </a:r>
            <a:r>
              <a:rPr lang="tr-TR" dirty="0" err="1" smtClean="0">
                <a:solidFill>
                  <a:srgbClr val="FF0000"/>
                </a:solidFill>
              </a:rPr>
              <a:t>primer</a:t>
            </a:r>
            <a:r>
              <a:rPr lang="tr-TR" dirty="0" smtClean="0">
                <a:solidFill>
                  <a:srgbClr val="FF0000"/>
                </a:solidFill>
              </a:rPr>
              <a:t> olarak </a:t>
            </a:r>
            <a:r>
              <a:rPr lang="tr-TR" dirty="0" err="1" smtClean="0">
                <a:solidFill>
                  <a:srgbClr val="FF0000"/>
                </a:solidFill>
              </a:rPr>
              <a:t>ABA'nın</a:t>
            </a:r>
            <a:r>
              <a:rPr lang="tr-TR" dirty="0" smtClean="0">
                <a:solidFill>
                  <a:srgbClr val="FF0000"/>
                </a:solidFill>
              </a:rPr>
              <a:t> sorumlu olduğu düşünülmüştür. </a:t>
            </a:r>
            <a:r>
              <a:rPr lang="tr-TR" dirty="0" smtClean="0"/>
              <a:t>Bununla birlikte etileninin, organ </a:t>
            </a:r>
            <a:r>
              <a:rPr lang="tr-TR" dirty="0" err="1" smtClean="0"/>
              <a:t>absisyonuna</a:t>
            </a:r>
            <a:r>
              <a:rPr lang="tr-TR" dirty="0" smtClean="0"/>
              <a:t> neden olan daha önemli bir faktör olduğu da ortaya çıkmıştır.</a:t>
            </a:r>
          </a:p>
          <a:p>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endParaRPr lang="tr-TR" dirty="0"/>
          </a:p>
        </p:txBody>
      </p:sp>
      <p:pic>
        <p:nvPicPr>
          <p:cNvPr id="2050" name="Picture 2" descr="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solidFill>
                  <a:srgbClr val="FF0000"/>
                </a:solidFill>
              </a:rPr>
              <a:t>ETİLEN İNHİBİTÖRLERİ</a:t>
            </a:r>
            <a:endParaRPr lang="tr-TR" dirty="0">
              <a:solidFill>
                <a:srgbClr val="FF0000"/>
              </a:solidFill>
            </a:endParaRPr>
          </a:p>
        </p:txBody>
      </p:sp>
      <p:sp>
        <p:nvSpPr>
          <p:cNvPr id="3" name="2 İçerik Yer Tutucusu"/>
          <p:cNvSpPr>
            <a:spLocks noGrp="1"/>
          </p:cNvSpPr>
          <p:nvPr>
            <p:ph idx="1"/>
          </p:nvPr>
        </p:nvSpPr>
        <p:spPr>
          <a:xfrm>
            <a:off x="304800" y="1214422"/>
            <a:ext cx="8686800" cy="4865703"/>
          </a:xfrm>
        </p:spPr>
        <p:txBody>
          <a:bodyPr>
            <a:normAutofit fontScale="77500" lnSpcReduction="20000"/>
          </a:bodyPr>
          <a:lstStyle/>
          <a:p>
            <a:r>
              <a:rPr lang="tr-TR" dirty="0" smtClean="0"/>
              <a:t>Hormon sentezi ya da hormon etkisi inhibitörleri, hormonların fizyolojik rolleri ve </a:t>
            </a:r>
            <a:r>
              <a:rPr lang="tr-TR" dirty="0" err="1" smtClean="0"/>
              <a:t>biyosentetik</a:t>
            </a:r>
            <a:r>
              <a:rPr lang="tr-TR" dirty="0" smtClean="0"/>
              <a:t> yolların çalışılması için kullanılmaktadır. </a:t>
            </a:r>
          </a:p>
          <a:p>
            <a:r>
              <a:rPr lang="tr-TR" dirty="0" smtClean="0"/>
              <a:t>İnhibitörler özellikle bitki dokularında aynı etkilere sahip olan farklı hormonlar arasındaki ayırımın zor olduğu veya diğer hormonun etkisi veya sentezini etkileyen bir </a:t>
            </a:r>
            <a:r>
              <a:rPr lang="tr-TR" dirty="0" err="1" smtClean="0"/>
              <a:t>horrmon</a:t>
            </a:r>
            <a:r>
              <a:rPr lang="tr-TR" dirty="0" smtClean="0"/>
              <a:t> olduğu zamanlarda kullanılmaktadır. </a:t>
            </a:r>
          </a:p>
          <a:p>
            <a:r>
              <a:rPr lang="tr-TR" dirty="0" smtClean="0"/>
              <a:t>Etilen, </a:t>
            </a:r>
            <a:r>
              <a:rPr lang="tr-TR" dirty="0" err="1" smtClean="0"/>
              <a:t>oksinin</a:t>
            </a:r>
            <a:r>
              <a:rPr lang="tr-TR" dirty="0" smtClean="0"/>
              <a:t> yüksek </a:t>
            </a:r>
            <a:r>
              <a:rPr lang="tr-TR" dirty="0" err="1" smtClean="0"/>
              <a:t>konsantrasyonlarımn</a:t>
            </a:r>
            <a:r>
              <a:rPr lang="tr-TR" dirty="0" smtClean="0"/>
              <a:t> neden olduğu </a:t>
            </a:r>
            <a:r>
              <a:rPr lang="tr-TR" dirty="0" err="1" smtClean="0"/>
              <a:t>epinasti</a:t>
            </a:r>
            <a:r>
              <a:rPr lang="tr-TR" dirty="0" smtClean="0"/>
              <a:t> ve gövde büyüme </a:t>
            </a:r>
            <a:r>
              <a:rPr lang="tr-TR" dirty="0" err="1" smtClean="0"/>
              <a:t>inhibisyonu</a:t>
            </a:r>
            <a:r>
              <a:rPr lang="tr-TR" dirty="0" smtClean="0"/>
              <a:t> etkisine sahiptir. </a:t>
            </a:r>
          </a:p>
          <a:p>
            <a:r>
              <a:rPr lang="tr-TR" dirty="0" smtClean="0"/>
              <a:t>Etilen </a:t>
            </a:r>
            <a:r>
              <a:rPr lang="tr-TR" dirty="0" err="1" smtClean="0"/>
              <a:t>biyosentezi</a:t>
            </a:r>
            <a:r>
              <a:rPr lang="tr-TR" dirty="0" smtClean="0"/>
              <a:t> ve etkisi, inhibitörlerinin kullanılmasıyla etilen ve </a:t>
            </a:r>
            <a:r>
              <a:rPr lang="tr-TR" dirty="0" err="1" smtClean="0"/>
              <a:t>oksinin</a:t>
            </a:r>
            <a:r>
              <a:rPr lang="tr-TR" dirty="0" smtClean="0"/>
              <a:t> etkileri arasındaki farklılığı belirlemek mümkündür.</a:t>
            </a:r>
          </a:p>
          <a:p>
            <a:r>
              <a:rPr lang="tr-TR" dirty="0" smtClean="0"/>
              <a:t>Etilen etkilerinin çoğunluğu, özel etilen inhibitörlerinin kullanılması ile </a:t>
            </a:r>
            <a:r>
              <a:rPr lang="tr-TR" dirty="0" err="1" smtClean="0"/>
              <a:t>antagonize</a:t>
            </a:r>
            <a:r>
              <a:rPr lang="tr-TR" dirty="0" smtClean="0"/>
              <a:t> edilebilir. </a:t>
            </a:r>
          </a:p>
          <a:p>
            <a:endParaRPr lang="tr-T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614346"/>
          </a:xfrm>
        </p:spPr>
        <p:txBody>
          <a:bodyPr>
            <a:normAutofit fontScale="90000"/>
          </a:bodyPr>
          <a:lstStyle/>
          <a:p>
            <a:pPr algn="ctr"/>
            <a:r>
              <a:rPr lang="tr-TR" b="1" dirty="0" smtClean="0">
                <a:solidFill>
                  <a:srgbClr val="FF0000"/>
                </a:solidFill>
              </a:rPr>
              <a:t>ETİLEN TAYİNİ</a:t>
            </a:r>
            <a:endParaRPr lang="tr-TR" dirty="0">
              <a:solidFill>
                <a:srgbClr val="FF0000"/>
              </a:solidFill>
            </a:endParaRPr>
          </a:p>
        </p:txBody>
      </p:sp>
      <p:sp>
        <p:nvSpPr>
          <p:cNvPr id="3" name="2 İçerik Yer Tutucusu"/>
          <p:cNvSpPr>
            <a:spLocks noGrp="1"/>
          </p:cNvSpPr>
          <p:nvPr>
            <p:ph idx="1"/>
          </p:nvPr>
        </p:nvSpPr>
        <p:spPr/>
        <p:txBody>
          <a:bodyPr>
            <a:normAutofit fontScale="92500" lnSpcReduction="10000"/>
          </a:bodyPr>
          <a:lstStyle/>
          <a:p>
            <a:r>
              <a:rPr lang="tr-TR" dirty="0" smtClean="0"/>
              <a:t>Etilen gaz </a:t>
            </a:r>
            <a:r>
              <a:rPr lang="tr-TR" dirty="0" err="1" smtClean="0"/>
              <a:t>kromatografisi</a:t>
            </a:r>
            <a:r>
              <a:rPr lang="tr-TR" dirty="0" smtClean="0"/>
              <a:t> veya </a:t>
            </a:r>
            <a:r>
              <a:rPr lang="tr-TR" dirty="0" err="1" smtClean="0"/>
              <a:t>biyoasseylerle</a:t>
            </a:r>
            <a:r>
              <a:rPr lang="tr-TR" dirty="0" smtClean="0"/>
              <a:t> ölçülebilir. </a:t>
            </a:r>
          </a:p>
          <a:p>
            <a:r>
              <a:rPr lang="tr-TR" dirty="0" err="1" smtClean="0"/>
              <a:t>Etiol</a:t>
            </a:r>
            <a:r>
              <a:rPr lang="tr-TR" dirty="0" smtClean="0"/>
              <a:t> bezelye fidelerindeki üçlü cevap, etilen için spesifik olması, düşük konsantrasyonlara duyarlılığı ve hızlılığından dolayı güvenilir bir </a:t>
            </a:r>
            <a:r>
              <a:rPr lang="tr-TR" dirty="0" err="1" smtClean="0"/>
              <a:t>biyoassaydir</a:t>
            </a:r>
            <a:r>
              <a:rPr lang="tr-TR" dirty="0" smtClean="0"/>
              <a:t>.</a:t>
            </a:r>
          </a:p>
          <a:p>
            <a:r>
              <a:rPr lang="tr-TR" dirty="0" smtClean="0"/>
              <a:t>Gaz </a:t>
            </a:r>
            <a:r>
              <a:rPr lang="tr-TR" dirty="0" err="1" smtClean="0"/>
              <a:t>kromatografisi</a:t>
            </a:r>
            <a:r>
              <a:rPr lang="tr-TR" dirty="0" smtClean="0"/>
              <a:t>, etilenin belirlenmesi için çok duyarlı ve doğru bir </a:t>
            </a:r>
            <a:r>
              <a:rPr lang="tr-TR" dirty="0" err="1" smtClean="0"/>
              <a:t>metoddur</a:t>
            </a:r>
            <a:r>
              <a:rPr lang="tr-TR" dirty="0" smtClean="0"/>
              <a:t>. Etilenin milyarda 5' den az bir kısmı (</a:t>
            </a:r>
            <a:r>
              <a:rPr lang="tr-TR" dirty="0" err="1" smtClean="0"/>
              <a:t>ppb</a:t>
            </a:r>
            <a:r>
              <a:rPr lang="tr-TR" dirty="0" smtClean="0"/>
              <a:t>) tanımlanabilir ve analiz zamanı sadece 1-4 dakikadır.</a:t>
            </a:r>
          </a:p>
          <a:p>
            <a:endParaRPr lang="tr-T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2800" dirty="0" smtClean="0"/>
              <a:t>Etilenin </a:t>
            </a:r>
            <a:r>
              <a:rPr lang="tr-TR" sz="2800" dirty="0" err="1" smtClean="0"/>
              <a:t>biyosentezini</a:t>
            </a:r>
            <a:r>
              <a:rPr lang="tr-TR" sz="2800" dirty="0" smtClean="0"/>
              <a:t> belirlemek zordur ÇÜNKÜ:</a:t>
            </a:r>
            <a:endParaRPr lang="tr-TR" sz="2800" dirty="0"/>
          </a:p>
        </p:txBody>
      </p:sp>
      <p:sp>
        <p:nvSpPr>
          <p:cNvPr id="3" name="2 İçerik Yer Tutucusu"/>
          <p:cNvSpPr>
            <a:spLocks noGrp="1"/>
          </p:cNvSpPr>
          <p:nvPr>
            <p:ph idx="1"/>
          </p:nvPr>
        </p:nvSpPr>
        <p:spPr/>
        <p:txBody>
          <a:bodyPr>
            <a:normAutofit fontScale="77500" lnSpcReduction="20000"/>
          </a:bodyPr>
          <a:lstStyle/>
          <a:p>
            <a:r>
              <a:rPr lang="tr-TR" dirty="0" smtClean="0"/>
              <a:t>1) etilenin sentezini yapan yüksek bitki dokularından serbest hücre sistemlerini ayırmak ve bunu ispatlamak mümkün değildir. </a:t>
            </a:r>
          </a:p>
          <a:p>
            <a:r>
              <a:rPr lang="tr-TR" dirty="0" smtClean="0"/>
              <a:t>2) fizyolojik olmayan etilen oluşumu da mümkündür. Bu nedenle birçok araştırmalarda, doku </a:t>
            </a:r>
            <a:r>
              <a:rPr lang="tr-TR" dirty="0" err="1" smtClean="0"/>
              <a:t>segmentleri</a:t>
            </a:r>
            <a:r>
              <a:rPr lang="tr-TR" dirty="0" smtClean="0"/>
              <a:t> ya da doku dilimleri kullanılmıştır.</a:t>
            </a:r>
          </a:p>
          <a:p>
            <a:r>
              <a:rPr lang="tr-TR" dirty="0" smtClean="0"/>
              <a:t>Yüksek bitki dokularında etilenin hücrenin neresinde sentezlendiği tam olarak bilinmemektedir. Son çalışmalarda etilen sentez yerinin </a:t>
            </a:r>
            <a:r>
              <a:rPr lang="tr-TR" dirty="0" err="1" smtClean="0"/>
              <a:t>plazmalemma</a:t>
            </a:r>
            <a:r>
              <a:rPr lang="tr-TR" dirty="0" smtClean="0"/>
              <a:t> olabileceği ileri sürülmüştür. Nitekim hücrelerin </a:t>
            </a:r>
            <a:r>
              <a:rPr lang="tr-TR" dirty="0" err="1" smtClean="0"/>
              <a:t>homojenize</a:t>
            </a:r>
            <a:r>
              <a:rPr lang="tr-TR" dirty="0" smtClean="0"/>
              <a:t> edilmesi, etilen sentez yeteneğini bozmasına rağmen, hassas olarak hazırlanan </a:t>
            </a:r>
            <a:r>
              <a:rPr lang="tr-TR" dirty="0" err="1" smtClean="0"/>
              <a:t>protoplastlarda</a:t>
            </a:r>
            <a:r>
              <a:rPr lang="tr-TR" dirty="0" smtClean="0"/>
              <a:t> etilen üretimi devam eder.</a:t>
            </a:r>
          </a:p>
          <a:p>
            <a:endParaRPr lang="tr-T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solidFill>
                  <a:srgbClr val="FF0000"/>
                </a:solidFill>
              </a:rPr>
              <a:t>ETİLENİN FİZYOLOJİK ETKİLERİ</a:t>
            </a:r>
            <a:endParaRPr lang="tr-TR" dirty="0">
              <a:solidFill>
                <a:srgbClr val="FF0000"/>
              </a:solidFill>
            </a:endParaRPr>
          </a:p>
        </p:txBody>
      </p:sp>
      <p:sp>
        <p:nvSpPr>
          <p:cNvPr id="3" name="2 İçerik Yer Tutucusu"/>
          <p:cNvSpPr>
            <a:spLocks noGrp="1"/>
          </p:cNvSpPr>
          <p:nvPr>
            <p:ph idx="1"/>
          </p:nvPr>
        </p:nvSpPr>
        <p:spPr/>
        <p:txBody>
          <a:bodyPr>
            <a:normAutofit fontScale="92500" lnSpcReduction="20000"/>
          </a:bodyPr>
          <a:lstStyle/>
          <a:p>
            <a:r>
              <a:rPr lang="tr-TR" dirty="0" smtClean="0">
                <a:solidFill>
                  <a:srgbClr val="FF0000"/>
                </a:solidFill>
              </a:rPr>
              <a:t>Etilenin çok farklı sayıda etkisi kaydedilmiştir. Etli meyvelerin olgunlaşmasını ve yaprakların </a:t>
            </a:r>
            <a:r>
              <a:rPr lang="tr-TR" dirty="0" err="1" smtClean="0">
                <a:solidFill>
                  <a:srgbClr val="FF0000"/>
                </a:solidFill>
              </a:rPr>
              <a:t>absisyonunu</a:t>
            </a:r>
            <a:r>
              <a:rPr lang="tr-TR" dirty="0" smtClean="0">
                <a:solidFill>
                  <a:srgbClr val="FF0000"/>
                </a:solidFill>
              </a:rPr>
              <a:t> uyarır. </a:t>
            </a:r>
            <a:r>
              <a:rPr lang="tr-TR" dirty="0" smtClean="0"/>
              <a:t>Bezelye fidelerinde ise 3'lü cevap (gövdenin </a:t>
            </a:r>
            <a:r>
              <a:rPr lang="tr-TR" dirty="0" err="1" smtClean="0"/>
              <a:t>radyal</a:t>
            </a:r>
            <a:r>
              <a:rPr lang="tr-TR" dirty="0" smtClean="0"/>
              <a:t> şişmesini uyarır, yerçekimi ile ilgili olarak gövdenin yatay büyümesini uyarır ve gövdenin uzamasını </a:t>
            </a:r>
            <a:r>
              <a:rPr lang="tr-TR" dirty="0" err="1" smtClean="0"/>
              <a:t>inhibe</a:t>
            </a:r>
            <a:r>
              <a:rPr lang="tr-TR" dirty="0" smtClean="0"/>
              <a:t> eder) meydana getirir. Ayrıca </a:t>
            </a:r>
            <a:r>
              <a:rPr lang="tr-TR" dirty="0" err="1" smtClean="0"/>
              <a:t>etiyol</a:t>
            </a:r>
            <a:r>
              <a:rPr lang="tr-TR" dirty="0" smtClean="0"/>
              <a:t> </a:t>
            </a:r>
            <a:r>
              <a:rPr lang="tr-TR" dirty="0" err="1" smtClean="0"/>
              <a:t>dikotil</a:t>
            </a:r>
            <a:r>
              <a:rPr lang="tr-TR" dirty="0" smtClean="0"/>
              <a:t> fidelerinde </a:t>
            </a:r>
            <a:r>
              <a:rPr lang="tr-TR" dirty="0" err="1" smtClean="0"/>
              <a:t>hipokotil</a:t>
            </a:r>
            <a:r>
              <a:rPr lang="tr-TR" dirty="0" smtClean="0"/>
              <a:t> veya </a:t>
            </a:r>
            <a:r>
              <a:rPr lang="tr-TR" dirty="0" err="1" smtClean="0"/>
              <a:t>epikotil</a:t>
            </a:r>
            <a:r>
              <a:rPr lang="tr-TR" dirty="0" smtClean="0"/>
              <a:t> kancasını gerginleştirir (sıkıştırır), kök büyümesini </a:t>
            </a:r>
            <a:r>
              <a:rPr lang="tr-TR" dirty="0" err="1" smtClean="0"/>
              <a:t>inhibe</a:t>
            </a:r>
            <a:r>
              <a:rPr lang="tr-TR" dirty="0" smtClean="0"/>
              <a:t> eder, </a:t>
            </a:r>
            <a:r>
              <a:rPr lang="tr-TR" dirty="0" err="1" smtClean="0"/>
              <a:t>adventif</a:t>
            </a:r>
            <a:r>
              <a:rPr lang="tr-TR" dirty="0" smtClean="0"/>
              <a:t> kök oluşumunu ve ananasta çiçeklenmeyi, bazı bitkilerde ise çiçeklerin düşmesini ve yapraklarda </a:t>
            </a:r>
            <a:r>
              <a:rPr lang="tr-TR" dirty="0" err="1" smtClean="0"/>
              <a:t>epinastiyi</a:t>
            </a:r>
            <a:r>
              <a:rPr lang="tr-TR" dirty="0" smtClean="0"/>
              <a:t> uyarır.</a:t>
            </a:r>
          </a:p>
          <a:p>
            <a:endParaRPr lang="tr-T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542908"/>
          </a:xfrm>
        </p:spPr>
        <p:txBody>
          <a:bodyPr>
            <a:normAutofit fontScale="90000"/>
          </a:bodyPr>
          <a:lstStyle/>
          <a:p>
            <a:pPr algn="ctr"/>
            <a:r>
              <a:rPr lang="tr-TR" b="1" dirty="0" smtClean="0">
                <a:solidFill>
                  <a:srgbClr val="FF0000"/>
                </a:solidFill>
              </a:rPr>
              <a:t>Meyve Olgunlaşması</a:t>
            </a:r>
            <a:endParaRPr lang="tr-TR" dirty="0">
              <a:solidFill>
                <a:srgbClr val="FF0000"/>
              </a:solidFill>
            </a:endParaRPr>
          </a:p>
        </p:txBody>
      </p:sp>
      <p:sp>
        <p:nvSpPr>
          <p:cNvPr id="3" name="2 İçerik Yer Tutucusu"/>
          <p:cNvSpPr>
            <a:spLocks noGrp="1"/>
          </p:cNvSpPr>
          <p:nvPr>
            <p:ph idx="1"/>
          </p:nvPr>
        </p:nvSpPr>
        <p:spPr/>
        <p:txBody>
          <a:bodyPr>
            <a:normAutofit fontScale="92500" lnSpcReduction="20000"/>
          </a:bodyPr>
          <a:lstStyle/>
          <a:p>
            <a:r>
              <a:rPr lang="tr-TR" dirty="0" smtClean="0">
                <a:solidFill>
                  <a:srgbClr val="FF0000"/>
                </a:solidFill>
              </a:rPr>
              <a:t>Etilenin, meyve olgunlaşmasını hızlandıran bir hormon olduğu yıllardan beri bilinmektedir. </a:t>
            </a:r>
            <a:r>
              <a:rPr lang="tr-TR" dirty="0" smtClean="0"/>
              <a:t>Meyvelere etilenin uygulanması, olgunlaşmayı hızlandırır. Etilen üretiminde belirgin bir artışın meydana gelmesi, tamamıyla olgunlaşmanın başlamasıyla ilişkilidir. Etilen </a:t>
            </a:r>
            <a:r>
              <a:rPr lang="tr-TR" dirty="0" err="1" smtClean="0"/>
              <a:t>biyosentezi</a:t>
            </a:r>
            <a:r>
              <a:rPr lang="tr-TR" dirty="0" smtClean="0"/>
              <a:t> (AVG gibi) veya etkisi (C0</a:t>
            </a:r>
            <a:r>
              <a:rPr lang="tr-TR" baseline="-25000" dirty="0" smtClean="0"/>
              <a:t>2</a:t>
            </a:r>
            <a:r>
              <a:rPr lang="tr-TR" dirty="0" smtClean="0"/>
              <a:t> veya </a:t>
            </a:r>
            <a:r>
              <a:rPr lang="tr-TR" dirty="0" err="1" smtClean="0"/>
              <a:t>Ag</a:t>
            </a:r>
            <a:r>
              <a:rPr lang="tr-TR" baseline="30000" dirty="0" smtClean="0"/>
              <a:t>+</a:t>
            </a:r>
            <a:r>
              <a:rPr lang="tr-TR" dirty="0" smtClean="0"/>
              <a:t>) inhibitörleri meyve olgunlaşmasını geciktirir, hatta engeller.</a:t>
            </a:r>
          </a:p>
          <a:p>
            <a:r>
              <a:rPr lang="tr-TR" dirty="0" smtClean="0">
                <a:solidFill>
                  <a:srgbClr val="FF0000"/>
                </a:solidFill>
              </a:rPr>
              <a:t>Bütün bu açıklamalar kuvvetli bir şekilde göstermektedir ki etilen, olgunlaşmanın kontrolünde esas bir ajandır. </a:t>
            </a:r>
            <a:endParaRPr lang="tr-TR" dirty="0" smtClean="0"/>
          </a:p>
          <a:p>
            <a:endParaRPr lang="tr-T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dirty="0" smtClean="0"/>
              <a:t>Birçok meyvelerde, olgunlaşma etilen üretimi ve solunumdaki </a:t>
            </a:r>
            <a:r>
              <a:rPr lang="tr-TR" dirty="0" err="1" smtClean="0"/>
              <a:t>klimakterik</a:t>
            </a:r>
            <a:r>
              <a:rPr lang="tr-TR" dirty="0" smtClean="0"/>
              <a:t> bir artışla karakterize edilmektedir. </a:t>
            </a:r>
            <a:r>
              <a:rPr lang="tr-TR" dirty="0" err="1" smtClean="0"/>
              <a:t>Klimakterik</a:t>
            </a:r>
            <a:r>
              <a:rPr lang="tr-TR" dirty="0" smtClean="0"/>
              <a:t> meyvelere ait örnek olarak elma, muz, </a:t>
            </a:r>
            <a:r>
              <a:rPr lang="tr-TR" dirty="0" err="1" smtClean="0"/>
              <a:t>avakado</a:t>
            </a:r>
            <a:r>
              <a:rPr lang="tr-TR" dirty="0" smtClean="0"/>
              <a:t> ve domates verilebilir. Aksine limon ve üzüm gibi meyveler solunum ve etilen üretiminde bir artış göstermezler ve </a:t>
            </a:r>
            <a:r>
              <a:rPr lang="tr-TR" dirty="0" err="1" smtClean="0"/>
              <a:t>klimakterik</a:t>
            </a:r>
            <a:r>
              <a:rPr lang="tr-TR" dirty="0" smtClean="0"/>
              <a:t> olmayan meyveler olarak adlandırılırlar. Olgun olmayan </a:t>
            </a:r>
            <a:r>
              <a:rPr lang="tr-TR" dirty="0" err="1" smtClean="0"/>
              <a:t>klimakterik</a:t>
            </a:r>
            <a:r>
              <a:rPr lang="tr-TR" dirty="0" smtClean="0"/>
              <a:t> meyveler etilen ile muamele edildiği zaman, </a:t>
            </a:r>
            <a:r>
              <a:rPr lang="tr-TR" dirty="0" err="1" smtClean="0"/>
              <a:t>klimakterik</a:t>
            </a:r>
            <a:r>
              <a:rPr lang="tr-TR" dirty="0" smtClean="0"/>
              <a:t> safhanın başlaması hızlandırılır. Bu muamele </a:t>
            </a:r>
            <a:r>
              <a:rPr lang="tr-TR" dirty="0" err="1" smtClean="0"/>
              <a:t>endogenik</a:t>
            </a:r>
            <a:r>
              <a:rPr lang="tr-TR" dirty="0" smtClean="0"/>
              <a:t> etilen üretimini başlatamaz ve meyve olgunlaşmasını hızlandırmaz.</a:t>
            </a:r>
            <a:endParaRPr lang="tr-T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err="1" smtClean="0">
                <a:solidFill>
                  <a:srgbClr val="FF0000"/>
                </a:solidFill>
              </a:rPr>
              <a:t>Absisyon</a:t>
            </a:r>
            <a:endParaRPr lang="tr-TR" dirty="0">
              <a:solidFill>
                <a:srgbClr val="FF0000"/>
              </a:solidFill>
            </a:endParaRPr>
          </a:p>
        </p:txBody>
      </p:sp>
      <p:sp>
        <p:nvSpPr>
          <p:cNvPr id="3" name="2 İçerik Yer Tutucusu"/>
          <p:cNvSpPr>
            <a:spLocks noGrp="1"/>
          </p:cNvSpPr>
          <p:nvPr>
            <p:ph idx="1"/>
          </p:nvPr>
        </p:nvSpPr>
        <p:spPr/>
        <p:txBody>
          <a:bodyPr>
            <a:normAutofit fontScale="77500" lnSpcReduction="20000"/>
          </a:bodyPr>
          <a:lstStyle/>
          <a:p>
            <a:pPr>
              <a:buNone/>
            </a:pPr>
            <a:r>
              <a:rPr lang="tr-TR" dirty="0" smtClean="0"/>
              <a:t>Etilen, </a:t>
            </a:r>
            <a:r>
              <a:rPr lang="tr-TR" dirty="0" err="1" smtClean="0"/>
              <a:t>absisyon</a:t>
            </a:r>
            <a:r>
              <a:rPr lang="tr-TR" dirty="0" smtClean="0"/>
              <a:t> olayının </a:t>
            </a:r>
            <a:r>
              <a:rPr lang="tr-TR" dirty="0" err="1" smtClean="0"/>
              <a:t>primer</a:t>
            </a:r>
            <a:r>
              <a:rPr lang="tr-TR" dirty="0" smtClean="0"/>
              <a:t> düzenleyicisi olarak, </a:t>
            </a:r>
            <a:r>
              <a:rPr lang="tr-TR" dirty="0" err="1" smtClean="0"/>
              <a:t>oksin</a:t>
            </a:r>
            <a:r>
              <a:rPr lang="tr-TR" dirty="0" smtClean="0"/>
              <a:t> ise etilen etkisini baskılayıcı olarak etki eder. Yaprak </a:t>
            </a:r>
            <a:r>
              <a:rPr lang="tr-TR" dirty="0" err="1" smtClean="0"/>
              <a:t>absisyonunun</a:t>
            </a:r>
            <a:r>
              <a:rPr lang="tr-TR" dirty="0" smtClean="0"/>
              <a:t> </a:t>
            </a:r>
            <a:r>
              <a:rPr lang="tr-TR" dirty="0" err="1" smtClean="0"/>
              <a:t>hormonal</a:t>
            </a:r>
            <a:r>
              <a:rPr lang="tr-TR" dirty="0" smtClean="0"/>
              <a:t> kontrolü modeli, birbirini takip eden üç farklı fazdan oluşan olaylarla ilgilidir (Şekil 16.7):</a:t>
            </a:r>
          </a:p>
          <a:p>
            <a:pPr>
              <a:buNone/>
            </a:pPr>
            <a:r>
              <a:rPr lang="tr-TR" b="1" dirty="0" smtClean="0"/>
              <a:t>1) Yaprak koruma fazı: </a:t>
            </a:r>
            <a:r>
              <a:rPr lang="tr-TR" dirty="0" err="1" smtClean="0"/>
              <a:t>Absisyon</a:t>
            </a:r>
            <a:r>
              <a:rPr lang="tr-TR" dirty="0" smtClean="0"/>
              <a:t> olayını başlatan herhangi bir işaretin (iç ve dış) alınımı öncesi, yaprak sağlıklı olarak bitki üzerinde kalır ve yaprak bitkide tam olarak fonksiyoneldir.</a:t>
            </a:r>
          </a:p>
          <a:p>
            <a:pPr>
              <a:buNone/>
            </a:pPr>
            <a:r>
              <a:rPr lang="tr-TR" b="1" dirty="0" smtClean="0"/>
              <a:t>2) Düşmeyi uyarma fazı: </a:t>
            </a:r>
            <a:r>
              <a:rPr lang="tr-TR" dirty="0" smtClean="0"/>
              <a:t>Bir </a:t>
            </a:r>
            <a:r>
              <a:rPr lang="tr-TR" dirty="0" err="1" smtClean="0"/>
              <a:t>absisyon</a:t>
            </a:r>
            <a:r>
              <a:rPr lang="tr-TR" dirty="0" smtClean="0"/>
              <a:t> uyartısı alınır ve yaprak hormonlarının sentez oranlarındaki değişimler gibi bir mesaja dönüştürülür.</a:t>
            </a:r>
          </a:p>
          <a:p>
            <a:pPr>
              <a:buNone/>
            </a:pPr>
            <a:r>
              <a:rPr lang="tr-TR" b="1" dirty="0" smtClean="0"/>
              <a:t>3) Düşme fazı: </a:t>
            </a:r>
            <a:r>
              <a:rPr lang="tr-TR" dirty="0" smtClean="0"/>
              <a:t>Gerçek </a:t>
            </a:r>
            <a:r>
              <a:rPr lang="tr-TR" dirty="0" err="1" smtClean="0"/>
              <a:t>absisyon</a:t>
            </a:r>
            <a:r>
              <a:rPr lang="tr-TR" dirty="0" smtClean="0"/>
              <a:t> olayları, düşmeyi sonuçlandıran biyokimyasal, anatomik ve fizyolojik olayları ifade eder.</a:t>
            </a:r>
          </a:p>
          <a:p>
            <a:endParaRPr lang="tr-T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pic>
        <p:nvPicPr>
          <p:cNvPr id="3074" name="Picture 2" descr="3"/>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smtClean="0"/>
              <a:t>Etilen yaprak, meyve ve çiçek </a:t>
            </a:r>
            <a:r>
              <a:rPr lang="tr-TR" dirty="0" err="1" smtClean="0"/>
              <a:t>absisyonunda</a:t>
            </a:r>
            <a:r>
              <a:rPr lang="tr-TR" dirty="0" smtClean="0"/>
              <a:t> da rol oynar. </a:t>
            </a:r>
          </a:p>
          <a:p>
            <a:r>
              <a:rPr lang="tr-TR" dirty="0" smtClean="0"/>
              <a:t>Bu hormon yaprak ve çiçek dokularının </a:t>
            </a:r>
            <a:r>
              <a:rPr lang="tr-TR" dirty="0" err="1" smtClean="0"/>
              <a:t>senesense</a:t>
            </a:r>
            <a:r>
              <a:rPr lang="tr-TR" dirty="0" smtClean="0"/>
              <a:t> uğramasıyla üretilir, çiçek veya yaprak sapının gövdeye birleştiği yerdeki </a:t>
            </a:r>
            <a:r>
              <a:rPr lang="tr-TR" dirty="0" err="1" smtClean="0"/>
              <a:t>absisyon</a:t>
            </a:r>
            <a:r>
              <a:rPr lang="tr-TR" dirty="0" smtClean="0"/>
              <a:t> tabakasına etki eder. </a:t>
            </a:r>
          </a:p>
          <a:p>
            <a:r>
              <a:rPr lang="tr-TR" dirty="0" smtClean="0"/>
              <a:t>Daha önce de belirtildiği gibi etilen, </a:t>
            </a:r>
            <a:r>
              <a:rPr lang="tr-TR" dirty="0" err="1" smtClean="0"/>
              <a:t>absisyon</a:t>
            </a:r>
            <a:r>
              <a:rPr lang="tr-TR" dirty="0" smtClean="0"/>
              <a:t> tabakasındaki </a:t>
            </a:r>
            <a:r>
              <a:rPr lang="tr-TR" dirty="0" err="1" smtClean="0"/>
              <a:t>proksimal</a:t>
            </a:r>
            <a:r>
              <a:rPr lang="tr-TR" dirty="0" smtClean="0"/>
              <a:t> hücre tabakasına etki ederek, bu hücrelerin genişlemesine ve hücre duvarı bozucu enzimlerin (</a:t>
            </a:r>
            <a:r>
              <a:rPr lang="tr-TR" dirty="0" err="1" smtClean="0"/>
              <a:t>selülaz</a:t>
            </a:r>
            <a:r>
              <a:rPr lang="tr-TR" dirty="0" smtClean="0"/>
              <a:t> ve </a:t>
            </a:r>
            <a:r>
              <a:rPr lang="tr-TR" dirty="0" err="1" smtClean="0"/>
              <a:t>pektinaz</a:t>
            </a:r>
            <a:r>
              <a:rPr lang="tr-TR" dirty="0" smtClean="0"/>
              <a:t> gibi) sentezini ve salgılanmasını uyarır. </a:t>
            </a:r>
          </a:p>
          <a:p>
            <a:r>
              <a:rPr lang="tr-TR" dirty="0" smtClean="0"/>
              <a:t>Salgılanan bu enzimler </a:t>
            </a:r>
            <a:r>
              <a:rPr lang="tr-TR" dirty="0" err="1" smtClean="0"/>
              <a:t>absisyon</a:t>
            </a:r>
            <a:r>
              <a:rPr lang="tr-TR" dirty="0" smtClean="0"/>
              <a:t> tabakasındaki hücrelerin zayıflamasını sağlar ve yaprak veya çiçek bir stres faktörünün etkisi ile gövdeden ayrılır. Yaprak </a:t>
            </a:r>
            <a:r>
              <a:rPr lang="tr-TR" dirty="0" err="1" smtClean="0"/>
              <a:t>absisyonu</a:t>
            </a:r>
            <a:r>
              <a:rPr lang="tr-TR" dirty="0" smtClean="0"/>
              <a:t>, bitkilere 0,1 ml/I gibi düşük etilen konsantrasyonu uygulanarak yapay olarak elde edilebilir. En yaşlı yaprak ilk önce dökülür, geri kalanlar kademeli olarak düşmeye devam eder ve en genç olanlar en son dökülür.</a:t>
            </a:r>
          </a:p>
          <a:p>
            <a:r>
              <a:rPr lang="tr-TR" dirty="0" smtClean="0"/>
              <a:t> </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614346"/>
          </a:xfrm>
        </p:spPr>
        <p:txBody>
          <a:bodyPr>
            <a:normAutofit fontScale="90000"/>
          </a:bodyPr>
          <a:lstStyle/>
          <a:p>
            <a:pPr algn="ctr"/>
            <a:r>
              <a:rPr lang="tr-TR" sz="2800" b="1" dirty="0" err="1" smtClean="0"/>
              <a:t>ABA'nın</a:t>
            </a:r>
            <a:r>
              <a:rPr lang="tr-TR" sz="2800" b="1" dirty="0" smtClean="0"/>
              <a:t> Kimyasal Yapısı Fizyolojik Aktivitesini Belirler</a:t>
            </a:r>
            <a:r>
              <a:rPr lang="tr-TR" sz="2800" dirty="0" smtClean="0"/>
              <a:t/>
            </a:r>
            <a:br>
              <a:rPr lang="tr-TR" sz="2800" dirty="0" smtClean="0"/>
            </a:br>
            <a:endParaRPr lang="tr-TR" sz="2800" dirty="0"/>
          </a:p>
        </p:txBody>
      </p:sp>
      <p:sp>
        <p:nvSpPr>
          <p:cNvPr id="3" name="2 İçerik Yer Tutucusu"/>
          <p:cNvSpPr>
            <a:spLocks noGrp="1"/>
          </p:cNvSpPr>
          <p:nvPr>
            <p:ph idx="1"/>
          </p:nvPr>
        </p:nvSpPr>
        <p:spPr/>
        <p:txBody>
          <a:bodyPr>
            <a:normAutofit fontScale="77500" lnSpcReduction="20000"/>
          </a:bodyPr>
          <a:lstStyle/>
          <a:p>
            <a:r>
              <a:rPr lang="tr-TR" dirty="0" err="1" smtClean="0"/>
              <a:t>ABA'nın</a:t>
            </a:r>
            <a:r>
              <a:rPr lang="tr-TR" dirty="0" smtClean="0"/>
              <a:t> kimyasal yapısı, bazı </a:t>
            </a:r>
            <a:r>
              <a:rPr lang="tr-TR" dirty="0" err="1" smtClean="0"/>
              <a:t>karotenoid</a:t>
            </a:r>
            <a:r>
              <a:rPr lang="tr-TR" dirty="0" smtClean="0"/>
              <a:t> moleküllerinin terminal kısmını andırır. </a:t>
            </a:r>
          </a:p>
          <a:p>
            <a:r>
              <a:rPr lang="tr-TR" dirty="0" smtClean="0">
                <a:solidFill>
                  <a:srgbClr val="FF0000"/>
                </a:solidFill>
              </a:rPr>
              <a:t>ABA, 15 karbon atomu, terminal bir karboksil grubuna sahip doymamış bir zincir, bir çift bağ ve iki metil grubu ihtiva eden bir alifatik halka konfigürasyonuna sahiptir. </a:t>
            </a:r>
            <a:r>
              <a:rPr lang="tr-TR" dirty="0" smtClean="0"/>
              <a:t>C2 deki karboksil grubunun yerleşimi, </a:t>
            </a:r>
            <a:r>
              <a:rPr lang="tr-TR" dirty="0" err="1" smtClean="0"/>
              <a:t>ABA'nın</a:t>
            </a:r>
            <a:r>
              <a:rPr lang="tr-TR" dirty="0" smtClean="0"/>
              <a:t> </a:t>
            </a:r>
            <a:r>
              <a:rPr lang="tr-TR" i="1" dirty="0" err="1" smtClean="0"/>
              <a:t>cis</a:t>
            </a:r>
            <a:r>
              <a:rPr lang="tr-TR" i="1" dirty="0" smtClean="0"/>
              <a:t> </a:t>
            </a:r>
            <a:r>
              <a:rPr lang="tr-TR" dirty="0" smtClean="0"/>
              <a:t>ve </a:t>
            </a:r>
            <a:r>
              <a:rPr lang="tr-TR" i="1" dirty="0" smtClean="0"/>
              <a:t>trans </a:t>
            </a:r>
            <a:r>
              <a:rPr lang="tr-TR" dirty="0" smtClean="0"/>
              <a:t>izomerlerini belirler. Tabii olarak meydana gelen ABA' </a:t>
            </a:r>
            <a:r>
              <a:rPr lang="tr-TR" dirty="0" err="1" smtClean="0"/>
              <a:t>nın</a:t>
            </a:r>
            <a:r>
              <a:rPr lang="tr-TR" dirty="0" smtClean="0"/>
              <a:t> hemen hemen bütünü </a:t>
            </a:r>
            <a:r>
              <a:rPr lang="tr-TR" i="1" dirty="0" err="1" smtClean="0"/>
              <a:t>cis</a:t>
            </a:r>
            <a:r>
              <a:rPr lang="tr-TR" i="1" dirty="0" smtClean="0"/>
              <a:t> </a:t>
            </a:r>
            <a:r>
              <a:rPr lang="tr-TR" dirty="0" smtClean="0"/>
              <a:t>formundadır.</a:t>
            </a:r>
          </a:p>
          <a:p>
            <a:r>
              <a:rPr lang="tr-TR" dirty="0" smtClean="0"/>
              <a:t>Biyolojik aktivite için önemli olduğu gösterilen özellikler olarak karboksil grubunu, tersiyer hidroksil grubunu ve 2 </a:t>
            </a:r>
            <a:r>
              <a:rPr lang="tr-TR" i="1" dirty="0" err="1" smtClean="0"/>
              <a:t>cis</a:t>
            </a:r>
            <a:r>
              <a:rPr lang="tr-TR" i="1" dirty="0" smtClean="0"/>
              <a:t> </a:t>
            </a:r>
            <a:r>
              <a:rPr lang="tr-TR" dirty="0" smtClean="0"/>
              <a:t>ve çift bağlı halkayı ihtiva etmeleri sayılabilir. Yukarıda belirtilen grupların herhangi birisinin molekülde olmaması </a:t>
            </a:r>
            <a:r>
              <a:rPr lang="tr-TR" dirty="0" err="1" smtClean="0"/>
              <a:t>ABA'nın</a:t>
            </a:r>
            <a:r>
              <a:rPr lang="tr-TR" dirty="0" smtClean="0"/>
              <a:t> biyolojik olarak </a:t>
            </a:r>
            <a:r>
              <a:rPr lang="tr-TR" dirty="0" err="1" smtClean="0"/>
              <a:t>inaktif</a:t>
            </a:r>
            <a:r>
              <a:rPr lang="tr-TR" dirty="0" smtClean="0"/>
              <a:t> olmasını sağlar.</a:t>
            </a:r>
            <a:endParaRPr lang="tr-T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614346"/>
          </a:xfrm>
        </p:spPr>
        <p:txBody>
          <a:bodyPr>
            <a:normAutofit fontScale="90000"/>
          </a:bodyPr>
          <a:lstStyle/>
          <a:p>
            <a:pPr algn="ctr"/>
            <a:r>
              <a:rPr lang="tr-TR" b="1" dirty="0" err="1" smtClean="0">
                <a:solidFill>
                  <a:srgbClr val="FF0000"/>
                </a:solidFill>
              </a:rPr>
              <a:t>Epinasti</a:t>
            </a:r>
            <a:endParaRPr lang="tr-TR" dirty="0">
              <a:solidFill>
                <a:srgbClr val="FF0000"/>
              </a:solidFill>
            </a:endParaRPr>
          </a:p>
        </p:txBody>
      </p:sp>
      <p:sp>
        <p:nvSpPr>
          <p:cNvPr id="3" name="2 İçerik Yer Tutucusu"/>
          <p:cNvSpPr>
            <a:spLocks noGrp="1"/>
          </p:cNvSpPr>
          <p:nvPr>
            <p:ph idx="1"/>
          </p:nvPr>
        </p:nvSpPr>
        <p:spPr/>
        <p:txBody>
          <a:bodyPr>
            <a:normAutofit fontScale="77500" lnSpcReduction="20000"/>
          </a:bodyPr>
          <a:lstStyle/>
          <a:p>
            <a:r>
              <a:rPr lang="tr-TR" dirty="0" err="1" smtClean="0">
                <a:solidFill>
                  <a:srgbClr val="FF0000"/>
                </a:solidFill>
              </a:rPr>
              <a:t>Petiolün</a:t>
            </a:r>
            <a:r>
              <a:rPr lang="tr-TR" dirty="0" smtClean="0">
                <a:solidFill>
                  <a:srgbClr val="FF0000"/>
                </a:solidFill>
              </a:rPr>
              <a:t> üst kenarının (</a:t>
            </a:r>
            <a:r>
              <a:rPr lang="tr-TR" dirty="0" err="1" smtClean="0">
                <a:solidFill>
                  <a:srgbClr val="FF0000"/>
                </a:solidFill>
              </a:rPr>
              <a:t>adaksial</a:t>
            </a:r>
            <a:r>
              <a:rPr lang="tr-TR" dirty="0" smtClean="0">
                <a:solidFill>
                  <a:srgbClr val="FF0000"/>
                </a:solidFill>
              </a:rPr>
              <a:t>) alt kenardan (</a:t>
            </a:r>
            <a:r>
              <a:rPr lang="tr-TR" dirty="0" err="1" smtClean="0">
                <a:solidFill>
                  <a:srgbClr val="FF0000"/>
                </a:solidFill>
              </a:rPr>
              <a:t>abaksial</a:t>
            </a:r>
            <a:r>
              <a:rPr lang="tr-TR" dirty="0" smtClean="0">
                <a:solidFill>
                  <a:srgbClr val="FF0000"/>
                </a:solidFill>
              </a:rPr>
              <a:t>) daha hızlı büyümesi ile meydana gelen yaprakların aşağıya doğru eğilmesi olayına </a:t>
            </a:r>
            <a:r>
              <a:rPr lang="tr-TR" b="1" dirty="0" err="1" smtClean="0">
                <a:solidFill>
                  <a:schemeClr val="tx1">
                    <a:lumMod val="85000"/>
                    <a:lumOff val="15000"/>
                  </a:schemeClr>
                </a:solidFill>
              </a:rPr>
              <a:t>epinasti</a:t>
            </a:r>
            <a:r>
              <a:rPr lang="tr-TR" b="1" dirty="0" smtClean="0">
                <a:solidFill>
                  <a:srgbClr val="FF0000"/>
                </a:solidFill>
              </a:rPr>
              <a:t> </a:t>
            </a:r>
            <a:r>
              <a:rPr lang="tr-TR" dirty="0" smtClean="0">
                <a:solidFill>
                  <a:srgbClr val="FF0000"/>
                </a:solidFill>
              </a:rPr>
              <a:t>adı verilir. </a:t>
            </a:r>
          </a:p>
          <a:p>
            <a:r>
              <a:rPr lang="tr-TR" dirty="0" smtClean="0"/>
              <a:t>Etilen ve </a:t>
            </a:r>
            <a:r>
              <a:rPr lang="tr-TR" dirty="0" err="1" smtClean="0"/>
              <a:t>oksinin</a:t>
            </a:r>
            <a:r>
              <a:rPr lang="tr-TR" dirty="0" smtClean="0"/>
              <a:t> yüksek konsantrasyonları </a:t>
            </a:r>
            <a:r>
              <a:rPr lang="tr-TR" dirty="0" err="1" smtClean="0"/>
              <a:t>epinastiyi</a:t>
            </a:r>
            <a:r>
              <a:rPr lang="tr-TR" dirty="0" smtClean="0"/>
              <a:t> uyarır. Bu olayla ilgili olarak </a:t>
            </a:r>
            <a:r>
              <a:rPr lang="tr-TR" dirty="0" err="1" smtClean="0"/>
              <a:t>oksinin</a:t>
            </a:r>
            <a:r>
              <a:rPr lang="tr-TR" dirty="0" smtClean="0"/>
              <a:t> etilen üretimini uyararak </a:t>
            </a:r>
            <a:r>
              <a:rPr lang="tr-TR" dirty="0" err="1" smtClean="0"/>
              <a:t>indirekt</a:t>
            </a:r>
            <a:r>
              <a:rPr lang="tr-TR" dirty="0" smtClean="0"/>
              <a:t> olarak etki ettiği saptanmıştır. Domates köklerinin su altında kalması ya da anaerobik şartlar, gövdede etilenin sentezinin artmasıyla </a:t>
            </a:r>
            <a:r>
              <a:rPr lang="tr-TR" dirty="0" err="1" smtClean="0"/>
              <a:t>epinastik</a:t>
            </a:r>
            <a:r>
              <a:rPr lang="tr-TR" dirty="0" smtClean="0"/>
              <a:t> bir cevaba yol açar. Bu çevresel faktörler kökler tarafından alındığından dolayı kökten gövdeye aktarılmış olan bir uyartı, gövde tarafından bu tip cevaba dönüştürülür. Bu uyartı, etilenin ara öncüsü olan </a:t>
            </a:r>
            <a:r>
              <a:rPr lang="tr-TR" dirty="0" err="1" smtClean="0"/>
              <a:t>ACC'dir</a:t>
            </a:r>
            <a:r>
              <a:rPr lang="tr-TR" dirty="0" smtClean="0"/>
              <a:t>. ACC seviyesi, 1-2 gün su altında kalan domates köklerinin </a:t>
            </a:r>
            <a:r>
              <a:rPr lang="tr-TR" dirty="0" err="1" smtClean="0"/>
              <a:t>ksilem</a:t>
            </a:r>
            <a:r>
              <a:rPr lang="tr-TR" dirty="0" smtClean="0"/>
              <a:t> özsuyunda önemli derecede yüksek bulunmuştur.</a:t>
            </a:r>
          </a:p>
          <a:p>
            <a:endParaRPr lang="tr-T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0000"/>
                </a:solidFill>
              </a:rPr>
              <a:t>Fidelerin Büyümesi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idx="1"/>
          </p:nvPr>
        </p:nvSpPr>
        <p:spPr/>
        <p:txBody>
          <a:bodyPr>
            <a:normAutofit fontScale="55000" lnSpcReduction="20000"/>
          </a:bodyPr>
          <a:lstStyle/>
          <a:p>
            <a:r>
              <a:rPr lang="tr-TR" dirty="0" smtClean="0"/>
              <a:t>Etilen tarafından uyarılan uzama </a:t>
            </a:r>
            <a:r>
              <a:rPr lang="tr-TR" dirty="0" err="1" smtClean="0"/>
              <a:t>inhibisyonu</a:t>
            </a:r>
            <a:r>
              <a:rPr lang="tr-TR" dirty="0" smtClean="0"/>
              <a:t> ve hücrelerin </a:t>
            </a:r>
            <a:r>
              <a:rPr lang="tr-TR" dirty="0" err="1" smtClean="0"/>
              <a:t>lateral</a:t>
            </a:r>
            <a:r>
              <a:rPr lang="tr-TR" dirty="0" smtClean="0"/>
              <a:t> genişlemesinin başlatılması, selüloz </a:t>
            </a:r>
            <a:r>
              <a:rPr lang="tr-TR" dirty="0" err="1" smtClean="0"/>
              <a:t>mikrofibrillerinin</a:t>
            </a:r>
            <a:r>
              <a:rPr lang="tr-TR" dirty="0" smtClean="0"/>
              <a:t> enine yönden boyuna yöne yerleşimi ve </a:t>
            </a:r>
            <a:r>
              <a:rPr lang="tr-TR" dirty="0" err="1" smtClean="0"/>
              <a:t>mikrotubuluslardaki</a:t>
            </a:r>
            <a:r>
              <a:rPr lang="tr-TR" dirty="0" smtClean="0"/>
              <a:t> değişimlerle ilgili olarak hücre çeperinin mekanik özelliklerinin değişmesi ile yerine getirilir.</a:t>
            </a:r>
          </a:p>
          <a:p>
            <a:r>
              <a:rPr lang="tr-TR" dirty="0" smtClean="0">
                <a:solidFill>
                  <a:srgbClr val="FF0000"/>
                </a:solidFill>
              </a:rPr>
              <a:t>Pirinç gibi bazı </a:t>
            </a:r>
            <a:r>
              <a:rPr lang="tr-TR" dirty="0" err="1" smtClean="0">
                <a:solidFill>
                  <a:srgbClr val="FF0000"/>
                </a:solidFill>
              </a:rPr>
              <a:t>monokotil</a:t>
            </a:r>
            <a:r>
              <a:rPr lang="tr-TR" dirty="0" smtClean="0">
                <a:solidFill>
                  <a:srgbClr val="FF0000"/>
                </a:solidFill>
              </a:rPr>
              <a:t> türlerde, etilen çoğu fidelerdeki onun genel </a:t>
            </a:r>
            <a:r>
              <a:rPr lang="tr-TR" dirty="0" err="1" smtClean="0">
                <a:solidFill>
                  <a:srgbClr val="FF0000"/>
                </a:solidFill>
              </a:rPr>
              <a:t>inhibisyon</a:t>
            </a:r>
            <a:r>
              <a:rPr lang="tr-TR" dirty="0" smtClean="0">
                <a:solidFill>
                  <a:srgbClr val="FF0000"/>
                </a:solidFill>
              </a:rPr>
              <a:t> etkisine zıt olarak, gövde uzaması başlatıcısı olarak etki eder</a:t>
            </a:r>
            <a:r>
              <a:rPr lang="tr-TR" dirty="0" smtClean="0"/>
              <a:t>. Pirinç fidelerinin anaerobik bir ortam meydana getiren sel şartlarına ve etilene maruz bırakılması, </a:t>
            </a:r>
            <a:r>
              <a:rPr lang="tr-TR" dirty="0" err="1" smtClean="0"/>
              <a:t>internodal</a:t>
            </a:r>
            <a:r>
              <a:rPr lang="tr-TR" dirty="0" smtClean="0"/>
              <a:t> büyümede belirgin bir artışa neden olur. Oksijen yokluğunda, etilen sentezi azalır, fakat kullanılabilir etilen, su altında kalan toprakta çok yavaş olarak </a:t>
            </a:r>
            <a:r>
              <a:rPr lang="tr-TR" dirty="0" err="1" smtClean="0"/>
              <a:t>difüze</a:t>
            </a:r>
            <a:r>
              <a:rPr lang="tr-TR" dirty="0" smtClean="0"/>
              <a:t> olur. Sonuç olarak suya batan pirinç bitkileri, gövde uzamasını artıran yüksek etilen konsantrasyonlarına maruz kalır.</a:t>
            </a:r>
          </a:p>
          <a:p>
            <a:r>
              <a:rPr lang="tr-TR" dirty="0" smtClean="0">
                <a:solidFill>
                  <a:srgbClr val="FF0000"/>
                </a:solidFill>
              </a:rPr>
              <a:t>Etilene maruz bıraktıktan sonra meydana gelen bu tipik boyuna büyüme çimlenme esnasında önemli bir role sahip olabilir</a:t>
            </a:r>
            <a:r>
              <a:rPr lang="tr-TR" dirty="0" smtClean="0"/>
              <a:t>. Yeryüzündeki fiziksel engeller fide çıkışını engellediği zaman, etilen üretimi yüzeye çıkışına izin veren toprak şartlarını bulmak için fidelenmeye izin vererek boyuna büyümeyi uyarır.</a:t>
            </a:r>
          </a:p>
          <a:p>
            <a:r>
              <a:rPr lang="tr-TR" dirty="0" smtClean="0"/>
              <a:t> </a:t>
            </a:r>
          </a:p>
          <a:p>
            <a:endParaRPr lang="tr-T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Tohum ve Tomurcuk </a:t>
            </a:r>
            <a:r>
              <a:rPr lang="tr-TR" b="1" dirty="0" err="1" smtClean="0"/>
              <a:t>Dormansisi</a:t>
            </a:r>
            <a:endParaRPr lang="tr-TR" dirty="0"/>
          </a:p>
        </p:txBody>
      </p:sp>
      <p:sp>
        <p:nvSpPr>
          <p:cNvPr id="3" name="2 İçerik Yer Tutucusu"/>
          <p:cNvSpPr>
            <a:spLocks noGrp="1"/>
          </p:cNvSpPr>
          <p:nvPr>
            <p:ph idx="1"/>
          </p:nvPr>
        </p:nvSpPr>
        <p:spPr/>
        <p:txBody>
          <a:bodyPr>
            <a:normAutofit fontScale="92500" lnSpcReduction="10000"/>
          </a:bodyPr>
          <a:lstStyle/>
          <a:p>
            <a:pPr algn="ctr">
              <a:buNone/>
            </a:pPr>
            <a:r>
              <a:rPr lang="tr-TR" dirty="0" smtClean="0">
                <a:solidFill>
                  <a:srgbClr val="FF0000"/>
                </a:solidFill>
              </a:rPr>
              <a:t>Hububat tohumlarına etilen uygulandığı zaman </a:t>
            </a:r>
            <a:r>
              <a:rPr lang="tr-TR" dirty="0" err="1" smtClean="0">
                <a:solidFill>
                  <a:srgbClr val="FF0000"/>
                </a:solidFill>
              </a:rPr>
              <a:t>dormansileri</a:t>
            </a:r>
            <a:r>
              <a:rPr lang="tr-TR" dirty="0" smtClean="0">
                <a:solidFill>
                  <a:srgbClr val="FF0000"/>
                </a:solidFill>
              </a:rPr>
              <a:t> kırılır ve çimlenmeye başlarlar</a:t>
            </a:r>
            <a:r>
              <a:rPr lang="tr-TR" dirty="0" smtClean="0"/>
              <a:t>. Fıstıkta da etilen üretimi ve tohum çimlenmesi birbiri ile ilişkilidir.</a:t>
            </a:r>
          </a:p>
          <a:p>
            <a:pPr algn="ctr">
              <a:buNone/>
            </a:pPr>
            <a:r>
              <a:rPr lang="tr-TR" dirty="0" smtClean="0"/>
              <a:t> </a:t>
            </a:r>
            <a:r>
              <a:rPr lang="tr-TR" dirty="0" err="1" smtClean="0"/>
              <a:t>Dormansi</a:t>
            </a:r>
            <a:r>
              <a:rPr lang="tr-TR" dirty="0" smtClean="0"/>
              <a:t> üzerindeki etkisine ilave olarak, etilen bazı türlerin tohum çimlenme hızını artırır. Tomurcuk </a:t>
            </a:r>
            <a:r>
              <a:rPr lang="tr-TR" dirty="0" err="1" smtClean="0"/>
              <a:t>dormansisi</a:t>
            </a:r>
            <a:r>
              <a:rPr lang="tr-TR" dirty="0" smtClean="0"/>
              <a:t> de etilen tarafından kırılabilir ve etilen muamelesi patates yumruları ve diğer yumruların filizlenmelerinin başlatılması için kullanılmaktadır.</a:t>
            </a:r>
          </a:p>
          <a:p>
            <a:endParaRPr lang="tr-T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t>Köklenme Uyarımı</a:t>
            </a:r>
            <a:endParaRPr lang="tr-TR" dirty="0"/>
          </a:p>
        </p:txBody>
      </p:sp>
      <p:sp>
        <p:nvSpPr>
          <p:cNvPr id="3" name="2 İçerik Yer Tutucusu"/>
          <p:cNvSpPr>
            <a:spLocks noGrp="1"/>
          </p:cNvSpPr>
          <p:nvPr>
            <p:ph idx="1"/>
          </p:nvPr>
        </p:nvSpPr>
        <p:spPr/>
        <p:txBody>
          <a:bodyPr>
            <a:normAutofit fontScale="92500"/>
          </a:bodyPr>
          <a:lstStyle/>
          <a:p>
            <a:pPr algn="ctr"/>
            <a:r>
              <a:rPr lang="tr-TR" dirty="0" smtClean="0"/>
              <a:t>Etilen yaprak, gövde, çiçek gövdesi ve hatta diğer köklerde kök oluşumunu uyarma kapasitesindedir. </a:t>
            </a:r>
          </a:p>
          <a:p>
            <a:pPr algn="ctr"/>
            <a:r>
              <a:rPr lang="tr-TR" dirty="0" smtClean="0"/>
              <a:t>Bu cevap nadiren yüksek etilen konsantrasyonlarına (10 µl/L) ihtiyaç duyar. </a:t>
            </a:r>
          </a:p>
          <a:p>
            <a:pPr algn="ctr"/>
            <a:r>
              <a:rPr lang="tr-TR" dirty="0" smtClean="0"/>
              <a:t>Etilenin kök büyümesi üzerindeki etkilerinden bahsedecek olursak; özellikle sulu ortam şartlarında toprak mikroorganizmaları tarafından üretilen etilenin bitkilerin kök büyümesini etkilediği bulunmuştur.</a:t>
            </a:r>
          </a:p>
          <a:p>
            <a:endParaRPr lang="tr-T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t>Çiçeklenme</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Etilen birçok türde çiçeklenmeyi </a:t>
            </a:r>
            <a:r>
              <a:rPr lang="tr-TR" dirty="0" err="1" smtClean="0"/>
              <a:t>inhibe</a:t>
            </a:r>
            <a:r>
              <a:rPr lang="tr-TR" dirty="0" smtClean="0"/>
              <a:t> etmesine rağmen ananasta çiçeklenmeyi uyarır ve meyve oluşumunu sağlamak için bu türlerde ticari olarak kullanılır. </a:t>
            </a:r>
          </a:p>
          <a:p>
            <a:r>
              <a:rPr lang="tr-TR" dirty="0" smtClean="0"/>
              <a:t>Manga gibi </a:t>
            </a:r>
            <a:r>
              <a:rPr lang="tr-TR" dirty="0" err="1" smtClean="0"/>
              <a:t>Bromeliaceae</a:t>
            </a:r>
            <a:r>
              <a:rPr lang="tr-TR" dirty="0" smtClean="0"/>
              <a:t> familyasının diğer türlerinin çiçeklenmesi etilen tarafından uyarılabilir.</a:t>
            </a:r>
          </a:p>
          <a:p>
            <a:r>
              <a:rPr lang="tr-TR" dirty="0" smtClean="0"/>
              <a:t> Erkek ve dişi çiçekleri ayrı olan bitkilerde, etilen büyüyen çiçeklerin eşeyini değiştirebilir. </a:t>
            </a:r>
          </a:p>
          <a:p>
            <a:r>
              <a:rPr lang="tr-TR" dirty="0" smtClean="0"/>
              <a:t>Kabaktaki dişi çiçek uyarımı bu etkinin bir örneğidir.</a:t>
            </a:r>
          </a:p>
          <a:p>
            <a:endParaRPr lang="tr-T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Çiçek ve Yaprak </a:t>
            </a:r>
            <a:r>
              <a:rPr lang="tr-TR" b="1" dirty="0" err="1" smtClean="0"/>
              <a:t>Senesensi</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r>
              <a:rPr lang="tr-TR" dirty="0" smtClean="0"/>
              <a:t>Yaprak ve çiçek </a:t>
            </a:r>
            <a:r>
              <a:rPr lang="tr-TR" dirty="0" err="1" smtClean="0"/>
              <a:t>senesensinin</a:t>
            </a:r>
            <a:r>
              <a:rPr lang="tr-TR" dirty="0" smtClean="0"/>
              <a:t> başlaması etilen tarafından hızlandırılır ve etilen sentezi (AVG veya Co</a:t>
            </a:r>
            <a:r>
              <a:rPr lang="tr-TR" baseline="30000" dirty="0" smtClean="0"/>
              <a:t>2</a:t>
            </a:r>
            <a:r>
              <a:rPr lang="tr-TR" i="1" baseline="30000" dirty="0" smtClean="0"/>
              <a:t>+</a:t>
            </a:r>
            <a:r>
              <a:rPr lang="tr-TR" i="1" dirty="0" smtClean="0"/>
              <a:t> </a:t>
            </a:r>
            <a:r>
              <a:rPr lang="tr-TR" dirty="0" smtClean="0"/>
              <a:t>ile) ya da etkisi (Ag</a:t>
            </a:r>
            <a:r>
              <a:rPr lang="tr-TR" baseline="30000" dirty="0" smtClean="0"/>
              <a:t>2+</a:t>
            </a:r>
            <a:r>
              <a:rPr lang="tr-TR" dirty="0" smtClean="0"/>
              <a:t> veya CO</a:t>
            </a:r>
            <a:r>
              <a:rPr lang="tr-TR" baseline="-25000" dirty="0" smtClean="0"/>
              <a:t>2</a:t>
            </a:r>
            <a:r>
              <a:rPr lang="tr-TR" i="1" dirty="0" smtClean="0"/>
              <a:t> </a:t>
            </a:r>
            <a:r>
              <a:rPr lang="tr-TR" dirty="0" smtClean="0"/>
              <a:t>ile) </a:t>
            </a:r>
            <a:r>
              <a:rPr lang="tr-TR" dirty="0" err="1" smtClean="0"/>
              <a:t>inhibe</a:t>
            </a:r>
            <a:r>
              <a:rPr lang="tr-TR" dirty="0" smtClean="0"/>
              <a:t> edilerek önemli derecede geciktirilir. Artan etilen üretimi, yaprak ve çiçek </a:t>
            </a:r>
            <a:r>
              <a:rPr lang="tr-TR" dirty="0" err="1" smtClean="0"/>
              <a:t>senesensinin</a:t>
            </a:r>
            <a:r>
              <a:rPr lang="tr-TR" dirty="0" smtClean="0"/>
              <a:t> karakteristik özellikleri olan renk değişimi ve klorofil kaybı ile ilişkilidir.</a:t>
            </a:r>
            <a:endParaRPr lang="tr-T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ETİLENİN BİYOKİMYASAL ETKİ ŞEKLİ</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Hayvansal sistemlerde bir hormon cevabının ilk aşaması hedef dokudaki bir özel reseptöre hormonun bağlanmasıdır. Bu bağlanma fizyolojik bir cevapla sonuçlanan bir seri reaksiyonu başlatır. Etilen etkisi ile ilgili çalışmalar, etilenin </a:t>
            </a:r>
            <a:r>
              <a:rPr lang="tr-TR" dirty="0" err="1" smtClean="0"/>
              <a:t>Zn</a:t>
            </a:r>
            <a:r>
              <a:rPr lang="tr-TR" dirty="0" smtClean="0"/>
              <a:t> ve </a:t>
            </a:r>
            <a:r>
              <a:rPr lang="tr-TR" dirty="0" err="1" smtClean="0"/>
              <a:t>Cu</a:t>
            </a:r>
            <a:r>
              <a:rPr lang="tr-TR" dirty="0" smtClean="0"/>
              <a:t> ihtiva eden bir reseptör ile ilişkide bulunduğu hipotezinin ortaya atılmasına yol açmıştır. Etilen bağlanması, </a:t>
            </a:r>
            <a:r>
              <a:rPr lang="tr-TR" i="1" dirty="0" err="1" smtClean="0"/>
              <a:t>Phaseolus</a:t>
            </a:r>
            <a:r>
              <a:rPr lang="tr-TR" i="1" dirty="0" smtClean="0"/>
              <a:t> </a:t>
            </a:r>
            <a:r>
              <a:rPr lang="tr-TR" i="1" dirty="0" err="1" smtClean="0"/>
              <a:t>vulgaris'in</a:t>
            </a:r>
            <a:r>
              <a:rPr lang="tr-TR" i="1" dirty="0" smtClean="0"/>
              <a:t> </a:t>
            </a:r>
            <a:r>
              <a:rPr lang="tr-TR" dirty="0" err="1" smtClean="0"/>
              <a:t>kotiledonlarından</a:t>
            </a:r>
            <a:r>
              <a:rPr lang="tr-TR" dirty="0" smtClean="0"/>
              <a:t> izole edilen serbest hücre sisteminde çalışılmıştır.</a:t>
            </a:r>
          </a:p>
          <a:p>
            <a:r>
              <a:rPr lang="tr-TR" dirty="0" smtClean="0"/>
              <a:t>Kimyasal deliller, etilen bağlayan reseptörün, etilen </a:t>
            </a:r>
            <a:r>
              <a:rPr lang="tr-TR" dirty="0" err="1" smtClean="0"/>
              <a:t>oksidasyonu</a:t>
            </a:r>
            <a:r>
              <a:rPr lang="tr-TR" dirty="0" smtClean="0"/>
              <a:t> ile ilgili olabilen bakır ihtiva eden bir protein olduğunu göstermiştir. Etilenin etki şekli etilenin, etilen oksit ve etilen glikol gibi </a:t>
            </a:r>
            <a:r>
              <a:rPr lang="tr-TR" dirty="0" err="1" smtClean="0"/>
              <a:t>oksidasyon</a:t>
            </a:r>
            <a:r>
              <a:rPr lang="tr-TR" dirty="0" smtClean="0"/>
              <a:t> ürünlerine bağlı olabilir. Bununla birlikte bu hipotez için direkt delil yoktur.</a:t>
            </a:r>
          </a:p>
          <a:p>
            <a:endParaRPr lang="tr-TR" b="1"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642918"/>
            <a:ext cx="8686800" cy="6000792"/>
          </a:xfrm>
        </p:spPr>
        <p:txBody>
          <a:bodyPr>
            <a:normAutofit fontScale="92500" lnSpcReduction="20000"/>
          </a:bodyPr>
          <a:lstStyle/>
          <a:p>
            <a:r>
              <a:rPr lang="tr-TR" dirty="0" smtClean="0"/>
              <a:t>Meyve olgunlaşması etilen tarafından düzenlenen çok kompleks bir olaydır. </a:t>
            </a:r>
          </a:p>
          <a:p>
            <a:r>
              <a:rPr lang="tr-TR" dirty="0" smtClean="0"/>
              <a:t>Olgunlaşma, meyve </a:t>
            </a:r>
            <a:r>
              <a:rPr lang="tr-TR" dirty="0" err="1" smtClean="0"/>
              <a:t>senesensine</a:t>
            </a:r>
            <a:r>
              <a:rPr lang="tr-TR" dirty="0" smtClean="0"/>
              <a:t> yol açan diğer </a:t>
            </a:r>
            <a:r>
              <a:rPr lang="tr-TR" dirty="0" err="1" smtClean="0"/>
              <a:t>metabolik</a:t>
            </a:r>
            <a:r>
              <a:rPr lang="tr-TR" dirty="0" smtClean="0"/>
              <a:t> değişimler (renk, lezzet ve meyve içeriği) ile ilgili bir seri </a:t>
            </a:r>
            <a:r>
              <a:rPr lang="tr-TR" dirty="0" err="1" smtClean="0"/>
              <a:t>metabolik</a:t>
            </a:r>
            <a:r>
              <a:rPr lang="tr-TR" dirty="0" smtClean="0"/>
              <a:t> olaydan oluşur. Bu morfolojik ve biyokimyasal değişimler altında yatan, olgunlaşma safhasını başlatan gen </a:t>
            </a:r>
            <a:r>
              <a:rPr lang="tr-TR" dirty="0" err="1" smtClean="0"/>
              <a:t>ekspirasyonundaki</a:t>
            </a:r>
            <a:r>
              <a:rPr lang="tr-TR" dirty="0" smtClean="0"/>
              <a:t> değişimlerdir. </a:t>
            </a:r>
          </a:p>
          <a:p>
            <a:r>
              <a:rPr lang="tr-TR" dirty="0" smtClean="0"/>
              <a:t>Olgunlaşma sırasında hücre çeperi yumuşaması ile selüloz ve pektin gibi hücre çeperi bileşenlerinin hidrolizini katalizleyen </a:t>
            </a:r>
            <a:r>
              <a:rPr lang="tr-TR" dirty="0" err="1" smtClean="0"/>
              <a:t>selülaz</a:t>
            </a:r>
            <a:r>
              <a:rPr lang="tr-TR" dirty="0" smtClean="0"/>
              <a:t> ve </a:t>
            </a:r>
            <a:r>
              <a:rPr lang="tr-TR" dirty="0" err="1" smtClean="0"/>
              <a:t>poligalakturonaz</a:t>
            </a:r>
            <a:r>
              <a:rPr lang="tr-TR" dirty="0" smtClean="0"/>
              <a:t> aktivitelerinin artışı arasında bir korelasyon vardır. </a:t>
            </a:r>
            <a:r>
              <a:rPr lang="tr-TR" dirty="0" err="1" smtClean="0"/>
              <a:t>Avakado</a:t>
            </a:r>
            <a:r>
              <a:rPr lang="tr-TR" dirty="0" smtClean="0"/>
              <a:t> ve domatesteki meyve olgunlaşması sırasında etilen, </a:t>
            </a:r>
            <a:r>
              <a:rPr lang="tr-TR" dirty="0" err="1" smtClean="0"/>
              <a:t>selülaz</a:t>
            </a:r>
            <a:r>
              <a:rPr lang="tr-TR" dirty="0" smtClean="0"/>
              <a:t> ve </a:t>
            </a:r>
            <a:r>
              <a:rPr lang="tr-TR" dirty="0" err="1" smtClean="0"/>
              <a:t>poligalakturonaz</a:t>
            </a:r>
            <a:r>
              <a:rPr lang="tr-TR" dirty="0" smtClean="0"/>
              <a:t> </a:t>
            </a:r>
            <a:r>
              <a:rPr lang="tr-TR" dirty="0" err="1" smtClean="0"/>
              <a:t>mRNA'larının</a:t>
            </a:r>
            <a:r>
              <a:rPr lang="tr-TR" dirty="0" smtClean="0"/>
              <a:t> birikimine neden olmuştur.</a:t>
            </a:r>
          </a:p>
          <a:p>
            <a:endParaRPr lang="tr-TR" dirty="0" smtClean="0"/>
          </a:p>
          <a:p>
            <a:endParaRPr lang="tr-T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r>
              <a:rPr lang="tr-TR" dirty="0" smtClean="0"/>
              <a:t>İlk bakışta bu olaylar zinciri memelilerdeki </a:t>
            </a:r>
            <a:r>
              <a:rPr lang="tr-TR" dirty="0" err="1" smtClean="0"/>
              <a:t>steroid</a:t>
            </a:r>
            <a:r>
              <a:rPr lang="tr-TR" dirty="0" smtClean="0"/>
              <a:t> hormonların etki şekline benzemektedir. Bilindiği gibi </a:t>
            </a:r>
            <a:r>
              <a:rPr lang="tr-TR" dirty="0" err="1" smtClean="0"/>
              <a:t>steroid</a:t>
            </a:r>
            <a:r>
              <a:rPr lang="tr-TR" dirty="0" smtClean="0"/>
              <a:t> hormonlar hücreye girer ve sitoplazmada özel bir reseptör proteine bağlanarak, bu formda </a:t>
            </a:r>
            <a:r>
              <a:rPr lang="tr-TR" dirty="0" err="1" smtClean="0"/>
              <a:t>nukleusa</a:t>
            </a:r>
            <a:r>
              <a:rPr lang="tr-TR" dirty="0" smtClean="0"/>
              <a:t> aktarılır. Orada da </a:t>
            </a:r>
            <a:r>
              <a:rPr lang="tr-TR" dirty="0" err="1" smtClean="0"/>
              <a:t>mRNA'ları</a:t>
            </a:r>
            <a:r>
              <a:rPr lang="tr-TR" dirty="0" smtClean="0"/>
              <a:t> oluşturacak genleri etkilerler. Bununla beraber etilenin etki şeklinin </a:t>
            </a:r>
            <a:r>
              <a:rPr lang="tr-TR" dirty="0" err="1" smtClean="0"/>
              <a:t>steroid</a:t>
            </a:r>
            <a:r>
              <a:rPr lang="tr-TR" dirty="0" smtClean="0"/>
              <a:t> hormonlardan önemli bir farklılığı vardır. </a:t>
            </a:r>
            <a:r>
              <a:rPr lang="tr-TR" dirty="0" err="1" smtClean="0"/>
              <a:t>Steroid</a:t>
            </a:r>
            <a:r>
              <a:rPr lang="tr-TR" dirty="0" smtClean="0"/>
              <a:t> hormon reseptör proteini sitoplazmada yer alır ve genlere etki etmek için </a:t>
            </a:r>
            <a:r>
              <a:rPr lang="tr-TR" dirty="0" err="1" smtClean="0"/>
              <a:t>nukleusa</a:t>
            </a:r>
            <a:r>
              <a:rPr lang="tr-TR" dirty="0" smtClean="0"/>
              <a:t> gidebilecek bir serbestliktedir. Aksine etilen reseptör proteini </a:t>
            </a:r>
            <a:r>
              <a:rPr lang="tr-TR" dirty="0" err="1" smtClean="0"/>
              <a:t>membrana</a:t>
            </a:r>
            <a:r>
              <a:rPr lang="tr-TR" dirty="0" smtClean="0"/>
              <a:t> bağlı olup, serbest değildir. </a:t>
            </a:r>
            <a:r>
              <a:rPr lang="tr-TR" dirty="0" err="1" smtClean="0"/>
              <a:t>Membrana</a:t>
            </a:r>
            <a:r>
              <a:rPr lang="tr-TR" dirty="0" smtClean="0"/>
              <a:t> bağlı reseptör proteinden genlere nasıl sinyal gönderildiği tam olarak bilinmemektedir.</a:t>
            </a:r>
          </a:p>
          <a:p>
            <a:endParaRPr lang="tr-T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542908"/>
          </a:xfrm>
        </p:spPr>
        <p:txBody>
          <a:bodyPr>
            <a:normAutofit fontScale="90000"/>
          </a:bodyPr>
          <a:lstStyle/>
          <a:p>
            <a:pPr algn="ctr"/>
            <a:r>
              <a:rPr lang="tr-TR" b="1" dirty="0" smtClean="0">
                <a:solidFill>
                  <a:srgbClr val="FF0000"/>
                </a:solidFill>
              </a:rPr>
              <a:t>ETİLENİN TİCARİ KULLANIMI</a:t>
            </a:r>
            <a:endParaRPr lang="tr-TR" dirty="0">
              <a:solidFill>
                <a:srgbClr val="FF0000"/>
              </a:solidFill>
            </a:endParaRPr>
          </a:p>
        </p:txBody>
      </p:sp>
      <p:sp>
        <p:nvSpPr>
          <p:cNvPr id="3" name="2 İçerik Yer Tutucusu"/>
          <p:cNvSpPr>
            <a:spLocks noGrp="1"/>
          </p:cNvSpPr>
          <p:nvPr>
            <p:ph idx="1"/>
          </p:nvPr>
        </p:nvSpPr>
        <p:spPr/>
        <p:txBody>
          <a:bodyPr>
            <a:normAutofit fontScale="85000" lnSpcReduction="20000"/>
          </a:bodyPr>
          <a:lstStyle/>
          <a:p>
            <a:r>
              <a:rPr lang="tr-TR" dirty="0" smtClean="0"/>
              <a:t>Etilen bitki gelişimi ile ilgili birçok fizyolojik olayı düzenlemesinden dolayı, ziraatta çok geniş olarak kullanılan bitki hormonlarından birisidir. </a:t>
            </a:r>
            <a:r>
              <a:rPr lang="tr-TR" dirty="0" err="1" smtClean="0"/>
              <a:t>Oksin</a:t>
            </a:r>
            <a:r>
              <a:rPr lang="tr-TR" dirty="0" smtClean="0"/>
              <a:t> , etilenin doğal </a:t>
            </a:r>
            <a:r>
              <a:rPr lang="tr-TR" dirty="0" err="1" smtClean="0"/>
              <a:t>biyosentezinin</a:t>
            </a:r>
            <a:r>
              <a:rPr lang="tr-TR" dirty="0" smtClean="0"/>
              <a:t> başlatıcısı olup, bazı durumlarda ziraatta da kullanılmaktadır.</a:t>
            </a:r>
          </a:p>
          <a:p>
            <a:r>
              <a:rPr lang="tr-TR" dirty="0" smtClean="0"/>
              <a:t>Difüzyon hızının yüksek olmasından dolayı, etilenin gaz olarak tarlalarda uygulanması çok zordur. Fakat bu sınırlama etileni serbest bırakan bileşiklerinin kullanılmasıyla aşılabilir. Çok geniş olarak kullanılan bileşik </a:t>
            </a:r>
            <a:r>
              <a:rPr lang="tr-TR" dirty="0" err="1" smtClean="0"/>
              <a:t>etefon</a:t>
            </a:r>
            <a:r>
              <a:rPr lang="tr-TR" dirty="0" smtClean="0"/>
              <a:t> (2-</a:t>
            </a:r>
            <a:r>
              <a:rPr lang="tr-TR" dirty="0" err="1" smtClean="0"/>
              <a:t>chloroetilfosfonik</a:t>
            </a:r>
            <a:r>
              <a:rPr lang="tr-TR" dirty="0" smtClean="0"/>
              <a:t> asit) dur. </a:t>
            </a:r>
            <a:r>
              <a:rPr lang="tr-TR" dirty="0" err="1" smtClean="0"/>
              <a:t>Ethrel</a:t>
            </a:r>
            <a:r>
              <a:rPr lang="tr-TR" dirty="0" smtClean="0"/>
              <a:t> (</a:t>
            </a:r>
            <a:r>
              <a:rPr lang="tr-TR" dirty="0" err="1" smtClean="0"/>
              <a:t>Etefon</a:t>
            </a:r>
            <a:r>
              <a:rPr lang="tr-TR" dirty="0" smtClean="0"/>
              <a:t>), sulandırılmış </a:t>
            </a:r>
            <a:r>
              <a:rPr lang="tr-TR" dirty="0" err="1" smtClean="0"/>
              <a:t>solusyonlarla</a:t>
            </a:r>
            <a:r>
              <a:rPr lang="tr-TR" dirty="0" smtClean="0"/>
              <a:t> püskürtülür ve bitki içerisinde taşınabilir ve </a:t>
            </a:r>
            <a:r>
              <a:rPr lang="tr-TR" dirty="0" err="1" smtClean="0"/>
              <a:t>absorbe</a:t>
            </a:r>
            <a:r>
              <a:rPr lang="tr-TR" dirty="0" smtClean="0"/>
              <a:t> edilebilir. </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t>ABA'NIN DAGILIMI</a:t>
            </a:r>
            <a:endParaRPr lang="tr-TR" dirty="0"/>
          </a:p>
        </p:txBody>
      </p:sp>
      <p:sp>
        <p:nvSpPr>
          <p:cNvPr id="3" name="2 İçerik Yer Tutucusu"/>
          <p:cNvSpPr>
            <a:spLocks noGrp="1"/>
          </p:cNvSpPr>
          <p:nvPr>
            <p:ph idx="1"/>
          </p:nvPr>
        </p:nvSpPr>
        <p:spPr>
          <a:xfrm>
            <a:off x="304800" y="1285860"/>
            <a:ext cx="8686800" cy="5286412"/>
          </a:xfrm>
        </p:spPr>
        <p:txBody>
          <a:bodyPr>
            <a:normAutofit fontScale="92500" lnSpcReduction="20000"/>
          </a:bodyPr>
          <a:lstStyle/>
          <a:p>
            <a:r>
              <a:rPr lang="tr-TR" dirty="0" err="1" smtClean="0"/>
              <a:t>ABA'nın</a:t>
            </a:r>
            <a:r>
              <a:rPr lang="tr-TR" dirty="0" smtClean="0"/>
              <a:t>, </a:t>
            </a:r>
            <a:r>
              <a:rPr lang="tr-TR" dirty="0" err="1" smtClean="0"/>
              <a:t>angiospermlerin</a:t>
            </a:r>
            <a:r>
              <a:rPr lang="tr-TR" dirty="0" smtClean="0"/>
              <a:t> bütün türlerinde mevcut olduğu, birçok </a:t>
            </a:r>
            <a:r>
              <a:rPr lang="tr-TR" dirty="0" err="1" smtClean="0"/>
              <a:t>gimnospermlerde</a:t>
            </a:r>
            <a:r>
              <a:rPr lang="tr-TR" dirty="0" smtClean="0"/>
              <a:t> ve bazı eğreltilerde </a:t>
            </a:r>
            <a:r>
              <a:rPr lang="tr-TR" i="1" dirty="0" smtClean="0"/>
              <a:t>(</a:t>
            </a:r>
            <a:r>
              <a:rPr lang="tr-TR" i="1" dirty="0" err="1" smtClean="0"/>
              <a:t>Anenia</a:t>
            </a:r>
            <a:r>
              <a:rPr lang="tr-TR" i="1" dirty="0" smtClean="0"/>
              <a:t> </a:t>
            </a:r>
            <a:r>
              <a:rPr lang="tr-TR" i="1" dirty="0" err="1" smtClean="0"/>
              <a:t>phyllitidis</a:t>
            </a:r>
            <a:r>
              <a:rPr lang="tr-TR" i="1" dirty="0" smtClean="0"/>
              <a:t>, </a:t>
            </a:r>
            <a:r>
              <a:rPr lang="tr-TR" i="1" dirty="0" err="1" smtClean="0"/>
              <a:t>Equisetum</a:t>
            </a:r>
            <a:r>
              <a:rPr lang="tr-TR" i="1" dirty="0" smtClean="0"/>
              <a:t> </a:t>
            </a:r>
            <a:r>
              <a:rPr lang="tr-TR" dirty="0" err="1" smtClean="0"/>
              <a:t>arvense</a:t>
            </a:r>
            <a:r>
              <a:rPr lang="tr-TR" dirty="0" smtClean="0"/>
              <a:t>) bulunduğu tespit edilmiştir. </a:t>
            </a:r>
          </a:p>
          <a:p>
            <a:r>
              <a:rPr lang="tr-TR" dirty="0" smtClean="0"/>
              <a:t>ABA, yapraksı karayosunlarında (</a:t>
            </a:r>
            <a:r>
              <a:rPr lang="tr-TR" dirty="0" err="1" smtClean="0"/>
              <a:t>Musci</a:t>
            </a:r>
            <a:r>
              <a:rPr lang="tr-TR" dirty="0" smtClean="0"/>
              <a:t>) bulunmakla birlikte, ciğer otlarında (</a:t>
            </a:r>
            <a:r>
              <a:rPr lang="tr-TR" dirty="0" err="1" smtClean="0"/>
              <a:t>Hepaticae</a:t>
            </a:r>
            <a:r>
              <a:rPr lang="tr-TR" dirty="0" smtClean="0"/>
              <a:t>) ve alglerde bulunamamıştır. </a:t>
            </a:r>
          </a:p>
          <a:p>
            <a:r>
              <a:rPr lang="tr-TR" dirty="0" smtClean="0"/>
              <a:t>Bazı </a:t>
            </a:r>
            <a:r>
              <a:rPr lang="tr-TR" dirty="0" err="1" smtClean="0"/>
              <a:t>funguslar</a:t>
            </a:r>
            <a:r>
              <a:rPr lang="tr-TR" dirty="0" smtClean="0"/>
              <a:t> ise </a:t>
            </a:r>
            <a:r>
              <a:rPr lang="tr-TR" dirty="0" err="1" smtClean="0"/>
              <a:t>sekonder</a:t>
            </a:r>
            <a:r>
              <a:rPr lang="tr-TR" dirty="0" smtClean="0"/>
              <a:t> </a:t>
            </a:r>
            <a:r>
              <a:rPr lang="tr-TR" dirty="0" err="1" smtClean="0"/>
              <a:t>metabolit</a:t>
            </a:r>
            <a:r>
              <a:rPr lang="tr-TR" dirty="0" smtClean="0"/>
              <a:t> olarak </a:t>
            </a:r>
            <a:r>
              <a:rPr lang="tr-TR" dirty="0" err="1" smtClean="0"/>
              <a:t>ABA'yı</a:t>
            </a:r>
            <a:r>
              <a:rPr lang="tr-TR" dirty="0" smtClean="0"/>
              <a:t> sentezleme yeteneğindedir. </a:t>
            </a:r>
          </a:p>
          <a:p>
            <a:r>
              <a:rPr lang="tr-TR" dirty="0" smtClean="0"/>
              <a:t>Alglerde ve ciğer otlarında </a:t>
            </a:r>
            <a:r>
              <a:rPr lang="tr-TR" dirty="0" err="1" smtClean="0"/>
              <a:t>lunularik</a:t>
            </a:r>
            <a:r>
              <a:rPr lang="tr-TR" dirty="0" smtClean="0"/>
              <a:t> asit olarak adlandırılan </a:t>
            </a:r>
            <a:r>
              <a:rPr lang="tr-TR" dirty="0" err="1" smtClean="0"/>
              <a:t>ABA'ya</a:t>
            </a:r>
            <a:r>
              <a:rPr lang="tr-TR" dirty="0" smtClean="0"/>
              <a:t> benzer yapı ve fonksiyonda bir bileşiğin mevcut olduğu belirlenmiştir.</a:t>
            </a:r>
          </a:p>
          <a:p>
            <a:endParaRPr lang="tr-T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614346"/>
          </a:xfrm>
        </p:spPr>
        <p:txBody>
          <a:bodyPr>
            <a:normAutofit fontScale="90000"/>
          </a:bodyPr>
          <a:lstStyle/>
          <a:p>
            <a:r>
              <a:rPr lang="tr-TR" sz="2700" dirty="0" err="1" smtClean="0">
                <a:solidFill>
                  <a:srgbClr val="FF0000"/>
                </a:solidFill>
              </a:rPr>
              <a:t>Etefon</a:t>
            </a:r>
            <a:r>
              <a:rPr lang="tr-TR" sz="2700" dirty="0" smtClean="0">
                <a:solidFill>
                  <a:srgbClr val="FF0000"/>
                </a:solidFill>
              </a:rPr>
              <a:t> kimyasal reaksiyonla yavaşça etileni oluşturur</a:t>
            </a:r>
            <a:endParaRPr lang="tr-TR" sz="2800" dirty="0"/>
          </a:p>
        </p:txBody>
      </p:sp>
      <p:sp>
        <p:nvSpPr>
          <p:cNvPr id="3" name="2 İçerik Yer Tutucusu"/>
          <p:cNvSpPr>
            <a:spLocks noGrp="1"/>
          </p:cNvSpPr>
          <p:nvPr>
            <p:ph idx="1"/>
          </p:nvPr>
        </p:nvSpPr>
        <p:spPr>
          <a:xfrm>
            <a:off x="304800" y="1142984"/>
            <a:ext cx="8686800" cy="5357850"/>
          </a:xfrm>
        </p:spPr>
        <p:txBody>
          <a:bodyPr>
            <a:normAutofit fontScale="70000" lnSpcReduction="20000"/>
          </a:bodyPr>
          <a:lstStyle/>
          <a:p>
            <a:r>
              <a:rPr lang="tr-TR" sz="3300" dirty="0" err="1" smtClean="0"/>
              <a:t>Etefon</a:t>
            </a:r>
            <a:r>
              <a:rPr lang="tr-TR" sz="3300" dirty="0" smtClean="0"/>
              <a:t> domates ve elmaların meyve olgunlaşmasını hızlandırır</a:t>
            </a:r>
          </a:p>
          <a:p>
            <a:r>
              <a:rPr lang="tr-TR" sz="3300" i="1" dirty="0" err="1" smtClean="0"/>
              <a:t>Citrus'ların</a:t>
            </a:r>
            <a:r>
              <a:rPr lang="tr-TR" sz="3300" i="1" dirty="0" smtClean="0"/>
              <a:t> </a:t>
            </a:r>
            <a:r>
              <a:rPr lang="tr-TR" sz="3300" dirty="0" smtClean="0"/>
              <a:t>yeşil rengini sarıya dönüştürür, </a:t>
            </a:r>
          </a:p>
          <a:p>
            <a:r>
              <a:rPr lang="tr-TR" sz="3300" dirty="0" smtClean="0"/>
              <a:t>meyvelerin ve çiçeklerin </a:t>
            </a:r>
            <a:r>
              <a:rPr lang="tr-TR" sz="3300" dirty="0" err="1" smtClean="0"/>
              <a:t>absisyonunu</a:t>
            </a:r>
            <a:r>
              <a:rPr lang="tr-TR" sz="3300" dirty="0" smtClean="0"/>
              <a:t> hızlandırır, </a:t>
            </a:r>
          </a:p>
          <a:p>
            <a:r>
              <a:rPr lang="tr-TR" sz="3300" dirty="0" smtClean="0"/>
              <a:t>ananasta meyve oluşumu ve çiçeklenmeyi uyarır.</a:t>
            </a:r>
          </a:p>
          <a:p>
            <a:r>
              <a:rPr lang="tr-TR" sz="3300" dirty="0" smtClean="0"/>
              <a:t>Pamuk, kiraz ve cevizde meyve düşüşü ya da meyve seyrekleşmesini etilen uygulamasıyla başarmak mümkündür. </a:t>
            </a:r>
          </a:p>
          <a:p>
            <a:r>
              <a:rPr lang="tr-TR" sz="3300" dirty="0" smtClean="0"/>
              <a:t>Etilen aynı zamanda kabakta dişi seks ifadesini uyararak kendi kendine tozlaşmayı engellemek ve verimi artırmak için kullanılır. </a:t>
            </a:r>
          </a:p>
          <a:p>
            <a:r>
              <a:rPr lang="tr-TR" sz="3300" dirty="0" smtClean="0"/>
              <a:t>Ayrıca yoğun çiçeklenme ve </a:t>
            </a:r>
            <a:r>
              <a:rPr lang="tr-TR" sz="3300" dirty="0" err="1" smtClean="0"/>
              <a:t>lateral</a:t>
            </a:r>
            <a:r>
              <a:rPr lang="tr-TR" sz="3300" dirty="0" smtClean="0"/>
              <a:t> büyümeyi uyarmak için, bazı bitkilerde terminal büyümeyi </a:t>
            </a:r>
            <a:r>
              <a:rPr lang="tr-TR" sz="3300" dirty="0" err="1" smtClean="0"/>
              <a:t>inhibe</a:t>
            </a:r>
            <a:r>
              <a:rPr lang="tr-TR" sz="3300" dirty="0" smtClean="0"/>
              <a:t> etmek için de kullanılmaktadır.</a:t>
            </a:r>
          </a:p>
          <a:p>
            <a:r>
              <a:rPr lang="tr-TR" sz="3300" dirty="0" smtClean="0"/>
              <a:t>Etilen </a:t>
            </a:r>
            <a:r>
              <a:rPr lang="tr-TR" sz="3300" dirty="0" err="1" smtClean="0"/>
              <a:t>biyosentezi</a:t>
            </a:r>
            <a:r>
              <a:rPr lang="tr-TR" sz="3300" dirty="0" smtClean="0"/>
              <a:t> ve etkisinin özel inhibitörleri, hasat sonrası saklamada uygulanmaktadır. Gümüş (</a:t>
            </a:r>
            <a:r>
              <a:rPr lang="tr-TR" sz="3300" dirty="0" err="1" smtClean="0"/>
              <a:t>Ag</a:t>
            </a:r>
            <a:r>
              <a:rPr lang="tr-TR" sz="3300" baseline="30000" dirty="0" smtClean="0"/>
              <a:t>+</a:t>
            </a:r>
            <a:r>
              <a:rPr lang="tr-TR" sz="3300" dirty="0" smtClean="0"/>
              <a:t>), kesme çiçeklerin ve diğer çiçeklerin ömürlerini artırmak için geniş olarak kullanılmaktadır. </a:t>
            </a:r>
          </a:p>
          <a:p>
            <a:endParaRPr lang="tr-TR" dirty="0" smtClean="0"/>
          </a:p>
          <a:p>
            <a:endParaRPr lang="tr-TR"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0000"/>
                </a:solidFill>
              </a:rPr>
              <a:t>DİGER BÜYÜME REGÜLATÖRLERİ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idx="1"/>
          </p:nvPr>
        </p:nvSpPr>
        <p:spPr>
          <a:xfrm>
            <a:off x="304800" y="1071546"/>
            <a:ext cx="8686800" cy="5572164"/>
          </a:xfrm>
        </p:spPr>
        <p:txBody>
          <a:bodyPr>
            <a:normAutofit fontScale="70000" lnSpcReduction="20000"/>
          </a:bodyPr>
          <a:lstStyle/>
          <a:p>
            <a:r>
              <a:rPr lang="tr-TR" dirty="0" err="1" smtClean="0">
                <a:solidFill>
                  <a:srgbClr val="00B0F0"/>
                </a:solidFill>
              </a:rPr>
              <a:t>Oksin</a:t>
            </a:r>
            <a:r>
              <a:rPr lang="tr-TR" dirty="0" smtClean="0">
                <a:solidFill>
                  <a:srgbClr val="00B0F0"/>
                </a:solidFill>
              </a:rPr>
              <a:t>, </a:t>
            </a:r>
            <a:r>
              <a:rPr lang="tr-TR" dirty="0" err="1" smtClean="0">
                <a:solidFill>
                  <a:srgbClr val="00B0F0"/>
                </a:solidFill>
              </a:rPr>
              <a:t>giberellin</a:t>
            </a:r>
            <a:r>
              <a:rPr lang="tr-TR" dirty="0" smtClean="0">
                <a:solidFill>
                  <a:srgbClr val="00B0F0"/>
                </a:solidFill>
              </a:rPr>
              <a:t>, </a:t>
            </a:r>
            <a:r>
              <a:rPr lang="tr-TR" dirty="0" err="1" smtClean="0">
                <a:solidFill>
                  <a:srgbClr val="00B0F0"/>
                </a:solidFill>
              </a:rPr>
              <a:t>sitokinin</a:t>
            </a:r>
            <a:r>
              <a:rPr lang="tr-TR" dirty="0" smtClean="0">
                <a:solidFill>
                  <a:srgbClr val="00B0F0"/>
                </a:solidFill>
              </a:rPr>
              <a:t>, </a:t>
            </a:r>
            <a:r>
              <a:rPr lang="tr-TR" dirty="0" err="1" smtClean="0">
                <a:solidFill>
                  <a:srgbClr val="00B0F0"/>
                </a:solidFill>
              </a:rPr>
              <a:t>absisik</a:t>
            </a:r>
            <a:r>
              <a:rPr lang="tr-TR" dirty="0" smtClean="0">
                <a:solidFill>
                  <a:srgbClr val="00B0F0"/>
                </a:solidFill>
              </a:rPr>
              <a:t> asit ve etilen genel bitki hormonları olmakla birlikte fizyolojik olarak aktif başka bileşikler de vardır. </a:t>
            </a:r>
          </a:p>
          <a:p>
            <a:r>
              <a:rPr lang="tr-TR" dirty="0" smtClean="0"/>
              <a:t>1) Düşük organizasyonlu bitkiler (algler, </a:t>
            </a:r>
            <a:r>
              <a:rPr lang="tr-TR" dirty="0" err="1" smtClean="0"/>
              <a:t>funguslar</a:t>
            </a:r>
            <a:r>
              <a:rPr lang="tr-TR" dirty="0" smtClean="0"/>
              <a:t>, karayosunları ve eğreltiler) tarafından üretilen ve onların gelişmesini düzenleyen maddeler (</a:t>
            </a:r>
            <a:r>
              <a:rPr lang="tr-TR" dirty="0" err="1" smtClean="0"/>
              <a:t>trisporik</a:t>
            </a:r>
            <a:r>
              <a:rPr lang="tr-TR" dirty="0" smtClean="0"/>
              <a:t> asit, sirenin, </a:t>
            </a:r>
            <a:r>
              <a:rPr lang="tr-TR" dirty="0" err="1" smtClean="0"/>
              <a:t>ectocarpen</a:t>
            </a:r>
            <a:r>
              <a:rPr lang="tr-TR" dirty="0" smtClean="0"/>
              <a:t> , </a:t>
            </a:r>
            <a:r>
              <a:rPr lang="tr-TR" dirty="0" err="1" smtClean="0"/>
              <a:t>antheridogenler</a:t>
            </a:r>
            <a:r>
              <a:rPr lang="tr-TR" dirty="0" smtClean="0"/>
              <a:t>). </a:t>
            </a:r>
          </a:p>
          <a:p>
            <a:r>
              <a:rPr lang="tr-TR" dirty="0" smtClean="0"/>
              <a:t>2) Mikroorganizmalar tarafından üretilen ve yüksek bitkilerin büyümesini etkileyen bileşikler (</a:t>
            </a:r>
            <a:r>
              <a:rPr lang="tr-TR" dirty="0" err="1" smtClean="0"/>
              <a:t>sclerin</a:t>
            </a:r>
            <a:r>
              <a:rPr lang="tr-TR" dirty="0" smtClean="0"/>
              <a:t>, </a:t>
            </a:r>
            <a:r>
              <a:rPr lang="tr-TR" dirty="0" err="1" smtClean="0"/>
              <a:t>pestalotin</a:t>
            </a:r>
            <a:r>
              <a:rPr lang="tr-TR" dirty="0" smtClean="0"/>
              <a:t>, </a:t>
            </a:r>
            <a:r>
              <a:rPr lang="tr-TR" dirty="0" err="1" smtClean="0"/>
              <a:t>fusikokin</a:t>
            </a:r>
            <a:r>
              <a:rPr lang="tr-TR" dirty="0" smtClean="0"/>
              <a:t>, </a:t>
            </a:r>
            <a:r>
              <a:rPr lang="tr-TR" dirty="0" err="1" smtClean="0"/>
              <a:t>kotileninIer</a:t>
            </a:r>
            <a:r>
              <a:rPr lang="tr-TR" dirty="0" smtClean="0"/>
              <a:t>). </a:t>
            </a:r>
          </a:p>
          <a:p>
            <a:r>
              <a:rPr lang="tr-TR" dirty="0" smtClean="0"/>
              <a:t>3) Yüksek bitkiler tarafından üretilen ve doku </a:t>
            </a:r>
            <a:r>
              <a:rPr lang="tr-TR" dirty="0" err="1" smtClean="0"/>
              <a:t>segmentleri</a:t>
            </a:r>
            <a:r>
              <a:rPr lang="tr-TR" dirty="0" smtClean="0"/>
              <a:t> veya sağlam bitkilere uygulandığında onların büyümesini uyaran bileşikler (</a:t>
            </a:r>
            <a:r>
              <a:rPr lang="tr-TR" dirty="0" err="1" smtClean="0"/>
              <a:t>fenolik</a:t>
            </a:r>
            <a:r>
              <a:rPr lang="tr-TR" dirty="0" smtClean="0"/>
              <a:t> karboksilik asit, </a:t>
            </a:r>
            <a:r>
              <a:rPr lang="tr-TR" dirty="0" err="1" smtClean="0"/>
              <a:t>sinnamik</a:t>
            </a:r>
            <a:r>
              <a:rPr lang="tr-TR" dirty="0" smtClean="0"/>
              <a:t> asit, </a:t>
            </a:r>
            <a:r>
              <a:rPr lang="tr-TR" dirty="0" err="1" smtClean="0"/>
              <a:t>flavonoidler</a:t>
            </a:r>
            <a:r>
              <a:rPr lang="tr-TR" dirty="0" smtClean="0"/>
              <a:t>, </a:t>
            </a:r>
            <a:r>
              <a:rPr lang="tr-TR" dirty="0" err="1" smtClean="0"/>
              <a:t>kumarinler</a:t>
            </a:r>
            <a:r>
              <a:rPr lang="tr-TR" dirty="0" smtClean="0"/>
              <a:t>, doymuş </a:t>
            </a:r>
            <a:r>
              <a:rPr lang="tr-TR" dirty="0" err="1" smtClean="0"/>
              <a:t>laktonlar</a:t>
            </a:r>
            <a:r>
              <a:rPr lang="tr-TR" dirty="0" smtClean="0"/>
              <a:t>, </a:t>
            </a:r>
            <a:r>
              <a:rPr lang="tr-TR" dirty="0" err="1" smtClean="0"/>
              <a:t>poliaminler</a:t>
            </a:r>
            <a:r>
              <a:rPr lang="tr-TR" dirty="0" smtClean="0"/>
              <a:t>, </a:t>
            </a:r>
            <a:r>
              <a:rPr lang="tr-TR" dirty="0" err="1" smtClean="0"/>
              <a:t>brassinosteroidler</a:t>
            </a:r>
            <a:r>
              <a:rPr lang="tr-TR" dirty="0" smtClean="0"/>
              <a:t>).</a:t>
            </a:r>
          </a:p>
          <a:p>
            <a:r>
              <a:rPr lang="tr-TR" dirty="0" smtClean="0"/>
              <a:t> Bu maddelerden en çok çalışılanlardan birisi </a:t>
            </a:r>
            <a:r>
              <a:rPr lang="tr-TR" dirty="0" err="1" smtClean="0"/>
              <a:t>poliaminler</a:t>
            </a:r>
            <a:r>
              <a:rPr lang="tr-TR" dirty="0" smtClean="0"/>
              <a:t>, diğeri ise özellikle son yıllarda çok popüler olan </a:t>
            </a:r>
            <a:r>
              <a:rPr lang="tr-TR" dirty="0" err="1" smtClean="0"/>
              <a:t>brassinosteroidlerdir</a:t>
            </a:r>
            <a:r>
              <a:rPr lang="tr-TR" dirty="0" smtClean="0"/>
              <a:t>.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542908"/>
          </a:xfrm>
        </p:spPr>
        <p:txBody>
          <a:bodyPr>
            <a:normAutofit fontScale="90000"/>
          </a:bodyPr>
          <a:lstStyle/>
          <a:p>
            <a:pPr algn="ctr"/>
            <a:r>
              <a:rPr lang="tr-TR" b="1" dirty="0" smtClean="0"/>
              <a:t>BRASSİNOSTEROİDLER </a:t>
            </a:r>
            <a:endParaRPr lang="tr-TR" dirty="0"/>
          </a:p>
        </p:txBody>
      </p:sp>
      <p:sp>
        <p:nvSpPr>
          <p:cNvPr id="3" name="2 İçerik Yer Tutucusu"/>
          <p:cNvSpPr>
            <a:spLocks noGrp="1"/>
          </p:cNvSpPr>
          <p:nvPr>
            <p:ph idx="1"/>
          </p:nvPr>
        </p:nvSpPr>
        <p:spPr>
          <a:xfrm>
            <a:off x="304800" y="1554162"/>
            <a:ext cx="8686800" cy="4946672"/>
          </a:xfrm>
        </p:spPr>
        <p:txBody>
          <a:bodyPr>
            <a:normAutofit fontScale="92500" lnSpcReduction="20000"/>
          </a:bodyPr>
          <a:lstStyle/>
          <a:p>
            <a:r>
              <a:rPr lang="tr-TR" dirty="0" smtClean="0"/>
              <a:t>ilk olarak </a:t>
            </a:r>
            <a:r>
              <a:rPr lang="tr-TR" i="1" dirty="0" err="1" smtClean="0"/>
              <a:t>Brassica</a:t>
            </a:r>
            <a:r>
              <a:rPr lang="tr-TR" i="1" dirty="0" smtClean="0"/>
              <a:t> </a:t>
            </a:r>
            <a:r>
              <a:rPr lang="tr-TR" i="1" dirty="0" err="1" smtClean="0"/>
              <a:t>napus</a:t>
            </a:r>
            <a:r>
              <a:rPr lang="tr-TR" i="1" dirty="0" smtClean="0"/>
              <a:t> </a:t>
            </a:r>
            <a:r>
              <a:rPr lang="tr-TR" dirty="0" smtClean="0"/>
              <a:t>L. (kolza) bitkisinin polenlerinden izole edilen kompleks </a:t>
            </a:r>
            <a:r>
              <a:rPr lang="tr-TR" dirty="0" err="1" smtClean="0"/>
              <a:t>lipid</a:t>
            </a:r>
            <a:r>
              <a:rPr lang="tr-TR" dirty="0" smtClean="0"/>
              <a:t> karışımı bir bileşiğin, fasulyenin ikinci </a:t>
            </a:r>
            <a:r>
              <a:rPr lang="tr-TR" dirty="0" err="1" smtClean="0"/>
              <a:t>intemodlarının</a:t>
            </a:r>
            <a:r>
              <a:rPr lang="tr-TR" dirty="0" smtClean="0"/>
              <a:t> uzamasını uyarmıştır. Bu aktif maddeler </a:t>
            </a:r>
            <a:r>
              <a:rPr lang="tr-TR" dirty="0" err="1" smtClean="0"/>
              <a:t>brassinler</a:t>
            </a:r>
            <a:r>
              <a:rPr lang="tr-TR" dirty="0" smtClean="0"/>
              <a:t> veya </a:t>
            </a:r>
            <a:r>
              <a:rPr lang="tr-TR" dirty="0" err="1" smtClean="0"/>
              <a:t>brassinosteroidler</a:t>
            </a:r>
            <a:r>
              <a:rPr lang="tr-TR" dirty="0" smtClean="0"/>
              <a:t> olarak bilinir. </a:t>
            </a:r>
            <a:r>
              <a:rPr lang="tr-TR" dirty="0" err="1" smtClean="0"/>
              <a:t>Brassinolidler</a:t>
            </a:r>
            <a:r>
              <a:rPr lang="tr-TR" dirty="0" smtClean="0"/>
              <a:t> bitkilerde çok düşük konsantrasyonlarda mevcutturlar. </a:t>
            </a:r>
            <a:r>
              <a:rPr lang="tr-TR" dirty="0" err="1" smtClean="0"/>
              <a:t>Brassinosteroidler</a:t>
            </a:r>
            <a:r>
              <a:rPr lang="tr-TR" dirty="0" smtClean="0"/>
              <a:t> sadece polenlerden değil, çeşitli bitkilerin gövde, yaprak ve çiçeklerden de izole edilmiştir. </a:t>
            </a:r>
            <a:r>
              <a:rPr lang="tr-TR" dirty="0" err="1" smtClean="0"/>
              <a:t>Oksinlere</a:t>
            </a:r>
            <a:r>
              <a:rPr lang="tr-TR" dirty="0" smtClean="0"/>
              <a:t> benzer olarak </a:t>
            </a:r>
            <a:r>
              <a:rPr lang="tr-TR" dirty="0" err="1" smtClean="0"/>
              <a:t>brassinolidler</a:t>
            </a:r>
            <a:r>
              <a:rPr lang="tr-TR" dirty="0" smtClean="0"/>
              <a:t> </a:t>
            </a:r>
            <a:r>
              <a:rPr lang="tr-TR" dirty="0" err="1" smtClean="0"/>
              <a:t>mikromolar</a:t>
            </a:r>
            <a:r>
              <a:rPr lang="tr-TR" dirty="0" smtClean="0"/>
              <a:t> konsantrasyonlarda aktiftirler. Bitkilerde çok düşük konsantrasyonlu uygulamaların </a:t>
            </a:r>
            <a:r>
              <a:rPr lang="tr-TR" dirty="0" err="1" smtClean="0"/>
              <a:t>epikotil</a:t>
            </a:r>
            <a:r>
              <a:rPr lang="tr-TR" dirty="0" smtClean="0"/>
              <a:t> ve </a:t>
            </a:r>
            <a:r>
              <a:rPr lang="tr-TR" dirty="0" err="1" smtClean="0"/>
              <a:t>hipokotil</a:t>
            </a:r>
            <a:r>
              <a:rPr lang="tr-TR" dirty="0" smtClean="0"/>
              <a:t> uzamasına neden oldukları belirlenmiştir. </a:t>
            </a:r>
          </a:p>
          <a:p>
            <a:endParaRPr lang="tr-TR" dirty="0" smtClean="0"/>
          </a:p>
          <a:p>
            <a:endParaRPr lang="tr-T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685784"/>
          </a:xfrm>
        </p:spPr>
        <p:txBody>
          <a:bodyPr>
            <a:normAutofit/>
          </a:bodyPr>
          <a:lstStyle/>
          <a:p>
            <a:pPr algn="ctr"/>
            <a:r>
              <a:rPr lang="tr-TR" b="1" dirty="0" smtClean="0"/>
              <a:t>KUMARİNLER</a:t>
            </a:r>
            <a:endParaRPr lang="tr-TR" dirty="0"/>
          </a:p>
        </p:txBody>
      </p:sp>
      <p:sp>
        <p:nvSpPr>
          <p:cNvPr id="3" name="2 İçerik Yer Tutucusu"/>
          <p:cNvSpPr>
            <a:spLocks noGrp="1"/>
          </p:cNvSpPr>
          <p:nvPr>
            <p:ph idx="1"/>
          </p:nvPr>
        </p:nvSpPr>
        <p:spPr/>
        <p:txBody>
          <a:bodyPr>
            <a:normAutofit fontScale="92500" lnSpcReduction="20000"/>
          </a:bodyPr>
          <a:lstStyle/>
          <a:p>
            <a:pPr algn="ctr"/>
            <a:r>
              <a:rPr lang="tr-TR" dirty="0" smtClean="0"/>
              <a:t>Doğal olarak </a:t>
            </a:r>
            <a:r>
              <a:rPr lang="tr-TR" dirty="0" err="1" smtClean="0"/>
              <a:t>fenil</a:t>
            </a:r>
            <a:r>
              <a:rPr lang="tr-TR" dirty="0" smtClean="0"/>
              <a:t> </a:t>
            </a:r>
            <a:r>
              <a:rPr lang="tr-TR" dirty="0" err="1" smtClean="0"/>
              <a:t>alanin</a:t>
            </a:r>
            <a:r>
              <a:rPr lang="tr-TR" dirty="0" smtClean="0"/>
              <a:t> amino asidinden </a:t>
            </a:r>
            <a:r>
              <a:rPr lang="tr-TR" dirty="0" err="1" smtClean="0"/>
              <a:t>türevlenen</a:t>
            </a:r>
            <a:r>
              <a:rPr lang="tr-TR" dirty="0" smtClean="0"/>
              <a:t> doymamış </a:t>
            </a:r>
            <a:r>
              <a:rPr lang="tr-TR" dirty="0" err="1" smtClean="0"/>
              <a:t>laktonların</a:t>
            </a:r>
            <a:r>
              <a:rPr lang="tr-TR" dirty="0" smtClean="0"/>
              <a:t> bir grubudur. </a:t>
            </a:r>
            <a:r>
              <a:rPr lang="tr-TR" dirty="0" err="1" smtClean="0"/>
              <a:t>Vasküler</a:t>
            </a:r>
            <a:r>
              <a:rPr lang="tr-TR" dirty="0" smtClean="0"/>
              <a:t> bitkilerde (özellikle </a:t>
            </a:r>
            <a:r>
              <a:rPr lang="tr-TR" dirty="0" err="1" smtClean="0"/>
              <a:t>Gramineae</a:t>
            </a:r>
            <a:r>
              <a:rPr lang="tr-TR" dirty="0" smtClean="0"/>
              <a:t> ve </a:t>
            </a:r>
            <a:r>
              <a:rPr lang="tr-TR" dirty="0" err="1" smtClean="0"/>
              <a:t>Leguminosae</a:t>
            </a:r>
            <a:r>
              <a:rPr lang="tr-TR" dirty="0" smtClean="0"/>
              <a:t> familyaları) yaygın olarak bulunurlar. </a:t>
            </a:r>
            <a:r>
              <a:rPr lang="tr-TR" dirty="0" err="1" smtClean="0">
                <a:solidFill>
                  <a:srgbClr val="00B0F0"/>
                </a:solidFill>
              </a:rPr>
              <a:t>Kumarinler</a:t>
            </a:r>
            <a:r>
              <a:rPr lang="tr-TR" dirty="0" smtClean="0">
                <a:solidFill>
                  <a:srgbClr val="00B0F0"/>
                </a:solidFill>
              </a:rPr>
              <a:t> </a:t>
            </a:r>
            <a:r>
              <a:rPr lang="tr-TR" dirty="0" err="1" smtClean="0">
                <a:solidFill>
                  <a:srgbClr val="00B0F0"/>
                </a:solidFill>
              </a:rPr>
              <a:t>oksinler</a:t>
            </a:r>
            <a:r>
              <a:rPr lang="tr-TR" dirty="0" smtClean="0">
                <a:solidFill>
                  <a:srgbClr val="00B0F0"/>
                </a:solidFill>
              </a:rPr>
              <a:t> tarafından uyarılan büyümeyi </a:t>
            </a:r>
            <a:r>
              <a:rPr lang="tr-TR" dirty="0" err="1" smtClean="0">
                <a:solidFill>
                  <a:srgbClr val="00B0F0"/>
                </a:solidFill>
              </a:rPr>
              <a:t>inhibe</a:t>
            </a:r>
            <a:r>
              <a:rPr lang="tr-TR" dirty="0" smtClean="0">
                <a:solidFill>
                  <a:srgbClr val="00B0F0"/>
                </a:solidFill>
              </a:rPr>
              <a:t> etmekle birlikte çok düşük konsantrasyonlarda büyümeyi artırabilirler. </a:t>
            </a:r>
            <a:r>
              <a:rPr lang="tr-TR" dirty="0" err="1" smtClean="0">
                <a:solidFill>
                  <a:srgbClr val="00B0F0"/>
                </a:solidFill>
              </a:rPr>
              <a:t>Kumarinler</a:t>
            </a:r>
            <a:r>
              <a:rPr lang="tr-TR" dirty="0" smtClean="0">
                <a:solidFill>
                  <a:srgbClr val="00B0F0"/>
                </a:solidFill>
              </a:rPr>
              <a:t> çimlenmeyi </a:t>
            </a:r>
            <a:r>
              <a:rPr lang="tr-TR" dirty="0" err="1" smtClean="0">
                <a:solidFill>
                  <a:srgbClr val="00B0F0"/>
                </a:solidFill>
              </a:rPr>
              <a:t>inhibe</a:t>
            </a:r>
            <a:r>
              <a:rPr lang="tr-TR" dirty="0" smtClean="0">
                <a:solidFill>
                  <a:srgbClr val="00B0F0"/>
                </a:solidFill>
              </a:rPr>
              <a:t> ederler ve doğal olarak tohum </a:t>
            </a:r>
            <a:r>
              <a:rPr lang="tr-TR" dirty="0" err="1" smtClean="0">
                <a:solidFill>
                  <a:srgbClr val="00B0F0"/>
                </a:solidFill>
              </a:rPr>
              <a:t>dormansisinin</a:t>
            </a:r>
            <a:r>
              <a:rPr lang="tr-TR" dirty="0" smtClean="0">
                <a:solidFill>
                  <a:srgbClr val="00B0F0"/>
                </a:solidFill>
              </a:rPr>
              <a:t> devamını sağlarlar. </a:t>
            </a:r>
            <a:r>
              <a:rPr lang="tr-TR" dirty="0" smtClean="0"/>
              <a:t>Diğer bir </a:t>
            </a:r>
            <a:r>
              <a:rPr lang="tr-TR" dirty="0" err="1" smtClean="0"/>
              <a:t>fenilalanin</a:t>
            </a:r>
            <a:r>
              <a:rPr lang="tr-TR" dirty="0" smtClean="0"/>
              <a:t> türevi olan </a:t>
            </a:r>
            <a:r>
              <a:rPr lang="tr-TR" dirty="0" err="1" smtClean="0"/>
              <a:t>transsinnamik</a:t>
            </a:r>
            <a:r>
              <a:rPr lang="tr-TR" dirty="0" smtClean="0"/>
              <a:t> asit ise gövde kesitlerindeki </a:t>
            </a:r>
            <a:r>
              <a:rPr lang="tr-TR" dirty="0" err="1" smtClean="0"/>
              <a:t>oksin</a:t>
            </a:r>
            <a:r>
              <a:rPr lang="tr-TR" dirty="0" smtClean="0"/>
              <a:t> aktivitesini </a:t>
            </a:r>
            <a:r>
              <a:rPr lang="tr-TR" dirty="0" err="1" smtClean="0"/>
              <a:t>inhibe</a:t>
            </a:r>
            <a:r>
              <a:rPr lang="tr-TR" dirty="0" smtClean="0"/>
              <a:t> eder ve bir </a:t>
            </a:r>
            <a:r>
              <a:rPr lang="tr-TR" dirty="0" err="1" smtClean="0"/>
              <a:t>antioksin</a:t>
            </a:r>
            <a:r>
              <a:rPr lang="tr-TR" dirty="0" smtClean="0"/>
              <a:t> olarak düşünülmüştür.</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614346"/>
          </a:xfrm>
        </p:spPr>
        <p:txBody>
          <a:bodyPr>
            <a:normAutofit fontScale="90000"/>
          </a:bodyPr>
          <a:lstStyle/>
          <a:p>
            <a:pPr algn="ctr"/>
            <a:r>
              <a:rPr lang="tr-TR" b="1" dirty="0" smtClean="0"/>
              <a:t>POLİAMİNLER</a:t>
            </a:r>
            <a:endParaRPr lang="tr-TR" dirty="0"/>
          </a:p>
        </p:txBody>
      </p:sp>
      <p:sp>
        <p:nvSpPr>
          <p:cNvPr id="3" name="2 İçerik Yer Tutucusu"/>
          <p:cNvSpPr>
            <a:spLocks noGrp="1"/>
          </p:cNvSpPr>
          <p:nvPr>
            <p:ph idx="1"/>
          </p:nvPr>
        </p:nvSpPr>
        <p:spPr/>
        <p:txBody>
          <a:bodyPr>
            <a:normAutofit fontScale="92500" lnSpcReduction="20000"/>
          </a:bodyPr>
          <a:lstStyle/>
          <a:p>
            <a:pPr>
              <a:buNone/>
            </a:pPr>
            <a:endParaRPr lang="tr-TR" dirty="0" smtClean="0"/>
          </a:p>
          <a:p>
            <a:r>
              <a:rPr lang="tr-TR" dirty="0" smtClean="0"/>
              <a:t>Bir aminoasit türevi olan </a:t>
            </a:r>
            <a:r>
              <a:rPr lang="tr-TR" dirty="0" err="1" smtClean="0"/>
              <a:t>poliaminlerin</a:t>
            </a:r>
            <a:r>
              <a:rPr lang="tr-TR" dirty="0" smtClean="0"/>
              <a:t>, </a:t>
            </a:r>
            <a:r>
              <a:rPr lang="tr-TR" dirty="0" err="1" smtClean="0"/>
              <a:t>putrescin</a:t>
            </a:r>
            <a:r>
              <a:rPr lang="tr-TR" dirty="0" smtClean="0"/>
              <a:t>, </a:t>
            </a:r>
            <a:r>
              <a:rPr lang="tr-TR" dirty="0" err="1" smtClean="0"/>
              <a:t>kadaverin</a:t>
            </a:r>
            <a:r>
              <a:rPr lang="tr-TR" dirty="0" smtClean="0"/>
              <a:t>, </a:t>
            </a:r>
            <a:r>
              <a:rPr lang="tr-TR" dirty="0" err="1" smtClean="0"/>
              <a:t>spermidin</a:t>
            </a:r>
            <a:r>
              <a:rPr lang="tr-TR" dirty="0" smtClean="0"/>
              <a:t> ve spermin olmak üzere 4 tipi vardır.</a:t>
            </a:r>
          </a:p>
          <a:p>
            <a:r>
              <a:rPr lang="tr-TR" dirty="0" smtClean="0"/>
              <a:t> </a:t>
            </a:r>
          </a:p>
          <a:p>
            <a:r>
              <a:rPr lang="tr-TR" dirty="0" smtClean="0"/>
              <a:t>H</a:t>
            </a:r>
            <a:r>
              <a:rPr lang="tr-TR" baseline="-25000" dirty="0" smtClean="0"/>
              <a:t>2</a:t>
            </a:r>
            <a:r>
              <a:rPr lang="tr-TR" dirty="0" smtClean="0"/>
              <a:t>N - (CH</a:t>
            </a:r>
            <a:r>
              <a:rPr lang="tr-TR" baseline="-25000" dirty="0" smtClean="0"/>
              <a:t>2</a:t>
            </a:r>
            <a:r>
              <a:rPr lang="tr-TR" dirty="0" smtClean="0"/>
              <a:t>) </a:t>
            </a:r>
            <a:r>
              <a:rPr lang="tr-TR" baseline="-25000" dirty="0" smtClean="0"/>
              <a:t>4</a:t>
            </a:r>
            <a:r>
              <a:rPr lang="tr-TR" dirty="0" smtClean="0"/>
              <a:t> – NH</a:t>
            </a:r>
            <a:r>
              <a:rPr lang="tr-TR" baseline="-25000" dirty="0" smtClean="0"/>
              <a:t>2</a:t>
            </a:r>
            <a:r>
              <a:rPr lang="tr-TR" dirty="0" smtClean="0"/>
              <a:t> (</a:t>
            </a:r>
            <a:r>
              <a:rPr lang="tr-TR" dirty="0" err="1" smtClean="0"/>
              <a:t>putrescin</a:t>
            </a:r>
            <a:r>
              <a:rPr lang="tr-TR" dirty="0" smtClean="0"/>
              <a:t>)</a:t>
            </a:r>
          </a:p>
          <a:p>
            <a:r>
              <a:rPr lang="tr-TR" dirty="0" smtClean="0"/>
              <a:t>H</a:t>
            </a:r>
            <a:r>
              <a:rPr lang="tr-TR" baseline="-25000" dirty="0" smtClean="0"/>
              <a:t>2</a:t>
            </a:r>
            <a:r>
              <a:rPr lang="tr-TR" dirty="0" smtClean="0"/>
              <a:t>N - (CH</a:t>
            </a:r>
            <a:r>
              <a:rPr lang="tr-TR" baseline="-25000" dirty="0" smtClean="0"/>
              <a:t>2</a:t>
            </a:r>
            <a:r>
              <a:rPr lang="tr-TR" dirty="0" smtClean="0"/>
              <a:t>) </a:t>
            </a:r>
            <a:r>
              <a:rPr lang="tr-TR" baseline="-25000" dirty="0" smtClean="0"/>
              <a:t>3</a:t>
            </a:r>
            <a:r>
              <a:rPr lang="tr-TR" dirty="0" smtClean="0"/>
              <a:t> - NH - (CH</a:t>
            </a:r>
            <a:r>
              <a:rPr lang="tr-TR" baseline="-25000" dirty="0" smtClean="0"/>
              <a:t>2</a:t>
            </a:r>
            <a:r>
              <a:rPr lang="tr-TR" dirty="0" smtClean="0"/>
              <a:t>) </a:t>
            </a:r>
            <a:r>
              <a:rPr lang="tr-TR" baseline="-25000" dirty="0" smtClean="0"/>
              <a:t>4</a:t>
            </a:r>
            <a:r>
              <a:rPr lang="tr-TR" dirty="0" smtClean="0"/>
              <a:t> – NH</a:t>
            </a:r>
            <a:r>
              <a:rPr lang="tr-TR" baseline="-25000" dirty="0" smtClean="0"/>
              <a:t>2</a:t>
            </a:r>
            <a:r>
              <a:rPr lang="tr-TR" dirty="0" smtClean="0"/>
              <a:t> (</a:t>
            </a:r>
            <a:r>
              <a:rPr lang="tr-TR" dirty="0" err="1" smtClean="0"/>
              <a:t>spermidin</a:t>
            </a:r>
            <a:r>
              <a:rPr lang="tr-TR" dirty="0" smtClean="0"/>
              <a:t>)</a:t>
            </a:r>
          </a:p>
          <a:p>
            <a:r>
              <a:rPr lang="tr-TR" dirty="0" smtClean="0"/>
              <a:t>H</a:t>
            </a:r>
            <a:r>
              <a:rPr lang="tr-TR" baseline="-25000" dirty="0" smtClean="0"/>
              <a:t>2</a:t>
            </a:r>
            <a:r>
              <a:rPr lang="tr-TR" dirty="0" smtClean="0"/>
              <a:t>N - (CH</a:t>
            </a:r>
            <a:r>
              <a:rPr lang="tr-TR" baseline="-25000" dirty="0" smtClean="0"/>
              <a:t>2</a:t>
            </a:r>
            <a:r>
              <a:rPr lang="tr-TR" dirty="0" smtClean="0"/>
              <a:t>) </a:t>
            </a:r>
            <a:r>
              <a:rPr lang="tr-TR" baseline="-25000" dirty="0" smtClean="0"/>
              <a:t>3</a:t>
            </a:r>
            <a:r>
              <a:rPr lang="tr-TR" dirty="0" smtClean="0"/>
              <a:t> - NH - (CH</a:t>
            </a:r>
            <a:r>
              <a:rPr lang="tr-TR" baseline="-25000" dirty="0" smtClean="0"/>
              <a:t>2</a:t>
            </a:r>
            <a:r>
              <a:rPr lang="tr-TR" dirty="0" smtClean="0"/>
              <a:t>) </a:t>
            </a:r>
            <a:r>
              <a:rPr lang="tr-TR" baseline="-25000" dirty="0" smtClean="0"/>
              <a:t>4</a:t>
            </a:r>
            <a:r>
              <a:rPr lang="tr-TR" dirty="0" smtClean="0"/>
              <a:t> - NH - (CH</a:t>
            </a:r>
            <a:r>
              <a:rPr lang="tr-TR" baseline="-25000" dirty="0" smtClean="0"/>
              <a:t>2</a:t>
            </a:r>
            <a:r>
              <a:rPr lang="tr-TR" dirty="0" smtClean="0"/>
              <a:t>) </a:t>
            </a:r>
            <a:r>
              <a:rPr lang="tr-TR" baseline="-25000" dirty="0" smtClean="0"/>
              <a:t>3</a:t>
            </a:r>
            <a:r>
              <a:rPr lang="tr-TR" dirty="0" smtClean="0"/>
              <a:t> – NH</a:t>
            </a:r>
            <a:r>
              <a:rPr lang="tr-TR" baseline="-25000" dirty="0" smtClean="0"/>
              <a:t>2</a:t>
            </a:r>
            <a:r>
              <a:rPr lang="tr-TR" dirty="0" smtClean="0"/>
              <a:t> (spermin)</a:t>
            </a:r>
          </a:p>
          <a:p>
            <a:r>
              <a:rPr lang="tr-TR" dirty="0" smtClean="0"/>
              <a:t> </a:t>
            </a:r>
          </a:p>
          <a:p>
            <a:endParaRPr lang="tr-TR"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POLİAMİNLERİN FİZYOLOJİK ETKİLERİ</a:t>
            </a:r>
            <a:endParaRPr lang="tr-TR" dirty="0"/>
          </a:p>
        </p:txBody>
      </p:sp>
      <p:sp>
        <p:nvSpPr>
          <p:cNvPr id="3" name="2 İçerik Yer Tutucusu"/>
          <p:cNvSpPr>
            <a:spLocks noGrp="1"/>
          </p:cNvSpPr>
          <p:nvPr>
            <p:ph idx="1"/>
          </p:nvPr>
        </p:nvSpPr>
        <p:spPr/>
        <p:txBody>
          <a:bodyPr>
            <a:normAutofit fontScale="77500" lnSpcReduction="20000"/>
          </a:bodyPr>
          <a:lstStyle/>
          <a:p>
            <a:r>
              <a:rPr lang="tr-TR" dirty="0" err="1" smtClean="0"/>
              <a:t>Poliaminlerin</a:t>
            </a:r>
            <a:r>
              <a:rPr lang="tr-TR" dirty="0" smtClean="0"/>
              <a:t> bir büyüme etmeni olarak rol oynadıklarını ortaya koymuştur. Verilere göre, bu aminler </a:t>
            </a:r>
            <a:r>
              <a:rPr lang="tr-TR" dirty="0" err="1" smtClean="0"/>
              <a:t>dormant</a:t>
            </a:r>
            <a:r>
              <a:rPr lang="tr-TR" dirty="0" smtClean="0"/>
              <a:t> haldeki yerelması </a:t>
            </a:r>
            <a:r>
              <a:rPr lang="tr-TR" dirty="0" err="1" smtClean="0"/>
              <a:t>tuberlerinde</a:t>
            </a:r>
            <a:r>
              <a:rPr lang="tr-TR" dirty="0" smtClean="0"/>
              <a:t> eser miktarda bulunurken, gövdenin büyümeye başlaması ile 10-20 kat artmıştır. </a:t>
            </a:r>
          </a:p>
          <a:p>
            <a:r>
              <a:rPr lang="tr-TR" dirty="0" err="1" smtClean="0"/>
              <a:t>Poliamin</a:t>
            </a:r>
            <a:r>
              <a:rPr lang="tr-TR" dirty="0" smtClean="0"/>
              <a:t> sentezinin çimlenme sırasında yükseldiği de belirlenmiştir. Bazı bitkilerde fide büyümesi sırasındaki </a:t>
            </a:r>
            <a:r>
              <a:rPr lang="tr-TR" dirty="0" err="1" smtClean="0"/>
              <a:t>poliamin</a:t>
            </a:r>
            <a:r>
              <a:rPr lang="tr-TR" dirty="0" smtClean="0"/>
              <a:t> düzeyindeki farklılıkların, bunların büyüme etkeni olarak rol oynamalarının bir sonucu olduğu düşünülmektedir. </a:t>
            </a:r>
          </a:p>
          <a:p>
            <a:r>
              <a:rPr lang="tr-TR" dirty="0" smtClean="0"/>
              <a:t>Polen tüpü büyümesinden önce </a:t>
            </a:r>
            <a:r>
              <a:rPr lang="tr-TR" dirty="0" err="1" smtClean="0"/>
              <a:t>poliaminlerin</a:t>
            </a:r>
            <a:r>
              <a:rPr lang="tr-TR" dirty="0" smtClean="0"/>
              <a:t>, RNA ve protein sentezini artırdığı da belirlenmiştir. Bu verilere ek olarak, yüksek </a:t>
            </a:r>
            <a:r>
              <a:rPr lang="tr-TR" dirty="0" err="1" smtClean="0"/>
              <a:t>poliamin</a:t>
            </a:r>
            <a:r>
              <a:rPr lang="tr-TR" dirty="0" smtClean="0"/>
              <a:t> düzeyinin, aktif bitki büyümesi ve </a:t>
            </a:r>
            <a:r>
              <a:rPr lang="tr-TR" dirty="0" err="1" smtClean="0"/>
              <a:t>mitotik</a:t>
            </a:r>
            <a:r>
              <a:rPr lang="tr-TR" dirty="0" smtClean="0"/>
              <a:t> aktivitenin başlaması ile paralel olduğu kaydedilmiştir. </a:t>
            </a:r>
          </a:p>
          <a:p>
            <a:endParaRPr lang="tr-TR" dirty="0" smtClean="0"/>
          </a:p>
          <a:p>
            <a:endParaRPr lang="tr-T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357166"/>
            <a:ext cx="8686800" cy="6215106"/>
          </a:xfrm>
        </p:spPr>
        <p:txBody>
          <a:bodyPr>
            <a:normAutofit fontScale="85000" lnSpcReduction="10000"/>
          </a:bodyPr>
          <a:lstStyle/>
          <a:p>
            <a:pPr algn="ctr">
              <a:buNone/>
            </a:pPr>
            <a:r>
              <a:rPr lang="tr-TR" dirty="0" smtClean="0"/>
              <a:t>Çevrenin optimal veya stres meydana getiren şartlarına maruz kalmış yüksek bitkilerde </a:t>
            </a:r>
            <a:r>
              <a:rPr lang="tr-TR" dirty="0" err="1" smtClean="0"/>
              <a:t>putrescin</a:t>
            </a:r>
            <a:r>
              <a:rPr lang="tr-TR" dirty="0" smtClean="0"/>
              <a:t> konsantrasyonunda artmaktadır. </a:t>
            </a:r>
          </a:p>
          <a:p>
            <a:pPr algn="ctr"/>
            <a:r>
              <a:rPr lang="tr-TR" dirty="0" smtClean="0">
                <a:solidFill>
                  <a:srgbClr val="00B0F0"/>
                </a:solidFill>
              </a:rPr>
              <a:t>Birçok bitki türünde K</a:t>
            </a:r>
            <a:r>
              <a:rPr lang="tr-TR" baseline="30000" dirty="0" smtClean="0">
                <a:solidFill>
                  <a:srgbClr val="00B0F0"/>
                </a:solidFill>
              </a:rPr>
              <a:t>+</a:t>
            </a:r>
            <a:r>
              <a:rPr lang="tr-TR" dirty="0" smtClean="0">
                <a:solidFill>
                  <a:srgbClr val="00B0F0"/>
                </a:solidFill>
              </a:rPr>
              <a:t> ve Mg</a:t>
            </a:r>
            <a:r>
              <a:rPr lang="tr-TR" baseline="30000" dirty="0" smtClean="0">
                <a:solidFill>
                  <a:srgbClr val="00B0F0"/>
                </a:solidFill>
              </a:rPr>
              <a:t>2+</a:t>
            </a:r>
            <a:r>
              <a:rPr lang="tr-TR" dirty="0" smtClean="0">
                <a:solidFill>
                  <a:srgbClr val="00B0F0"/>
                </a:solidFill>
              </a:rPr>
              <a:t> eksikliklerinin </a:t>
            </a:r>
            <a:r>
              <a:rPr lang="tr-TR" dirty="0" err="1" smtClean="0">
                <a:solidFill>
                  <a:srgbClr val="00B0F0"/>
                </a:solidFill>
              </a:rPr>
              <a:t>putrescin</a:t>
            </a:r>
            <a:r>
              <a:rPr lang="tr-TR" dirty="0" smtClean="0">
                <a:solidFill>
                  <a:srgbClr val="00B0F0"/>
                </a:solidFill>
              </a:rPr>
              <a:t> içeriğinin artmasına; P, S ve N eksikliklerinin ise </a:t>
            </a:r>
            <a:r>
              <a:rPr lang="tr-TR" dirty="0" err="1" smtClean="0">
                <a:solidFill>
                  <a:srgbClr val="00B0F0"/>
                </a:solidFill>
              </a:rPr>
              <a:t>putrescin</a:t>
            </a:r>
            <a:r>
              <a:rPr lang="tr-TR" dirty="0" smtClean="0">
                <a:solidFill>
                  <a:srgbClr val="00B0F0"/>
                </a:solidFill>
              </a:rPr>
              <a:t> azalmasına neden olmaktadır.</a:t>
            </a:r>
          </a:p>
          <a:p>
            <a:pPr algn="ctr"/>
            <a:r>
              <a:rPr lang="tr-TR" dirty="0" smtClean="0"/>
              <a:t>Yine su stresine maruz bırakılan yulaf bitkilerinde </a:t>
            </a:r>
            <a:r>
              <a:rPr lang="tr-TR" dirty="0" err="1" smtClean="0"/>
              <a:t>putrescin</a:t>
            </a:r>
            <a:r>
              <a:rPr lang="tr-TR" dirty="0" smtClean="0"/>
              <a:t> </a:t>
            </a:r>
            <a:r>
              <a:rPr lang="tr-TR" smtClean="0"/>
              <a:t>içeriği artmıştır.</a:t>
            </a:r>
            <a:endParaRPr lang="tr-TR" dirty="0" smtClean="0"/>
          </a:p>
          <a:p>
            <a:pPr algn="ctr"/>
            <a:r>
              <a:rPr lang="tr-TR" dirty="0" smtClean="0"/>
              <a:t>Son yıllarda bazı düşük sıcaklığa tolerans göstermeyen yarı tropik meyvelerde 5 </a:t>
            </a:r>
            <a:r>
              <a:rPr lang="tr-TR" baseline="30000" dirty="0" err="1" smtClean="0"/>
              <a:t>o</a:t>
            </a:r>
            <a:r>
              <a:rPr lang="tr-TR" dirty="0" err="1" smtClean="0"/>
              <a:t>C</a:t>
            </a:r>
            <a:r>
              <a:rPr lang="tr-TR" dirty="0" smtClean="0"/>
              <a:t> sıcaklık uygulanması </a:t>
            </a:r>
            <a:r>
              <a:rPr lang="tr-TR" dirty="0" err="1" smtClean="0"/>
              <a:t>putrescin</a:t>
            </a:r>
            <a:r>
              <a:rPr lang="tr-TR" dirty="0" smtClean="0"/>
              <a:t> düzeyinin artmasına neden olmuştur. </a:t>
            </a:r>
          </a:p>
          <a:p>
            <a:pPr algn="ctr"/>
            <a:r>
              <a:rPr lang="tr-TR" dirty="0" smtClean="0"/>
              <a:t>Havaya önemli bir kirletici olarak karışan SO</a:t>
            </a:r>
            <a:r>
              <a:rPr lang="tr-TR" baseline="-25000" dirty="0" smtClean="0"/>
              <a:t>2</a:t>
            </a:r>
            <a:r>
              <a:rPr lang="tr-TR" dirty="0" smtClean="0"/>
              <a:t> gazının bezelye bitkisinde serbest ve bağlı </a:t>
            </a:r>
            <a:r>
              <a:rPr lang="tr-TR" dirty="0" err="1" smtClean="0"/>
              <a:t>putrescin</a:t>
            </a:r>
            <a:r>
              <a:rPr lang="tr-TR" dirty="0" smtClean="0"/>
              <a:t> artışına neden olduğu saptanmıştır.</a:t>
            </a:r>
            <a:endParaRPr lang="tr-TR"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r>
              <a:rPr lang="tr-TR" dirty="0" smtClean="0"/>
              <a:t>Son yıllarda </a:t>
            </a:r>
            <a:r>
              <a:rPr lang="tr-TR" dirty="0" err="1" smtClean="0"/>
              <a:t>poliaminlerin</a:t>
            </a:r>
            <a:r>
              <a:rPr lang="tr-TR" dirty="0" smtClean="0"/>
              <a:t> </a:t>
            </a:r>
            <a:r>
              <a:rPr lang="tr-TR" dirty="0" err="1" smtClean="0"/>
              <a:t>senesense</a:t>
            </a:r>
            <a:r>
              <a:rPr lang="tr-TR" dirty="0" smtClean="0"/>
              <a:t> etkisi konusunda pek çok araştırma yapılmıştır. </a:t>
            </a:r>
            <a:r>
              <a:rPr lang="tr-TR" dirty="0" err="1" smtClean="0"/>
              <a:t>Poliaminlerin</a:t>
            </a:r>
            <a:r>
              <a:rPr lang="tr-TR" dirty="0" smtClean="0"/>
              <a:t> </a:t>
            </a:r>
            <a:r>
              <a:rPr lang="tr-TR" dirty="0" err="1" smtClean="0"/>
              <a:t>RNaz</a:t>
            </a:r>
            <a:r>
              <a:rPr lang="tr-TR" dirty="0" smtClean="0"/>
              <a:t> ve </a:t>
            </a:r>
            <a:r>
              <a:rPr lang="tr-TR" dirty="0" err="1" smtClean="0"/>
              <a:t>proteaz</a:t>
            </a:r>
            <a:r>
              <a:rPr lang="tr-TR" dirty="0" smtClean="0"/>
              <a:t> aktivitesine ket vurarak </a:t>
            </a:r>
            <a:r>
              <a:rPr lang="tr-TR" dirty="0" err="1" smtClean="0"/>
              <a:t>senesensi</a:t>
            </a:r>
            <a:r>
              <a:rPr lang="tr-TR" dirty="0" smtClean="0"/>
              <a:t> önlediğini saptamışlardır. Bu veriler </a:t>
            </a:r>
            <a:r>
              <a:rPr lang="tr-TR" dirty="0" err="1" smtClean="0"/>
              <a:t>poliaminlerin</a:t>
            </a:r>
            <a:r>
              <a:rPr lang="tr-TR" dirty="0" smtClean="0"/>
              <a:t> büyümeyi düzenleyici maddeler gibi </a:t>
            </a:r>
            <a:r>
              <a:rPr lang="tr-TR" dirty="0" err="1" smtClean="0"/>
              <a:t>senesensi</a:t>
            </a:r>
            <a:r>
              <a:rPr lang="tr-TR" dirty="0" smtClean="0"/>
              <a:t> geciktirdiklerini desteklemektedir.</a:t>
            </a:r>
          </a:p>
          <a:p>
            <a:endParaRPr lang="tr-TR"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85728"/>
            <a:ext cx="8686800" cy="6572272"/>
          </a:xfrm>
        </p:spPr>
        <p:txBody>
          <a:bodyPr>
            <a:normAutofit fontScale="92500" lnSpcReduction="20000"/>
          </a:bodyPr>
          <a:lstStyle/>
          <a:p>
            <a:pPr algn="ctr"/>
            <a:r>
              <a:rPr lang="tr-TR" dirty="0" smtClean="0"/>
              <a:t>Yüksek bitkilerdeki mantar enfeksiyonunda </a:t>
            </a:r>
            <a:r>
              <a:rPr lang="tr-TR" dirty="0" err="1" smtClean="0"/>
              <a:t>poliaminlerin</a:t>
            </a:r>
            <a:r>
              <a:rPr lang="tr-TR" dirty="0" smtClean="0"/>
              <a:t> yakından ilişkisi vardır. Örneğin, domates meyvelerinin </a:t>
            </a:r>
            <a:r>
              <a:rPr lang="tr-TR" i="1" dirty="0" err="1" smtClean="0"/>
              <a:t>Rhizopus</a:t>
            </a:r>
            <a:r>
              <a:rPr lang="tr-TR" i="1" dirty="0" smtClean="0"/>
              <a:t> </a:t>
            </a:r>
            <a:r>
              <a:rPr lang="tr-TR" i="1" dirty="0" err="1" smtClean="0"/>
              <a:t>stolonifer</a:t>
            </a:r>
            <a:r>
              <a:rPr lang="tr-TR" i="1" dirty="0" smtClean="0"/>
              <a:t> </a:t>
            </a:r>
            <a:r>
              <a:rPr lang="tr-TR" dirty="0" smtClean="0"/>
              <a:t>mantarı ile </a:t>
            </a:r>
            <a:r>
              <a:rPr lang="tr-TR" dirty="0" err="1" smtClean="0"/>
              <a:t>enfekte</a:t>
            </a:r>
            <a:r>
              <a:rPr lang="tr-TR" dirty="0" smtClean="0"/>
              <a:t> olması sonucunda, </a:t>
            </a:r>
            <a:r>
              <a:rPr lang="tr-TR" dirty="0" err="1" smtClean="0"/>
              <a:t>putrescin</a:t>
            </a:r>
            <a:r>
              <a:rPr lang="tr-TR" dirty="0" smtClean="0"/>
              <a:t> konsantrasyonu azalmıştır. </a:t>
            </a:r>
          </a:p>
          <a:p>
            <a:pPr algn="ctr"/>
            <a:r>
              <a:rPr lang="tr-TR" dirty="0" err="1" smtClean="0"/>
              <a:t>Fitokrom</a:t>
            </a:r>
            <a:r>
              <a:rPr lang="tr-TR" dirty="0" smtClean="0"/>
              <a:t>-</a:t>
            </a:r>
            <a:r>
              <a:rPr lang="tr-TR" dirty="0" err="1" smtClean="0"/>
              <a:t>poliamin</a:t>
            </a:r>
            <a:r>
              <a:rPr lang="tr-TR" dirty="0" smtClean="0"/>
              <a:t> ilişkisi üzerinde yapılan araştırmalar, bitkilerdeki </a:t>
            </a:r>
            <a:r>
              <a:rPr lang="tr-TR" dirty="0" err="1" smtClean="0"/>
              <a:t>poliamin</a:t>
            </a:r>
            <a:r>
              <a:rPr lang="tr-TR" dirty="0" smtClean="0"/>
              <a:t> etkinliğinin </a:t>
            </a:r>
            <a:r>
              <a:rPr lang="tr-TR" dirty="0" err="1" smtClean="0"/>
              <a:t>fitokrom</a:t>
            </a:r>
            <a:r>
              <a:rPr lang="tr-TR" dirty="0" smtClean="0"/>
              <a:t> aktivitesi ile yakından ilgili olduğunu ortaya koymuştur.</a:t>
            </a:r>
          </a:p>
          <a:p>
            <a:pPr algn="ctr"/>
            <a:r>
              <a:rPr lang="tr-TR" dirty="0" smtClean="0"/>
              <a:t>Görüldüğü gibi yukarıda belirtilen fizyolojik etkiler göz önüne alındığında </a:t>
            </a:r>
            <a:r>
              <a:rPr lang="tr-TR" dirty="0" err="1" smtClean="0">
                <a:solidFill>
                  <a:srgbClr val="FF0000"/>
                </a:solidFill>
              </a:rPr>
              <a:t>poliaminlerin</a:t>
            </a:r>
            <a:r>
              <a:rPr lang="tr-TR" dirty="0" smtClean="0">
                <a:solidFill>
                  <a:srgbClr val="FF0000"/>
                </a:solidFill>
              </a:rPr>
              <a:t> bitki metabolizma, büyüme ve farklılaşmasında teşvik edici olduğunu göstermektedir</a:t>
            </a:r>
            <a:r>
              <a:rPr lang="tr-TR" dirty="0" smtClean="0"/>
              <a:t>. Gelecekte bu aminoasit </a:t>
            </a:r>
            <a:r>
              <a:rPr lang="tr-TR" dirty="0" err="1" smtClean="0"/>
              <a:t>türevIerinin</a:t>
            </a:r>
            <a:r>
              <a:rPr lang="tr-TR" dirty="0" smtClean="0"/>
              <a:t> bir büyüme düzenleyicisi gibi kullanılabilecekleri olasılığı giderek kuvvetlenmektedir.</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071546"/>
            <a:ext cx="8686800" cy="5429288"/>
          </a:xfrm>
        </p:spPr>
        <p:txBody>
          <a:bodyPr>
            <a:normAutofit fontScale="92500" lnSpcReduction="20000"/>
          </a:bodyPr>
          <a:lstStyle/>
          <a:p>
            <a:r>
              <a:rPr lang="tr-TR" dirty="0" smtClean="0"/>
              <a:t> </a:t>
            </a:r>
            <a:r>
              <a:rPr lang="tr-TR" dirty="0" smtClean="0">
                <a:solidFill>
                  <a:srgbClr val="FF0000"/>
                </a:solidFill>
              </a:rPr>
              <a:t>Bitki içerisinde ABA, kök ucundan </a:t>
            </a:r>
            <a:r>
              <a:rPr lang="tr-TR" dirty="0" err="1" smtClean="0">
                <a:solidFill>
                  <a:srgbClr val="FF0000"/>
                </a:solidFill>
              </a:rPr>
              <a:t>apikal</a:t>
            </a:r>
            <a:r>
              <a:rPr lang="tr-TR" dirty="0" smtClean="0">
                <a:solidFill>
                  <a:srgbClr val="FF0000"/>
                </a:solidFill>
              </a:rPr>
              <a:t> tomurcuğa kadar canlı doku ve organlarda (kök, gövde, tomurcuk, yaprak, meyve ve tohum gibi) bulunmuştur. </a:t>
            </a:r>
          </a:p>
          <a:p>
            <a:r>
              <a:rPr lang="tr-TR" dirty="0" smtClean="0"/>
              <a:t>ABA, kloroplastları ihtiva eden bütün hücrelerde her zaman sentezlenebilir. </a:t>
            </a:r>
          </a:p>
          <a:p>
            <a:r>
              <a:rPr lang="tr-TR" dirty="0" smtClean="0">
                <a:solidFill>
                  <a:srgbClr val="FF0000"/>
                </a:solidFill>
              </a:rPr>
              <a:t>Ayrıca </a:t>
            </a:r>
            <a:r>
              <a:rPr lang="tr-TR" dirty="0" err="1" smtClean="0">
                <a:solidFill>
                  <a:srgbClr val="FF0000"/>
                </a:solidFill>
              </a:rPr>
              <a:t>floem</a:t>
            </a:r>
            <a:r>
              <a:rPr lang="tr-TR" dirty="0" smtClean="0">
                <a:solidFill>
                  <a:srgbClr val="FF0000"/>
                </a:solidFill>
              </a:rPr>
              <a:t>, </a:t>
            </a:r>
            <a:r>
              <a:rPr lang="tr-TR" dirty="0" err="1" smtClean="0">
                <a:solidFill>
                  <a:srgbClr val="FF0000"/>
                </a:solidFill>
              </a:rPr>
              <a:t>ksilem</a:t>
            </a:r>
            <a:r>
              <a:rPr lang="tr-TR" dirty="0" smtClean="0">
                <a:solidFill>
                  <a:srgbClr val="FF0000"/>
                </a:solidFill>
              </a:rPr>
              <a:t> sıvısında ve nektarda da var olduğu tespit edilmiştir. </a:t>
            </a:r>
          </a:p>
          <a:p>
            <a:r>
              <a:rPr lang="tr-TR" dirty="0" smtClean="0">
                <a:solidFill>
                  <a:srgbClr val="FF0000"/>
                </a:solidFill>
              </a:rPr>
              <a:t>ABA konsantrasyonu dokudan dokuya veya aynı dokudaki gelişimine göre değişebilir. </a:t>
            </a:r>
            <a:r>
              <a:rPr lang="tr-TR" dirty="0" smtClean="0"/>
              <a:t>Birçok dokuda ABA miktarı 20-100 </a:t>
            </a:r>
            <a:r>
              <a:rPr lang="tr-TR" dirty="0" err="1" smtClean="0"/>
              <a:t>ng</a:t>
            </a:r>
            <a:r>
              <a:rPr lang="tr-TR" dirty="0" smtClean="0"/>
              <a:t>/g taze ağırlık olmasına rağmen; </a:t>
            </a:r>
            <a:r>
              <a:rPr lang="tr-TR" dirty="0" err="1" smtClean="0"/>
              <a:t>avacado</a:t>
            </a:r>
            <a:r>
              <a:rPr lang="tr-TR" dirty="0" smtClean="0"/>
              <a:t> meyvesi özünde 10-20 mg/g taze ağırlık olarak bulunmuştur.</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t>ABA'NIN HAREKETİ</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solidFill>
                  <a:srgbClr val="FF0000"/>
                </a:solidFill>
              </a:rPr>
              <a:t>ABA </a:t>
            </a:r>
            <a:r>
              <a:rPr lang="tr-TR" dirty="0" err="1" smtClean="0">
                <a:solidFill>
                  <a:srgbClr val="FF0000"/>
                </a:solidFill>
              </a:rPr>
              <a:t>ksilem</a:t>
            </a:r>
            <a:r>
              <a:rPr lang="tr-TR" dirty="0" smtClean="0">
                <a:solidFill>
                  <a:srgbClr val="FF0000"/>
                </a:solidFill>
              </a:rPr>
              <a:t> ve </a:t>
            </a:r>
            <a:r>
              <a:rPr lang="tr-TR" dirty="0" err="1" smtClean="0">
                <a:solidFill>
                  <a:srgbClr val="FF0000"/>
                </a:solidFill>
              </a:rPr>
              <a:t>floemde</a:t>
            </a:r>
            <a:r>
              <a:rPr lang="tr-TR" dirty="0" smtClean="0">
                <a:solidFill>
                  <a:srgbClr val="FF0000"/>
                </a:solidFill>
              </a:rPr>
              <a:t> bulunmuş, fakat </a:t>
            </a:r>
            <a:r>
              <a:rPr lang="tr-TR" dirty="0" err="1" smtClean="0">
                <a:solidFill>
                  <a:srgbClr val="FF0000"/>
                </a:solidFill>
              </a:rPr>
              <a:t>floem</a:t>
            </a:r>
            <a:r>
              <a:rPr lang="tr-TR" dirty="0" smtClean="0">
                <a:solidFill>
                  <a:srgbClr val="FF0000"/>
                </a:solidFill>
              </a:rPr>
              <a:t> özsuyunda daha bol olduğu belirlenmiştir. </a:t>
            </a:r>
            <a:r>
              <a:rPr lang="tr-TR" dirty="0" smtClean="0"/>
              <a:t>Radyoaktif ABA yaprağa uygulandığı zaman, gövdeye (yukarıya) ve köklere (aşağıya) hareket edebilir.</a:t>
            </a:r>
          </a:p>
          <a:p>
            <a:r>
              <a:rPr lang="tr-TR" dirty="0" smtClean="0"/>
              <a:t>Radyoaktif </a:t>
            </a:r>
            <a:r>
              <a:rPr lang="tr-TR" dirty="0" err="1" smtClean="0"/>
              <a:t>ABA'nın</a:t>
            </a:r>
            <a:r>
              <a:rPr lang="tr-TR" dirty="0" smtClean="0"/>
              <a:t> çoğunluğu 24 saat içerisinde köklerde bulunmuştur. Bir gövde kuşağıyla </a:t>
            </a:r>
            <a:r>
              <a:rPr lang="tr-TR" dirty="0" err="1" smtClean="0"/>
              <a:t>floemin</a:t>
            </a:r>
            <a:r>
              <a:rPr lang="tr-TR" dirty="0" smtClean="0"/>
              <a:t> bozulması sağlanarak, bu hormonun </a:t>
            </a:r>
            <a:r>
              <a:rPr lang="tr-TR" dirty="0" err="1" smtClean="0"/>
              <a:t>floem</a:t>
            </a:r>
            <a:r>
              <a:rPr lang="tr-TR" dirty="0" smtClean="0"/>
              <a:t> özsuyunda taşınmasına işaret edilmiş ve köklerdeki ABA birikimi önlenmiştir.</a:t>
            </a:r>
          </a:p>
          <a:p>
            <a:r>
              <a:rPr lang="tr-TR" dirty="0" smtClean="0"/>
              <a:t>Mısırın kök uçlarında </a:t>
            </a:r>
            <a:r>
              <a:rPr lang="tr-TR" dirty="0" err="1" smtClean="0"/>
              <a:t>bazipetal</a:t>
            </a:r>
            <a:r>
              <a:rPr lang="tr-TR" dirty="0" smtClean="0"/>
              <a:t> olarak hareket eden bir inhibitörün olduğu (muhtemelen ABA), bu inhibitörün yerçekimi etkisi altında </a:t>
            </a:r>
            <a:r>
              <a:rPr lang="tr-TR" dirty="0" err="1" smtClean="0"/>
              <a:t>lateral</a:t>
            </a:r>
            <a:r>
              <a:rPr lang="tr-TR" dirty="0" smtClean="0"/>
              <a:t> olarak dağıldığı ve kök büyümesinin asimetrik </a:t>
            </a:r>
            <a:r>
              <a:rPr lang="tr-TR" dirty="0" err="1" smtClean="0"/>
              <a:t>inhibisyonuna</a:t>
            </a:r>
            <a:r>
              <a:rPr lang="tr-TR" dirty="0" smtClean="0"/>
              <a:t> (üst ve alt kenarın farklı büyümesine) neden olarak pozitif </a:t>
            </a:r>
            <a:r>
              <a:rPr lang="tr-TR" dirty="0" err="1" smtClean="0"/>
              <a:t>geotropik</a:t>
            </a:r>
            <a:r>
              <a:rPr lang="tr-TR" dirty="0" smtClean="0"/>
              <a:t> bir cevap oluşturduğu ileri sürülmüştür.</a:t>
            </a:r>
          </a:p>
          <a:p>
            <a:r>
              <a:rPr lang="tr-TR" dirty="0" err="1" smtClean="0">
                <a:solidFill>
                  <a:srgbClr val="FF0000"/>
                </a:solidFill>
              </a:rPr>
              <a:t>ABA'nın</a:t>
            </a:r>
            <a:r>
              <a:rPr lang="tr-TR" dirty="0" smtClean="0">
                <a:solidFill>
                  <a:srgbClr val="FF0000"/>
                </a:solidFill>
              </a:rPr>
              <a:t> taşındığı form tam olarak bilinmemektedir</a:t>
            </a:r>
            <a:r>
              <a:rPr lang="tr-TR" dirty="0" smtClean="0"/>
              <a:t>. Yapılan araştırmalar onun büyük bir kısmının serbest formda, bazen de ABA-</a:t>
            </a:r>
            <a:r>
              <a:rPr lang="tr-TR" dirty="0" smtClean="0">
                <a:sym typeface="Symbol"/>
              </a:rPr>
              <a:t></a:t>
            </a:r>
            <a:r>
              <a:rPr lang="tr-TR" dirty="0" smtClean="0"/>
              <a:t>-D-</a:t>
            </a:r>
            <a:r>
              <a:rPr lang="tr-TR" dirty="0" err="1" smtClean="0"/>
              <a:t>glukopiranosit</a:t>
            </a:r>
            <a:r>
              <a:rPr lang="tr-TR" dirty="0" smtClean="0"/>
              <a:t> formunda taşındığını göstermiştir.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685784"/>
          </a:xfrm>
        </p:spPr>
        <p:txBody>
          <a:bodyPr>
            <a:normAutofit/>
          </a:bodyPr>
          <a:lstStyle/>
          <a:p>
            <a:pPr algn="ctr"/>
            <a:r>
              <a:rPr lang="tr-TR" b="1" dirty="0" smtClean="0"/>
              <a:t>ABA'NIN BİYOSENTEZİ</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solidFill>
                  <a:srgbClr val="FF0000"/>
                </a:solidFill>
              </a:rPr>
              <a:t>Bir dokudaki </a:t>
            </a:r>
            <a:r>
              <a:rPr lang="tr-TR" dirty="0" err="1" smtClean="0">
                <a:solidFill>
                  <a:srgbClr val="FF0000"/>
                </a:solidFill>
              </a:rPr>
              <a:t>ABA'nın</a:t>
            </a:r>
            <a:r>
              <a:rPr lang="tr-TR" dirty="0" smtClean="0">
                <a:solidFill>
                  <a:srgbClr val="FF0000"/>
                </a:solidFill>
              </a:rPr>
              <a:t> miktarı, onun </a:t>
            </a:r>
            <a:r>
              <a:rPr lang="tr-TR" dirty="0" err="1" smtClean="0">
                <a:solidFill>
                  <a:srgbClr val="FF0000"/>
                </a:solidFill>
              </a:rPr>
              <a:t>biyosentezine</a:t>
            </a:r>
            <a:r>
              <a:rPr lang="tr-TR" dirty="0" smtClean="0">
                <a:solidFill>
                  <a:srgbClr val="FF0000"/>
                </a:solidFill>
              </a:rPr>
              <a:t>, metabolizmasına ve transportuna bağlıdır</a:t>
            </a:r>
            <a:r>
              <a:rPr lang="tr-TR" dirty="0" smtClean="0"/>
              <a:t>. Ayrıca </a:t>
            </a:r>
            <a:r>
              <a:rPr lang="tr-TR" dirty="0" err="1" smtClean="0"/>
              <a:t>endogenik</a:t>
            </a:r>
            <a:r>
              <a:rPr lang="tr-TR" dirty="0" smtClean="0"/>
              <a:t> ABA konsantrasyonu büyüme ve çevresel şartlara göre de değişebilir.</a:t>
            </a:r>
          </a:p>
          <a:p>
            <a:r>
              <a:rPr lang="tr-TR" dirty="0" smtClean="0"/>
              <a:t>Bitkilerin çoğunluğu ABA sentezleyebilecek kapasitededir. </a:t>
            </a:r>
            <a:r>
              <a:rPr lang="tr-TR" dirty="0" err="1" smtClean="0"/>
              <a:t>ABA'nın</a:t>
            </a:r>
            <a:r>
              <a:rPr lang="tr-TR" dirty="0" smtClean="0"/>
              <a:t> yaprak, gövde, kök, tohum ve meyve dokularında </a:t>
            </a:r>
            <a:r>
              <a:rPr lang="tr-TR" dirty="0" err="1" smtClean="0"/>
              <a:t>mevalonik</a:t>
            </a:r>
            <a:r>
              <a:rPr lang="tr-TR" dirty="0" smtClean="0"/>
              <a:t> asitten sentezlendiği belirlenmiştir. Bu dokularda </a:t>
            </a:r>
            <a:r>
              <a:rPr lang="tr-TR" dirty="0" err="1" smtClean="0"/>
              <a:t>ABA'nın</a:t>
            </a:r>
            <a:r>
              <a:rPr lang="tr-TR" dirty="0" smtClean="0"/>
              <a:t> büyük bir çoğunluğu </a:t>
            </a:r>
            <a:r>
              <a:rPr lang="tr-TR" dirty="0" err="1" smtClean="0"/>
              <a:t>plastidlerde</a:t>
            </a:r>
            <a:r>
              <a:rPr lang="tr-TR" dirty="0" smtClean="0"/>
              <a:t> sentezlenir. </a:t>
            </a:r>
          </a:p>
          <a:p>
            <a:r>
              <a:rPr lang="tr-TR" dirty="0" err="1" smtClean="0"/>
              <a:t>ABA'nın</a:t>
            </a:r>
            <a:r>
              <a:rPr lang="tr-TR" dirty="0" smtClean="0"/>
              <a:t> tam </a:t>
            </a:r>
            <a:r>
              <a:rPr lang="tr-TR" dirty="0" err="1" smtClean="0"/>
              <a:t>biyosentetik</a:t>
            </a:r>
            <a:r>
              <a:rPr lang="tr-TR" dirty="0" smtClean="0"/>
              <a:t> yolu karakterize edilmemiştir. </a:t>
            </a:r>
          </a:p>
          <a:p>
            <a:r>
              <a:rPr lang="tr-TR" dirty="0" smtClean="0"/>
              <a:t>Dokulardaki </a:t>
            </a:r>
            <a:r>
              <a:rPr lang="tr-TR" dirty="0" err="1" smtClean="0"/>
              <a:t>ABA'nın</a:t>
            </a:r>
            <a:r>
              <a:rPr lang="tr-TR" dirty="0" smtClean="0"/>
              <a:t> konsantrasyonunu, o dokudaki </a:t>
            </a:r>
            <a:r>
              <a:rPr lang="tr-TR" dirty="0" err="1" smtClean="0"/>
              <a:t>ABA'nın</a:t>
            </a:r>
            <a:r>
              <a:rPr lang="tr-TR" dirty="0" smtClean="0"/>
              <a:t> </a:t>
            </a:r>
            <a:r>
              <a:rPr lang="tr-TR" dirty="0" err="1" smtClean="0"/>
              <a:t>biyosentezi</a:t>
            </a:r>
            <a:r>
              <a:rPr lang="tr-TR" dirty="0" smtClean="0"/>
              <a:t> ile katabolizması arasındaki denge belirler. </a:t>
            </a:r>
          </a:p>
          <a:p>
            <a:r>
              <a:rPr lang="tr-TR" dirty="0" smtClean="0"/>
              <a:t>Serbest </a:t>
            </a:r>
            <a:r>
              <a:rPr lang="tr-TR" dirty="0" err="1" smtClean="0"/>
              <a:t>ABA'nın</a:t>
            </a:r>
            <a:r>
              <a:rPr lang="tr-TR" dirty="0" smtClean="0"/>
              <a:t> </a:t>
            </a:r>
            <a:r>
              <a:rPr lang="tr-TR" dirty="0" err="1" smtClean="0"/>
              <a:t>inaktivasyonunun</a:t>
            </a:r>
            <a:r>
              <a:rPr lang="tr-TR" dirty="0" smtClean="0"/>
              <a:t> en büyük nedeni </a:t>
            </a:r>
            <a:r>
              <a:rPr lang="tr-TR" dirty="0" err="1" smtClean="0"/>
              <a:t>oksidasyondur</a:t>
            </a:r>
            <a:r>
              <a:rPr lang="tr-TR" dirty="0" smtClean="0"/>
              <a:t>. </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282</TotalTime>
  <Words>5282</Words>
  <Application>Microsoft Office PowerPoint</Application>
  <PresentationFormat>Ekran Gösterisi (4:3)</PresentationFormat>
  <Paragraphs>221</Paragraphs>
  <Slides>68</Slides>
  <Notes>0</Notes>
  <HiddenSlides>0</HiddenSlides>
  <MMClips>0</MMClips>
  <ScaleCrop>false</ScaleCrop>
  <HeadingPairs>
    <vt:vector size="4" baseType="variant">
      <vt:variant>
        <vt:lpstr>Tema</vt:lpstr>
      </vt:variant>
      <vt:variant>
        <vt:i4>1</vt:i4>
      </vt:variant>
      <vt:variant>
        <vt:lpstr>Slayt Başlıkları</vt:lpstr>
      </vt:variant>
      <vt:variant>
        <vt:i4>68</vt:i4>
      </vt:variant>
    </vt:vector>
  </HeadingPairs>
  <TitlesOfParts>
    <vt:vector size="69" baseType="lpstr">
      <vt:lpstr>Gezinti</vt:lpstr>
      <vt:lpstr>ABSİSİK ASİT, ETİLEN VE BENZER MADDELER</vt:lpstr>
      <vt:lpstr>Slayt 2</vt:lpstr>
      <vt:lpstr>ABSİSİK ASİT</vt:lpstr>
      <vt:lpstr>Slayt 4</vt:lpstr>
      <vt:lpstr>ABA'nın Kimyasal Yapısı Fizyolojik Aktivitesini Belirler </vt:lpstr>
      <vt:lpstr>ABA'NIN DAGILIMI</vt:lpstr>
      <vt:lpstr>Slayt 7</vt:lpstr>
      <vt:lpstr>ABA'NIN HAREKETİ</vt:lpstr>
      <vt:lpstr>ABA'NIN BİYOSENTEZİ</vt:lpstr>
      <vt:lpstr>ABA'NIN FİZYOLOJİK ETKİLERİ</vt:lpstr>
      <vt:lpstr>Geotropizmaya Etkisi</vt:lpstr>
      <vt:lpstr>Stres ve Stoma Kapanması</vt:lpstr>
      <vt:lpstr>Slayt 13</vt:lpstr>
      <vt:lpstr>Slayt 14</vt:lpstr>
      <vt:lpstr>Slayt 15</vt:lpstr>
      <vt:lpstr>Slayt 16</vt:lpstr>
      <vt:lpstr>Büyüme</vt:lpstr>
      <vt:lpstr>Tomurcuk Dormansisi </vt:lpstr>
      <vt:lpstr>Slayt 19</vt:lpstr>
      <vt:lpstr>Tohum Dormansisine Etkisi </vt:lpstr>
      <vt:lpstr>Slayt 21</vt:lpstr>
      <vt:lpstr>Slayt 22</vt:lpstr>
      <vt:lpstr>Su Alınımı</vt:lpstr>
      <vt:lpstr>Absisyon ve Senesens</vt:lpstr>
      <vt:lpstr>ABA ile absisyon arasında elde edilen bazı deliller şunlardır: </vt:lpstr>
      <vt:lpstr>Diğer ABA Etkileri</vt:lpstr>
      <vt:lpstr>ABA'NIN BİYOKİMYASAL ETKİ ŞEKLİ </vt:lpstr>
      <vt:lpstr>Ortaya çıkarılan sonuçlar açık olmamakla beraber aşağıdaki genellemeler yapılabilir:</vt:lpstr>
      <vt:lpstr>ETİLEN </vt:lpstr>
      <vt:lpstr>Slayt 30</vt:lpstr>
      <vt:lpstr>Slayt 31</vt:lpstr>
      <vt:lpstr>ETİLENİN ÖZELLİKLERİ</vt:lpstr>
      <vt:lpstr>ETİLEN ÜRETİMİNİN YAPILDIĞI DOKULAR</vt:lpstr>
      <vt:lpstr>Slayt 34</vt:lpstr>
      <vt:lpstr>ETİLENİN HAREKETİ </vt:lpstr>
      <vt:lpstr>ETİLEN BİYOSENTEZİNİ UYARAN FAKTÖRLER  </vt:lpstr>
      <vt:lpstr>Meyve olgunlaşması</vt:lpstr>
      <vt:lpstr>Stres</vt:lpstr>
      <vt:lpstr>OksinIer </vt:lpstr>
      <vt:lpstr>Slayt 40</vt:lpstr>
      <vt:lpstr>ETİLEN İNHİBİTÖRLERİ</vt:lpstr>
      <vt:lpstr>ETİLEN TAYİNİ</vt:lpstr>
      <vt:lpstr>Etilenin biyosentezini belirlemek zordur ÇÜNKÜ:</vt:lpstr>
      <vt:lpstr>ETİLENİN FİZYOLOJİK ETKİLERİ</vt:lpstr>
      <vt:lpstr>Meyve Olgunlaşması</vt:lpstr>
      <vt:lpstr>Slayt 46</vt:lpstr>
      <vt:lpstr>Absisyon</vt:lpstr>
      <vt:lpstr>Slayt 48</vt:lpstr>
      <vt:lpstr>Slayt 49</vt:lpstr>
      <vt:lpstr>Epinasti</vt:lpstr>
      <vt:lpstr>Fidelerin Büyümesi </vt:lpstr>
      <vt:lpstr>Tohum ve Tomurcuk Dormansisi</vt:lpstr>
      <vt:lpstr>Köklenme Uyarımı</vt:lpstr>
      <vt:lpstr>Çiçeklenme</vt:lpstr>
      <vt:lpstr>Çiçek ve Yaprak Senesensi </vt:lpstr>
      <vt:lpstr>ETİLENİN BİYOKİMYASAL ETKİ ŞEKLİ</vt:lpstr>
      <vt:lpstr>Slayt 57</vt:lpstr>
      <vt:lpstr>Slayt 58</vt:lpstr>
      <vt:lpstr>ETİLENİN TİCARİ KULLANIMI</vt:lpstr>
      <vt:lpstr>Etefon kimyasal reaksiyonla yavaşça etileni oluşturur</vt:lpstr>
      <vt:lpstr>DİGER BÜYÜME REGÜLATÖRLERİ </vt:lpstr>
      <vt:lpstr>BRASSİNOSTEROİDLER </vt:lpstr>
      <vt:lpstr>KUMARİNLER</vt:lpstr>
      <vt:lpstr>POLİAMİNLER</vt:lpstr>
      <vt:lpstr>POLİAMİNLERİN FİZYOLOJİK ETKİLERİ</vt:lpstr>
      <vt:lpstr>Slayt 66</vt:lpstr>
      <vt:lpstr>Slayt 67</vt:lpstr>
      <vt:lpstr>Slayt 68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ABSİSİK ASİT, ETİLEN VE BENZER MADDELER</dc:title>
  <dc:creator>önder türkmen</dc:creator>
  <cp:lastModifiedBy>MASHAR_TEVFIK</cp:lastModifiedBy>
  <cp:revision>6</cp:revision>
  <dcterms:created xsi:type="dcterms:W3CDTF">2009-01-07T08:27:55Z</dcterms:created>
  <dcterms:modified xsi:type="dcterms:W3CDTF">2010-01-06T13:19:23Z</dcterms:modified>
</cp:coreProperties>
</file>