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56" r:id="rId3"/>
    <p:sldId id="266" r:id="rId4"/>
    <p:sldId id="257" r:id="rId5"/>
    <p:sldId id="267" r:id="rId6"/>
    <p:sldId id="258" r:id="rId7"/>
    <p:sldId id="272" r:id="rId8"/>
    <p:sldId id="273" r:id="rId9"/>
    <p:sldId id="268" r:id="rId10"/>
    <p:sldId id="274" r:id="rId11"/>
    <p:sldId id="259" r:id="rId12"/>
    <p:sldId id="269" r:id="rId13"/>
    <p:sldId id="260" r:id="rId14"/>
    <p:sldId id="261" r:id="rId15"/>
    <p:sldId id="262" r:id="rId16"/>
    <p:sldId id="270" r:id="rId17"/>
    <p:sldId id="263" r:id="rId18"/>
    <p:sldId id="271" r:id="rId19"/>
    <p:sldId id="264" r:id="rId20"/>
    <p:sldId id="275"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BFE5061-9716-4547-86AD-572DDDD506FB}" type="datetimeFigureOut">
              <a:rPr lang="tr-TR" smtClean="0"/>
              <a:t>12.12.2011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20F136-C596-42D8-A708-CEDBC68D5F12}"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BFE5061-9716-4547-86AD-572DDDD506FB}" type="datetimeFigureOut">
              <a:rPr lang="tr-TR" smtClean="0"/>
              <a:t>12.12.2011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20F136-C596-42D8-A708-CEDBC68D5F12}"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BFE5061-9716-4547-86AD-572DDDD506FB}" type="datetimeFigureOut">
              <a:rPr lang="tr-TR" smtClean="0"/>
              <a:t>12.12.2011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20F136-C596-42D8-A708-CEDBC68D5F12}"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BFE5061-9716-4547-86AD-572DDDD506FB}" type="datetimeFigureOut">
              <a:rPr lang="tr-TR" smtClean="0"/>
              <a:t>12.12.2011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20F136-C596-42D8-A708-CEDBC68D5F12}"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BFE5061-9716-4547-86AD-572DDDD506FB}" type="datetimeFigureOut">
              <a:rPr lang="tr-TR" smtClean="0"/>
              <a:t>12.12.2011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20F136-C596-42D8-A708-CEDBC68D5F12}"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4BFE5061-9716-4547-86AD-572DDDD506FB}" type="datetimeFigureOut">
              <a:rPr lang="tr-TR" smtClean="0"/>
              <a:t>12.12.2011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20F136-C596-42D8-A708-CEDBC68D5F12}"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BFE5061-9716-4547-86AD-572DDDD506FB}" type="datetimeFigureOut">
              <a:rPr lang="tr-TR" smtClean="0"/>
              <a:t>12.12.2011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820F136-C596-42D8-A708-CEDBC68D5F12}"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4BFE5061-9716-4547-86AD-572DDDD506FB}" type="datetimeFigureOut">
              <a:rPr lang="tr-TR" smtClean="0"/>
              <a:t>12.12.2011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820F136-C596-42D8-A708-CEDBC68D5F12}"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BFE5061-9716-4547-86AD-572DDDD506FB}" type="datetimeFigureOut">
              <a:rPr lang="tr-TR" smtClean="0"/>
              <a:t>12.12.2011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820F136-C596-42D8-A708-CEDBC68D5F12}"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BFE5061-9716-4547-86AD-572DDDD506FB}" type="datetimeFigureOut">
              <a:rPr lang="tr-TR" smtClean="0"/>
              <a:t>12.12.2011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20F136-C596-42D8-A708-CEDBC68D5F12}"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BFE5061-9716-4547-86AD-572DDDD506FB}" type="datetimeFigureOut">
              <a:rPr lang="tr-TR" smtClean="0"/>
              <a:t>12.12.2011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20F136-C596-42D8-A708-CEDBC68D5F12}"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BFE5061-9716-4547-86AD-572DDDD506FB}" type="datetimeFigureOut">
              <a:rPr lang="tr-TR" smtClean="0"/>
              <a:t>12.12.2011</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820F136-C596-42D8-A708-CEDBC68D5F12}"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15616" y="1157667"/>
            <a:ext cx="7110857" cy="2800767"/>
          </a:xfrm>
          <a:prstGeom prst="rect">
            <a:avLst/>
          </a:prstGeom>
        </p:spPr>
        <p:txBody>
          <a:bodyPr wrap="square">
            <a:spAutoFit/>
          </a:bodyPr>
          <a:lstStyle/>
          <a:p>
            <a:pPr algn="ctr"/>
            <a:r>
              <a:rPr lang="tr-TR" sz="4400" b="1" dirty="0" smtClean="0"/>
              <a:t>Elma </a:t>
            </a:r>
            <a:r>
              <a:rPr lang="tr-TR" sz="4400" b="1" dirty="0" err="1"/>
              <a:t>Y</a:t>
            </a:r>
            <a:r>
              <a:rPr lang="tr-TR" sz="4400" b="1" dirty="0" err="1" smtClean="0"/>
              <a:t>aprakbükeni</a:t>
            </a:r>
            <a:r>
              <a:rPr lang="tr-TR" sz="4400" b="1" dirty="0" smtClean="0"/>
              <a:t> </a:t>
            </a:r>
          </a:p>
          <a:p>
            <a:pPr algn="ctr"/>
            <a:endParaRPr lang="tr-TR" sz="4400" b="1" dirty="0" smtClean="0"/>
          </a:p>
          <a:p>
            <a:pPr algn="ctr"/>
            <a:r>
              <a:rPr lang="tr-TR" sz="4400" dirty="0" smtClean="0"/>
              <a:t>[</a:t>
            </a:r>
            <a:r>
              <a:rPr lang="tr-TR" sz="4400" dirty="0" err="1" smtClean="0"/>
              <a:t>Archips</a:t>
            </a:r>
            <a:r>
              <a:rPr lang="tr-TR" sz="4400" dirty="0" smtClean="0"/>
              <a:t> </a:t>
            </a:r>
            <a:r>
              <a:rPr lang="tr-TR" sz="4400" dirty="0" err="1" smtClean="0"/>
              <a:t>rosanus</a:t>
            </a:r>
            <a:r>
              <a:rPr lang="tr-TR" sz="4400" dirty="0" smtClean="0"/>
              <a:t> L.(</a:t>
            </a:r>
            <a:r>
              <a:rPr lang="tr-TR" sz="4400" dirty="0" err="1" smtClean="0"/>
              <a:t>Lep</a:t>
            </a:r>
            <a:r>
              <a:rPr lang="tr-TR" sz="4400" dirty="0" smtClean="0"/>
              <a:t>.:</a:t>
            </a:r>
            <a:r>
              <a:rPr lang="tr-TR" sz="4400" dirty="0" err="1" smtClean="0"/>
              <a:t>Tortricidae</a:t>
            </a:r>
            <a:r>
              <a:rPr lang="tr-TR" sz="4400" dirty="0" smtClean="0"/>
              <a:t>)]</a:t>
            </a:r>
            <a:endParaRPr lang="tr-TR" sz="4400" dirty="0"/>
          </a:p>
        </p:txBody>
      </p:sp>
    </p:spTree>
    <p:extLst>
      <p:ext uri="{BB962C8B-B14F-4D97-AF65-F5344CB8AC3E}">
        <p14:creationId xmlns:p14="http://schemas.microsoft.com/office/powerpoint/2010/main" val="2980063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79369" y="1772816"/>
            <a:ext cx="8208912" cy="3785652"/>
          </a:xfrm>
          <a:prstGeom prst="rect">
            <a:avLst/>
          </a:prstGeom>
        </p:spPr>
        <p:txBody>
          <a:bodyPr wrap="square">
            <a:spAutoFit/>
          </a:bodyPr>
          <a:lstStyle/>
          <a:p>
            <a:r>
              <a:rPr lang="tr-TR" sz="2400" dirty="0"/>
              <a:t>Larvalar ilk iki dönemlerinde yeni sürmüş yaprakların uç, gözlerin iç ve dış kısımlarını, çiçeklerin ise erkek ve dişi organlarını yiyerek zarar yaparlar. </a:t>
            </a:r>
          </a:p>
          <a:p>
            <a:endParaRPr lang="tr-TR" sz="2400" dirty="0"/>
          </a:p>
          <a:p>
            <a:r>
              <a:rPr lang="tr-TR" sz="2400" dirty="0"/>
              <a:t>Karakteristik olarak 2-10 adet yaprağı ipeksi ağlarla birbirine bağlayıp buket haline getirirler, tek yaprağı ise ortadamar doğrultusunda puro gibi uzunlamasına sararlar</a:t>
            </a:r>
          </a:p>
          <a:p>
            <a:endParaRPr lang="tr-TR" sz="2400" dirty="0"/>
          </a:p>
          <a:p>
            <a:r>
              <a:rPr lang="tr-TR" sz="2400" dirty="0"/>
              <a:t>Hemen hemen tüm meyve ağaçlarında, süs bitkilerinde ve orman ağaçlarında zarar yaparlar.</a:t>
            </a:r>
          </a:p>
        </p:txBody>
      </p:sp>
    </p:spTree>
    <p:extLst>
      <p:ext uri="{BB962C8B-B14F-4D97-AF65-F5344CB8AC3E}">
        <p14:creationId xmlns:p14="http://schemas.microsoft.com/office/powerpoint/2010/main" val="3123811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2770" y="908720"/>
            <a:ext cx="8712968" cy="5632311"/>
          </a:xfrm>
          <a:prstGeom prst="rect">
            <a:avLst/>
          </a:prstGeom>
        </p:spPr>
        <p:txBody>
          <a:bodyPr wrap="square">
            <a:spAutoFit/>
          </a:bodyPr>
          <a:lstStyle/>
          <a:p>
            <a:r>
              <a:rPr lang="tr-TR" sz="2400" b="1" dirty="0" smtClean="0"/>
              <a:t>Doğal Düşmanları</a:t>
            </a:r>
          </a:p>
          <a:p>
            <a:endParaRPr lang="tr-TR" sz="2400" dirty="0" smtClean="0"/>
          </a:p>
          <a:p>
            <a:r>
              <a:rPr lang="tr-TR" sz="2400" dirty="0" smtClean="0"/>
              <a:t>            </a:t>
            </a:r>
            <a:r>
              <a:rPr lang="tr-TR" sz="2400" b="1" dirty="0" smtClean="0"/>
              <a:t>Yumurta </a:t>
            </a:r>
            <a:r>
              <a:rPr lang="tr-TR" sz="2400" b="1" dirty="0" err="1" smtClean="0"/>
              <a:t>parazitoitleri</a:t>
            </a:r>
            <a:r>
              <a:rPr lang="tr-TR" sz="2400" b="1" dirty="0" smtClean="0"/>
              <a:t>:</a:t>
            </a:r>
          </a:p>
          <a:p>
            <a:endParaRPr lang="tr-TR" sz="2400" dirty="0"/>
          </a:p>
          <a:p>
            <a:r>
              <a:rPr lang="tr-TR" sz="2400" i="1" dirty="0" err="1" smtClean="0"/>
              <a:t>Trichogramma</a:t>
            </a:r>
            <a:r>
              <a:rPr lang="tr-TR" sz="2400" i="1" dirty="0" smtClean="0"/>
              <a:t> </a:t>
            </a:r>
            <a:r>
              <a:rPr lang="tr-TR" sz="2400" i="1" dirty="0" err="1" smtClean="0"/>
              <a:t>cacoeciae</a:t>
            </a:r>
            <a:r>
              <a:rPr lang="tr-TR" sz="2400" i="1" dirty="0"/>
              <a:t> </a:t>
            </a:r>
            <a:r>
              <a:rPr lang="tr-TR" sz="2400" dirty="0" err="1" smtClean="0"/>
              <a:t>Marchal</a:t>
            </a:r>
            <a:r>
              <a:rPr lang="tr-TR" sz="2400" dirty="0" smtClean="0"/>
              <a:t>. (</a:t>
            </a:r>
            <a:r>
              <a:rPr lang="tr-TR" sz="2400" dirty="0" err="1" smtClean="0"/>
              <a:t>Hym</a:t>
            </a:r>
            <a:r>
              <a:rPr lang="tr-TR" sz="2400" dirty="0" smtClean="0"/>
              <a:t>.:</a:t>
            </a:r>
            <a:r>
              <a:rPr lang="tr-TR" sz="2400" dirty="0" err="1" smtClean="0"/>
              <a:t>Trichogrammatidae</a:t>
            </a:r>
            <a:r>
              <a:rPr lang="tr-TR" sz="2400" dirty="0" smtClean="0"/>
              <a:t>)</a:t>
            </a:r>
          </a:p>
          <a:p>
            <a:endParaRPr lang="tr-TR" sz="2400" dirty="0" smtClean="0"/>
          </a:p>
          <a:p>
            <a:r>
              <a:rPr lang="tr-TR" sz="2400" i="1" dirty="0" err="1" smtClean="0"/>
              <a:t>Trichogramma</a:t>
            </a:r>
            <a:r>
              <a:rPr lang="tr-TR" sz="2400" i="1" dirty="0" smtClean="0"/>
              <a:t> </a:t>
            </a:r>
            <a:r>
              <a:rPr lang="tr-TR" sz="2400" i="1" dirty="0" err="1" smtClean="0"/>
              <a:t>dendrolimi</a:t>
            </a:r>
            <a:r>
              <a:rPr lang="tr-TR" sz="2400" dirty="0" smtClean="0"/>
              <a:t> </a:t>
            </a:r>
            <a:r>
              <a:rPr lang="tr-TR" sz="2400" dirty="0" err="1" smtClean="0"/>
              <a:t>Matsumura</a:t>
            </a:r>
            <a:r>
              <a:rPr lang="tr-TR" sz="2400" dirty="0" smtClean="0"/>
              <a:t> </a:t>
            </a:r>
            <a:r>
              <a:rPr lang="tr-TR" sz="2400" dirty="0" err="1" smtClean="0"/>
              <a:t>Hym</a:t>
            </a:r>
            <a:r>
              <a:rPr lang="tr-TR" sz="2400" dirty="0" smtClean="0"/>
              <a:t>.:</a:t>
            </a:r>
            <a:r>
              <a:rPr lang="tr-TR" sz="2400" dirty="0" err="1" smtClean="0"/>
              <a:t>Trichogrammatidae</a:t>
            </a:r>
            <a:r>
              <a:rPr lang="tr-TR" sz="2400" dirty="0" smtClean="0"/>
              <a:t>)</a:t>
            </a:r>
          </a:p>
          <a:p>
            <a:r>
              <a:rPr lang="tr-TR" sz="2400" dirty="0" smtClean="0"/>
              <a:t> </a:t>
            </a:r>
          </a:p>
          <a:p>
            <a:r>
              <a:rPr lang="tr-TR" sz="2400" dirty="0" smtClean="0"/>
              <a:t>	</a:t>
            </a:r>
            <a:r>
              <a:rPr lang="tr-TR" sz="2400" b="1" dirty="0" smtClean="0"/>
              <a:t>Larva </a:t>
            </a:r>
            <a:r>
              <a:rPr lang="tr-TR" sz="2400" b="1" dirty="0" err="1" smtClean="0"/>
              <a:t>parazitoitleri</a:t>
            </a:r>
            <a:r>
              <a:rPr lang="tr-TR" sz="2400" b="1" dirty="0" smtClean="0"/>
              <a:t> :</a:t>
            </a:r>
          </a:p>
          <a:p>
            <a:endParaRPr lang="tr-TR" sz="2400" dirty="0" smtClean="0"/>
          </a:p>
          <a:p>
            <a:r>
              <a:rPr lang="tr-TR" sz="2400" i="1" dirty="0" err="1" smtClean="0"/>
              <a:t>Apanteles</a:t>
            </a:r>
            <a:r>
              <a:rPr lang="tr-TR" sz="2400" i="1" dirty="0" smtClean="0"/>
              <a:t> sp</a:t>
            </a:r>
            <a:r>
              <a:rPr lang="tr-TR" sz="2400" dirty="0" smtClean="0"/>
              <a:t>. (</a:t>
            </a:r>
            <a:r>
              <a:rPr lang="tr-TR" sz="2400" dirty="0" err="1" smtClean="0"/>
              <a:t>Hym</a:t>
            </a:r>
            <a:r>
              <a:rPr lang="tr-TR" sz="2400" dirty="0" smtClean="0"/>
              <a:t>.:</a:t>
            </a:r>
            <a:r>
              <a:rPr lang="tr-TR" sz="2400" dirty="0" err="1" smtClean="0"/>
              <a:t>Braconidae</a:t>
            </a:r>
            <a:r>
              <a:rPr lang="tr-TR" sz="2400" dirty="0" smtClean="0"/>
              <a:t>)</a:t>
            </a:r>
          </a:p>
          <a:p>
            <a:endParaRPr lang="tr-TR" sz="2400" dirty="0" smtClean="0"/>
          </a:p>
          <a:p>
            <a:r>
              <a:rPr lang="tr-TR" sz="2400" i="1" dirty="0" err="1" smtClean="0"/>
              <a:t>Habrobracon</a:t>
            </a:r>
            <a:r>
              <a:rPr lang="tr-TR" sz="2400" i="1" dirty="0" smtClean="0"/>
              <a:t> </a:t>
            </a:r>
            <a:r>
              <a:rPr lang="tr-TR" sz="2400" i="1" dirty="0" err="1" smtClean="0"/>
              <a:t>variegator</a:t>
            </a:r>
            <a:r>
              <a:rPr lang="tr-TR" sz="2400" dirty="0" smtClean="0"/>
              <a:t> </a:t>
            </a:r>
            <a:r>
              <a:rPr lang="tr-TR" sz="2400" dirty="0" err="1" smtClean="0"/>
              <a:t>Spinola</a:t>
            </a:r>
            <a:r>
              <a:rPr lang="tr-TR" sz="2400" dirty="0" smtClean="0"/>
              <a:t> (</a:t>
            </a:r>
            <a:r>
              <a:rPr lang="tr-TR" sz="2400" dirty="0" err="1" smtClean="0"/>
              <a:t>Hym</a:t>
            </a:r>
            <a:r>
              <a:rPr lang="tr-TR" sz="2400" dirty="0" smtClean="0"/>
              <a:t>.:</a:t>
            </a:r>
            <a:r>
              <a:rPr lang="tr-TR" sz="2400" dirty="0" err="1" smtClean="0"/>
              <a:t>Braconidae</a:t>
            </a:r>
            <a:r>
              <a:rPr lang="tr-TR" sz="2400" dirty="0" smtClean="0"/>
              <a:t>)</a:t>
            </a:r>
          </a:p>
          <a:p>
            <a:endParaRPr lang="tr-TR" sz="2400" dirty="0" smtClean="0"/>
          </a:p>
          <a:p>
            <a:r>
              <a:rPr lang="tr-TR" sz="2400" i="1" dirty="0" err="1" smtClean="0"/>
              <a:t>Goniozus</a:t>
            </a:r>
            <a:r>
              <a:rPr lang="tr-TR" sz="2400" i="1" dirty="0" smtClean="0"/>
              <a:t> sp. </a:t>
            </a:r>
            <a:r>
              <a:rPr lang="tr-TR" sz="2400" dirty="0" smtClean="0"/>
              <a:t>(</a:t>
            </a:r>
            <a:r>
              <a:rPr lang="tr-TR" sz="2400" dirty="0" err="1" smtClean="0"/>
              <a:t>Hym</a:t>
            </a:r>
            <a:r>
              <a:rPr lang="tr-TR" sz="2400" dirty="0" smtClean="0"/>
              <a:t>.:</a:t>
            </a:r>
            <a:r>
              <a:rPr lang="tr-TR" sz="2400" dirty="0" err="1" smtClean="0"/>
              <a:t>Bethylidae</a:t>
            </a:r>
            <a:r>
              <a:rPr lang="tr-TR" sz="2400" dirty="0" smtClean="0"/>
              <a:t>)</a:t>
            </a:r>
            <a:endParaRPr lang="tr-TR" sz="2400" dirty="0"/>
          </a:p>
        </p:txBody>
      </p:sp>
    </p:spTree>
    <p:extLst>
      <p:ext uri="{BB962C8B-B14F-4D97-AF65-F5344CB8AC3E}">
        <p14:creationId xmlns:p14="http://schemas.microsoft.com/office/powerpoint/2010/main" val="1666059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8302" y="332656"/>
            <a:ext cx="8064896" cy="6555641"/>
          </a:xfrm>
          <a:prstGeom prst="rect">
            <a:avLst/>
          </a:prstGeom>
        </p:spPr>
        <p:txBody>
          <a:bodyPr wrap="square">
            <a:spAutoFit/>
          </a:bodyPr>
          <a:lstStyle/>
          <a:p>
            <a:r>
              <a:rPr lang="tr-TR" sz="2000" i="1" dirty="0" err="1" smtClean="0"/>
              <a:t>Eulopus</a:t>
            </a:r>
            <a:r>
              <a:rPr lang="tr-TR" sz="2000" i="1" dirty="0" smtClean="0"/>
              <a:t> </a:t>
            </a:r>
            <a:r>
              <a:rPr lang="tr-TR" sz="2000" i="1" dirty="0" err="1" smtClean="0"/>
              <a:t>larvarum</a:t>
            </a:r>
            <a:r>
              <a:rPr lang="tr-TR" sz="2000" i="1" dirty="0" smtClean="0"/>
              <a:t> </a:t>
            </a:r>
            <a:r>
              <a:rPr lang="tr-TR" sz="2000" dirty="0" smtClean="0"/>
              <a:t>(L.) (</a:t>
            </a:r>
            <a:r>
              <a:rPr lang="tr-TR" sz="2000" dirty="0" err="1" smtClean="0"/>
              <a:t>Hym</a:t>
            </a:r>
            <a:r>
              <a:rPr lang="tr-TR" sz="2000" dirty="0" smtClean="0"/>
              <a:t>.:</a:t>
            </a:r>
            <a:r>
              <a:rPr lang="tr-TR" sz="2000" dirty="0" err="1" smtClean="0"/>
              <a:t>Eulophidae</a:t>
            </a:r>
            <a:r>
              <a:rPr lang="tr-TR" sz="2000" dirty="0" smtClean="0"/>
              <a:t>)</a:t>
            </a:r>
          </a:p>
          <a:p>
            <a:endParaRPr lang="tr-TR" sz="2000" dirty="0" smtClean="0"/>
          </a:p>
          <a:p>
            <a:r>
              <a:rPr lang="tr-TR" sz="2000" i="1" dirty="0" err="1" smtClean="0"/>
              <a:t>Colpoclypeus</a:t>
            </a:r>
            <a:r>
              <a:rPr lang="tr-TR" sz="2000" i="1" dirty="0" smtClean="0"/>
              <a:t> </a:t>
            </a:r>
            <a:r>
              <a:rPr lang="tr-TR" sz="2000" i="1" dirty="0" err="1" smtClean="0"/>
              <a:t>florus</a:t>
            </a:r>
            <a:r>
              <a:rPr lang="tr-TR" sz="2000" i="1" dirty="0" smtClean="0"/>
              <a:t> </a:t>
            </a:r>
            <a:r>
              <a:rPr lang="tr-TR" sz="2000" dirty="0" smtClean="0"/>
              <a:t>(</a:t>
            </a:r>
            <a:r>
              <a:rPr lang="tr-TR" sz="2000" dirty="0" err="1" smtClean="0"/>
              <a:t>Walker</a:t>
            </a:r>
            <a:r>
              <a:rPr lang="tr-TR" sz="2000" dirty="0" smtClean="0"/>
              <a:t>) (</a:t>
            </a:r>
            <a:r>
              <a:rPr lang="tr-TR" sz="2000" dirty="0" err="1" smtClean="0"/>
              <a:t>Hym</a:t>
            </a:r>
            <a:r>
              <a:rPr lang="tr-TR" sz="2000" dirty="0" smtClean="0"/>
              <a:t>.:</a:t>
            </a:r>
            <a:r>
              <a:rPr lang="tr-TR" sz="2000" dirty="0" err="1" smtClean="0"/>
              <a:t>Eulophidae</a:t>
            </a:r>
            <a:r>
              <a:rPr lang="tr-TR" sz="2000" dirty="0" smtClean="0"/>
              <a:t>)</a:t>
            </a:r>
          </a:p>
          <a:p>
            <a:endParaRPr lang="tr-TR" sz="2000" dirty="0" smtClean="0"/>
          </a:p>
          <a:p>
            <a:r>
              <a:rPr lang="tr-TR" sz="2000" i="1" dirty="0" err="1" smtClean="0"/>
              <a:t>Macrocentrus</a:t>
            </a:r>
            <a:r>
              <a:rPr lang="tr-TR" sz="2000" i="1" dirty="0" smtClean="0"/>
              <a:t> </a:t>
            </a:r>
            <a:r>
              <a:rPr lang="tr-TR" sz="2000" i="1" dirty="0" err="1" smtClean="0"/>
              <a:t>linearis</a:t>
            </a:r>
            <a:r>
              <a:rPr lang="tr-TR" sz="2000" i="1" dirty="0" smtClean="0"/>
              <a:t> </a:t>
            </a:r>
            <a:r>
              <a:rPr lang="tr-TR" sz="2000" dirty="0" err="1" smtClean="0"/>
              <a:t>Nees</a:t>
            </a:r>
            <a:r>
              <a:rPr lang="tr-TR" sz="2000" dirty="0" smtClean="0"/>
              <a:t> (</a:t>
            </a:r>
            <a:r>
              <a:rPr lang="tr-TR" sz="2000" dirty="0" err="1" smtClean="0"/>
              <a:t>Hym</a:t>
            </a:r>
            <a:r>
              <a:rPr lang="tr-TR" sz="2000" dirty="0" smtClean="0"/>
              <a:t>.:</a:t>
            </a:r>
            <a:r>
              <a:rPr lang="tr-TR" sz="2000" dirty="0" err="1" smtClean="0"/>
              <a:t>Braconidae</a:t>
            </a:r>
            <a:r>
              <a:rPr lang="tr-TR" sz="2000" dirty="0" smtClean="0"/>
              <a:t>)</a:t>
            </a:r>
          </a:p>
          <a:p>
            <a:endParaRPr lang="tr-TR" sz="2000" dirty="0" smtClean="0"/>
          </a:p>
          <a:p>
            <a:r>
              <a:rPr lang="tr-TR" sz="2000" i="1" dirty="0" err="1" smtClean="0"/>
              <a:t>Apanteles</a:t>
            </a:r>
            <a:r>
              <a:rPr lang="tr-TR" sz="2000" i="1" dirty="0" smtClean="0"/>
              <a:t> </a:t>
            </a:r>
            <a:r>
              <a:rPr lang="tr-TR" sz="2000" i="1" dirty="0" err="1" smtClean="0"/>
              <a:t>ater</a:t>
            </a:r>
            <a:r>
              <a:rPr lang="tr-TR" sz="2000" i="1" dirty="0" smtClean="0"/>
              <a:t> </a:t>
            </a:r>
            <a:r>
              <a:rPr lang="tr-TR" sz="2000" dirty="0" err="1" smtClean="0"/>
              <a:t>Ratz</a:t>
            </a:r>
            <a:r>
              <a:rPr lang="tr-TR" sz="2000" dirty="0" smtClean="0"/>
              <a:t>. (</a:t>
            </a:r>
            <a:r>
              <a:rPr lang="tr-TR" sz="2000" dirty="0" err="1" smtClean="0"/>
              <a:t>Hym</a:t>
            </a:r>
            <a:r>
              <a:rPr lang="tr-TR" sz="2000" dirty="0" smtClean="0"/>
              <a:t>.:</a:t>
            </a:r>
            <a:r>
              <a:rPr lang="tr-TR" sz="2000" dirty="0" err="1" smtClean="0"/>
              <a:t>Braconidae</a:t>
            </a:r>
            <a:r>
              <a:rPr lang="tr-TR" sz="2000" dirty="0" smtClean="0"/>
              <a:t>)</a:t>
            </a:r>
          </a:p>
          <a:p>
            <a:endParaRPr lang="tr-TR" sz="2000" dirty="0" smtClean="0"/>
          </a:p>
          <a:p>
            <a:r>
              <a:rPr lang="tr-TR" sz="2000" i="1" dirty="0" err="1" smtClean="0"/>
              <a:t>Meteorus</a:t>
            </a:r>
            <a:r>
              <a:rPr lang="tr-TR" sz="2000" i="1" dirty="0" smtClean="0"/>
              <a:t> </a:t>
            </a:r>
            <a:r>
              <a:rPr lang="tr-TR" sz="2000" i="1" dirty="0" err="1" smtClean="0"/>
              <a:t>ictericus</a:t>
            </a:r>
            <a:r>
              <a:rPr lang="tr-TR" sz="2000" i="1" dirty="0" smtClean="0"/>
              <a:t> </a:t>
            </a:r>
            <a:r>
              <a:rPr lang="tr-TR" sz="2000" dirty="0" err="1" smtClean="0"/>
              <a:t>Nees</a:t>
            </a:r>
            <a:r>
              <a:rPr lang="tr-TR" sz="2000" dirty="0" smtClean="0"/>
              <a:t> (</a:t>
            </a:r>
            <a:r>
              <a:rPr lang="tr-TR" sz="2000" dirty="0" err="1" smtClean="0"/>
              <a:t>Hym</a:t>
            </a:r>
            <a:r>
              <a:rPr lang="tr-TR" sz="2000" dirty="0" smtClean="0"/>
              <a:t>.:</a:t>
            </a:r>
            <a:r>
              <a:rPr lang="tr-TR" sz="2000" dirty="0" err="1" smtClean="0"/>
              <a:t>Braconidae</a:t>
            </a:r>
            <a:r>
              <a:rPr lang="tr-TR" sz="2000" dirty="0" smtClean="0"/>
              <a:t>) </a:t>
            </a:r>
          </a:p>
          <a:p>
            <a:endParaRPr lang="tr-TR" sz="2000" dirty="0" smtClean="0"/>
          </a:p>
          <a:p>
            <a:r>
              <a:rPr lang="tr-TR" sz="2000" dirty="0" smtClean="0"/>
              <a:t>	</a:t>
            </a:r>
            <a:r>
              <a:rPr lang="tr-TR" sz="2000" b="1" dirty="0" smtClean="0"/>
              <a:t>Larva + pupa </a:t>
            </a:r>
            <a:r>
              <a:rPr lang="tr-TR" sz="2000" b="1" dirty="0" err="1" smtClean="0"/>
              <a:t>parazitoitleri</a:t>
            </a:r>
            <a:r>
              <a:rPr lang="tr-TR" sz="2000" b="1" dirty="0" smtClean="0"/>
              <a:t> :</a:t>
            </a:r>
          </a:p>
          <a:p>
            <a:endParaRPr lang="tr-TR" sz="2000" dirty="0" smtClean="0"/>
          </a:p>
          <a:p>
            <a:r>
              <a:rPr lang="tr-TR" sz="2000" i="1" dirty="0" err="1" smtClean="0"/>
              <a:t>Dibrachys</a:t>
            </a:r>
            <a:r>
              <a:rPr lang="tr-TR" sz="2000" i="1" dirty="0" smtClean="0"/>
              <a:t> </a:t>
            </a:r>
            <a:r>
              <a:rPr lang="tr-TR" sz="2000" i="1" dirty="0" err="1" smtClean="0"/>
              <a:t>cavus</a:t>
            </a:r>
            <a:r>
              <a:rPr lang="tr-TR" sz="2000" i="1" dirty="0" smtClean="0"/>
              <a:t> </a:t>
            </a:r>
            <a:r>
              <a:rPr lang="tr-TR" sz="2000" dirty="0" smtClean="0"/>
              <a:t>(</a:t>
            </a:r>
            <a:r>
              <a:rPr lang="tr-TR" sz="2000" dirty="0" err="1" smtClean="0"/>
              <a:t>Walk</a:t>
            </a:r>
            <a:r>
              <a:rPr lang="tr-TR" sz="2000" dirty="0" smtClean="0"/>
              <a:t>.) (</a:t>
            </a:r>
            <a:r>
              <a:rPr lang="tr-TR" sz="2000" dirty="0" err="1" smtClean="0"/>
              <a:t>Hym</a:t>
            </a:r>
            <a:r>
              <a:rPr lang="tr-TR" sz="2000" dirty="0" smtClean="0"/>
              <a:t>.:</a:t>
            </a:r>
            <a:r>
              <a:rPr lang="tr-TR" sz="2000" dirty="0" err="1" smtClean="0"/>
              <a:t>Pteromalidae</a:t>
            </a:r>
            <a:r>
              <a:rPr lang="tr-TR" sz="2000" dirty="0" smtClean="0"/>
              <a:t>)</a:t>
            </a:r>
          </a:p>
          <a:p>
            <a:endParaRPr lang="tr-TR" sz="2000" dirty="0" smtClean="0"/>
          </a:p>
          <a:p>
            <a:r>
              <a:rPr lang="tr-TR" sz="2000" i="1" dirty="0" err="1" smtClean="0"/>
              <a:t>Habrochytus</a:t>
            </a:r>
            <a:r>
              <a:rPr lang="tr-TR" sz="2000" i="1" dirty="0" smtClean="0"/>
              <a:t> </a:t>
            </a:r>
            <a:r>
              <a:rPr lang="tr-TR" sz="2000" i="1" dirty="0" err="1" smtClean="0"/>
              <a:t>chrysos</a:t>
            </a:r>
            <a:r>
              <a:rPr lang="tr-TR" sz="2000" i="1" dirty="0" smtClean="0"/>
              <a:t> </a:t>
            </a:r>
            <a:r>
              <a:rPr lang="tr-TR" sz="2000" dirty="0" smtClean="0"/>
              <a:t>(</a:t>
            </a:r>
            <a:r>
              <a:rPr lang="tr-TR" sz="2000" dirty="0" err="1" smtClean="0"/>
              <a:t>Walk</a:t>
            </a:r>
            <a:r>
              <a:rPr lang="tr-TR" sz="2000" dirty="0" smtClean="0"/>
              <a:t>.) (</a:t>
            </a:r>
            <a:r>
              <a:rPr lang="tr-TR" sz="2000" dirty="0" err="1" smtClean="0"/>
              <a:t>Hym</a:t>
            </a:r>
            <a:r>
              <a:rPr lang="tr-TR" sz="2000" dirty="0" smtClean="0"/>
              <a:t>.:</a:t>
            </a:r>
            <a:r>
              <a:rPr lang="tr-TR" sz="2000" dirty="0" err="1" smtClean="0"/>
              <a:t>Pteromalidae</a:t>
            </a:r>
            <a:r>
              <a:rPr lang="tr-TR" sz="2000" dirty="0" smtClean="0"/>
              <a:t>)</a:t>
            </a:r>
          </a:p>
          <a:p>
            <a:endParaRPr lang="tr-TR" sz="2000" dirty="0" smtClean="0"/>
          </a:p>
          <a:p>
            <a:r>
              <a:rPr lang="tr-TR" sz="2000" i="1" dirty="0" err="1" smtClean="0"/>
              <a:t>Mesopolobus</a:t>
            </a:r>
            <a:r>
              <a:rPr lang="tr-TR" sz="2000" i="1" dirty="0" smtClean="0"/>
              <a:t> sp</a:t>
            </a:r>
            <a:r>
              <a:rPr lang="tr-TR" sz="2000" dirty="0" smtClean="0"/>
              <a:t>. (</a:t>
            </a:r>
            <a:r>
              <a:rPr lang="tr-TR" sz="2000" dirty="0" err="1" smtClean="0"/>
              <a:t>Hym</a:t>
            </a:r>
            <a:r>
              <a:rPr lang="tr-TR" sz="2000" dirty="0" smtClean="0"/>
              <a:t>.:</a:t>
            </a:r>
            <a:r>
              <a:rPr lang="tr-TR" sz="2000" dirty="0" err="1" smtClean="0"/>
              <a:t>Pteromalidae</a:t>
            </a:r>
            <a:r>
              <a:rPr lang="tr-TR" sz="2000" dirty="0" smtClean="0"/>
              <a:t>)</a:t>
            </a:r>
          </a:p>
          <a:p>
            <a:endParaRPr lang="tr-TR" sz="2000" dirty="0" smtClean="0"/>
          </a:p>
          <a:p>
            <a:r>
              <a:rPr lang="tr-TR" sz="2000" i="1" dirty="0" err="1" smtClean="0"/>
              <a:t>Eupelmus</a:t>
            </a:r>
            <a:r>
              <a:rPr lang="tr-TR" sz="2000" i="1" dirty="0" smtClean="0"/>
              <a:t> </a:t>
            </a:r>
            <a:r>
              <a:rPr lang="tr-TR" sz="2000" i="1" dirty="0" err="1" smtClean="0"/>
              <a:t>urozonus</a:t>
            </a:r>
            <a:r>
              <a:rPr lang="tr-TR" sz="2000" i="1" dirty="0" smtClean="0"/>
              <a:t> </a:t>
            </a:r>
            <a:r>
              <a:rPr lang="tr-TR" sz="2000" dirty="0" smtClean="0"/>
              <a:t>Dalman (</a:t>
            </a:r>
            <a:r>
              <a:rPr lang="tr-TR" sz="2000" dirty="0" err="1" smtClean="0"/>
              <a:t>Hym</a:t>
            </a:r>
            <a:r>
              <a:rPr lang="tr-TR" sz="2000" dirty="0" smtClean="0"/>
              <a:t>.:</a:t>
            </a:r>
            <a:r>
              <a:rPr lang="tr-TR" sz="2000" dirty="0" err="1" smtClean="0"/>
              <a:t>Eupelmidae</a:t>
            </a:r>
            <a:r>
              <a:rPr lang="tr-TR" sz="2000" dirty="0" smtClean="0"/>
              <a:t>)</a:t>
            </a:r>
          </a:p>
          <a:p>
            <a:endParaRPr lang="tr-TR" sz="2000" dirty="0" smtClean="0"/>
          </a:p>
          <a:p>
            <a:r>
              <a:rPr lang="tr-TR" sz="2000" i="1" dirty="0" err="1" smtClean="0"/>
              <a:t>Pediobius</a:t>
            </a:r>
            <a:r>
              <a:rPr lang="tr-TR" sz="2000" i="1" dirty="0" smtClean="0"/>
              <a:t> </a:t>
            </a:r>
            <a:r>
              <a:rPr lang="tr-TR" sz="2000" i="1" dirty="0" err="1" smtClean="0"/>
              <a:t>bruchicida</a:t>
            </a:r>
            <a:r>
              <a:rPr lang="tr-TR" sz="2000" i="1" dirty="0" smtClean="0"/>
              <a:t> </a:t>
            </a:r>
            <a:r>
              <a:rPr lang="tr-TR" sz="2000" dirty="0" err="1" smtClean="0"/>
              <a:t>Rond</a:t>
            </a:r>
            <a:r>
              <a:rPr lang="tr-TR" sz="2000" dirty="0" smtClean="0"/>
              <a:t> (</a:t>
            </a:r>
            <a:r>
              <a:rPr lang="tr-TR" sz="2000" dirty="0" err="1" smtClean="0"/>
              <a:t>Hym</a:t>
            </a:r>
            <a:r>
              <a:rPr lang="tr-TR" sz="2000" dirty="0" smtClean="0"/>
              <a:t>.:</a:t>
            </a:r>
            <a:r>
              <a:rPr lang="tr-TR" sz="2000" dirty="0" err="1" smtClean="0"/>
              <a:t>Eulophidae</a:t>
            </a:r>
            <a:r>
              <a:rPr lang="tr-TR" sz="2000" dirty="0" smtClean="0"/>
              <a:t>)</a:t>
            </a:r>
            <a:endParaRPr lang="tr-TR" sz="2000" dirty="0"/>
          </a:p>
        </p:txBody>
      </p:sp>
    </p:spTree>
    <p:extLst>
      <p:ext uri="{BB962C8B-B14F-4D97-AF65-F5344CB8AC3E}">
        <p14:creationId xmlns:p14="http://schemas.microsoft.com/office/powerpoint/2010/main" val="3842786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122049"/>
            <a:ext cx="8496944" cy="6863417"/>
          </a:xfrm>
          <a:prstGeom prst="rect">
            <a:avLst/>
          </a:prstGeom>
        </p:spPr>
        <p:txBody>
          <a:bodyPr wrap="square">
            <a:spAutoFit/>
          </a:bodyPr>
          <a:lstStyle/>
          <a:p>
            <a:endParaRPr lang="tr-TR" sz="2000" dirty="0" smtClean="0"/>
          </a:p>
          <a:p>
            <a:r>
              <a:rPr lang="tr-TR" sz="2000" dirty="0"/>
              <a:t>	</a:t>
            </a:r>
            <a:r>
              <a:rPr lang="tr-TR" sz="2000" b="1" dirty="0" smtClean="0"/>
              <a:t>Pupa </a:t>
            </a:r>
            <a:r>
              <a:rPr lang="tr-TR" sz="2000" b="1" dirty="0" err="1" smtClean="0"/>
              <a:t>parazitoitleri</a:t>
            </a:r>
            <a:r>
              <a:rPr lang="tr-TR" sz="2000" b="1" dirty="0" smtClean="0"/>
              <a:t> :</a:t>
            </a:r>
          </a:p>
          <a:p>
            <a:endParaRPr lang="tr-TR" sz="2000" dirty="0" smtClean="0"/>
          </a:p>
          <a:p>
            <a:r>
              <a:rPr lang="tr-TR" sz="2000" i="1" dirty="0" err="1" smtClean="0"/>
              <a:t>Itoplectis</a:t>
            </a:r>
            <a:r>
              <a:rPr lang="tr-TR" sz="2000" i="1" dirty="0" smtClean="0"/>
              <a:t> </a:t>
            </a:r>
            <a:r>
              <a:rPr lang="tr-TR" sz="2000" i="1" dirty="0" err="1" smtClean="0"/>
              <a:t>maculator</a:t>
            </a:r>
            <a:r>
              <a:rPr lang="tr-TR" sz="2000" i="1" dirty="0" smtClean="0"/>
              <a:t> </a:t>
            </a:r>
            <a:r>
              <a:rPr lang="tr-TR" sz="2000" dirty="0" smtClean="0"/>
              <a:t>F. (</a:t>
            </a:r>
            <a:r>
              <a:rPr lang="tr-TR" sz="2000" dirty="0" err="1" smtClean="0"/>
              <a:t>Hym</a:t>
            </a:r>
            <a:r>
              <a:rPr lang="tr-TR" sz="2000" dirty="0" smtClean="0"/>
              <a:t>.:</a:t>
            </a:r>
            <a:r>
              <a:rPr lang="tr-TR" sz="2000" dirty="0" err="1" smtClean="0"/>
              <a:t>Ichneumonidae</a:t>
            </a:r>
            <a:r>
              <a:rPr lang="tr-TR" sz="2000" dirty="0" smtClean="0"/>
              <a:t>)</a:t>
            </a:r>
          </a:p>
          <a:p>
            <a:endParaRPr lang="tr-TR" sz="2000" dirty="0" smtClean="0"/>
          </a:p>
          <a:p>
            <a:r>
              <a:rPr lang="tr-TR" sz="2000" i="1" dirty="0" err="1" smtClean="0"/>
              <a:t>Trichomma</a:t>
            </a:r>
            <a:r>
              <a:rPr lang="tr-TR" sz="2000" i="1" dirty="0" smtClean="0"/>
              <a:t> sp. </a:t>
            </a:r>
            <a:r>
              <a:rPr lang="tr-TR" sz="2000" dirty="0" smtClean="0"/>
              <a:t>(</a:t>
            </a:r>
            <a:r>
              <a:rPr lang="tr-TR" sz="2000" dirty="0" err="1" smtClean="0"/>
              <a:t>Hym</a:t>
            </a:r>
            <a:r>
              <a:rPr lang="tr-TR" sz="2000" dirty="0" smtClean="0"/>
              <a:t>.: </a:t>
            </a:r>
            <a:r>
              <a:rPr lang="tr-TR" sz="2000" dirty="0" err="1" smtClean="0"/>
              <a:t>Ichneumonidae</a:t>
            </a:r>
            <a:r>
              <a:rPr lang="tr-TR" sz="2000" dirty="0" smtClean="0"/>
              <a:t>)</a:t>
            </a:r>
          </a:p>
          <a:p>
            <a:endParaRPr lang="tr-TR" sz="2000" dirty="0" smtClean="0"/>
          </a:p>
          <a:p>
            <a:r>
              <a:rPr lang="tr-TR" sz="2000" i="1" dirty="0" err="1" smtClean="0"/>
              <a:t>Habrochytus</a:t>
            </a:r>
            <a:r>
              <a:rPr lang="tr-TR" sz="2000" i="1" dirty="0" smtClean="0"/>
              <a:t> </a:t>
            </a:r>
            <a:r>
              <a:rPr lang="tr-TR" sz="2000" i="1" dirty="0" err="1" smtClean="0"/>
              <a:t>semotus</a:t>
            </a:r>
            <a:r>
              <a:rPr lang="tr-TR" sz="2000" i="1" dirty="0" smtClean="0"/>
              <a:t> </a:t>
            </a:r>
            <a:r>
              <a:rPr lang="tr-TR" sz="2000" dirty="0" smtClean="0"/>
              <a:t>(</a:t>
            </a:r>
            <a:r>
              <a:rPr lang="tr-TR" sz="2000" dirty="0" err="1" smtClean="0"/>
              <a:t>Walk</a:t>
            </a:r>
            <a:r>
              <a:rPr lang="tr-TR" sz="2000" dirty="0" smtClean="0"/>
              <a:t>.) (</a:t>
            </a:r>
            <a:r>
              <a:rPr lang="tr-TR" sz="2000" dirty="0" err="1" smtClean="0"/>
              <a:t>Hym</a:t>
            </a:r>
            <a:r>
              <a:rPr lang="tr-TR" sz="2000" dirty="0" smtClean="0"/>
              <a:t>.:</a:t>
            </a:r>
            <a:r>
              <a:rPr lang="tr-TR" sz="2000" dirty="0" err="1" smtClean="0"/>
              <a:t>Pteromalidae</a:t>
            </a:r>
            <a:r>
              <a:rPr lang="tr-TR" sz="2000" dirty="0" smtClean="0"/>
              <a:t>)</a:t>
            </a:r>
          </a:p>
          <a:p>
            <a:endParaRPr lang="tr-TR" sz="2000" dirty="0" smtClean="0"/>
          </a:p>
          <a:p>
            <a:r>
              <a:rPr lang="tr-TR" sz="2000" i="1" dirty="0" err="1" smtClean="0"/>
              <a:t>Tetrastichus</a:t>
            </a:r>
            <a:r>
              <a:rPr lang="tr-TR" sz="2000" i="1" dirty="0" smtClean="0"/>
              <a:t> sp. </a:t>
            </a:r>
            <a:r>
              <a:rPr lang="tr-TR" sz="2000" i="1" dirty="0" err="1" smtClean="0"/>
              <a:t>nr</a:t>
            </a:r>
            <a:r>
              <a:rPr lang="tr-TR" sz="2000" i="1" dirty="0" smtClean="0"/>
              <a:t>. </a:t>
            </a:r>
            <a:r>
              <a:rPr lang="tr-TR" sz="2000" i="1" dirty="0" err="1" smtClean="0"/>
              <a:t>galactopus</a:t>
            </a:r>
            <a:r>
              <a:rPr lang="tr-TR" sz="2000" i="1" dirty="0" smtClean="0"/>
              <a:t> </a:t>
            </a:r>
            <a:r>
              <a:rPr lang="tr-TR" sz="2000" dirty="0" smtClean="0"/>
              <a:t>(</a:t>
            </a:r>
            <a:r>
              <a:rPr lang="tr-TR" sz="2000" dirty="0" err="1" smtClean="0"/>
              <a:t>Ratz</a:t>
            </a:r>
            <a:r>
              <a:rPr lang="tr-TR" sz="2000" dirty="0" smtClean="0"/>
              <a:t>) (</a:t>
            </a:r>
            <a:r>
              <a:rPr lang="tr-TR" sz="2000" dirty="0" err="1" smtClean="0"/>
              <a:t>Hym</a:t>
            </a:r>
            <a:r>
              <a:rPr lang="tr-TR" sz="2000" dirty="0" smtClean="0"/>
              <a:t>.:</a:t>
            </a:r>
            <a:r>
              <a:rPr lang="tr-TR" sz="2000" dirty="0" err="1" smtClean="0"/>
              <a:t>Eulophidae</a:t>
            </a:r>
            <a:r>
              <a:rPr lang="tr-TR" sz="2000" dirty="0" smtClean="0"/>
              <a:t>)</a:t>
            </a:r>
          </a:p>
          <a:p>
            <a:endParaRPr lang="tr-TR" sz="2000" dirty="0" smtClean="0"/>
          </a:p>
          <a:p>
            <a:r>
              <a:rPr lang="tr-TR" sz="2000" i="1" dirty="0" err="1" smtClean="0"/>
              <a:t>Monodontomerus</a:t>
            </a:r>
            <a:r>
              <a:rPr lang="tr-TR" sz="2000" i="1" dirty="0" smtClean="0"/>
              <a:t> </a:t>
            </a:r>
            <a:r>
              <a:rPr lang="tr-TR" sz="2000" i="1" dirty="0" err="1" smtClean="0"/>
              <a:t>aereus</a:t>
            </a:r>
            <a:r>
              <a:rPr lang="tr-TR" sz="2000" i="1" dirty="0" smtClean="0"/>
              <a:t> </a:t>
            </a:r>
            <a:r>
              <a:rPr lang="tr-TR" sz="2000" dirty="0" err="1" smtClean="0"/>
              <a:t>Wlk</a:t>
            </a:r>
            <a:r>
              <a:rPr lang="tr-TR" sz="2000" dirty="0" smtClean="0"/>
              <a:t>. (</a:t>
            </a:r>
            <a:r>
              <a:rPr lang="tr-TR" sz="2000" dirty="0" err="1" smtClean="0"/>
              <a:t>Hym</a:t>
            </a:r>
            <a:r>
              <a:rPr lang="tr-TR" sz="2000" dirty="0" smtClean="0"/>
              <a:t>.:</a:t>
            </a:r>
            <a:r>
              <a:rPr lang="tr-TR" sz="2000" dirty="0" err="1" smtClean="0"/>
              <a:t>Torimidae</a:t>
            </a:r>
            <a:r>
              <a:rPr lang="tr-TR" sz="2000" dirty="0" smtClean="0"/>
              <a:t>)</a:t>
            </a:r>
          </a:p>
          <a:p>
            <a:endParaRPr lang="tr-TR" sz="2000" dirty="0" smtClean="0"/>
          </a:p>
          <a:p>
            <a:r>
              <a:rPr lang="tr-TR" sz="2000" i="1" dirty="0" err="1" smtClean="0"/>
              <a:t>Brachymeria</a:t>
            </a:r>
            <a:r>
              <a:rPr lang="tr-TR" sz="2000" i="1" dirty="0" smtClean="0"/>
              <a:t> </a:t>
            </a:r>
            <a:r>
              <a:rPr lang="tr-TR" sz="2000" i="1" dirty="0" err="1" smtClean="0"/>
              <a:t>intermedia</a:t>
            </a:r>
            <a:r>
              <a:rPr lang="tr-TR" sz="2000" i="1" dirty="0" smtClean="0"/>
              <a:t> </a:t>
            </a:r>
            <a:r>
              <a:rPr lang="tr-TR" sz="2000" dirty="0" smtClean="0"/>
              <a:t>(</a:t>
            </a:r>
            <a:r>
              <a:rPr lang="tr-TR" sz="2000" dirty="0" err="1" smtClean="0"/>
              <a:t>Nees</a:t>
            </a:r>
            <a:r>
              <a:rPr lang="tr-TR" sz="2000" dirty="0" smtClean="0"/>
              <a:t>) (</a:t>
            </a:r>
            <a:r>
              <a:rPr lang="tr-TR" sz="2000" dirty="0" err="1" smtClean="0"/>
              <a:t>Hym</a:t>
            </a:r>
            <a:r>
              <a:rPr lang="tr-TR" sz="2000" dirty="0" smtClean="0"/>
              <a:t>.:</a:t>
            </a:r>
            <a:r>
              <a:rPr lang="tr-TR" sz="2000" dirty="0" err="1" smtClean="0"/>
              <a:t>Chalcididae</a:t>
            </a:r>
            <a:r>
              <a:rPr lang="tr-TR" sz="2000" dirty="0" smtClean="0"/>
              <a:t>)</a:t>
            </a:r>
          </a:p>
          <a:p>
            <a:endParaRPr lang="tr-TR" sz="2000" dirty="0" smtClean="0"/>
          </a:p>
          <a:p>
            <a:r>
              <a:rPr lang="tr-TR" sz="2000" i="1" dirty="0" err="1" smtClean="0"/>
              <a:t>Cadurcia</a:t>
            </a:r>
            <a:r>
              <a:rPr lang="tr-TR" sz="2000" i="1" dirty="0" smtClean="0"/>
              <a:t> </a:t>
            </a:r>
            <a:r>
              <a:rPr lang="tr-TR" sz="2000" i="1" dirty="0" err="1" smtClean="0"/>
              <a:t>casta</a:t>
            </a:r>
            <a:r>
              <a:rPr lang="tr-TR" sz="2000" i="1" dirty="0" smtClean="0"/>
              <a:t> </a:t>
            </a:r>
            <a:r>
              <a:rPr lang="tr-TR" sz="2000" dirty="0" err="1" smtClean="0"/>
              <a:t>Rond</a:t>
            </a:r>
            <a:r>
              <a:rPr lang="tr-TR" sz="2000" dirty="0" smtClean="0"/>
              <a:t>. (Dip.:</a:t>
            </a:r>
            <a:r>
              <a:rPr lang="tr-TR" sz="2000" dirty="0" err="1" smtClean="0"/>
              <a:t>Tachinidae</a:t>
            </a:r>
            <a:r>
              <a:rPr lang="tr-TR" sz="2000" dirty="0" smtClean="0"/>
              <a:t>)</a:t>
            </a:r>
          </a:p>
          <a:p>
            <a:endParaRPr lang="tr-TR" sz="2000" dirty="0" smtClean="0"/>
          </a:p>
          <a:p>
            <a:r>
              <a:rPr lang="tr-TR" sz="2000" b="1" dirty="0"/>
              <a:t>	</a:t>
            </a:r>
            <a:r>
              <a:rPr lang="tr-TR" sz="2000" b="1" dirty="0" err="1" smtClean="0"/>
              <a:t>Predatörleri</a:t>
            </a:r>
            <a:endParaRPr lang="tr-TR" sz="2000" b="1" dirty="0" smtClean="0"/>
          </a:p>
          <a:p>
            <a:endParaRPr lang="tr-TR" sz="2000" dirty="0" smtClean="0"/>
          </a:p>
          <a:p>
            <a:r>
              <a:rPr lang="tr-TR" sz="2000" i="1" dirty="0" err="1" smtClean="0"/>
              <a:t>Ancistrocerus</a:t>
            </a:r>
            <a:r>
              <a:rPr lang="tr-TR" sz="2000" i="1" dirty="0" smtClean="0"/>
              <a:t> </a:t>
            </a:r>
            <a:r>
              <a:rPr lang="tr-TR" sz="2000" i="1" dirty="0" err="1" smtClean="0"/>
              <a:t>nigricornis</a:t>
            </a:r>
            <a:r>
              <a:rPr lang="tr-TR" sz="2000" i="1" dirty="0" smtClean="0"/>
              <a:t> </a:t>
            </a:r>
            <a:r>
              <a:rPr lang="tr-TR" sz="2000" dirty="0" smtClean="0"/>
              <a:t>Curt. (</a:t>
            </a:r>
            <a:r>
              <a:rPr lang="tr-TR" sz="2000" dirty="0" err="1" smtClean="0"/>
              <a:t>Hym</a:t>
            </a:r>
            <a:r>
              <a:rPr lang="tr-TR" sz="2000" dirty="0" smtClean="0"/>
              <a:t>.:</a:t>
            </a:r>
            <a:r>
              <a:rPr lang="tr-TR" sz="2000" dirty="0" err="1" smtClean="0"/>
              <a:t>Vespiidae</a:t>
            </a:r>
            <a:r>
              <a:rPr lang="tr-TR" sz="2000" dirty="0" smtClean="0"/>
              <a:t>)</a:t>
            </a:r>
          </a:p>
          <a:p>
            <a:endParaRPr lang="tr-TR" sz="2000" dirty="0" smtClean="0"/>
          </a:p>
          <a:p>
            <a:r>
              <a:rPr lang="tr-TR" sz="2000" i="1" dirty="0" err="1" smtClean="0"/>
              <a:t>Sylvia</a:t>
            </a:r>
            <a:r>
              <a:rPr lang="tr-TR" sz="2000" i="1" dirty="0" smtClean="0"/>
              <a:t> sp</a:t>
            </a:r>
            <a:r>
              <a:rPr lang="tr-TR" sz="2000" dirty="0" smtClean="0"/>
              <a:t>. (</a:t>
            </a:r>
            <a:r>
              <a:rPr lang="tr-TR" sz="2000" dirty="0" err="1" smtClean="0"/>
              <a:t>Aves:Sylviidae</a:t>
            </a:r>
            <a:r>
              <a:rPr lang="tr-TR" sz="2000" dirty="0" smtClean="0"/>
              <a:t>)</a:t>
            </a:r>
          </a:p>
        </p:txBody>
      </p:sp>
    </p:spTree>
    <p:extLst>
      <p:ext uri="{BB962C8B-B14F-4D97-AF65-F5344CB8AC3E}">
        <p14:creationId xmlns:p14="http://schemas.microsoft.com/office/powerpoint/2010/main" val="3326764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484784"/>
            <a:ext cx="8568952" cy="4893647"/>
          </a:xfrm>
          <a:prstGeom prst="rect">
            <a:avLst/>
          </a:prstGeom>
        </p:spPr>
        <p:txBody>
          <a:bodyPr wrap="square">
            <a:spAutoFit/>
          </a:bodyPr>
          <a:lstStyle/>
          <a:p>
            <a:r>
              <a:rPr lang="tr-TR" sz="2400" dirty="0" smtClean="0"/>
              <a:t>Bu doğal düşmanlar içinde en önemlisi yumurta </a:t>
            </a:r>
            <a:r>
              <a:rPr lang="tr-TR" sz="2400" dirty="0" err="1" smtClean="0"/>
              <a:t>parazitoiti</a:t>
            </a:r>
            <a:r>
              <a:rPr lang="tr-TR" sz="2400" dirty="0" smtClean="0"/>
              <a:t> olan </a:t>
            </a:r>
            <a:r>
              <a:rPr lang="tr-TR" sz="2400" dirty="0" err="1" smtClean="0"/>
              <a:t>Trichogramma</a:t>
            </a:r>
            <a:r>
              <a:rPr lang="tr-TR" sz="2400" dirty="0" smtClean="0"/>
              <a:t> türleridir. </a:t>
            </a:r>
          </a:p>
          <a:p>
            <a:endParaRPr lang="tr-TR" sz="2400" dirty="0"/>
          </a:p>
          <a:p>
            <a:r>
              <a:rPr lang="tr-TR" sz="2400" dirty="0" err="1" smtClean="0"/>
              <a:t>Trichogramma</a:t>
            </a:r>
            <a:r>
              <a:rPr lang="tr-TR" sz="2400" dirty="0" smtClean="0"/>
              <a:t> yaşayışını, Elma </a:t>
            </a:r>
            <a:r>
              <a:rPr lang="tr-TR" sz="2400" dirty="0" err="1" smtClean="0"/>
              <a:t>yaprakbükeninin</a:t>
            </a:r>
            <a:r>
              <a:rPr lang="tr-TR" sz="2400" dirty="0" smtClean="0"/>
              <a:t> yaşayışına uydurmuştur. </a:t>
            </a:r>
          </a:p>
          <a:p>
            <a:endParaRPr lang="tr-TR" sz="2400" dirty="0" smtClean="0"/>
          </a:p>
          <a:p>
            <a:r>
              <a:rPr lang="tr-TR" sz="2400" dirty="0" smtClean="0"/>
              <a:t>Bu </a:t>
            </a:r>
            <a:r>
              <a:rPr lang="tr-TR" sz="2400" dirty="0" err="1" smtClean="0"/>
              <a:t>parazitoit</a:t>
            </a:r>
            <a:r>
              <a:rPr lang="tr-TR" sz="2400" dirty="0" smtClean="0"/>
              <a:t> kışı, Elma </a:t>
            </a:r>
            <a:r>
              <a:rPr lang="tr-TR" sz="2400" dirty="0" err="1" smtClean="0"/>
              <a:t>yaprakbükeni</a:t>
            </a:r>
            <a:r>
              <a:rPr lang="tr-TR" sz="2400" dirty="0" smtClean="0"/>
              <a:t> yumurtalarının içinde </a:t>
            </a:r>
            <a:r>
              <a:rPr lang="tr-TR" sz="2400" dirty="0" err="1" smtClean="0"/>
              <a:t>diyapoza</a:t>
            </a:r>
            <a:r>
              <a:rPr lang="tr-TR" sz="2400" dirty="0" smtClean="0"/>
              <a:t> girerek, </a:t>
            </a:r>
            <a:r>
              <a:rPr lang="tr-TR" sz="2400" dirty="0" err="1" smtClean="0"/>
              <a:t>prepupa</a:t>
            </a:r>
            <a:r>
              <a:rPr lang="tr-TR" sz="2400" dirty="0" smtClean="0"/>
              <a:t> halinde geçirir. Mart ayında, konukçu yumurtalarından çıkan, kısa kanatlı ve koyu renkli dişiler, çoğunlukla aynı yumurta paketindeki normal yumurtaları veya en yakın olan yumurta paketlerindeki yumurtaları parazitler. Parazitli yumurtalar kısa bir süre sonra kararır ve haziran-temmuz aylarına kadar açılmadan kalır. </a:t>
            </a:r>
          </a:p>
        </p:txBody>
      </p:sp>
    </p:spTree>
    <p:extLst>
      <p:ext uri="{BB962C8B-B14F-4D97-AF65-F5344CB8AC3E}">
        <p14:creationId xmlns:p14="http://schemas.microsoft.com/office/powerpoint/2010/main" val="583134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88640"/>
            <a:ext cx="8640960" cy="6001643"/>
          </a:xfrm>
          <a:prstGeom prst="rect">
            <a:avLst/>
          </a:prstGeom>
        </p:spPr>
        <p:txBody>
          <a:bodyPr wrap="square">
            <a:spAutoFit/>
          </a:bodyPr>
          <a:lstStyle/>
          <a:p>
            <a:r>
              <a:rPr lang="tr-TR" sz="2400" b="1" dirty="0" smtClean="0"/>
              <a:t>Mücadelesi</a:t>
            </a:r>
          </a:p>
          <a:p>
            <a:endParaRPr lang="tr-TR" sz="2400" dirty="0" smtClean="0"/>
          </a:p>
          <a:p>
            <a:r>
              <a:rPr lang="tr-TR" sz="2400" b="1" dirty="0" smtClean="0"/>
              <a:t>a) Mekanik mücadele</a:t>
            </a:r>
          </a:p>
          <a:p>
            <a:endParaRPr lang="tr-TR" sz="2400" dirty="0" smtClean="0"/>
          </a:p>
          <a:p>
            <a:r>
              <a:rPr lang="tr-TR" sz="2400" dirty="0" smtClean="0"/>
              <a:t>Erken ilkbahar, sonbahar ve kış aylarında, gövde ve kalın dallar üzerinde bulunan normal(parazitlenmemiş) yumurta paketleri ezilerek yok edilebilir. </a:t>
            </a:r>
          </a:p>
          <a:p>
            <a:endParaRPr lang="tr-TR" sz="2400" dirty="0"/>
          </a:p>
          <a:p>
            <a:r>
              <a:rPr lang="tr-TR" sz="2400" dirty="0" smtClean="0"/>
              <a:t>Ancak </a:t>
            </a:r>
            <a:r>
              <a:rPr lang="tr-TR" sz="2400" dirty="0" err="1" smtClean="0"/>
              <a:t>Trichogramma</a:t>
            </a:r>
            <a:r>
              <a:rPr lang="tr-TR" sz="2400" dirty="0" smtClean="0"/>
              <a:t> türleri tarafından parazitlenerek siyahlaşan yumurtaların ezilmemesine dikkat edilmelidir.</a:t>
            </a:r>
          </a:p>
          <a:p>
            <a:endParaRPr lang="tr-TR" sz="2400" dirty="0" smtClean="0"/>
          </a:p>
          <a:p>
            <a:r>
              <a:rPr lang="tr-TR" sz="2400" b="1" dirty="0" smtClean="0"/>
              <a:t>b) Biyolojik mücadele</a:t>
            </a:r>
          </a:p>
          <a:p>
            <a:endParaRPr lang="tr-TR" sz="2400" dirty="0" smtClean="0"/>
          </a:p>
          <a:p>
            <a:r>
              <a:rPr lang="tr-TR" sz="2400" dirty="0" smtClean="0"/>
              <a:t>Yumurta </a:t>
            </a:r>
            <a:r>
              <a:rPr lang="tr-TR" sz="2400" dirty="0" err="1" smtClean="0"/>
              <a:t>parazitoitlerinin</a:t>
            </a:r>
            <a:r>
              <a:rPr lang="tr-TR" sz="2400" dirty="0" smtClean="0"/>
              <a:t> ve diğer doğal düşmanlarının korunması ve popülasyonlarının arttırılması için gerekli tedbirler alınmalıdır.</a:t>
            </a:r>
          </a:p>
          <a:p>
            <a:endParaRPr lang="tr-TR" sz="2400" dirty="0" smtClean="0"/>
          </a:p>
        </p:txBody>
      </p:sp>
    </p:spTree>
    <p:extLst>
      <p:ext uri="{BB962C8B-B14F-4D97-AF65-F5344CB8AC3E}">
        <p14:creationId xmlns:p14="http://schemas.microsoft.com/office/powerpoint/2010/main" val="1661156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478389"/>
            <a:ext cx="8280920" cy="5262979"/>
          </a:xfrm>
          <a:prstGeom prst="rect">
            <a:avLst/>
          </a:prstGeom>
        </p:spPr>
        <p:txBody>
          <a:bodyPr wrap="square">
            <a:spAutoFit/>
          </a:bodyPr>
          <a:lstStyle/>
          <a:p>
            <a:r>
              <a:rPr lang="tr-TR" sz="2400" dirty="0" smtClean="0"/>
              <a:t>Yararlılara zararsız veya az zararlı ilaçların tercih edilmesi ve ilaçlama zamanının bunların en az zarar göreceği şekilde ayarlanması, doğal düşman-</a:t>
            </a:r>
            <a:r>
              <a:rPr lang="tr-TR" sz="2400" dirty="0" err="1" smtClean="0"/>
              <a:t>ların</a:t>
            </a:r>
            <a:r>
              <a:rPr lang="tr-TR" sz="2400" dirty="0" smtClean="0"/>
              <a:t> korunması açısından son derece önemlidir. </a:t>
            </a:r>
          </a:p>
          <a:p>
            <a:endParaRPr lang="tr-TR" sz="2400" dirty="0" smtClean="0"/>
          </a:p>
          <a:p>
            <a:r>
              <a:rPr lang="tr-TR" sz="2400" dirty="0" smtClean="0"/>
              <a:t>Bunun için, yararlılarının saptandığı bahçelerde; yumurta, larva ve pupa </a:t>
            </a:r>
            <a:r>
              <a:rPr lang="tr-TR" sz="2400" dirty="0" err="1" smtClean="0"/>
              <a:t>parazitoitlerinin</a:t>
            </a:r>
            <a:r>
              <a:rPr lang="tr-TR" sz="2400" dirty="0" smtClean="0"/>
              <a:t> en aktif olduğu haziran ayında diğer zararlılara karşı yapılacak ilaçlı mücadeleden mümkün olduğunca kaçınmalıdır. Özellikle yumurta </a:t>
            </a:r>
            <a:r>
              <a:rPr lang="tr-TR" sz="2400" dirty="0" err="1" smtClean="0"/>
              <a:t>parazitoitlerinin</a:t>
            </a:r>
            <a:r>
              <a:rPr lang="tr-TR" sz="2400" dirty="0" smtClean="0"/>
              <a:t> bulunduğu bahçelerde, diğer zararlılara karşı kış ilaçlaması yapılmamalıdır.</a:t>
            </a:r>
          </a:p>
          <a:p>
            <a:endParaRPr lang="tr-TR" sz="2400" dirty="0"/>
          </a:p>
          <a:p>
            <a:r>
              <a:rPr lang="tr-TR" sz="2400" dirty="0" err="1"/>
              <a:t>Trichogramma</a:t>
            </a:r>
            <a:r>
              <a:rPr lang="tr-TR" sz="2400" dirty="0"/>
              <a:t> türleri veya diğer doğal düşmanların salınımı yapılabilir</a:t>
            </a:r>
            <a:r>
              <a:rPr lang="tr-TR" sz="2400" dirty="0" smtClean="0"/>
              <a:t>.</a:t>
            </a:r>
            <a:endParaRPr lang="tr-TR" sz="2400" dirty="0"/>
          </a:p>
        </p:txBody>
      </p:sp>
    </p:spTree>
    <p:extLst>
      <p:ext uri="{BB962C8B-B14F-4D97-AF65-F5344CB8AC3E}">
        <p14:creationId xmlns:p14="http://schemas.microsoft.com/office/powerpoint/2010/main" val="3024078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739725"/>
            <a:ext cx="8568952" cy="6001643"/>
          </a:xfrm>
          <a:prstGeom prst="rect">
            <a:avLst/>
          </a:prstGeom>
        </p:spPr>
        <p:txBody>
          <a:bodyPr wrap="square">
            <a:spAutoFit/>
          </a:bodyPr>
          <a:lstStyle/>
          <a:p>
            <a:r>
              <a:rPr lang="tr-TR" sz="2400" b="1" dirty="0" smtClean="0"/>
              <a:t>c) </a:t>
            </a:r>
            <a:r>
              <a:rPr lang="tr-TR" sz="2400" b="1" dirty="0" err="1" smtClean="0"/>
              <a:t>Biyoteknik</a:t>
            </a:r>
            <a:r>
              <a:rPr lang="tr-TR" sz="2400" b="1" dirty="0" smtClean="0"/>
              <a:t> mücadele</a:t>
            </a:r>
          </a:p>
          <a:p>
            <a:endParaRPr lang="tr-TR" sz="2400" dirty="0" smtClean="0"/>
          </a:p>
          <a:p>
            <a:r>
              <a:rPr lang="tr-TR" sz="2400" dirty="0" smtClean="0"/>
              <a:t>Ağaç başına 5-6 adet normal(parazitlenmemiş) yumurta paketi bulunan bahçelerde, besi tuzakları ile kitlesel yakalama şeklinde mücadele yapılmalıdır. </a:t>
            </a:r>
          </a:p>
          <a:p>
            <a:endParaRPr lang="tr-TR" sz="2400" dirty="0"/>
          </a:p>
          <a:p>
            <a:r>
              <a:rPr lang="tr-TR" sz="2400" dirty="0" smtClean="0"/>
              <a:t>Bu tuzaklar, 1 litre için; "900 ml su +100 ml şarap + 25 g toz şeker + 25 ml sirke" karışımı ile hazırlanır. </a:t>
            </a:r>
          </a:p>
          <a:p>
            <a:endParaRPr lang="tr-TR" sz="2400" dirty="0"/>
          </a:p>
          <a:p>
            <a:r>
              <a:rPr lang="tr-TR" sz="2400" dirty="0" smtClean="0"/>
              <a:t>Kitlesel yakalama için, kelebek çıkışından bir hafta sonra her ağaca 1 adet besi tuzağı asılır. Yakalanan kelebekler tuzak kapları dolmadan alınmalı, tuzak yemleri eksildikçe ilave edilmeli ve 10-15 günde bir yenilenmelidir. </a:t>
            </a:r>
          </a:p>
          <a:p>
            <a:endParaRPr lang="tr-TR" sz="2400" dirty="0"/>
          </a:p>
          <a:p>
            <a:r>
              <a:rPr lang="tr-TR" sz="2400" dirty="0" smtClean="0"/>
              <a:t>Besi tuzakları, ergin çıkışları sona erince kaldırılmalıdır.</a:t>
            </a:r>
          </a:p>
          <a:p>
            <a:endParaRPr lang="tr-TR" sz="2400" dirty="0" smtClean="0"/>
          </a:p>
        </p:txBody>
      </p:sp>
    </p:spTree>
    <p:extLst>
      <p:ext uri="{BB962C8B-B14F-4D97-AF65-F5344CB8AC3E}">
        <p14:creationId xmlns:p14="http://schemas.microsoft.com/office/powerpoint/2010/main" val="2433441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1305342"/>
            <a:ext cx="8208912" cy="3416320"/>
          </a:xfrm>
          <a:prstGeom prst="rect">
            <a:avLst/>
          </a:prstGeom>
        </p:spPr>
        <p:txBody>
          <a:bodyPr wrap="square">
            <a:spAutoFit/>
          </a:bodyPr>
          <a:lstStyle/>
          <a:p>
            <a:r>
              <a:rPr lang="tr-TR" sz="2400" b="1" dirty="0" smtClean="0"/>
              <a:t>d) Kimyasal mücadele</a:t>
            </a:r>
          </a:p>
          <a:p>
            <a:endParaRPr lang="tr-TR" sz="2400" dirty="0" smtClean="0"/>
          </a:p>
          <a:p>
            <a:r>
              <a:rPr lang="tr-TR" sz="2400" dirty="0" smtClean="0"/>
              <a:t>Şubat - Mart aylarında yapılacak kontrollerde, ağaç başına ortalama 7 adetten fazla normal(parazitlenmemiş) yumurta paketi bulunan ve erken ilkbaharda yapılacak kontrollerde çiçek ve yaprak buketlerinin %6'dan fazlası larva ile bulaşık olan kiraz bahçelerinde, kimyasal mücadele yapılmalıdır. </a:t>
            </a:r>
          </a:p>
          <a:p>
            <a:endParaRPr lang="tr-TR" sz="2400" dirty="0"/>
          </a:p>
          <a:p>
            <a:r>
              <a:rPr lang="tr-TR" sz="2400" dirty="0" smtClean="0"/>
              <a:t>İlaçlama, larva çıkışı sona erdiği zaman bir defa yapılır.</a:t>
            </a:r>
            <a:endParaRPr lang="tr-TR" sz="2400" dirty="0"/>
          </a:p>
        </p:txBody>
      </p:sp>
    </p:spTree>
    <p:extLst>
      <p:ext uri="{BB962C8B-B14F-4D97-AF65-F5344CB8AC3E}">
        <p14:creationId xmlns:p14="http://schemas.microsoft.com/office/powerpoint/2010/main" val="564922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2495298600"/>
              </p:ext>
            </p:extLst>
          </p:nvPr>
        </p:nvGraphicFramePr>
        <p:xfrm>
          <a:off x="179513" y="503634"/>
          <a:ext cx="8784976" cy="5669612"/>
        </p:xfrm>
        <a:graphic>
          <a:graphicData uri="http://schemas.openxmlformats.org/drawingml/2006/table">
            <a:tbl>
              <a:tblPr/>
              <a:tblGrid>
                <a:gridCol w="3426141"/>
                <a:gridCol w="2284094"/>
                <a:gridCol w="3074741"/>
              </a:tblGrid>
              <a:tr h="731852">
                <a:tc>
                  <a:txBody>
                    <a:bodyPr/>
                    <a:lstStyle/>
                    <a:p>
                      <a:pPr algn="ctr"/>
                      <a:r>
                        <a:rPr lang="it-IT" sz="2200" b="1" dirty="0">
                          <a:effectLst/>
                        </a:rPr>
                        <a:t>Etkili madde adı ve oranı</a:t>
                      </a:r>
                    </a:p>
                  </a:txBody>
                  <a:tcPr marL="38100" marR="38100" marT="38100" marB="38100">
                    <a:lnL>
                      <a:noFill/>
                    </a:lnL>
                    <a:lnR>
                      <a:noFill/>
                    </a:lnR>
                    <a:lnT>
                      <a:noFill/>
                    </a:lnT>
                    <a:lnB>
                      <a:noFill/>
                    </a:lnB>
                    <a:solidFill>
                      <a:srgbClr val="FFFFFF"/>
                    </a:solidFill>
                  </a:tcPr>
                </a:tc>
                <a:tc>
                  <a:txBody>
                    <a:bodyPr/>
                    <a:lstStyle/>
                    <a:p>
                      <a:pPr algn="ctr"/>
                      <a:r>
                        <a:rPr lang="tr-TR" sz="2200" b="1">
                          <a:effectLst/>
                        </a:rPr>
                        <a:t>Formülasyon Tipi</a:t>
                      </a:r>
                    </a:p>
                  </a:txBody>
                  <a:tcPr marL="38100" marR="38100" marT="38100" marB="38100">
                    <a:lnL>
                      <a:noFill/>
                    </a:lnL>
                    <a:lnR>
                      <a:noFill/>
                    </a:lnR>
                    <a:lnT>
                      <a:noFill/>
                    </a:lnT>
                    <a:lnB>
                      <a:noFill/>
                    </a:lnB>
                    <a:solidFill>
                      <a:srgbClr val="FFFFFF"/>
                    </a:solidFill>
                  </a:tcPr>
                </a:tc>
                <a:tc>
                  <a:txBody>
                    <a:bodyPr/>
                    <a:lstStyle/>
                    <a:p>
                      <a:pPr algn="ctr"/>
                      <a:r>
                        <a:rPr lang="tr-TR" sz="2200" b="1">
                          <a:effectLst/>
                        </a:rPr>
                        <a:t>Doz (Preparat/100 lt su)</a:t>
                      </a:r>
                    </a:p>
                  </a:txBody>
                  <a:tcPr marL="38100" marR="38100" marT="38100" marB="38100">
                    <a:lnL>
                      <a:noFill/>
                    </a:lnL>
                    <a:lnR>
                      <a:noFill/>
                    </a:lnR>
                    <a:lnT>
                      <a:noFill/>
                    </a:lnT>
                    <a:lnB>
                      <a:noFill/>
                    </a:lnB>
                    <a:solidFill>
                      <a:srgbClr val="FFFFFF"/>
                    </a:solidFill>
                  </a:tcPr>
                </a:tc>
              </a:tr>
              <a:tr h="395834">
                <a:tc gridSpan="3">
                  <a:txBody>
                    <a:bodyPr/>
                    <a:lstStyle/>
                    <a:p>
                      <a:r>
                        <a:rPr lang="sv-SE" sz="2200" b="1">
                          <a:effectLst/>
                        </a:rPr>
                        <a:t>Öncelikli olarak tavsiye edilen ilaçlar</a:t>
                      </a:r>
                    </a:p>
                  </a:txBody>
                  <a:tcPr marL="38100" marR="38100" marT="38100" marB="38100">
                    <a:lnL>
                      <a:noFill/>
                    </a:lnL>
                    <a:lnR>
                      <a:noFill/>
                    </a:lnR>
                    <a:lnT>
                      <a:noFill/>
                    </a:lnT>
                    <a:lnB>
                      <a:noFill/>
                    </a:lnB>
                    <a:solidFill>
                      <a:srgbClr val="FFFFFF"/>
                    </a:solidFill>
                  </a:tcPr>
                </a:tc>
                <a:tc hMerge="1">
                  <a:txBody>
                    <a:bodyPr/>
                    <a:lstStyle/>
                    <a:p>
                      <a:endParaRPr lang="tr-TR"/>
                    </a:p>
                  </a:txBody>
                  <a:tcPr/>
                </a:tc>
                <a:tc hMerge="1">
                  <a:txBody>
                    <a:bodyPr/>
                    <a:lstStyle/>
                    <a:p>
                      <a:endParaRPr lang="tr-TR"/>
                    </a:p>
                  </a:txBody>
                  <a:tcPr/>
                </a:tc>
              </a:tr>
              <a:tr h="395834">
                <a:tc>
                  <a:txBody>
                    <a:bodyPr/>
                    <a:lstStyle/>
                    <a:p>
                      <a:r>
                        <a:rPr lang="tr-TR" sz="2200" dirty="0">
                          <a:effectLst/>
                        </a:rPr>
                        <a:t> </a:t>
                      </a:r>
                    </a:p>
                  </a:txBody>
                  <a:tcPr marL="38100" marR="38100" marT="38100" marB="38100">
                    <a:lnL>
                      <a:noFill/>
                    </a:lnL>
                    <a:lnR>
                      <a:noFill/>
                    </a:lnR>
                    <a:lnT>
                      <a:noFill/>
                    </a:lnT>
                    <a:lnB>
                      <a:noFill/>
                    </a:lnB>
                    <a:solidFill>
                      <a:srgbClr val="FFFFFF"/>
                    </a:solidFill>
                  </a:tcPr>
                </a:tc>
                <a:tc>
                  <a:txBody>
                    <a:bodyPr/>
                    <a:lstStyle/>
                    <a:p>
                      <a:r>
                        <a:rPr lang="tr-TR" sz="2200">
                          <a:effectLst/>
                        </a:rPr>
                        <a:t> </a:t>
                      </a:r>
                    </a:p>
                  </a:txBody>
                  <a:tcPr marL="38100" marR="38100" marT="38100" marB="38100">
                    <a:lnL>
                      <a:noFill/>
                    </a:lnL>
                    <a:lnR>
                      <a:noFill/>
                    </a:lnR>
                    <a:lnT>
                      <a:noFill/>
                    </a:lnT>
                    <a:lnB>
                      <a:noFill/>
                    </a:lnB>
                    <a:solidFill>
                      <a:srgbClr val="FFFFFF"/>
                    </a:solidFill>
                  </a:tcPr>
                </a:tc>
                <a:tc>
                  <a:txBody>
                    <a:bodyPr/>
                    <a:lstStyle/>
                    <a:p>
                      <a:r>
                        <a:rPr lang="tr-TR" sz="2200">
                          <a:effectLst/>
                        </a:rPr>
                        <a:t> </a:t>
                      </a:r>
                    </a:p>
                  </a:txBody>
                  <a:tcPr marL="38100" marR="38100" marT="38100" marB="38100">
                    <a:lnL>
                      <a:noFill/>
                    </a:lnL>
                    <a:lnR>
                      <a:noFill/>
                    </a:lnR>
                    <a:lnT>
                      <a:noFill/>
                    </a:lnT>
                    <a:lnB>
                      <a:noFill/>
                    </a:lnB>
                    <a:solidFill>
                      <a:srgbClr val="FFFFFF"/>
                    </a:solidFill>
                  </a:tcPr>
                </a:tc>
              </a:tr>
              <a:tr h="395834">
                <a:tc gridSpan="3">
                  <a:txBody>
                    <a:bodyPr/>
                    <a:lstStyle/>
                    <a:p>
                      <a:r>
                        <a:rPr lang="tr-TR" sz="2200" b="1" dirty="0">
                          <a:effectLst/>
                        </a:rPr>
                        <a:t>İkinci derecede tavsiye edilen ilaçlar</a:t>
                      </a:r>
                    </a:p>
                  </a:txBody>
                  <a:tcPr marL="38100" marR="38100" marT="38100" marB="38100">
                    <a:lnL>
                      <a:noFill/>
                    </a:lnL>
                    <a:lnR>
                      <a:noFill/>
                    </a:lnR>
                    <a:lnT>
                      <a:noFill/>
                    </a:lnT>
                    <a:lnB>
                      <a:noFill/>
                    </a:lnB>
                    <a:solidFill>
                      <a:srgbClr val="FFFFFF"/>
                    </a:solidFill>
                  </a:tcPr>
                </a:tc>
                <a:tc hMerge="1">
                  <a:txBody>
                    <a:bodyPr/>
                    <a:lstStyle/>
                    <a:p>
                      <a:endParaRPr lang="tr-TR"/>
                    </a:p>
                  </a:txBody>
                  <a:tcPr/>
                </a:tc>
                <a:tc hMerge="1">
                  <a:txBody>
                    <a:bodyPr/>
                    <a:lstStyle/>
                    <a:p>
                      <a:endParaRPr lang="tr-TR"/>
                    </a:p>
                  </a:txBody>
                  <a:tcPr/>
                </a:tc>
              </a:tr>
              <a:tr h="395834">
                <a:tc>
                  <a:txBody>
                    <a:bodyPr/>
                    <a:lstStyle/>
                    <a:p>
                      <a:r>
                        <a:rPr lang="tr-TR" sz="2200">
                          <a:effectLst/>
                        </a:rPr>
                        <a:t>Phosalone, 350 g/l</a:t>
                      </a:r>
                    </a:p>
                  </a:txBody>
                  <a:tcPr marL="38100" marR="38100" marT="38100" marB="38100">
                    <a:lnL>
                      <a:noFill/>
                    </a:lnL>
                    <a:lnR>
                      <a:noFill/>
                    </a:lnR>
                    <a:lnT>
                      <a:noFill/>
                    </a:lnT>
                    <a:lnB>
                      <a:noFill/>
                    </a:lnB>
                    <a:solidFill>
                      <a:srgbClr val="FFFFFF"/>
                    </a:solidFill>
                  </a:tcPr>
                </a:tc>
                <a:tc>
                  <a:txBody>
                    <a:bodyPr/>
                    <a:lstStyle/>
                    <a:p>
                      <a:pPr algn="ctr"/>
                      <a:r>
                        <a:rPr lang="tr-TR" sz="2200">
                          <a:effectLst/>
                        </a:rPr>
                        <a:t>EC</a:t>
                      </a:r>
                    </a:p>
                  </a:txBody>
                  <a:tcPr marL="38100" marR="38100" marT="38100" marB="38100">
                    <a:lnL>
                      <a:noFill/>
                    </a:lnL>
                    <a:lnR>
                      <a:noFill/>
                    </a:lnR>
                    <a:lnT>
                      <a:noFill/>
                    </a:lnT>
                    <a:lnB>
                      <a:noFill/>
                    </a:lnB>
                    <a:solidFill>
                      <a:srgbClr val="FFFFFF"/>
                    </a:solidFill>
                  </a:tcPr>
                </a:tc>
                <a:tc>
                  <a:txBody>
                    <a:bodyPr/>
                    <a:lstStyle/>
                    <a:p>
                      <a:pPr algn="r"/>
                      <a:r>
                        <a:rPr lang="tr-TR" sz="2200">
                          <a:effectLst/>
                        </a:rPr>
                        <a:t>170 ml</a:t>
                      </a:r>
                    </a:p>
                  </a:txBody>
                  <a:tcPr marL="38100" marR="38100" marT="38100" marB="38100">
                    <a:lnL>
                      <a:noFill/>
                    </a:lnL>
                    <a:lnR>
                      <a:noFill/>
                    </a:lnR>
                    <a:lnT>
                      <a:noFill/>
                    </a:lnT>
                    <a:lnB>
                      <a:noFill/>
                    </a:lnB>
                    <a:solidFill>
                      <a:srgbClr val="FFFFFF"/>
                    </a:solidFill>
                  </a:tcPr>
                </a:tc>
              </a:tr>
              <a:tr h="395834">
                <a:tc>
                  <a:txBody>
                    <a:bodyPr/>
                    <a:lstStyle/>
                    <a:p>
                      <a:r>
                        <a:rPr lang="tr-TR" sz="2200">
                          <a:effectLst/>
                        </a:rPr>
                        <a:t>Phosalone, %30</a:t>
                      </a:r>
                    </a:p>
                  </a:txBody>
                  <a:tcPr marL="38100" marR="38100" marT="38100" marB="38100">
                    <a:lnL>
                      <a:noFill/>
                    </a:lnL>
                    <a:lnR>
                      <a:noFill/>
                    </a:lnR>
                    <a:lnT>
                      <a:noFill/>
                    </a:lnT>
                    <a:lnB>
                      <a:noFill/>
                    </a:lnB>
                    <a:solidFill>
                      <a:srgbClr val="FFFFFF"/>
                    </a:solidFill>
                  </a:tcPr>
                </a:tc>
                <a:tc>
                  <a:txBody>
                    <a:bodyPr/>
                    <a:lstStyle/>
                    <a:p>
                      <a:pPr algn="ctr"/>
                      <a:r>
                        <a:rPr lang="tr-TR" sz="2200">
                          <a:effectLst/>
                        </a:rPr>
                        <a:t>WP</a:t>
                      </a:r>
                    </a:p>
                  </a:txBody>
                  <a:tcPr marL="38100" marR="38100" marT="38100" marB="38100">
                    <a:lnL>
                      <a:noFill/>
                    </a:lnL>
                    <a:lnR>
                      <a:noFill/>
                    </a:lnR>
                    <a:lnT>
                      <a:noFill/>
                    </a:lnT>
                    <a:lnB>
                      <a:noFill/>
                    </a:lnB>
                    <a:solidFill>
                      <a:srgbClr val="FFFFFF"/>
                    </a:solidFill>
                  </a:tcPr>
                </a:tc>
                <a:tc>
                  <a:txBody>
                    <a:bodyPr/>
                    <a:lstStyle/>
                    <a:p>
                      <a:pPr algn="r"/>
                      <a:r>
                        <a:rPr lang="tr-TR" sz="2200">
                          <a:effectLst/>
                        </a:rPr>
                        <a:t>200 g</a:t>
                      </a:r>
                    </a:p>
                  </a:txBody>
                  <a:tcPr marL="38100" marR="38100" marT="38100" marB="38100">
                    <a:lnL>
                      <a:noFill/>
                    </a:lnL>
                    <a:lnR>
                      <a:noFill/>
                    </a:lnR>
                    <a:lnT>
                      <a:noFill/>
                    </a:lnT>
                    <a:lnB>
                      <a:noFill/>
                    </a:lnB>
                    <a:solidFill>
                      <a:srgbClr val="FFFFFF"/>
                    </a:solidFill>
                  </a:tcPr>
                </a:tc>
              </a:tr>
              <a:tr h="395834">
                <a:tc>
                  <a:txBody>
                    <a:bodyPr/>
                    <a:lstStyle/>
                    <a:p>
                      <a:r>
                        <a:rPr lang="tr-TR" sz="2200">
                          <a:effectLst/>
                        </a:rPr>
                        <a:t>Malathion, 650 g/l</a:t>
                      </a:r>
                    </a:p>
                  </a:txBody>
                  <a:tcPr marL="38100" marR="38100" marT="38100" marB="38100">
                    <a:lnL>
                      <a:noFill/>
                    </a:lnL>
                    <a:lnR>
                      <a:noFill/>
                    </a:lnR>
                    <a:lnT>
                      <a:noFill/>
                    </a:lnT>
                    <a:lnB>
                      <a:noFill/>
                    </a:lnB>
                    <a:solidFill>
                      <a:srgbClr val="FFFFFF"/>
                    </a:solidFill>
                  </a:tcPr>
                </a:tc>
                <a:tc>
                  <a:txBody>
                    <a:bodyPr/>
                    <a:lstStyle/>
                    <a:p>
                      <a:pPr algn="ctr"/>
                      <a:r>
                        <a:rPr lang="tr-TR" sz="2200">
                          <a:effectLst/>
                        </a:rPr>
                        <a:t>EC</a:t>
                      </a:r>
                    </a:p>
                  </a:txBody>
                  <a:tcPr marL="38100" marR="38100" marT="38100" marB="38100">
                    <a:lnL>
                      <a:noFill/>
                    </a:lnL>
                    <a:lnR>
                      <a:noFill/>
                    </a:lnR>
                    <a:lnT>
                      <a:noFill/>
                    </a:lnT>
                    <a:lnB>
                      <a:noFill/>
                    </a:lnB>
                    <a:solidFill>
                      <a:srgbClr val="FFFFFF"/>
                    </a:solidFill>
                  </a:tcPr>
                </a:tc>
                <a:tc>
                  <a:txBody>
                    <a:bodyPr/>
                    <a:lstStyle/>
                    <a:p>
                      <a:pPr algn="r"/>
                      <a:r>
                        <a:rPr lang="tr-TR" sz="2200">
                          <a:effectLst/>
                        </a:rPr>
                        <a:t>100 ml</a:t>
                      </a:r>
                    </a:p>
                  </a:txBody>
                  <a:tcPr marL="38100" marR="38100" marT="38100" marB="38100">
                    <a:lnL>
                      <a:noFill/>
                    </a:lnL>
                    <a:lnR>
                      <a:noFill/>
                    </a:lnR>
                    <a:lnT>
                      <a:noFill/>
                    </a:lnT>
                    <a:lnB>
                      <a:noFill/>
                    </a:lnB>
                    <a:solidFill>
                      <a:srgbClr val="FFFFFF"/>
                    </a:solidFill>
                  </a:tcPr>
                </a:tc>
              </a:tr>
              <a:tr h="395834">
                <a:tc>
                  <a:txBody>
                    <a:bodyPr/>
                    <a:lstStyle/>
                    <a:p>
                      <a:r>
                        <a:rPr lang="tr-TR" sz="2200">
                          <a:effectLst/>
                        </a:rPr>
                        <a:t>Malathion, %25</a:t>
                      </a:r>
                    </a:p>
                  </a:txBody>
                  <a:tcPr marL="38100" marR="38100" marT="38100" marB="38100">
                    <a:lnL>
                      <a:noFill/>
                    </a:lnL>
                    <a:lnR>
                      <a:noFill/>
                    </a:lnR>
                    <a:lnT>
                      <a:noFill/>
                    </a:lnT>
                    <a:lnB>
                      <a:noFill/>
                    </a:lnB>
                    <a:solidFill>
                      <a:srgbClr val="FFFFFF"/>
                    </a:solidFill>
                  </a:tcPr>
                </a:tc>
                <a:tc>
                  <a:txBody>
                    <a:bodyPr/>
                    <a:lstStyle/>
                    <a:p>
                      <a:pPr algn="ctr"/>
                      <a:r>
                        <a:rPr lang="tr-TR" sz="2200" dirty="0">
                          <a:effectLst/>
                        </a:rPr>
                        <a:t>WP</a:t>
                      </a:r>
                    </a:p>
                  </a:txBody>
                  <a:tcPr marL="38100" marR="38100" marT="38100" marB="38100">
                    <a:lnL>
                      <a:noFill/>
                    </a:lnL>
                    <a:lnR>
                      <a:noFill/>
                    </a:lnR>
                    <a:lnT>
                      <a:noFill/>
                    </a:lnT>
                    <a:lnB>
                      <a:noFill/>
                    </a:lnB>
                    <a:solidFill>
                      <a:srgbClr val="FFFFFF"/>
                    </a:solidFill>
                  </a:tcPr>
                </a:tc>
                <a:tc>
                  <a:txBody>
                    <a:bodyPr/>
                    <a:lstStyle/>
                    <a:p>
                      <a:pPr algn="r"/>
                      <a:r>
                        <a:rPr lang="tr-TR" sz="2200">
                          <a:effectLst/>
                        </a:rPr>
                        <a:t>250 g</a:t>
                      </a:r>
                    </a:p>
                  </a:txBody>
                  <a:tcPr marL="38100" marR="38100" marT="38100" marB="38100">
                    <a:lnL>
                      <a:noFill/>
                    </a:lnL>
                    <a:lnR>
                      <a:noFill/>
                    </a:lnR>
                    <a:lnT>
                      <a:noFill/>
                    </a:lnT>
                    <a:lnB>
                      <a:noFill/>
                    </a:lnB>
                    <a:solidFill>
                      <a:srgbClr val="FFFFFF"/>
                    </a:solidFill>
                  </a:tcPr>
                </a:tc>
              </a:tr>
              <a:tr h="395834">
                <a:tc>
                  <a:txBody>
                    <a:bodyPr/>
                    <a:lstStyle/>
                    <a:p>
                      <a:r>
                        <a:rPr lang="tr-TR" sz="2200">
                          <a:effectLst/>
                        </a:rPr>
                        <a:t>Etrimfos, 520 g/l</a:t>
                      </a:r>
                    </a:p>
                  </a:txBody>
                  <a:tcPr marL="38100" marR="38100" marT="38100" marB="38100">
                    <a:lnL>
                      <a:noFill/>
                    </a:lnL>
                    <a:lnR>
                      <a:noFill/>
                    </a:lnR>
                    <a:lnT>
                      <a:noFill/>
                    </a:lnT>
                    <a:lnB>
                      <a:noFill/>
                    </a:lnB>
                    <a:solidFill>
                      <a:srgbClr val="FFFFFF"/>
                    </a:solidFill>
                  </a:tcPr>
                </a:tc>
                <a:tc>
                  <a:txBody>
                    <a:bodyPr/>
                    <a:lstStyle/>
                    <a:p>
                      <a:pPr algn="ctr"/>
                      <a:r>
                        <a:rPr lang="tr-TR" sz="2200">
                          <a:effectLst/>
                        </a:rPr>
                        <a:t>EC</a:t>
                      </a:r>
                    </a:p>
                  </a:txBody>
                  <a:tcPr marL="38100" marR="38100" marT="38100" marB="38100">
                    <a:lnL>
                      <a:noFill/>
                    </a:lnL>
                    <a:lnR>
                      <a:noFill/>
                    </a:lnR>
                    <a:lnT>
                      <a:noFill/>
                    </a:lnT>
                    <a:lnB>
                      <a:noFill/>
                    </a:lnB>
                    <a:solidFill>
                      <a:srgbClr val="FFFFFF"/>
                    </a:solidFill>
                  </a:tcPr>
                </a:tc>
                <a:tc>
                  <a:txBody>
                    <a:bodyPr/>
                    <a:lstStyle/>
                    <a:p>
                      <a:pPr algn="r"/>
                      <a:r>
                        <a:rPr lang="tr-TR" sz="2200" dirty="0">
                          <a:effectLst/>
                        </a:rPr>
                        <a:t>150 ml</a:t>
                      </a:r>
                    </a:p>
                  </a:txBody>
                  <a:tcPr marL="38100" marR="38100" marT="38100" marB="38100">
                    <a:lnL>
                      <a:noFill/>
                    </a:lnL>
                    <a:lnR>
                      <a:noFill/>
                    </a:lnR>
                    <a:lnT>
                      <a:noFill/>
                    </a:lnT>
                    <a:lnB>
                      <a:noFill/>
                    </a:lnB>
                    <a:solidFill>
                      <a:srgbClr val="FFFFFF"/>
                    </a:solidFill>
                  </a:tcPr>
                </a:tc>
              </a:tr>
              <a:tr h="395834">
                <a:tc>
                  <a:txBody>
                    <a:bodyPr/>
                    <a:lstStyle/>
                    <a:p>
                      <a:r>
                        <a:rPr lang="tr-TR" sz="2200">
                          <a:effectLst/>
                        </a:rPr>
                        <a:t>Diazinon, 630 g/l</a:t>
                      </a:r>
                    </a:p>
                  </a:txBody>
                  <a:tcPr marL="38100" marR="38100" marT="38100" marB="38100">
                    <a:lnL>
                      <a:noFill/>
                    </a:lnL>
                    <a:lnR>
                      <a:noFill/>
                    </a:lnR>
                    <a:lnT>
                      <a:noFill/>
                    </a:lnT>
                    <a:lnB>
                      <a:noFill/>
                    </a:lnB>
                    <a:solidFill>
                      <a:srgbClr val="FFFFFF"/>
                    </a:solidFill>
                  </a:tcPr>
                </a:tc>
                <a:tc>
                  <a:txBody>
                    <a:bodyPr/>
                    <a:lstStyle/>
                    <a:p>
                      <a:pPr algn="ctr"/>
                      <a:r>
                        <a:rPr lang="tr-TR" sz="2200">
                          <a:effectLst/>
                        </a:rPr>
                        <a:t>EC</a:t>
                      </a:r>
                    </a:p>
                  </a:txBody>
                  <a:tcPr marL="38100" marR="38100" marT="38100" marB="38100">
                    <a:lnL>
                      <a:noFill/>
                    </a:lnL>
                    <a:lnR>
                      <a:noFill/>
                    </a:lnR>
                    <a:lnT>
                      <a:noFill/>
                    </a:lnT>
                    <a:lnB>
                      <a:noFill/>
                    </a:lnB>
                    <a:solidFill>
                      <a:srgbClr val="FFFFFF"/>
                    </a:solidFill>
                  </a:tcPr>
                </a:tc>
                <a:tc>
                  <a:txBody>
                    <a:bodyPr/>
                    <a:lstStyle/>
                    <a:p>
                      <a:pPr algn="r"/>
                      <a:r>
                        <a:rPr lang="tr-TR" sz="2200">
                          <a:effectLst/>
                        </a:rPr>
                        <a:t>70 ml</a:t>
                      </a:r>
                    </a:p>
                  </a:txBody>
                  <a:tcPr marL="38100" marR="38100" marT="38100" marB="38100">
                    <a:lnL>
                      <a:noFill/>
                    </a:lnL>
                    <a:lnR>
                      <a:noFill/>
                    </a:lnR>
                    <a:lnT>
                      <a:noFill/>
                    </a:lnT>
                    <a:lnB>
                      <a:noFill/>
                    </a:lnB>
                    <a:solidFill>
                      <a:srgbClr val="FFFFFF"/>
                    </a:solidFill>
                  </a:tcPr>
                </a:tc>
              </a:tr>
              <a:tr h="395834">
                <a:tc>
                  <a:txBody>
                    <a:bodyPr/>
                    <a:lstStyle/>
                    <a:p>
                      <a:r>
                        <a:rPr lang="tr-TR" sz="2200">
                          <a:effectLst/>
                        </a:rPr>
                        <a:t>Diazinon, 185 g/l</a:t>
                      </a:r>
                    </a:p>
                  </a:txBody>
                  <a:tcPr marL="38100" marR="38100" marT="38100" marB="38100">
                    <a:lnL>
                      <a:noFill/>
                    </a:lnL>
                    <a:lnR>
                      <a:noFill/>
                    </a:lnR>
                    <a:lnT>
                      <a:noFill/>
                    </a:lnT>
                    <a:lnB>
                      <a:noFill/>
                    </a:lnB>
                    <a:solidFill>
                      <a:srgbClr val="FFFFFF"/>
                    </a:solidFill>
                  </a:tcPr>
                </a:tc>
                <a:tc>
                  <a:txBody>
                    <a:bodyPr/>
                    <a:lstStyle/>
                    <a:p>
                      <a:pPr algn="ctr"/>
                      <a:r>
                        <a:rPr lang="tr-TR" sz="2200">
                          <a:effectLst/>
                        </a:rPr>
                        <a:t>EC</a:t>
                      </a:r>
                    </a:p>
                  </a:txBody>
                  <a:tcPr marL="38100" marR="38100" marT="38100" marB="38100">
                    <a:lnL>
                      <a:noFill/>
                    </a:lnL>
                    <a:lnR>
                      <a:noFill/>
                    </a:lnR>
                    <a:lnT>
                      <a:noFill/>
                    </a:lnT>
                    <a:lnB>
                      <a:noFill/>
                    </a:lnB>
                    <a:solidFill>
                      <a:srgbClr val="FFFFFF"/>
                    </a:solidFill>
                  </a:tcPr>
                </a:tc>
                <a:tc>
                  <a:txBody>
                    <a:bodyPr/>
                    <a:lstStyle/>
                    <a:p>
                      <a:pPr algn="r"/>
                      <a:r>
                        <a:rPr lang="tr-TR" sz="2200">
                          <a:effectLst/>
                        </a:rPr>
                        <a:t>150 ml</a:t>
                      </a:r>
                    </a:p>
                  </a:txBody>
                  <a:tcPr marL="38100" marR="38100" marT="38100" marB="38100">
                    <a:lnL>
                      <a:noFill/>
                    </a:lnL>
                    <a:lnR>
                      <a:noFill/>
                    </a:lnR>
                    <a:lnT>
                      <a:noFill/>
                    </a:lnT>
                    <a:lnB>
                      <a:noFill/>
                    </a:lnB>
                    <a:solidFill>
                      <a:srgbClr val="FFFFFF"/>
                    </a:solidFill>
                  </a:tcPr>
                </a:tc>
              </a:tr>
              <a:tr h="395834">
                <a:tc>
                  <a:txBody>
                    <a:bodyPr/>
                    <a:lstStyle/>
                    <a:p>
                      <a:r>
                        <a:rPr lang="tr-TR" sz="2200">
                          <a:effectLst/>
                        </a:rPr>
                        <a:t>Fenitrothion, 550 g/l</a:t>
                      </a:r>
                    </a:p>
                  </a:txBody>
                  <a:tcPr marL="38100" marR="38100" marT="38100" marB="38100">
                    <a:lnL>
                      <a:noFill/>
                    </a:lnL>
                    <a:lnR>
                      <a:noFill/>
                    </a:lnR>
                    <a:lnT>
                      <a:noFill/>
                    </a:lnT>
                    <a:lnB>
                      <a:noFill/>
                    </a:lnB>
                    <a:solidFill>
                      <a:srgbClr val="FFFFFF"/>
                    </a:solidFill>
                  </a:tcPr>
                </a:tc>
                <a:tc>
                  <a:txBody>
                    <a:bodyPr/>
                    <a:lstStyle/>
                    <a:p>
                      <a:pPr algn="ctr"/>
                      <a:r>
                        <a:rPr lang="tr-TR" sz="2200">
                          <a:effectLst/>
                        </a:rPr>
                        <a:t>EC</a:t>
                      </a:r>
                    </a:p>
                  </a:txBody>
                  <a:tcPr marL="38100" marR="38100" marT="38100" marB="38100">
                    <a:lnL>
                      <a:noFill/>
                    </a:lnL>
                    <a:lnR>
                      <a:noFill/>
                    </a:lnR>
                    <a:lnT>
                      <a:noFill/>
                    </a:lnT>
                    <a:lnB>
                      <a:noFill/>
                    </a:lnB>
                    <a:solidFill>
                      <a:srgbClr val="FFFFFF"/>
                    </a:solidFill>
                  </a:tcPr>
                </a:tc>
                <a:tc>
                  <a:txBody>
                    <a:bodyPr/>
                    <a:lstStyle/>
                    <a:p>
                      <a:pPr algn="r"/>
                      <a:r>
                        <a:rPr lang="tr-TR" sz="2200">
                          <a:effectLst/>
                        </a:rPr>
                        <a:t>150 ml</a:t>
                      </a:r>
                    </a:p>
                  </a:txBody>
                  <a:tcPr marL="38100" marR="38100" marT="38100" marB="38100">
                    <a:lnL>
                      <a:noFill/>
                    </a:lnL>
                    <a:lnR>
                      <a:noFill/>
                    </a:lnR>
                    <a:lnT>
                      <a:noFill/>
                    </a:lnT>
                    <a:lnB>
                      <a:noFill/>
                    </a:lnB>
                    <a:solidFill>
                      <a:srgbClr val="FFFFFF"/>
                    </a:solidFill>
                  </a:tcPr>
                </a:tc>
              </a:tr>
              <a:tr h="395834">
                <a:tc>
                  <a:txBody>
                    <a:bodyPr/>
                    <a:lstStyle/>
                    <a:p>
                      <a:r>
                        <a:rPr lang="tr-TR" sz="2200">
                          <a:effectLst/>
                        </a:rPr>
                        <a:t>Tau-fluvalinate, 240 g/l</a:t>
                      </a:r>
                    </a:p>
                  </a:txBody>
                  <a:tcPr marL="38100" marR="38100" marT="38100" marB="38100">
                    <a:lnL>
                      <a:noFill/>
                    </a:lnL>
                    <a:lnR>
                      <a:noFill/>
                    </a:lnR>
                    <a:lnT>
                      <a:noFill/>
                    </a:lnT>
                    <a:lnB>
                      <a:noFill/>
                    </a:lnB>
                    <a:solidFill>
                      <a:srgbClr val="FFFFFF"/>
                    </a:solidFill>
                  </a:tcPr>
                </a:tc>
                <a:tc>
                  <a:txBody>
                    <a:bodyPr/>
                    <a:lstStyle/>
                    <a:p>
                      <a:pPr algn="ctr"/>
                      <a:r>
                        <a:rPr lang="tr-TR" sz="2200">
                          <a:effectLst/>
                        </a:rPr>
                        <a:t>FL</a:t>
                      </a:r>
                    </a:p>
                  </a:txBody>
                  <a:tcPr marL="38100" marR="38100" marT="38100" marB="38100">
                    <a:lnL>
                      <a:noFill/>
                    </a:lnL>
                    <a:lnR>
                      <a:noFill/>
                    </a:lnR>
                    <a:lnT>
                      <a:noFill/>
                    </a:lnT>
                    <a:lnB>
                      <a:noFill/>
                    </a:lnB>
                    <a:solidFill>
                      <a:srgbClr val="FFFFFF"/>
                    </a:solidFill>
                  </a:tcPr>
                </a:tc>
                <a:tc>
                  <a:txBody>
                    <a:bodyPr/>
                    <a:lstStyle/>
                    <a:p>
                      <a:pPr algn="r"/>
                      <a:r>
                        <a:rPr lang="tr-TR" sz="2200" dirty="0">
                          <a:effectLst/>
                        </a:rPr>
                        <a:t>30 ml</a:t>
                      </a:r>
                    </a:p>
                  </a:txBody>
                  <a:tcPr marL="38100" marR="38100" marT="38100" marB="38100">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2813161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179512" y="-99392"/>
            <a:ext cx="8856984" cy="4524315"/>
          </a:xfrm>
          <a:prstGeom prst="rect">
            <a:avLst/>
          </a:prstGeom>
        </p:spPr>
        <p:txBody>
          <a:bodyPr wrap="square">
            <a:spAutoFit/>
          </a:bodyPr>
          <a:lstStyle/>
          <a:p>
            <a:endParaRPr lang="tr-TR" sz="2400" dirty="0" smtClean="0"/>
          </a:p>
          <a:p>
            <a:r>
              <a:rPr lang="tr-TR" sz="2400" b="1" dirty="0" smtClean="0"/>
              <a:t>Tanımı, yaşayışı ve zarar şekli    </a:t>
            </a:r>
          </a:p>
          <a:p>
            <a:endParaRPr lang="tr-TR" sz="2400" dirty="0" smtClean="0"/>
          </a:p>
          <a:p>
            <a:r>
              <a:rPr lang="tr-TR" sz="2400" dirty="0" smtClean="0"/>
              <a:t>Elma </a:t>
            </a:r>
            <a:r>
              <a:rPr lang="tr-TR" sz="2400" dirty="0" err="1" smtClean="0"/>
              <a:t>yaprakbükeni</a:t>
            </a:r>
            <a:r>
              <a:rPr lang="tr-TR" sz="2400" dirty="0" smtClean="0"/>
              <a:t> kelebeklerinin ön kanatları yamuğumsu dikdörtgen şeklinde ve rengi açık zeytin ile kahverengi arasında değişir.</a:t>
            </a:r>
          </a:p>
          <a:p>
            <a:endParaRPr lang="tr-TR" sz="2400" dirty="0"/>
          </a:p>
          <a:p>
            <a:r>
              <a:rPr lang="tr-TR" sz="2400" dirty="0" smtClean="0"/>
              <a:t>Kanatların üzerinde gerek şekil ve gerekse renk bakımından bazı ayrıntılar gösteren tanımlayıcı lekeler ve bantlar bulunur. </a:t>
            </a:r>
          </a:p>
          <a:p>
            <a:endParaRPr lang="tr-TR" sz="2400" dirty="0"/>
          </a:p>
          <a:p>
            <a:r>
              <a:rPr lang="tr-TR" sz="2400" dirty="0" smtClean="0"/>
              <a:t>Kelebeğin kanat açıklığı 18-22 mm'dir.</a:t>
            </a:r>
          </a:p>
          <a:p>
            <a:endParaRPr lang="tr-TR" sz="2400" dirty="0" smtClean="0"/>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3823" y="3356992"/>
            <a:ext cx="3440665" cy="3440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129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011855"/>
            <a:ext cx="9232528" cy="331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1763688" y="1268760"/>
            <a:ext cx="3960440" cy="369332"/>
          </a:xfrm>
          <a:prstGeom prst="rect">
            <a:avLst/>
          </a:prstGeom>
          <a:noFill/>
        </p:spPr>
        <p:txBody>
          <a:bodyPr wrap="square" rtlCol="0">
            <a:spAutoFit/>
          </a:bodyPr>
          <a:lstStyle/>
          <a:p>
            <a:r>
              <a:rPr lang="tr-TR" b="1" dirty="0" smtClean="0">
                <a:solidFill>
                  <a:srgbClr val="FF0000"/>
                </a:solidFill>
              </a:rPr>
              <a:t>Tarım ve köy işleri bakanlığı</a:t>
            </a:r>
            <a:endParaRPr lang="tr-TR" b="1" dirty="0">
              <a:solidFill>
                <a:srgbClr val="FF0000"/>
              </a:solidFill>
            </a:endParaRPr>
          </a:p>
        </p:txBody>
      </p:sp>
    </p:spTree>
    <p:extLst>
      <p:ext uri="{BB962C8B-B14F-4D97-AF65-F5344CB8AC3E}">
        <p14:creationId xmlns:p14="http://schemas.microsoft.com/office/powerpoint/2010/main" val="3427494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682405"/>
            <a:ext cx="5525233" cy="30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363290" y="669894"/>
            <a:ext cx="8529189" cy="3046988"/>
          </a:xfrm>
          <a:prstGeom prst="rect">
            <a:avLst/>
          </a:prstGeom>
        </p:spPr>
        <p:txBody>
          <a:bodyPr wrap="square">
            <a:spAutoFit/>
          </a:bodyPr>
          <a:lstStyle/>
          <a:p>
            <a:r>
              <a:rPr lang="tr-TR" sz="2400" dirty="0" smtClean="0"/>
              <a:t>Larvaların vücudu açık sarı-yeşil, koyu yeşil, baş kısmı ise kahverengi-siyah renklidir. </a:t>
            </a:r>
          </a:p>
          <a:p>
            <a:endParaRPr lang="tr-TR" sz="2400" dirty="0"/>
          </a:p>
          <a:p>
            <a:r>
              <a:rPr lang="tr-TR" sz="2400" dirty="0" smtClean="0"/>
              <a:t>Larvalara dokunulduğu zaman, zikzaklar yaparak kendilerini geriye doğru çeker ve ağızlarından bir </a:t>
            </a:r>
            <a:r>
              <a:rPr lang="tr-TR" sz="2400" dirty="0" err="1" smtClean="0"/>
              <a:t>iplikçik</a:t>
            </a:r>
            <a:r>
              <a:rPr lang="tr-TR" sz="2400" dirty="0" smtClean="0"/>
              <a:t> (ağ) salgılayarak, yere doğru sarkarlar. </a:t>
            </a:r>
          </a:p>
          <a:p>
            <a:endParaRPr lang="tr-TR" sz="2400" dirty="0"/>
          </a:p>
          <a:p>
            <a:r>
              <a:rPr lang="tr-TR" sz="2400" dirty="0" smtClean="0"/>
              <a:t>Olgun larvalar ortalama 20-22 mm uzunluğundadır.</a:t>
            </a:r>
            <a:endParaRPr lang="tr-TR" sz="2400" dirty="0"/>
          </a:p>
        </p:txBody>
      </p:sp>
    </p:spTree>
    <p:extLst>
      <p:ext uri="{BB962C8B-B14F-4D97-AF65-F5344CB8AC3E}">
        <p14:creationId xmlns:p14="http://schemas.microsoft.com/office/powerpoint/2010/main" val="4196873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36265" y="986237"/>
            <a:ext cx="8352928" cy="2677656"/>
          </a:xfrm>
          <a:prstGeom prst="rect">
            <a:avLst/>
          </a:prstGeom>
        </p:spPr>
        <p:txBody>
          <a:bodyPr wrap="square">
            <a:spAutoFit/>
          </a:bodyPr>
          <a:lstStyle/>
          <a:p>
            <a:r>
              <a:rPr lang="tr-TR" sz="2400" dirty="0" smtClean="0"/>
              <a:t>            </a:t>
            </a:r>
          </a:p>
          <a:p>
            <a:r>
              <a:rPr lang="tr-TR" sz="2400" dirty="0" smtClean="0"/>
              <a:t>Pupaların </a:t>
            </a:r>
            <a:r>
              <a:rPr lang="tr-TR" sz="2400" dirty="0" err="1" smtClean="0"/>
              <a:t>toraksı</a:t>
            </a:r>
            <a:r>
              <a:rPr lang="tr-TR" sz="2400" dirty="0" smtClean="0"/>
              <a:t> koyu kahverengi, abdomeni kahverengidir. </a:t>
            </a:r>
          </a:p>
          <a:p>
            <a:endParaRPr lang="tr-TR" sz="2400" dirty="0"/>
          </a:p>
          <a:p>
            <a:r>
              <a:rPr lang="tr-TR" sz="2400" dirty="0" smtClean="0"/>
              <a:t>Pupa uzunluğu, erkeklerde 6-10 mm, dişilerde ise 9-13 mm arasında değişmektedir.</a:t>
            </a:r>
          </a:p>
          <a:p>
            <a:endParaRPr lang="tr-TR" sz="2400" dirty="0"/>
          </a:p>
          <a:p>
            <a:r>
              <a:rPr lang="tr-TR" sz="2400" dirty="0" smtClean="0"/>
              <a:t> </a:t>
            </a:r>
            <a:endParaRPr lang="tr-TR" sz="2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356992"/>
            <a:ext cx="5033418" cy="3267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4834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547108"/>
            <a:ext cx="4353272" cy="3092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467544" y="476672"/>
            <a:ext cx="8208912" cy="3046988"/>
          </a:xfrm>
          <a:prstGeom prst="rect">
            <a:avLst/>
          </a:prstGeom>
        </p:spPr>
        <p:txBody>
          <a:bodyPr wrap="square">
            <a:spAutoFit/>
          </a:bodyPr>
          <a:lstStyle/>
          <a:p>
            <a:r>
              <a:rPr lang="tr-TR" sz="2400" dirty="0" smtClean="0"/>
              <a:t>Yumurtalar paketler halinde bırakılır. Her yumurta paketinde ortalama 60 adet yumurta bulunur. </a:t>
            </a:r>
          </a:p>
          <a:p>
            <a:endParaRPr lang="tr-TR" sz="2400" dirty="0"/>
          </a:p>
          <a:p>
            <a:r>
              <a:rPr lang="tr-TR" sz="2400" dirty="0" smtClean="0"/>
              <a:t>Yumurtalar genelde oval ve basık şekilli olup, bulunduğu zemin üzerine yan yana yapışık bir vaziyette dururlar.</a:t>
            </a:r>
          </a:p>
          <a:p>
            <a:endParaRPr lang="tr-TR" sz="2400" dirty="0"/>
          </a:p>
          <a:p>
            <a:r>
              <a:rPr lang="tr-TR" sz="2400" dirty="0" smtClean="0"/>
              <a:t>Yeni bırakıldıkları zaman cam veya su yeşili rengindedir. Birkaç gün sonra bulundukları dalın rengine yakın bir renk alırlar .</a:t>
            </a:r>
          </a:p>
        </p:txBody>
      </p:sp>
    </p:spTree>
    <p:extLst>
      <p:ext uri="{BB962C8B-B14F-4D97-AF65-F5344CB8AC3E}">
        <p14:creationId xmlns:p14="http://schemas.microsoft.com/office/powerpoint/2010/main" val="1477187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76565" y="117693"/>
            <a:ext cx="8432081" cy="6740307"/>
          </a:xfrm>
          <a:prstGeom prst="rect">
            <a:avLst/>
          </a:prstGeom>
        </p:spPr>
        <p:txBody>
          <a:bodyPr wrap="square">
            <a:spAutoFit/>
          </a:bodyPr>
          <a:lstStyle/>
          <a:p>
            <a:r>
              <a:rPr lang="tr-TR" sz="2400" dirty="0" smtClean="0"/>
              <a:t>Bu zararlı kışı ağaçların gövde ve kalın dallarında paketler halinde yumurta döneminde geçirir. </a:t>
            </a:r>
          </a:p>
          <a:p>
            <a:endParaRPr lang="tr-TR" sz="2400" dirty="0"/>
          </a:p>
          <a:p>
            <a:r>
              <a:rPr lang="tr-TR" sz="2400" dirty="0" smtClean="0"/>
              <a:t>Yumurtalardan larva çıkışı Ege Bölgesinde mart ayının başında veya ortasında başlar. Larvalar nisan ayının ortası veya sonuna kadar çıkmaya devam eder.</a:t>
            </a:r>
          </a:p>
          <a:p>
            <a:endParaRPr lang="tr-TR" sz="2400" dirty="0" smtClean="0"/>
          </a:p>
          <a:p>
            <a:r>
              <a:rPr lang="tr-TR" sz="2400" dirty="0" smtClean="0"/>
              <a:t>Yumurtadan çıkan larvalar 5 larva dönemi geçirerek, 16-21 günde gelişmelerini tamamlarlar. </a:t>
            </a:r>
          </a:p>
          <a:p>
            <a:endParaRPr lang="tr-TR" sz="2400" dirty="0"/>
          </a:p>
          <a:p>
            <a:r>
              <a:rPr lang="tr-TR" sz="2400" dirty="0" smtClean="0"/>
              <a:t>Gelişmelerini tamamlayan larvalar mayıs ayının ilk haftasında, kıvırdıkları yaprakların arasında pupa </a:t>
            </a:r>
            <a:r>
              <a:rPr lang="tr-TR" sz="2400" dirty="0" err="1" smtClean="0"/>
              <a:t>olurlar.Pupalardan</a:t>
            </a:r>
            <a:r>
              <a:rPr lang="tr-TR" sz="2400" dirty="0" smtClean="0"/>
              <a:t> 12-16 gün sonra ergin kelebekler çıkar.</a:t>
            </a:r>
          </a:p>
          <a:p>
            <a:endParaRPr lang="tr-TR" sz="2400" dirty="0"/>
          </a:p>
          <a:p>
            <a:r>
              <a:rPr lang="tr-TR" sz="2400" dirty="0" smtClean="0"/>
              <a:t>Kelebek çıkışı mayıs ayının ortasından itibaren başlar ve mayıs sonu - haziran ayının üçüncü haftası arasında en yüksek seviyeye ulaşır. Kelebeklerin uçuşu haziran ayının sonuna, bazen temmuz ortasına kadar devam eder. </a:t>
            </a:r>
            <a:endParaRPr lang="tr-TR" sz="2400" dirty="0"/>
          </a:p>
        </p:txBody>
      </p:sp>
    </p:spTree>
    <p:extLst>
      <p:ext uri="{BB962C8B-B14F-4D97-AF65-F5344CB8AC3E}">
        <p14:creationId xmlns:p14="http://schemas.microsoft.com/office/powerpoint/2010/main" val="3556832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2171"/>
            <a:ext cx="7776864" cy="6679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0621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4936"/>
            <a:ext cx="8208911" cy="665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130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844824"/>
            <a:ext cx="8496944" cy="4154984"/>
          </a:xfrm>
          <a:prstGeom prst="rect">
            <a:avLst/>
          </a:prstGeom>
        </p:spPr>
        <p:txBody>
          <a:bodyPr wrap="square">
            <a:spAutoFit/>
          </a:bodyPr>
          <a:lstStyle/>
          <a:p>
            <a:r>
              <a:rPr lang="tr-TR" sz="2400" dirty="0" smtClean="0"/>
              <a:t>Kelebekler çıktıktan 3-4 gün sonra yumurta bırakırlar. </a:t>
            </a:r>
          </a:p>
          <a:p>
            <a:endParaRPr lang="tr-TR" sz="2400" dirty="0"/>
          </a:p>
          <a:p>
            <a:r>
              <a:rPr lang="tr-TR" sz="2400" dirty="0" smtClean="0"/>
              <a:t>Yumurtalar geceleyin çoğunlukla ağaçların gövde ve kalın dallarının düz, pürüzsüz kısımlarındaki kabukların üzerine paketler halinde bırakılır. </a:t>
            </a:r>
          </a:p>
          <a:p>
            <a:endParaRPr lang="tr-TR" sz="2400" dirty="0"/>
          </a:p>
          <a:p>
            <a:r>
              <a:rPr lang="tr-TR" sz="2400" dirty="0" smtClean="0"/>
              <a:t>Bir yumurta paketinde ortalama 60 (2-100) adet yumurta bulunur. </a:t>
            </a:r>
          </a:p>
          <a:p>
            <a:endParaRPr lang="tr-TR" sz="2400" dirty="0"/>
          </a:p>
          <a:p>
            <a:r>
              <a:rPr lang="tr-TR" sz="2400" dirty="0" smtClean="0"/>
              <a:t>Bu zararlı yılda 1 döl verir.</a:t>
            </a:r>
          </a:p>
          <a:p>
            <a:endParaRPr lang="tr-TR" sz="2400" dirty="0" smtClean="0"/>
          </a:p>
        </p:txBody>
      </p:sp>
    </p:spTree>
    <p:extLst>
      <p:ext uri="{BB962C8B-B14F-4D97-AF65-F5344CB8AC3E}">
        <p14:creationId xmlns:p14="http://schemas.microsoft.com/office/powerpoint/2010/main" val="35088490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76</TotalTime>
  <Words>911</Words>
  <Application>Microsoft Office PowerPoint</Application>
  <PresentationFormat>Ekran Gösterisi (4:3)</PresentationFormat>
  <Paragraphs>177</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Dalga Biçimi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bil</dc:creator>
  <cp:lastModifiedBy>bil</cp:lastModifiedBy>
  <cp:revision>12</cp:revision>
  <dcterms:created xsi:type="dcterms:W3CDTF">2011-12-05T09:49:41Z</dcterms:created>
  <dcterms:modified xsi:type="dcterms:W3CDTF">2011-12-12T09:37:11Z</dcterms:modified>
</cp:coreProperties>
</file>