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307" r:id="rId5"/>
    <p:sldId id="310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5" r:id="rId43"/>
    <p:sldId id="298" r:id="rId44"/>
    <p:sldId id="299" r:id="rId45"/>
    <p:sldId id="300" r:id="rId46"/>
    <p:sldId id="306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03.03.2015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55576" y="2348880"/>
            <a:ext cx="7776864" cy="12241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tr-TR" dirty="0" smtClean="0"/>
              <a:t>AMBAR ZARARLILARI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39806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UZM. EMİNE KARAKUŞ 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(ENTOMOLOJİ)</a:t>
            </a: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MERSİN ZİRAİ KARANTİNA MÜDÜRLÜĞÜ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2015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25"/>
            <a:ext cx="26828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ersin Zirai Karantina Müdürlüğ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1"/>
          <a:stretch>
            <a:fillRect/>
          </a:stretch>
        </p:blipFill>
        <p:spPr bwMode="auto">
          <a:xfrm>
            <a:off x="6580188" y="47625"/>
            <a:ext cx="2289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11560" y="332657"/>
            <a:ext cx="432048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YAŞAYIŞI</a:t>
            </a:r>
            <a:endParaRPr lang="tr-TR" sz="2400" b="1" dirty="0"/>
          </a:p>
        </p:txBody>
      </p:sp>
      <p:pic>
        <p:nvPicPr>
          <p:cNvPr id="6" name="Picture 6" descr="132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584686"/>
            <a:ext cx="3096344" cy="32763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124744"/>
            <a:ext cx="5506279" cy="2592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Erginler çiftleşmeden hemen sonra yumurtalarını tek tek ya da grup halinde bırakmaya başlarlar.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Bir dişi, 300-500 yumurta bırakır.</a:t>
            </a:r>
          </a:p>
          <a:p>
            <a:pPr>
              <a:lnSpc>
                <a:spcPct val="90000"/>
              </a:lnSpc>
            </a:pPr>
            <a:r>
              <a:rPr lang="tr-TR" sz="1800" b="1" dirty="0"/>
              <a:t>Y</a:t>
            </a:r>
            <a:r>
              <a:rPr lang="tr-TR" sz="1800" b="1" dirty="0" smtClean="0"/>
              <a:t>umurtalar birkaç gün içinde açılır.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Larvaları delerek girdikleri bu hububat tanesi içinde beslenirler.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Pupa dönemini tane içinde geçirerek ergin olan bireyler taneyi delerek dışarı çıkarlar.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Bir kısım larvalar erginlerin tanelerde meydana getirdikleri un içinde beslenerek gelişirler. </a:t>
            </a:r>
          </a:p>
          <a:p>
            <a:pPr marL="0" indent="0">
              <a:lnSpc>
                <a:spcPct val="90000"/>
              </a:lnSpc>
              <a:buNone/>
            </a:pPr>
            <a:endParaRPr lang="tr-TR" sz="2000" b="1" dirty="0"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11960" y="4581128"/>
            <a:ext cx="486003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1800" b="1" dirty="0" smtClean="0"/>
              <a:t>Bütün hububat çeşitlerinde zararlıdır.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Larvalar taneyi ,içten yerler. Tane büyük ihtimalle çimlenme yeteneğini kaybeder.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Erginler ise taneyi dıştan kemirerek zararlı olurlar.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Ülkemizde yaygın olarak görülen bir zararlıdır. </a:t>
            </a:r>
          </a:p>
          <a:p>
            <a:pPr>
              <a:lnSpc>
                <a:spcPct val="80000"/>
              </a:lnSpc>
            </a:pPr>
            <a:endParaRPr lang="tr-TR" sz="2000" b="1" dirty="0"/>
          </a:p>
        </p:txBody>
      </p:sp>
      <p:sp>
        <p:nvSpPr>
          <p:cNvPr id="9" name="Dikdörtgen 8"/>
          <p:cNvSpPr/>
          <p:nvPr/>
        </p:nvSpPr>
        <p:spPr>
          <a:xfrm>
            <a:off x="4572000" y="4005064"/>
            <a:ext cx="4176464" cy="4721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ZARARI</a:t>
            </a:r>
            <a:endParaRPr lang="tr-TR" sz="2400" b="1" dirty="0"/>
          </a:p>
        </p:txBody>
      </p:sp>
      <p:pic>
        <p:nvPicPr>
          <p:cNvPr id="10" name="Picture 2" descr="C:\Users\EMİNE\Desktop\Rhyzopertha_domini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r="949" b="3153"/>
          <a:stretch/>
        </p:blipFill>
        <p:spPr bwMode="auto">
          <a:xfrm>
            <a:off x="402365" y="4005064"/>
            <a:ext cx="35712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1187624" y="116632"/>
            <a:ext cx="698477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Arpa</a:t>
            </a:r>
            <a:r>
              <a:rPr lang="tr-TR" sz="3600" dirty="0" smtClean="0"/>
              <a:t> </a:t>
            </a:r>
            <a:r>
              <a:rPr lang="tr-TR" sz="3600" b="1" dirty="0" smtClean="0"/>
              <a:t>güvesi (</a:t>
            </a:r>
            <a:r>
              <a:rPr lang="tr-TR" sz="3600" b="1" i="1" dirty="0" err="1" smtClean="0"/>
              <a:t>Sitotroga</a:t>
            </a:r>
            <a:r>
              <a:rPr lang="tr-TR" sz="3600" b="1" i="1" dirty="0" smtClean="0"/>
              <a:t> </a:t>
            </a:r>
            <a:r>
              <a:rPr lang="tr-TR" sz="3600" b="1" i="1" dirty="0" err="1" smtClean="0"/>
              <a:t>carealella</a:t>
            </a:r>
            <a:r>
              <a:rPr lang="tr-TR" sz="3600" b="1" dirty="0" smtClean="0"/>
              <a:t>)</a:t>
            </a:r>
            <a:br>
              <a:rPr lang="tr-TR" sz="3600" b="1" dirty="0" smtClean="0"/>
            </a:br>
            <a:r>
              <a:rPr lang="tr-TR" sz="3600" b="1" dirty="0" err="1" smtClean="0"/>
              <a:t>Lepidoptara</a:t>
            </a:r>
            <a:r>
              <a:rPr lang="tr-TR" sz="3600" b="1" dirty="0" smtClean="0"/>
              <a:t>: </a:t>
            </a:r>
            <a:r>
              <a:rPr lang="tr-TR" sz="3600" b="1" dirty="0" err="1" smtClean="0"/>
              <a:t>Gelechiidae</a:t>
            </a:r>
            <a:endParaRPr lang="tr-TR" sz="3600" b="1" dirty="0"/>
          </a:p>
        </p:txBody>
      </p:sp>
      <p:pic>
        <p:nvPicPr>
          <p:cNvPr id="9218" name="Picture 2" descr="C:\Users\EMİNE\Desktop\angoumoismoth1deges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527936" cy="26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MİNE\Desktop\untitle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3392"/>
            <a:ext cx="2201416" cy="22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MİNE\Desktop\untitle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2143125" cy="22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844824"/>
            <a:ext cx="4038600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/>
              <a:t>Ergin, sarımsı veya sarımsı esmer renklidir.</a:t>
            </a:r>
          </a:p>
          <a:p>
            <a:r>
              <a:rPr lang="tr-TR" sz="2000" b="1" dirty="0" smtClean="0"/>
              <a:t>Ergin dişi 5-7 mm, erkek 4-5 mm boydadır.</a:t>
            </a:r>
          </a:p>
          <a:p>
            <a:r>
              <a:rPr lang="tr-TR" sz="2000" b="1" dirty="0" smtClean="0"/>
              <a:t>Antenler vücuttan uzundur ve vücutları uzun tüylerle kaplıdır.</a:t>
            </a:r>
          </a:p>
          <a:p>
            <a:r>
              <a:rPr lang="tr-TR" sz="2000" b="1" dirty="0" smtClean="0"/>
              <a:t>Larva beyaz veya pembemsi renktedir. </a:t>
            </a:r>
            <a:endParaRPr lang="tr-TR" sz="2000" b="1" dirty="0"/>
          </a:p>
          <a:p>
            <a:r>
              <a:rPr lang="tr-TR" sz="2000" b="1" dirty="0" smtClean="0"/>
              <a:t>Vücudu kıllarla kaplanmıştır.</a:t>
            </a:r>
          </a:p>
          <a:p>
            <a:r>
              <a:rPr lang="tr-TR" sz="2000" b="1" dirty="0" smtClean="0"/>
              <a:t>Pupa, parlak saman renklidir.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6773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39952" y="1124744"/>
            <a:ext cx="475252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Erginler çiftleştikten 24 saat sonra yumurta bırakmaya başlarlar.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Ergin dişi 10-15 gün yaşar ve bu sürede 200-400 yumurta bırakır.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Yumurtadan çıkan larva embriyoya yakın kısımdan tane içine girerek beslenmeye başlar.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Tane içindeki larva pupa olmadan önce ergin için çıkış deliği açar.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Yılda 5 döl verir. </a:t>
            </a:r>
            <a:endParaRPr lang="tr-TR" sz="1800" b="1" dirty="0"/>
          </a:p>
        </p:txBody>
      </p:sp>
      <p:pic>
        <p:nvPicPr>
          <p:cNvPr id="5" name="Picture 8" descr="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052736"/>
            <a:ext cx="3096344" cy="28379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843808" y="332656"/>
            <a:ext cx="2808312" cy="616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YAŞAYIŞI</a:t>
            </a:r>
            <a:endParaRPr lang="tr-TR" sz="2400" b="1" dirty="0"/>
          </a:p>
        </p:txBody>
      </p:sp>
      <p:sp>
        <p:nvSpPr>
          <p:cNvPr id="7" name="Dikdörtgen 3"/>
          <p:cNvSpPr/>
          <p:nvPr/>
        </p:nvSpPr>
        <p:spPr>
          <a:xfrm>
            <a:off x="683568" y="4077072"/>
            <a:ext cx="7344816" cy="616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ZARARI</a:t>
            </a:r>
            <a:endParaRPr lang="tr-TR" sz="2400" b="1" dirty="0"/>
          </a:p>
        </p:txBody>
      </p:sp>
      <p:sp>
        <p:nvSpPr>
          <p:cNvPr id="8" name="7 Dikdörtgen"/>
          <p:cNvSpPr/>
          <p:nvPr/>
        </p:nvSpPr>
        <p:spPr>
          <a:xfrm>
            <a:off x="395536" y="4941168"/>
            <a:ext cx="8496944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b="1" dirty="0" smtClean="0"/>
              <a:t>Arpa, buğday, mısır ve pirinçte zararlıdır.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</a:rPr>
              <a:t>Arpa güvesi ürüne tarlada bulaşır.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sz="2000" b="1" dirty="0" smtClean="0"/>
              <a:t>Mayıs ayında ambarları terk eden ergin güveler yumurtalarını olgunlaşmakta olan taneler üzerinde bırakırlar. Bu şekilde ürün bulaşık olarak ambara girmiş olur. Ambarda üremeye ve zarara devam eder.</a:t>
            </a:r>
          </a:p>
          <a:p>
            <a:pPr>
              <a:lnSpc>
                <a:spcPct val="80000"/>
              </a:lnSpc>
            </a:pPr>
            <a:endParaRPr lang="tr-T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208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332656"/>
            <a:ext cx="7344816" cy="616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ZARARI</a:t>
            </a:r>
            <a:endParaRPr lang="tr-TR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628800"/>
            <a:ext cx="460851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r>
              <a:rPr lang="tr-TR" sz="2000" b="1" dirty="0" smtClean="0"/>
              <a:t>Bulaştığı üründe çimlenme, kalite ve </a:t>
            </a:r>
            <a:r>
              <a:rPr lang="tr-TR" sz="2000" b="1" dirty="0" err="1" smtClean="0"/>
              <a:t>kantite</a:t>
            </a:r>
            <a:r>
              <a:rPr lang="tr-TR" sz="2000" b="1" dirty="0" smtClean="0"/>
              <a:t> kayıplarına sebep olur.</a:t>
            </a:r>
          </a:p>
          <a:p>
            <a:pPr>
              <a:lnSpc>
                <a:spcPct val="80000"/>
              </a:lnSpc>
              <a:buNone/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r>
              <a:rPr lang="tr-TR" sz="2000" b="1" dirty="0" smtClean="0"/>
              <a:t>Ambarda güvenin varlığı 2 yolla anlaşılabilir.</a:t>
            </a:r>
          </a:p>
          <a:p>
            <a:pPr>
              <a:lnSpc>
                <a:spcPct val="80000"/>
              </a:lnSpc>
              <a:buNone/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r>
              <a:rPr lang="tr-TR" sz="2000" b="1" dirty="0" smtClean="0"/>
              <a:t>Birincisi dökme hububatta erginler ürünün yüzeyinde hareketsiz  dururlar. Ürünün yüzeyine dokunulup rahatsız edilince uçmaya başlarlar.</a:t>
            </a:r>
          </a:p>
          <a:p>
            <a:pPr>
              <a:lnSpc>
                <a:spcPct val="80000"/>
              </a:lnSpc>
              <a:buNone/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r>
              <a:rPr lang="tr-TR" sz="2000" b="1" dirty="0"/>
              <a:t>İkincisi ise güvenin larva ve pupalarının avcısı olan akarın (</a:t>
            </a:r>
            <a:r>
              <a:rPr lang="tr-TR" sz="2000" b="1" i="1" dirty="0" err="1" smtClean="0"/>
              <a:t>Pyemotes</a:t>
            </a:r>
            <a:r>
              <a:rPr lang="tr-TR" sz="2000" b="1" i="1" dirty="0" smtClean="0"/>
              <a:t> </a:t>
            </a:r>
            <a:r>
              <a:rPr lang="tr-TR" sz="2000" b="1" i="1" dirty="0" err="1"/>
              <a:t>ventricosus</a:t>
            </a:r>
            <a:r>
              <a:rPr lang="tr-TR" sz="2000" b="1" dirty="0"/>
              <a:t>) insanlarda sebep olduğu kaşıntıdır.</a:t>
            </a:r>
          </a:p>
          <a:p>
            <a:pPr>
              <a:lnSpc>
                <a:spcPct val="80000"/>
              </a:lnSpc>
            </a:pPr>
            <a:endParaRPr lang="tr-TR" sz="20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tr-TR" sz="2000" b="1" dirty="0"/>
          </a:p>
        </p:txBody>
      </p:sp>
      <p:pic>
        <p:nvPicPr>
          <p:cNvPr id="10242" name="Picture 2" descr="C:\Users\EMİNE\Desktop\Getreidemotte-Sitotroga-cerealella-Bef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84" y="1412776"/>
            <a:ext cx="4170312" cy="26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itotroga_cerealel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1782" y="4149080"/>
            <a:ext cx="3168650" cy="2376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3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899592" y="188640"/>
            <a:ext cx="748883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err="1" smtClean="0"/>
              <a:t>Khapra</a:t>
            </a:r>
            <a:r>
              <a:rPr lang="tr-TR" sz="3200" b="1" dirty="0" smtClean="0"/>
              <a:t> böceği (</a:t>
            </a:r>
            <a:r>
              <a:rPr lang="tr-TR" sz="3200" b="1" i="1" dirty="0" err="1" smtClean="0"/>
              <a:t>Trogoderma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granarium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Coleoptera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Dermestidae</a:t>
            </a:r>
            <a:endParaRPr lang="tr-TR" sz="32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988840"/>
            <a:ext cx="4681538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Ergin renkleri parlak esmer kırmızı ile kızıl arasındadır.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Erginlerin  erkeği dişisinden küçüktür.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Vücut üzerinde açık renkli enine bantlar ve kıllar bulunur.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Larva, sarımsı beyaz renkli,</a:t>
            </a:r>
            <a:r>
              <a:rPr kumimoji="0" lang="tr-T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baş daha koyu </a:t>
            </a:r>
            <a:r>
              <a:rPr lang="tr-TR" sz="2000" b="1" dirty="0" smtClean="0"/>
              <a:t>renklidir.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tr-TR" sz="2000" b="1" dirty="0" smtClean="0"/>
              <a:t>H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alkalı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bir görünüşe sahiptir.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Vücut sonunda uzun bir kıl demeti bulunur.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Pupa,</a:t>
            </a:r>
            <a:r>
              <a:rPr kumimoji="0" lang="tr-T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soluk esmer renkli, sırt kısmı hariç diğer kısımları tüylüdür.</a:t>
            </a:r>
          </a:p>
        </p:txBody>
      </p:sp>
      <p:pic>
        <p:nvPicPr>
          <p:cNvPr id="1026" name="Picture 2" descr="C:\Users\EMİNE\Desktop\Trogodermagranariu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520280" cy="31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İNE\Desktop\imagesCA06L5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0466" y="4869460"/>
            <a:ext cx="2232248" cy="16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İNE\Desktop\khapra-beetle-atlanta-airp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13444" r="18886" b="9984"/>
          <a:stretch/>
        </p:blipFill>
        <p:spPr bwMode="auto">
          <a:xfrm>
            <a:off x="6948264" y="4581128"/>
            <a:ext cx="2046514" cy="21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292080" y="4123928"/>
            <a:ext cx="2952328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692696"/>
            <a:ext cx="496855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Erginler beslenmeden 14-22 gün yaşayabilirler.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Bir dişi, 50-100 yumurta bırakır.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Yumurtadan ergine gelişme süresi 40-56 gündür.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Larva, 5-6 gömlek değiştirdikten sonra pupa olur.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Yılda ortalama 4-5 döl verir.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Uygun koşullarda döl sayısı 12 ye kadar çıkabilir.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Ülkemizde Güney ve Güneydoğu Anadolu Bölgesinde daha yaygındır.</a:t>
            </a:r>
          </a:p>
        </p:txBody>
      </p:sp>
      <p:pic>
        <p:nvPicPr>
          <p:cNvPr id="2050" name="Picture 2" descr="C:\Users\EMİNE\Desktop\imagesCA7K76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4004"/>
            <a:ext cx="3312368" cy="35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331640" y="163488"/>
            <a:ext cx="2952328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YAŞAYISI</a:t>
            </a:r>
            <a:endParaRPr lang="tr-TR" b="1" dirty="0"/>
          </a:p>
        </p:txBody>
      </p:sp>
      <p:pic>
        <p:nvPicPr>
          <p:cNvPr id="2051" name="Picture 3" descr="C:\Users\EMİNE\Desktop\trogran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3" y="3933056"/>
            <a:ext cx="3887875" cy="26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427984" y="4869160"/>
            <a:ext cx="4572000" cy="139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dirty="0" err="1"/>
              <a:t>Khapra</a:t>
            </a:r>
            <a:r>
              <a:rPr lang="tr-TR" sz="2000" b="1" dirty="0"/>
              <a:t> böceğinin sadece larvası zararlıdır.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000" b="1" dirty="0"/>
              <a:t>Larvalar hububat tanesinin embriyo ve </a:t>
            </a:r>
            <a:r>
              <a:rPr lang="tr-TR" sz="2000" b="1" dirty="0" err="1"/>
              <a:t>endospermini</a:t>
            </a:r>
            <a:r>
              <a:rPr lang="tr-TR" sz="2000" b="1" dirty="0"/>
              <a:t> yiyerek taneyi kavuz haline getirirler.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1052736"/>
            <a:ext cx="4003576" cy="32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Larvalar bulundukları ortamda koşulların uygun olmadığı durumlarda besin 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diyapozuna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girerek 3-5 yıl gibi bir süre hiç beslenmeden yaşamlarını sürdürebilirler.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Ayrıca larvaların ambarlardaki yarık ve çatlaklarda barınma özellikleri vardır.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Bu özellikler böcekle mücadeleyi zorlaştıran etkenlerdir.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4869160"/>
            <a:ext cx="770485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Böceğin ambardaki varlığı ürün üzerindeki, ürünün niteliğini de olumsuz etkileyen larva gömleği artıklarından kolayca anlaşılabilir.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Khapra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böceği hububat dışında bira mayası, süt tozu, un ve un mamulleri, balık, keten tohumu, pamuk çekirdeği, sebze tohumları vb. gıda maddelerinde beslenir.</a:t>
            </a:r>
          </a:p>
        </p:txBody>
      </p:sp>
      <p:pic>
        <p:nvPicPr>
          <p:cNvPr id="6" name="Picture 9" descr="trogoderma granarium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080" y="620688"/>
            <a:ext cx="4530791" cy="4011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79512" y="404664"/>
            <a:ext cx="85689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Un kurdu (</a:t>
            </a:r>
            <a:r>
              <a:rPr lang="tr-TR" sz="2400" b="1" i="1" dirty="0" err="1" smtClean="0"/>
              <a:t>Tenebrio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moliter</a:t>
            </a:r>
            <a:r>
              <a:rPr lang="tr-TR" sz="2400" b="1" dirty="0" smtClean="0"/>
              <a:t>)-Un sarı kurdu (</a:t>
            </a:r>
            <a:r>
              <a:rPr lang="tr-TR" sz="2400" b="1" i="1" dirty="0" err="1" smtClean="0"/>
              <a:t>Tenebrio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obscurus</a:t>
            </a:r>
            <a:r>
              <a:rPr lang="tr-TR" sz="2400" b="1" dirty="0" smtClean="0"/>
              <a:t>)</a:t>
            </a:r>
            <a:br>
              <a:rPr lang="tr-TR" sz="2400" b="1" dirty="0" smtClean="0"/>
            </a:br>
            <a:r>
              <a:rPr lang="tr-TR" sz="2400" b="1" dirty="0" err="1" smtClean="0"/>
              <a:t>Coleoptera</a:t>
            </a:r>
            <a:r>
              <a:rPr lang="tr-TR" sz="2400" b="1" dirty="0" smtClean="0"/>
              <a:t>: </a:t>
            </a:r>
            <a:r>
              <a:rPr lang="tr-TR" sz="2400" b="1" dirty="0" err="1" smtClean="0"/>
              <a:t>Tenebrionidae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3"/>
          </a:xfrm>
        </p:spPr>
        <p:txBody>
          <a:bodyPr>
            <a:normAutofit/>
          </a:bodyPr>
          <a:lstStyle/>
          <a:p>
            <a:r>
              <a:rPr lang="tr-TR" sz="1800" b="1" i="1" dirty="0" smtClean="0"/>
              <a:t>T.</a:t>
            </a:r>
            <a:r>
              <a:rPr lang="tr-TR" sz="1800" b="1" i="1" dirty="0" err="1" smtClean="0"/>
              <a:t>moliter</a:t>
            </a:r>
            <a:r>
              <a:rPr lang="tr-TR" sz="1800" b="1" dirty="0" smtClean="0"/>
              <a:t> ergini, parlak koyu kahve veya siyah renklidir. </a:t>
            </a:r>
            <a:r>
              <a:rPr lang="tr-TR" sz="1800" b="1" i="1" dirty="0" smtClean="0"/>
              <a:t>T.</a:t>
            </a:r>
            <a:r>
              <a:rPr lang="tr-TR" sz="1800" b="1" i="1" dirty="0" err="1" smtClean="0"/>
              <a:t>obscurus</a:t>
            </a:r>
            <a:r>
              <a:rPr lang="tr-TR" sz="1800" b="1" dirty="0" smtClean="0"/>
              <a:t> ergini </a:t>
            </a:r>
            <a:r>
              <a:rPr lang="tr-TR" sz="1800" b="1" i="1" dirty="0" smtClean="0"/>
              <a:t>T.</a:t>
            </a:r>
            <a:r>
              <a:rPr lang="tr-TR" sz="1800" b="1" i="1" dirty="0" err="1" smtClean="0"/>
              <a:t>moliter</a:t>
            </a:r>
            <a:r>
              <a:rPr lang="tr-TR" sz="1800" b="1" dirty="0" smtClean="0"/>
              <a:t> erginine göre daha küçük ve rengi daha koyudur. İki türünde </a:t>
            </a:r>
            <a:r>
              <a:rPr lang="tr-TR" sz="1800" b="1" dirty="0" err="1" smtClean="0"/>
              <a:t>pronotumları</a:t>
            </a:r>
            <a:r>
              <a:rPr lang="tr-TR" sz="1800" b="1" dirty="0" smtClean="0"/>
              <a:t> ince noktalı, </a:t>
            </a:r>
            <a:r>
              <a:rPr lang="tr-TR" sz="1800" b="1" dirty="0" err="1" smtClean="0"/>
              <a:t>elytralarının</a:t>
            </a:r>
            <a:r>
              <a:rPr lang="tr-TR" sz="1800" b="1" dirty="0" smtClean="0"/>
              <a:t> üzeri boyuna ince çizgilidir.</a:t>
            </a:r>
          </a:p>
          <a:p>
            <a:r>
              <a:rPr lang="tr-TR" sz="1800" b="1" dirty="0" smtClean="0"/>
              <a:t>İki türünde larvaları sarı renklidir ve vücut bölmelerinin araları koyu renklidir. </a:t>
            </a:r>
          </a:p>
          <a:p>
            <a:r>
              <a:rPr lang="tr-TR" sz="1800" b="1" dirty="0" smtClean="0"/>
              <a:t>Pupaları ise önceleri beyaz, sonraları koyu renklidir.</a:t>
            </a:r>
            <a:endParaRPr lang="tr-TR" sz="1800" b="1" dirty="0"/>
          </a:p>
        </p:txBody>
      </p:sp>
      <p:pic>
        <p:nvPicPr>
          <p:cNvPr id="4" name="Picture 6" descr="tenebrio mol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307742" y="2804826"/>
            <a:ext cx="2495550" cy="374389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enebrio_obscurus_6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429000"/>
            <a:ext cx="3600400" cy="2495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196752"/>
            <a:ext cx="4038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Ergin dişi, 500 kadar yumurtasını gıda maddelerinin arasına bırakır.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Larva 17-18 gömlek değiştirir.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Yılda 1 döl verir.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6" descr="tenebrio molitor ergi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042436"/>
            <a:ext cx="3096344" cy="3312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tenebrio molitor larv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764704"/>
            <a:ext cx="3941008" cy="259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211960" y="3906804"/>
            <a:ext cx="4572000" cy="2474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tr-TR" b="1" dirty="0"/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b="1" dirty="0"/>
              <a:t>Hububatta, hububat mamullerinde kuru tütün, et, ölü böcek gibi bitkisel ve hayvansal materyalde zararlıdır.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b="1" dirty="0"/>
              <a:t>Genellikle ambarlardaki ve değirmenlerdeki ürünün dip kısımlarında görülür.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b="1" dirty="0"/>
              <a:t>Bu iki tür genellikle aynı ortamda birlikte bulunarak zarar yaparlar ve ülkemizde yaygın görülen zararlılardır.</a:t>
            </a:r>
          </a:p>
        </p:txBody>
      </p:sp>
      <p:sp>
        <p:nvSpPr>
          <p:cNvPr id="6" name="Dikdörtgen 1"/>
          <p:cNvSpPr/>
          <p:nvPr/>
        </p:nvSpPr>
        <p:spPr>
          <a:xfrm>
            <a:off x="611560" y="476672"/>
            <a:ext cx="2952328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YAŞAYISI</a:t>
            </a:r>
            <a:endParaRPr lang="tr-TR" b="1" dirty="0"/>
          </a:p>
        </p:txBody>
      </p:sp>
      <p:sp>
        <p:nvSpPr>
          <p:cNvPr id="7" name="Dikdörtgen 4"/>
          <p:cNvSpPr/>
          <p:nvPr/>
        </p:nvSpPr>
        <p:spPr>
          <a:xfrm>
            <a:off x="5076056" y="3645024"/>
            <a:ext cx="2952328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95536" y="260648"/>
            <a:ext cx="8136904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Ekin kara böceği (</a:t>
            </a:r>
            <a:r>
              <a:rPr lang="tr-TR" sz="3200" b="1" i="1" dirty="0" err="1" smtClean="0"/>
              <a:t>Tenebroides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mauritanicus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Coleoptera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Ostomatidae</a:t>
            </a:r>
            <a:endParaRPr lang="tr-TR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1412776"/>
            <a:ext cx="5256212" cy="2764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Ergin, yassı ve uzun şekillidir.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Thoraks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ve abdomen ince bir sapla birbirine bağlanmıştır.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Kın kanatların üzeri boyuna ince çizgilidir.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Larva, kirli beyaz renkli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ve t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oraksın son iki </a:t>
            </a:r>
            <a:r>
              <a:rPr kumimoji="0" lang="tr-T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segmentinde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ikişer tane koyu leke bulunur. Vücut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kıllarla kaplıdır.</a:t>
            </a: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Pupa krem renklidir.</a:t>
            </a:r>
          </a:p>
        </p:txBody>
      </p:sp>
      <p:pic>
        <p:nvPicPr>
          <p:cNvPr id="3074" name="Picture 2" descr="C:\Users\EMİNE\Desktop\Tenebroides-mauritanic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37" y="1553370"/>
            <a:ext cx="3926267" cy="24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MİNE\Desktop\Tenebroides%20mauritanicus%20%20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r="20399" b="10915"/>
          <a:stretch/>
        </p:blipFill>
        <p:spPr bwMode="auto">
          <a:xfrm>
            <a:off x="5111079" y="4149080"/>
            <a:ext cx="37847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MİNE\Desktop\Tenebroides_mauritanicus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03823"/>
            <a:ext cx="3568318" cy="23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431032"/>
          </a:xfrm>
          <a:noFill/>
          <a:ln/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tx1"/>
                </a:solidFill>
                <a:latin typeface="+mn-lt"/>
              </a:rPr>
              <a:t>Depolanmış ürünlerde zararlı </a:t>
            </a:r>
            <a:r>
              <a:rPr lang="tr-TR" sz="2400" b="1" dirty="0" err="1">
                <a:latin typeface="+mn-lt"/>
              </a:rPr>
              <a:t>A</a:t>
            </a:r>
            <a:r>
              <a:rPr lang="tr-TR" sz="2400" b="1" dirty="0" err="1" smtClean="0">
                <a:solidFill>
                  <a:schemeClr val="tx1"/>
                </a:solidFill>
                <a:latin typeface="+mn-lt"/>
              </a:rPr>
              <a:t>rthropodların</a:t>
            </a:r>
            <a:r>
              <a:rPr lang="tr-TR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b="1" dirty="0">
                <a:solidFill>
                  <a:schemeClr val="tx1"/>
                </a:solidFill>
                <a:latin typeface="+mn-lt"/>
              </a:rPr>
              <a:t>bulunuşu ile tüm dünyada ortalama ürün kaybı </a:t>
            </a:r>
            <a:br>
              <a:rPr lang="tr-TR" sz="2400" b="1" dirty="0">
                <a:solidFill>
                  <a:schemeClr val="tx1"/>
                </a:solidFill>
                <a:latin typeface="+mn-lt"/>
              </a:rPr>
            </a:br>
            <a:r>
              <a:rPr lang="tr-TR" sz="2400" b="1" dirty="0">
                <a:solidFill>
                  <a:schemeClr val="tx1"/>
                </a:solidFill>
                <a:latin typeface="+mn-lt"/>
              </a:rPr>
              <a:t>% 5-10 olarak kabul edilmektedir.</a:t>
            </a:r>
            <a:r>
              <a:rPr lang="tr-TR" sz="2400" dirty="0">
                <a:latin typeface="+mn-lt"/>
              </a:rPr>
              <a:t>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7373"/>
            <a:ext cx="8507288" cy="4525963"/>
          </a:xfrm>
          <a:noFill/>
          <a:ln/>
        </p:spPr>
        <p:txBody>
          <a:bodyPr/>
          <a:lstStyle/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dirty="0"/>
              <a:t>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Üründe nitelik kaybı</a:t>
            </a:r>
            <a:r>
              <a:rPr lang="tr-TR" sz="2400" b="1" dirty="0"/>
              <a:t>: Dünyada %5-10 arasında kabul 	</a:t>
            </a:r>
            <a:r>
              <a:rPr lang="tr-TR" sz="2400" b="1" dirty="0" smtClean="0"/>
              <a:t>edilmektedir.</a:t>
            </a:r>
            <a:endParaRPr lang="tr-TR" sz="2400" b="1" dirty="0"/>
          </a:p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b="1" dirty="0"/>
              <a:t>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Üründe nicelik kaybı</a:t>
            </a:r>
            <a:r>
              <a:rPr lang="tr-TR" sz="2400" b="1" dirty="0"/>
              <a:t>: Ürün kirliliği (böceklerin vücut 	parçaları, gömlekleri, dışkıları, salgıları, ipeksi 	ağlar...); çimlenme gücünde azalma ...</a:t>
            </a:r>
          </a:p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b="1" dirty="0"/>
              <a:t>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Üründe kızışma</a:t>
            </a:r>
            <a:r>
              <a:rPr lang="tr-TR" sz="2400" b="1" dirty="0"/>
              <a:t>: Böceklerin biyolojik evrelerinin        </a:t>
            </a:r>
          </a:p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</a:pPr>
            <a:r>
              <a:rPr lang="tr-TR" sz="2400" b="1" dirty="0"/>
              <a:t>       solunumu sonucu ısı enerjisi üretilir.</a:t>
            </a:r>
          </a:p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400" b="1" dirty="0"/>
              <a:t> 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Sağlık sorunu</a:t>
            </a:r>
            <a:r>
              <a:rPr lang="tr-TR" sz="2400" b="1" dirty="0"/>
              <a:t>: Özellikle </a:t>
            </a:r>
            <a:r>
              <a:rPr lang="tr-TR" sz="2400" b="1" dirty="0" err="1"/>
              <a:t>tenebrionid</a:t>
            </a:r>
            <a:r>
              <a:rPr lang="tr-TR" sz="2400" b="1" dirty="0"/>
              <a:t>’ </a:t>
            </a:r>
            <a:r>
              <a:rPr lang="tr-TR" sz="2400" b="1" dirty="0" err="1"/>
              <a:t>ler</a:t>
            </a:r>
            <a:r>
              <a:rPr lang="tr-TR" sz="2400" b="1" dirty="0"/>
              <a:t> tarafından    </a:t>
            </a:r>
          </a:p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</a:pPr>
            <a:r>
              <a:rPr lang="tr-TR" sz="2400" b="1" dirty="0"/>
              <a:t>        salgılanan </a:t>
            </a:r>
            <a:r>
              <a:rPr lang="tr-TR" sz="2400" b="1" dirty="0" err="1"/>
              <a:t>kinon’lar</a:t>
            </a:r>
            <a:r>
              <a:rPr lang="tr-TR" sz="2400" b="1" dirty="0"/>
              <a:t> insanlar için </a:t>
            </a:r>
            <a:r>
              <a:rPr lang="tr-TR" sz="2400" b="1" dirty="0" err="1"/>
              <a:t>toksik</a:t>
            </a:r>
            <a:r>
              <a:rPr lang="tr-TR" sz="2400" b="1" dirty="0"/>
              <a:t>, </a:t>
            </a:r>
            <a:r>
              <a:rPr lang="tr-TR" sz="2400" b="1" dirty="0" err="1"/>
              <a:t>allerjenik</a:t>
            </a:r>
            <a:r>
              <a:rPr lang="tr-TR" sz="2400" b="1" dirty="0"/>
              <a:t>    </a:t>
            </a:r>
          </a:p>
          <a:p>
            <a:pPr indent="1270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</a:pPr>
            <a:r>
              <a:rPr lang="tr-TR" sz="2400" b="1" dirty="0"/>
              <a:t>        ve </a:t>
            </a:r>
            <a:r>
              <a:rPr lang="tr-TR" sz="2400" b="1" dirty="0" err="1"/>
              <a:t>kanserojeniktir</a:t>
            </a:r>
            <a:r>
              <a:rPr lang="tr-T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8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876" y="1412776"/>
            <a:ext cx="5256212" cy="4753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Ergin dişi 2 yıl kadar yaşar ve yaşam süresince 900-1000 yumurta bırakır.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Larva dönemi koşullara göre 2-14 ay devam eder.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Larvalar uzun süre beslenmeden yaşayabilirler.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Bütün hububat ve mamullerinde zararlıdır.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Ayrıca soya fasulyesi, kuru incir, badem, kuru tütün vb. gıdalar ve ahşap materyalde beslendikleri görülmüştür.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Tütün balyalarında açtıkları deliklerle diğer zararlılarında balya içine girişini sağlarlar.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Ambarlarda yaygın olarak görülür.</a:t>
            </a:r>
          </a:p>
        </p:txBody>
      </p:sp>
      <p:pic>
        <p:nvPicPr>
          <p:cNvPr id="3" name="Picture 10" descr="Tenebroides%20mauritanicus%20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2" y="3933056"/>
            <a:ext cx="3457575" cy="2492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EMİNE\Desktop\1234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2" y="620688"/>
            <a:ext cx="3316610" cy="31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67544" y="3068960"/>
            <a:ext cx="2952328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  <p:sp>
        <p:nvSpPr>
          <p:cNvPr id="6" name="Dikdörtgen 4"/>
          <p:cNvSpPr/>
          <p:nvPr/>
        </p:nvSpPr>
        <p:spPr>
          <a:xfrm>
            <a:off x="467544" y="476672"/>
            <a:ext cx="2952328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2843808" y="332656"/>
            <a:ext cx="6048672" cy="10801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89448" y="274638"/>
            <a:ext cx="627504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Hububat ambar akarı (</a:t>
            </a:r>
            <a:r>
              <a:rPr lang="tr-TR" sz="3200" b="1" i="1" dirty="0" err="1" smtClean="0"/>
              <a:t>Acarus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siro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Acarina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Acaridae</a:t>
            </a:r>
            <a:endParaRPr lang="tr-TR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52291" y="1484784"/>
            <a:ext cx="5256213" cy="2088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Renksiz , yumuşak vücutlu küçük canlılardır.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Gözle görülmeleri zordur.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Erginleri 4 çift bacaklı</a:t>
            </a:r>
            <a:r>
              <a:rPr lang="tr-TR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bacaklarında 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ve vücut sonunda uzun kıllar bulunur.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Larva, erginden küçük ve 3 çift bacaklıdır.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9" y="3212976"/>
            <a:ext cx="4968552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Yüksek orantılı nem ve sıcaklıkta çoğalırlar.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Bu koşullarda gelişme süresi 2 hafta kadardır.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88032" y="4293096"/>
            <a:ext cx="4788024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b="1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Hububat ve mamullerinde zarar yaparlar.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Ürünü yiyerek tükettikleri gibi gömlek artıkları ve ölü akar kalıntıları ile de ürünü kirletirler ve üründe hoş olmayan kokulara yol açarlar.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b="1" dirty="0" smtClean="0">
                <a:latin typeface="Calibri" pitchFamily="34" charset="0"/>
                <a:cs typeface="Calibri" pitchFamily="34" charset="0"/>
              </a:rPr>
              <a:t>Üründeki varlıkları bıraktıkları artıkların ürünün yüzeyini gri bir toz tabakası şeklinde kaplaması ile belli olur.</a:t>
            </a:r>
          </a:p>
        </p:txBody>
      </p:sp>
      <p:pic>
        <p:nvPicPr>
          <p:cNvPr id="7" name="Picture 9" descr="acarus siro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764480"/>
            <a:ext cx="2736850" cy="2376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acarus-siro-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629" y="3429000"/>
            <a:ext cx="3804875" cy="3024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Dikdörtgen 4"/>
          <p:cNvSpPr/>
          <p:nvPr/>
        </p:nvSpPr>
        <p:spPr>
          <a:xfrm>
            <a:off x="251520" y="3068960"/>
            <a:ext cx="2880320" cy="385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  <p:sp>
        <p:nvSpPr>
          <p:cNvPr id="10" name="Dikdörtgen 4"/>
          <p:cNvSpPr/>
          <p:nvPr/>
        </p:nvSpPr>
        <p:spPr>
          <a:xfrm>
            <a:off x="251520" y="4077072"/>
            <a:ext cx="2880320" cy="385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899592" y="1412776"/>
            <a:ext cx="7344816" cy="3960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Clr>
                <a:schemeClr val="accent6">
                  <a:lumMod val="75000"/>
                </a:schemeClr>
              </a:buClr>
            </a:pPr>
            <a:r>
              <a:rPr lang="tr-TR" sz="5400" b="1" cap="all" dirty="0" smtClean="0"/>
              <a:t>Un ve undan mamul madde </a:t>
            </a:r>
            <a:r>
              <a:rPr lang="tr-TR" sz="5400" b="1" cap="all" dirty="0" err="1" smtClean="0"/>
              <a:t>ZararlIlarI</a:t>
            </a:r>
            <a:endParaRPr lang="tr-TR" sz="5400" b="1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323528" y="116632"/>
            <a:ext cx="84249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2692896"/>
          </a:xfrm>
        </p:spPr>
        <p:txBody>
          <a:bodyPr>
            <a:normAutofit/>
          </a:bodyPr>
          <a:lstStyle/>
          <a:p>
            <a:r>
              <a:rPr lang="tr-TR" sz="1800" b="1" i="1" dirty="0" smtClean="0"/>
              <a:t>T.</a:t>
            </a:r>
            <a:r>
              <a:rPr lang="tr-TR" sz="1800" b="1" i="1" dirty="0" err="1" smtClean="0"/>
              <a:t>confusum</a:t>
            </a:r>
            <a:r>
              <a:rPr lang="tr-TR" sz="1800" b="1" i="1" dirty="0" smtClean="0"/>
              <a:t> </a:t>
            </a:r>
            <a:r>
              <a:rPr lang="tr-TR" sz="1800" b="1" dirty="0" smtClean="0"/>
              <a:t>ve </a:t>
            </a:r>
            <a:r>
              <a:rPr lang="tr-TR" sz="1800" b="1" i="1" dirty="0" smtClean="0"/>
              <a:t>T.</a:t>
            </a:r>
            <a:r>
              <a:rPr lang="tr-TR" sz="1800" b="1" i="1" dirty="0" err="1" smtClean="0"/>
              <a:t>castaneum</a:t>
            </a:r>
            <a:r>
              <a:rPr lang="tr-TR" sz="1800" b="1" dirty="0" smtClean="0"/>
              <a:t> erginleri, parlak koyu kırmızı renklidir. Baş ve göğüs kısımları sık noktalıdır. </a:t>
            </a:r>
            <a:r>
              <a:rPr lang="tr-TR" sz="1800" b="1" dirty="0" err="1" smtClean="0"/>
              <a:t>Elytraları</a:t>
            </a:r>
            <a:r>
              <a:rPr lang="tr-TR" sz="1800" b="1" dirty="0" smtClean="0"/>
              <a:t> üzeri boyuna ince çizgilidir. </a:t>
            </a:r>
            <a:r>
              <a:rPr lang="tr-TR" sz="1800" b="1" i="1" dirty="0" smtClean="0"/>
              <a:t>T.</a:t>
            </a:r>
            <a:r>
              <a:rPr lang="tr-TR" sz="1800" b="1" i="1" dirty="0" err="1" smtClean="0"/>
              <a:t>castaneum</a:t>
            </a:r>
            <a:r>
              <a:rPr lang="tr-TR" sz="1800" b="1" dirty="0" smtClean="0"/>
              <a:t> ergin boyunun daha küçük olması, antenlerinin son üç halkasının geniş olması ve iyi gelişmiş zar kanatlarıyla uçabilme yeteneğinde olmaları ile </a:t>
            </a:r>
            <a:r>
              <a:rPr lang="tr-TR" sz="1800" b="1" i="1" dirty="0" smtClean="0"/>
              <a:t>T.</a:t>
            </a:r>
            <a:r>
              <a:rPr lang="tr-TR" sz="1800" b="1" i="1" dirty="0" err="1" smtClean="0"/>
              <a:t>confusum</a:t>
            </a:r>
            <a:r>
              <a:rPr lang="tr-TR" sz="1800" b="1" dirty="0" smtClean="0"/>
              <a:t>’ dan ayrılır. </a:t>
            </a:r>
          </a:p>
          <a:p>
            <a:r>
              <a:rPr lang="tr-TR" sz="1800" b="1" dirty="0" smtClean="0"/>
              <a:t>İki türünde larvaları ince, silindirik şekilli, beyaz renkli ve sarı noktalıdır. Vücut sonunda bir çift çıkıntı vardır.</a:t>
            </a:r>
          </a:p>
          <a:p>
            <a:r>
              <a:rPr lang="tr-TR" sz="1800" b="1" dirty="0" smtClean="0"/>
              <a:t>Pupaları önce beyaz, sonra sarı renklidir.</a:t>
            </a:r>
          </a:p>
          <a:p>
            <a:pPr>
              <a:buNone/>
            </a:pPr>
            <a:endParaRPr lang="tr-TR" sz="2000" b="1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07288" cy="1143000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Kırma biti (</a:t>
            </a:r>
            <a:r>
              <a:rPr lang="tr-TR" sz="2400" b="1" i="1" dirty="0" err="1" smtClean="0"/>
              <a:t>Tribolium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confusum</a:t>
            </a:r>
            <a:r>
              <a:rPr lang="tr-TR" sz="2400" b="1" dirty="0" smtClean="0"/>
              <a:t>)-Un biti(</a:t>
            </a:r>
            <a:r>
              <a:rPr lang="tr-TR" sz="2400" b="1" i="1" dirty="0" err="1" smtClean="0"/>
              <a:t>Tribolium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castaneum</a:t>
            </a:r>
            <a:r>
              <a:rPr lang="tr-TR" sz="2400" b="1" dirty="0" smtClean="0"/>
              <a:t>)</a:t>
            </a:r>
            <a:br>
              <a:rPr lang="tr-TR" sz="2400" b="1" dirty="0" smtClean="0"/>
            </a:br>
            <a:r>
              <a:rPr lang="tr-TR" sz="2400" b="1" dirty="0" err="1" smtClean="0"/>
              <a:t>Coleoptera</a:t>
            </a:r>
            <a:r>
              <a:rPr lang="tr-TR" sz="2400" b="1" dirty="0" smtClean="0"/>
              <a:t>: </a:t>
            </a:r>
            <a:r>
              <a:rPr lang="tr-TR" sz="2400" b="1" dirty="0" err="1" smtClean="0"/>
              <a:t>Tenebrionidae</a:t>
            </a:r>
            <a:endParaRPr lang="tr-TR" sz="2400" b="1" dirty="0"/>
          </a:p>
        </p:txBody>
      </p:sp>
      <p:pic>
        <p:nvPicPr>
          <p:cNvPr id="5123" name="Picture 3" descr="C:\Users\EMİNE\Desktop\2012111314321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7899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MİNE\Desktop\APGRY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05655"/>
            <a:ext cx="4032448" cy="310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MİNE\Desktop\TC_lifecycle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57"/>
          <a:stretch/>
        </p:blipFill>
        <p:spPr bwMode="auto">
          <a:xfrm>
            <a:off x="1691680" y="4021623"/>
            <a:ext cx="3179589" cy="26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1520" y="332656"/>
            <a:ext cx="4248472" cy="3096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i="1" dirty="0" err="1" smtClean="0"/>
              <a:t>Tribolium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confusum</a:t>
            </a:r>
            <a:endParaRPr lang="tr-TR" b="1" i="1" dirty="0" smtClean="0"/>
          </a:p>
          <a:p>
            <a:r>
              <a:rPr lang="tr-TR" b="1" dirty="0" smtClean="0"/>
              <a:t>Yaşayışı: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Ergin, 300-400 yumurta bırakır.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Yumurtadan ergine gelişme süresi 46-60 gündür.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Yılda 3-4 döl verir.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Dişi yumurtalarını gıda maddesinin içine bırakır.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Erginler ortalama 1 yıl yaşarlar.</a:t>
            </a:r>
          </a:p>
          <a:p>
            <a:pPr>
              <a:defRPr/>
            </a:pPr>
            <a:endParaRPr lang="tr-TR" b="1" dirty="0" smtClean="0">
              <a:latin typeface="Times New Roman" pitchFamily="18" charset="0"/>
            </a:endParaRPr>
          </a:p>
          <a:p>
            <a:endParaRPr lang="tr-TR" b="1" dirty="0" smtClean="0"/>
          </a:p>
          <a:p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644008" y="332656"/>
            <a:ext cx="4248472" cy="3096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i="1" dirty="0" err="1" smtClean="0"/>
              <a:t>Tribolium</a:t>
            </a:r>
            <a:r>
              <a:rPr lang="tr-TR" b="1" i="1" dirty="0" smtClean="0"/>
              <a:t> </a:t>
            </a:r>
            <a:r>
              <a:rPr lang="tr-TR" b="1" i="1" dirty="0" err="1" smtClean="0"/>
              <a:t>castaneum</a:t>
            </a:r>
            <a:endParaRPr lang="tr-TR" b="1" i="1" dirty="0" smtClean="0"/>
          </a:p>
          <a:p>
            <a:r>
              <a:rPr lang="tr-TR" b="1" dirty="0" smtClean="0"/>
              <a:t>Yaşayışı: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Ergin dişi 8-10 ay olan ömrü</a:t>
            </a:r>
            <a:r>
              <a:rPr lang="tr-TR" b="1" i="1" dirty="0" smtClean="0">
                <a:latin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</a:rPr>
              <a:t>boyunca 420-580 yumurta</a:t>
            </a:r>
            <a:r>
              <a:rPr lang="tr-TR" b="1" i="1" dirty="0" smtClean="0">
                <a:latin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</a:rPr>
              <a:t>bırakır.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Gıdalara bırakılan yumurta 46-62 günde gelişir.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Yılda 3-4 döl verir.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tr-TR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sz="20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tr-TR" b="1" dirty="0" smtClean="0">
              <a:latin typeface="Times New Roman" pitchFamily="18" charset="0"/>
            </a:endParaRPr>
          </a:p>
          <a:p>
            <a:endParaRPr lang="tr-TR" b="1" dirty="0" smtClean="0"/>
          </a:p>
          <a:p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043608" y="3573016"/>
            <a:ext cx="7344816" cy="22322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tr-TR" sz="2000" b="1" dirty="0" smtClean="0">
                <a:latin typeface="Times New Roman" pitchFamily="18" charset="0"/>
              </a:rPr>
              <a:t>Zararları: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Un, makarna, bisküvi, kepek, nişasta, kuru meyve ve koleksiyonlarda zarar yapar.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Özellikle un depoları, değirmen ve un fabrikalarında yaygın olarak zararlıdır.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b="1" dirty="0" smtClean="0">
                <a:latin typeface="Times New Roman" pitchFamily="18" charset="0"/>
              </a:rPr>
              <a:t>Ürünü yiyerek tükettikleri gibi larva gömlekleri ve diğer artıkları ile de ürünü kirletirler.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683568" y="116632"/>
            <a:ext cx="792088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Değirmen güvesi (</a:t>
            </a:r>
            <a:r>
              <a:rPr lang="tr-TR" sz="3200" b="1" i="1" dirty="0" err="1" smtClean="0"/>
              <a:t>Ephestia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kuehniella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>
                <a:solidFill>
                  <a:srgbClr val="FF0000"/>
                </a:solidFill>
              </a:rPr>
              <a:t>Lepidoptera</a:t>
            </a:r>
            <a:r>
              <a:rPr lang="tr-TR" sz="3200" b="1" dirty="0" smtClean="0">
                <a:solidFill>
                  <a:srgbClr val="FF0000"/>
                </a:solidFill>
              </a:rPr>
              <a:t>: </a:t>
            </a:r>
            <a:r>
              <a:rPr lang="tr-TR" sz="3200" b="1" dirty="0" err="1" smtClean="0">
                <a:solidFill>
                  <a:srgbClr val="FF0000"/>
                </a:solidFill>
              </a:rPr>
              <a:t>Pyralidae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96" y="1268760"/>
            <a:ext cx="4104456" cy="5400600"/>
          </a:xfrm>
        </p:spPr>
        <p:txBody>
          <a:bodyPr>
            <a:noAutofit/>
          </a:bodyPr>
          <a:lstStyle/>
          <a:p>
            <a:r>
              <a:rPr lang="tr-TR" sz="1800" b="1" dirty="0" smtClean="0"/>
              <a:t>Ergin, dumanlı gri renktedir. Alt kanatlar daha açık renkli ve kenarları saçaklıdır.</a:t>
            </a:r>
          </a:p>
          <a:p>
            <a:r>
              <a:rPr lang="tr-TR" sz="1800" b="1" dirty="0" smtClean="0"/>
              <a:t>Larva, sarımsı beyaz renkli, yarı silindirik şekillidir. Üzeri kıllarla kaplıdır.</a:t>
            </a:r>
          </a:p>
          <a:p>
            <a:r>
              <a:rPr lang="tr-TR" sz="1800" b="1" dirty="0" smtClean="0"/>
              <a:t>Pupa kokan içinde, sarımsı renktedir.</a:t>
            </a:r>
          </a:p>
          <a:p>
            <a:pPr marL="0" indent="0">
              <a:buNone/>
            </a:pPr>
            <a:endParaRPr lang="tr-TR" sz="1800" dirty="0"/>
          </a:p>
          <a:p>
            <a:endParaRPr lang="tr-TR" sz="1800" dirty="0" smtClean="0"/>
          </a:p>
          <a:p>
            <a:endParaRPr lang="tr-TR" sz="1800" dirty="0" smtClean="0"/>
          </a:p>
          <a:p>
            <a:r>
              <a:rPr lang="tr-TR" sz="1800" b="1" dirty="0" smtClean="0"/>
              <a:t>Erginler</a:t>
            </a:r>
            <a:r>
              <a:rPr lang="tr-TR" sz="1800" b="1" dirty="0"/>
              <a:t>, 1-2 hafta yaşar.</a:t>
            </a:r>
          </a:p>
          <a:p>
            <a:r>
              <a:rPr lang="tr-TR" sz="1800" b="1" dirty="0"/>
              <a:t>Ortalama 140 yumurta bırakır.</a:t>
            </a:r>
          </a:p>
          <a:p>
            <a:r>
              <a:rPr lang="tr-TR" sz="1800" b="1" dirty="0"/>
              <a:t>Gıda içine bırakılan yumurtalar 8-9 haftada gelişir.</a:t>
            </a:r>
          </a:p>
          <a:p>
            <a:r>
              <a:rPr lang="tr-TR" sz="1800" b="1" dirty="0"/>
              <a:t>Gelişen larva gıdayı terk ederek yarık, çatlak vb. yerlerde pupa olurlar.</a:t>
            </a:r>
          </a:p>
          <a:p>
            <a:r>
              <a:rPr lang="tr-TR" sz="1800" b="1" dirty="0"/>
              <a:t>Yılda 3-4 döl verir.</a:t>
            </a:r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4" name="Picture 7" descr="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484784"/>
            <a:ext cx="2193900" cy="2232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0946" y="3933056"/>
            <a:ext cx="2805310" cy="2087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279"/>
            <a:ext cx="2160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phestia kuehniella erg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1246" y="1445777"/>
            <a:ext cx="2232025" cy="2232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Dikdörtgen 4"/>
          <p:cNvSpPr/>
          <p:nvPr/>
        </p:nvSpPr>
        <p:spPr>
          <a:xfrm>
            <a:off x="251520" y="3619872"/>
            <a:ext cx="295232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945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7920880" cy="27363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000" b="1" dirty="0"/>
              <a:t>Değirmen güvesinin larvaları zararlıdır.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000" b="1" dirty="0"/>
              <a:t>Larva, ipliksi salgılarla gıda maddelerini birbirine bağlayarak yığın haline getirir. 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000" b="1" dirty="0"/>
              <a:t>Larvalar, yiyerek ürünü tüketirler.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000" b="1" dirty="0"/>
              <a:t>Üründe bıraktıkları kalıntılarla kalite kaybına neden olurlar. 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r>
              <a:rPr lang="tr-TR" sz="2000" b="1" dirty="0"/>
              <a:t>Değirmen güvesinin ana konukçusu un olmakla birlikte hububat, kepek, ekmek, kuru meyve, bisküvi, palamut, kakao vb. gıdalarda zarar yapar.</a:t>
            </a:r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tr-TR" sz="2000" b="1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tr-TR" sz="2000" b="1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tr-TR" sz="2000" b="1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tr-TR" sz="2000" b="1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tr-TR" sz="2000" b="1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</a:pPr>
            <a:endParaRPr lang="tr-TR" sz="2000" b="1" dirty="0"/>
          </a:p>
          <a:p>
            <a:pPr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</a:pPr>
            <a:endParaRPr lang="tr-TR" sz="2000" b="1" dirty="0"/>
          </a:p>
        </p:txBody>
      </p:sp>
      <p:pic>
        <p:nvPicPr>
          <p:cNvPr id="5" name="Picture 9" descr="ephestia zarar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789040"/>
            <a:ext cx="4035672" cy="28091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2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3789040"/>
            <a:ext cx="3383533" cy="28082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Dikdörtgen 4"/>
          <p:cNvSpPr/>
          <p:nvPr/>
        </p:nvSpPr>
        <p:spPr>
          <a:xfrm>
            <a:off x="1331640" y="260648"/>
            <a:ext cx="5976664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ZARARI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596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755576" y="188640"/>
            <a:ext cx="770485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Pirinç kırma biti (</a:t>
            </a:r>
            <a:r>
              <a:rPr lang="tr-TR" sz="3200" b="1" i="1" dirty="0" err="1" smtClean="0"/>
              <a:t>Latheticus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oryzae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Coleoptera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Tenebrionidae</a:t>
            </a:r>
            <a:endParaRPr lang="tr-TR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628800"/>
            <a:ext cx="475265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1900" b="1" dirty="0" smtClean="0"/>
              <a:t>Ergin, parlak kırmızımsı kahve renklidir.</a:t>
            </a:r>
          </a:p>
          <a:p>
            <a:pPr>
              <a:lnSpc>
                <a:spcPct val="80000"/>
              </a:lnSpc>
              <a:buNone/>
            </a:pPr>
            <a:r>
              <a:rPr lang="tr-TR" sz="1900" b="1" dirty="0" smtClean="0"/>
              <a:t>       Basık şekilli küçük böceklerdir.</a:t>
            </a:r>
          </a:p>
          <a:p>
            <a:pPr>
              <a:lnSpc>
                <a:spcPct val="80000"/>
              </a:lnSpc>
            </a:pPr>
            <a:r>
              <a:rPr lang="tr-TR" sz="1900" b="1" dirty="0" smtClean="0"/>
              <a:t>Antenler uca doğru genişlemiş durumdadır.</a:t>
            </a:r>
          </a:p>
          <a:p>
            <a:pPr>
              <a:lnSpc>
                <a:spcPct val="80000"/>
              </a:lnSpc>
            </a:pPr>
            <a:r>
              <a:rPr lang="tr-TR" sz="1900" b="1" dirty="0" smtClean="0"/>
              <a:t>Larva ve pupa dönemleri görünüş olarak kırma bitlerine benzer.</a:t>
            </a:r>
          </a:p>
          <a:p>
            <a:pPr marL="0" indent="0">
              <a:lnSpc>
                <a:spcPct val="80000"/>
              </a:lnSpc>
              <a:buNone/>
            </a:pPr>
            <a:endParaRPr lang="tr-TR" sz="1800" b="1" dirty="0" smtClean="0"/>
          </a:p>
          <a:p>
            <a:pPr marL="0" indent="0">
              <a:lnSpc>
                <a:spcPct val="80000"/>
              </a:lnSpc>
              <a:buNone/>
            </a:pPr>
            <a:endParaRPr lang="tr-TR" sz="1800" b="1" dirty="0" smtClean="0"/>
          </a:p>
          <a:p>
            <a:pPr marL="0" indent="0">
              <a:lnSpc>
                <a:spcPct val="80000"/>
              </a:lnSpc>
              <a:buNone/>
            </a:pPr>
            <a:endParaRPr lang="tr-TR" sz="1800" b="1" dirty="0" smtClean="0"/>
          </a:p>
          <a:p>
            <a:pPr marL="0" indent="0">
              <a:lnSpc>
                <a:spcPct val="80000"/>
              </a:lnSpc>
              <a:buNone/>
            </a:pPr>
            <a:endParaRPr lang="tr-TR" sz="1900" b="1" dirty="0" smtClean="0"/>
          </a:p>
          <a:p>
            <a:pPr>
              <a:lnSpc>
                <a:spcPct val="80000"/>
              </a:lnSpc>
              <a:buNone/>
            </a:pPr>
            <a:r>
              <a:rPr lang="tr-TR" sz="1900" b="1" dirty="0" smtClean="0"/>
              <a:t>Uygun koşullarda gelişme periyodu 4-5 haftadır.</a:t>
            </a:r>
          </a:p>
          <a:p>
            <a:pPr marL="0" indent="0">
              <a:lnSpc>
                <a:spcPct val="80000"/>
              </a:lnSpc>
              <a:buNone/>
            </a:pPr>
            <a:endParaRPr lang="tr-TR" sz="1800" b="1" dirty="0" smtClean="0"/>
          </a:p>
          <a:p>
            <a:pPr>
              <a:lnSpc>
                <a:spcPct val="80000"/>
              </a:lnSpc>
            </a:pPr>
            <a:endParaRPr lang="tr-TR" sz="1800" b="1" dirty="0" smtClean="0"/>
          </a:p>
          <a:p>
            <a:pPr>
              <a:lnSpc>
                <a:spcPct val="80000"/>
              </a:lnSpc>
            </a:pPr>
            <a:endParaRPr lang="tr-TR" sz="1900" b="1" dirty="0" smtClean="0"/>
          </a:p>
          <a:p>
            <a:pPr>
              <a:lnSpc>
                <a:spcPct val="80000"/>
              </a:lnSpc>
              <a:buNone/>
            </a:pPr>
            <a:endParaRPr lang="tr-TR" sz="1900" b="1" dirty="0" smtClean="0"/>
          </a:p>
          <a:p>
            <a:pPr>
              <a:lnSpc>
                <a:spcPct val="80000"/>
              </a:lnSpc>
            </a:pPr>
            <a:r>
              <a:rPr lang="tr-TR" sz="1900" b="1" dirty="0" smtClean="0"/>
              <a:t>Un, makarna, bisküvi, kepek vb. materyalde zararlıdır.</a:t>
            </a:r>
          </a:p>
          <a:p>
            <a:pPr>
              <a:lnSpc>
                <a:spcPct val="80000"/>
              </a:lnSpc>
            </a:pPr>
            <a:r>
              <a:rPr lang="tr-TR" sz="1900" b="1" dirty="0" smtClean="0"/>
              <a:t>Hububatta 2. derecede bir zararlıdır.</a:t>
            </a:r>
          </a:p>
          <a:p>
            <a:pPr>
              <a:lnSpc>
                <a:spcPct val="80000"/>
              </a:lnSpc>
            </a:pPr>
            <a:r>
              <a:rPr lang="tr-TR" sz="1900" b="1" dirty="0" smtClean="0"/>
              <a:t>Un depoları ve değirmenlerde yaygın bir zararlıdır.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400" b="1" dirty="0">
              <a:latin typeface="Times New Roman" pitchFamily="18" charset="0"/>
            </a:endParaRPr>
          </a:p>
        </p:txBody>
      </p:sp>
      <p:pic>
        <p:nvPicPr>
          <p:cNvPr id="6146" name="Picture 2" descr="C:\Users\EMİNE\Desktop\PHYH9HFHGH9ZQLGZQL1ZXL9ZILFHMLNZ6HJH4LAZ6HBHHLEZHLTH8HPZSLPZGHCH7H2ZLL6ZXH3HUHAZXLRR8LRR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44" y="1340768"/>
            <a:ext cx="3303588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MİNE\Desktop\Lfb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3247" y="3833149"/>
            <a:ext cx="2295004" cy="35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4"/>
          <p:cNvSpPr/>
          <p:nvPr/>
        </p:nvSpPr>
        <p:spPr>
          <a:xfrm>
            <a:off x="323528" y="3068960"/>
            <a:ext cx="295232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  <p:sp>
        <p:nvSpPr>
          <p:cNvPr id="8" name="Dikdörtgen 4"/>
          <p:cNvSpPr/>
          <p:nvPr/>
        </p:nvSpPr>
        <p:spPr>
          <a:xfrm>
            <a:off x="323528" y="4339952"/>
            <a:ext cx="295232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987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683568" y="188640"/>
            <a:ext cx="756084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Boynuzlu böcek (</a:t>
            </a:r>
            <a:r>
              <a:rPr lang="tr-TR" sz="3200" b="1" i="1" dirty="0" err="1" smtClean="0"/>
              <a:t>Gnathocerus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cornutus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/>
              <a:t>Coleoptera</a:t>
            </a:r>
            <a:r>
              <a:rPr lang="tr-TR" sz="3200" b="1" dirty="0"/>
              <a:t>: </a:t>
            </a:r>
            <a:r>
              <a:rPr lang="tr-TR" sz="3200" b="1" dirty="0" err="1"/>
              <a:t>Tenebrionidae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tr-TR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7" y="1628801"/>
            <a:ext cx="5400725" cy="2304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1800" b="1" dirty="0" smtClean="0"/>
              <a:t>Ergin, parlak esmer veya kırmızımsı renklidir.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Erkeklerde </a:t>
            </a:r>
            <a:r>
              <a:rPr lang="tr-TR" sz="1800" b="1" dirty="0" err="1" smtClean="0"/>
              <a:t>mandibula</a:t>
            </a:r>
            <a:r>
              <a:rPr lang="tr-TR" sz="1800" b="1" dirty="0" smtClean="0"/>
              <a:t> boynuz şeklindedir. 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Alnın iki yanında iki konik kabartı yer alır.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Larva, silindirik şekilli, sarı renkli, Pupa, sarı veya kahve renklidir.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Abdomenin iki yanında dikenimsi çıkıntılar vardır.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 b="1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2400" b="1" dirty="0">
              <a:latin typeface="Times New Roman" pitchFamily="18" charset="0"/>
            </a:endParaRPr>
          </a:p>
        </p:txBody>
      </p:sp>
      <p:pic>
        <p:nvPicPr>
          <p:cNvPr id="5" name="Picture 6" descr="gnathocerus cornutu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193354"/>
            <a:ext cx="2448272" cy="31751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491880" y="4293096"/>
            <a:ext cx="5184576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tr-TR" b="1" dirty="0" smtClean="0"/>
          </a:p>
          <a:p>
            <a:pPr>
              <a:lnSpc>
                <a:spcPct val="90000"/>
              </a:lnSpc>
            </a:pPr>
            <a:r>
              <a:rPr lang="tr-TR" b="1" dirty="0" smtClean="0"/>
              <a:t>Erginler </a:t>
            </a:r>
            <a:r>
              <a:rPr lang="tr-TR" b="1" dirty="0"/>
              <a:t>1 yıl kadar yaşar. </a:t>
            </a:r>
          </a:p>
          <a:p>
            <a:pPr>
              <a:lnSpc>
                <a:spcPct val="90000"/>
              </a:lnSpc>
            </a:pPr>
            <a:r>
              <a:rPr lang="tr-TR" b="1" dirty="0"/>
              <a:t>Ergin dişi 100-200 yumurta bırakır.</a:t>
            </a:r>
          </a:p>
          <a:p>
            <a:pPr>
              <a:lnSpc>
                <a:spcPct val="90000"/>
              </a:lnSpc>
            </a:pPr>
            <a:r>
              <a:rPr lang="tr-TR" b="1" dirty="0"/>
              <a:t>Gıda içine bırakılan yumurtalar 6-8 haftada gelişimini tamamlar ve ergin olur.</a:t>
            </a:r>
          </a:p>
          <a:p>
            <a:pPr>
              <a:lnSpc>
                <a:spcPct val="90000"/>
              </a:lnSpc>
            </a:pPr>
            <a:endParaRPr lang="tr-TR" b="1" dirty="0" smtClean="0"/>
          </a:p>
          <a:p>
            <a:pPr>
              <a:lnSpc>
                <a:spcPct val="90000"/>
              </a:lnSpc>
            </a:pPr>
            <a:endParaRPr lang="tr-TR" b="1" dirty="0" smtClean="0"/>
          </a:p>
          <a:p>
            <a:pPr>
              <a:lnSpc>
                <a:spcPct val="90000"/>
              </a:lnSpc>
            </a:pPr>
            <a:r>
              <a:rPr lang="tr-TR" b="1" dirty="0" smtClean="0"/>
              <a:t>Kırık </a:t>
            </a:r>
            <a:r>
              <a:rPr lang="tr-TR" b="1" dirty="0"/>
              <a:t>hububat, kepek, un, yağlı tohumlar, baharat, kakao vb. materyalde zararlıdır.</a:t>
            </a:r>
          </a:p>
        </p:txBody>
      </p:sp>
      <p:pic>
        <p:nvPicPr>
          <p:cNvPr id="7" name="Picture 6" descr="1132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428826"/>
            <a:ext cx="2448272" cy="3384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Dikdörtgen 4"/>
          <p:cNvSpPr/>
          <p:nvPr/>
        </p:nvSpPr>
        <p:spPr>
          <a:xfrm>
            <a:off x="3707904" y="5589240"/>
            <a:ext cx="18002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  <p:sp>
        <p:nvSpPr>
          <p:cNvPr id="10" name="Dikdörtgen 4"/>
          <p:cNvSpPr/>
          <p:nvPr/>
        </p:nvSpPr>
        <p:spPr>
          <a:xfrm>
            <a:off x="3635896" y="4077072"/>
            <a:ext cx="187220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745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467544" y="188640"/>
            <a:ext cx="806489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9" descr="cryptololestes-ferrugineus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8759" y="1412776"/>
            <a:ext cx="3847737" cy="259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22114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Küçük kırma biti (</a:t>
            </a:r>
            <a:r>
              <a:rPr lang="tr-TR" sz="3200" b="1" i="1" dirty="0" err="1" smtClean="0"/>
              <a:t>Cryptolestes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ferrigineus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/>
              <a:t>Coleoptera</a:t>
            </a:r>
            <a:r>
              <a:rPr lang="tr-TR" sz="3200" b="1" dirty="0"/>
              <a:t>: </a:t>
            </a:r>
            <a:r>
              <a:rPr lang="tr-TR" sz="3200" b="1" dirty="0" err="1" smtClean="0"/>
              <a:t>Cucujidae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endParaRPr lang="tr-TR" sz="32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340768"/>
            <a:ext cx="5256708" cy="295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1800" b="1" dirty="0" smtClean="0"/>
              <a:t>Erginler, basık şekilli, kırmızımsı  kahve renkli ve 1.5 mm boyda küçük böceklerdir.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Kın kanatların üzeri boyuna noktalı çizgilidir.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Larva, beyaz renkli, pupa sarımsı renklidir.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18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tr-TR" sz="1800" b="1" dirty="0" smtClean="0"/>
          </a:p>
          <a:p>
            <a:pPr>
              <a:lnSpc>
                <a:spcPct val="80000"/>
              </a:lnSpc>
            </a:pPr>
            <a:r>
              <a:rPr lang="tr-TR" sz="1800" b="1" dirty="0" smtClean="0"/>
              <a:t>Ergin yumurtalarını</a:t>
            </a:r>
            <a:r>
              <a:rPr lang="tr-TR" sz="1800" dirty="0" smtClean="0"/>
              <a:t> </a:t>
            </a:r>
            <a:r>
              <a:rPr lang="tr-TR" sz="1800" b="1" dirty="0" smtClean="0"/>
              <a:t>gıda içine koyar.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Olgun larva, pupa olmadan önce yapışkan madde ile çevredeki gıda maddelerini vücuduna yapıştırır ve bunun içinde pupa olur.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Yılda 3-4 döl verir.</a:t>
            </a:r>
          </a:p>
          <a:p>
            <a:pPr>
              <a:lnSpc>
                <a:spcPct val="80000"/>
              </a:lnSpc>
            </a:pPr>
            <a:endParaRPr lang="tr-TR" sz="23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23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1800" b="1" dirty="0"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16016" y="5157192"/>
            <a:ext cx="4249365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/>
              <a:t>Un, kepek, kakao, baharat, kahve, bisküvi, bulgur ve makarnada zararlıdır.</a:t>
            </a:r>
          </a:p>
          <a:p>
            <a:r>
              <a:rPr lang="tr-TR" sz="1800" b="1" dirty="0" smtClean="0"/>
              <a:t>Hububatta direk zararlı değildir.</a:t>
            </a:r>
          </a:p>
          <a:p>
            <a:endParaRPr lang="tr-TR" sz="1800" b="1" dirty="0" smtClean="0"/>
          </a:p>
          <a:p>
            <a:endParaRPr lang="tr-TR" sz="1800" b="1" dirty="0" smtClean="0"/>
          </a:p>
          <a:p>
            <a:pPr>
              <a:buFontTx/>
              <a:buNone/>
            </a:pPr>
            <a:endParaRPr lang="tr-TR" sz="1800" b="1" dirty="0"/>
          </a:p>
        </p:txBody>
      </p:sp>
      <p:pic>
        <p:nvPicPr>
          <p:cNvPr id="8" name="Picture 8" descr="cryptolestes ferrugineus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2" y="4293815"/>
            <a:ext cx="3671888" cy="2447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Dikdörtgen 4"/>
          <p:cNvSpPr/>
          <p:nvPr/>
        </p:nvSpPr>
        <p:spPr>
          <a:xfrm>
            <a:off x="395536" y="2467744"/>
            <a:ext cx="2736304" cy="385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  <p:sp>
        <p:nvSpPr>
          <p:cNvPr id="10" name="Dikdörtgen 4"/>
          <p:cNvSpPr/>
          <p:nvPr/>
        </p:nvSpPr>
        <p:spPr>
          <a:xfrm>
            <a:off x="5220072" y="4627984"/>
            <a:ext cx="295232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45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403648" y="404664"/>
            <a:ext cx="590465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256584" cy="72008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AMBAR ZARARLILARI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6936" y="1927373"/>
            <a:ext cx="7437512" cy="3373835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tr-TR" b="1" dirty="0" smtClean="0"/>
              <a:t>Hububat Ambar Zararlıları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tr-TR" b="1" dirty="0" smtClean="0"/>
              <a:t>Un ve Undan Mamul Madde Zararlıları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tr-TR" b="1" dirty="0" err="1" smtClean="0"/>
              <a:t>Baklagil</a:t>
            </a:r>
            <a:r>
              <a:rPr lang="tr-TR" b="1" dirty="0" smtClean="0"/>
              <a:t> Zararlıları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tr-TR" b="1" dirty="0" smtClean="0"/>
              <a:t>Kuru Meyve Zararlıları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tr-TR" b="1" dirty="0" smtClean="0"/>
              <a:t>Kuru Tütün Zararlıları</a:t>
            </a:r>
          </a:p>
        </p:txBody>
      </p:sp>
    </p:spTree>
    <p:extLst>
      <p:ext uri="{BB962C8B-B14F-4D97-AF65-F5344CB8AC3E}">
        <p14:creationId xmlns:p14="http://schemas.microsoft.com/office/powerpoint/2010/main" val="14542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1187624" y="188640"/>
            <a:ext cx="684076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Un güvesi (</a:t>
            </a:r>
            <a:r>
              <a:rPr lang="tr-TR" sz="3200" b="1" i="1" dirty="0" err="1" smtClean="0"/>
              <a:t>Pyralis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farinalis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Lepidoptera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Pyralidae</a:t>
            </a:r>
            <a:endParaRPr lang="tr-TR" sz="3200" b="1" dirty="0"/>
          </a:p>
        </p:txBody>
      </p:sp>
      <p:pic>
        <p:nvPicPr>
          <p:cNvPr id="5" name="Picture 8" descr="pyralis_farinalis_fema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006" y="1340123"/>
            <a:ext cx="3519498" cy="24489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496" y="1196752"/>
            <a:ext cx="5904656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 smtClean="0"/>
              <a:t>Ergin, kırmızımsı esmer renklidir. </a:t>
            </a:r>
          </a:p>
          <a:p>
            <a:r>
              <a:rPr lang="tr-TR" sz="1800" b="1" dirty="0" smtClean="0"/>
              <a:t>Ön kanatların ucunda ve sonunda zikzak bantlar vardır.</a:t>
            </a:r>
          </a:p>
          <a:p>
            <a:r>
              <a:rPr lang="tr-TR" sz="1800" b="1" dirty="0" smtClean="0"/>
              <a:t>Ön ve arka kanatlar saçaklıdır.</a:t>
            </a:r>
          </a:p>
          <a:p>
            <a:r>
              <a:rPr lang="tr-TR" sz="1800" b="1" dirty="0" smtClean="0"/>
              <a:t>Larva, grimsi beyaz renklidir. Baş koyu renkli ve vücudu kıllıdır.</a:t>
            </a:r>
          </a:p>
          <a:p>
            <a:endParaRPr lang="tr-TR" sz="1800" b="1" dirty="0" smtClean="0"/>
          </a:p>
          <a:p>
            <a:endParaRPr lang="tr-TR" sz="1800" b="1" dirty="0" smtClean="0"/>
          </a:p>
          <a:p>
            <a:pPr>
              <a:buFontTx/>
              <a:buNone/>
            </a:pPr>
            <a:endParaRPr lang="tr-TR" sz="18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496" y="3140968"/>
            <a:ext cx="568863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tr-TR" sz="1800" b="1" dirty="0" smtClean="0"/>
          </a:p>
          <a:p>
            <a:pPr algn="just">
              <a:lnSpc>
                <a:spcPct val="80000"/>
              </a:lnSpc>
            </a:pPr>
            <a:r>
              <a:rPr lang="tr-TR" sz="1800" b="1" dirty="0" smtClean="0"/>
              <a:t>Ergin, dişi yaşadığı 1 hafta boyunca gıda maddeleri içine 200-400 yumurta bırakır. </a:t>
            </a:r>
          </a:p>
          <a:p>
            <a:pPr algn="just">
              <a:lnSpc>
                <a:spcPct val="80000"/>
              </a:lnSpc>
            </a:pPr>
            <a:r>
              <a:rPr lang="tr-TR" sz="1800" b="1" dirty="0" smtClean="0"/>
              <a:t>Yumurtadan çıkan larva hemen beslenmeye başlar ve olgunlaşınca </a:t>
            </a:r>
            <a:r>
              <a:rPr lang="tr-TR" sz="1800" b="1" dirty="0" err="1" smtClean="0"/>
              <a:t>kokon</a:t>
            </a:r>
            <a:r>
              <a:rPr lang="tr-TR" sz="1800" b="1" dirty="0" smtClean="0"/>
              <a:t> örerek pupa olur. </a:t>
            </a:r>
          </a:p>
          <a:p>
            <a:pPr algn="just">
              <a:lnSpc>
                <a:spcPct val="80000"/>
              </a:lnSpc>
            </a:pPr>
            <a:r>
              <a:rPr lang="tr-TR" sz="1800" b="1" dirty="0" smtClean="0"/>
              <a:t>Gelişme süresi uygun koşullarda 6-9 haftadır.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tr-TR" sz="1800" b="1" dirty="0" smtClean="0"/>
          </a:p>
          <a:p>
            <a:pPr algn="just">
              <a:lnSpc>
                <a:spcPct val="80000"/>
              </a:lnSpc>
            </a:pPr>
            <a:endParaRPr lang="tr-TR" sz="1800" b="1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tr-TR" sz="1800" b="1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tr-TR" sz="1800" b="1" dirty="0" smtClean="0"/>
          </a:p>
          <a:p>
            <a:pPr algn="just">
              <a:lnSpc>
                <a:spcPct val="80000"/>
              </a:lnSpc>
            </a:pPr>
            <a:endParaRPr lang="tr-TR" sz="1800" b="1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tr-TR" sz="1800" b="1" dirty="0"/>
          </a:p>
        </p:txBody>
      </p:sp>
      <p:pic>
        <p:nvPicPr>
          <p:cNvPr id="8" name="Picture 9" descr="un güvesi za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4028504"/>
            <a:ext cx="3168352" cy="2652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5496" y="4881817"/>
            <a:ext cx="554461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tr-TR" b="1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endParaRPr lang="tr-TR" b="1" dirty="0" smtClean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tr-TR" b="1" dirty="0" smtClean="0"/>
              <a:t>Un</a:t>
            </a:r>
            <a:r>
              <a:rPr lang="tr-TR" b="1" dirty="0"/>
              <a:t>, kırma hububat, kuru sebze, kepek, bazı kuru meyveler, makarna ve bisküvide zarar yapmaktadır</a:t>
            </a:r>
            <a:r>
              <a:rPr lang="tr-TR" b="1" dirty="0" smtClean="0"/>
              <a:t>.</a:t>
            </a:r>
          </a:p>
          <a:p>
            <a:pPr marL="285750" indent="-285750" algn="just">
              <a:lnSpc>
                <a:spcPct val="80000"/>
              </a:lnSpc>
            </a:pPr>
            <a:endParaRPr lang="tr-TR" b="1" dirty="0"/>
          </a:p>
          <a:p>
            <a:pPr marL="285750" indent="-28575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tr-TR" b="1" dirty="0"/>
              <a:t>Gıda maddelerini yiyerek tükettikleri gibi salgılar, gömlek artıkları ve diğer kalıntıları ile ürünü bozarlar. </a:t>
            </a:r>
          </a:p>
        </p:txBody>
      </p:sp>
      <p:sp>
        <p:nvSpPr>
          <p:cNvPr id="10" name="Dikdörtgen 4"/>
          <p:cNvSpPr/>
          <p:nvPr/>
        </p:nvSpPr>
        <p:spPr>
          <a:xfrm>
            <a:off x="467544" y="4797152"/>
            <a:ext cx="266429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  <p:sp>
        <p:nvSpPr>
          <p:cNvPr id="11" name="Dikdörtgen 4"/>
          <p:cNvSpPr/>
          <p:nvPr/>
        </p:nvSpPr>
        <p:spPr>
          <a:xfrm>
            <a:off x="467544" y="2924944"/>
            <a:ext cx="2736304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261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827584" y="332656"/>
            <a:ext cx="748883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331640" y="346646"/>
            <a:ext cx="6480720" cy="850106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Şeker böceği (</a:t>
            </a:r>
            <a:r>
              <a:rPr lang="tr-TR" sz="3200" b="1" i="1" dirty="0" err="1" smtClean="0"/>
              <a:t>Lepisma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sacoharina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Thysanura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Lepismatedae</a:t>
            </a:r>
            <a:endParaRPr lang="tr-TR" sz="3200" b="1" dirty="0"/>
          </a:p>
        </p:txBody>
      </p:sp>
      <p:pic>
        <p:nvPicPr>
          <p:cNvPr id="5" name="Picture 7" descr="lepisma saccharina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844278"/>
            <a:ext cx="3227387" cy="2736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43807" y="1876805"/>
            <a:ext cx="4897437" cy="4216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2000" b="1" dirty="0" smtClean="0"/>
              <a:t>Erginde kanat yoktur. Gümüş renklidir.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Vücut boyunda antenlere sahiptir.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Abdomen ucunda 3 adet uzun çıkıntı yer alır. </a:t>
            </a:r>
          </a:p>
          <a:p>
            <a:pPr>
              <a:lnSpc>
                <a:spcPct val="80000"/>
              </a:lnSpc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endParaRPr lang="tr-TR" sz="2000" b="1" dirty="0" smtClean="0"/>
          </a:p>
          <a:p>
            <a:pPr>
              <a:lnSpc>
                <a:spcPct val="80000"/>
              </a:lnSpc>
            </a:pPr>
            <a:r>
              <a:rPr lang="tr-TR" sz="2000" b="1" dirty="0" smtClean="0"/>
              <a:t>Genellikle değirmen, ambar ve kilerde bulunan bir zararlıdır.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Karanlık, nemli ve sıcak ortamlarda daha fazla bulunur ve zararlı olur. 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Gelişme süresi 10 hafta </a:t>
            </a:r>
            <a:r>
              <a:rPr lang="tr-TR" sz="2000" b="1" dirty="0" err="1" smtClean="0"/>
              <a:t>dır</a:t>
            </a:r>
            <a:r>
              <a:rPr lang="tr-TR" sz="2400" b="1" dirty="0" smtClean="0"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tr-TR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1400" b="1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tr-TR" sz="1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1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1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1400" b="1" dirty="0">
              <a:latin typeface="Times New Roman" pitchFamily="18" charset="0"/>
            </a:endParaRPr>
          </a:p>
        </p:txBody>
      </p:sp>
      <p:sp>
        <p:nvSpPr>
          <p:cNvPr id="7" name="Dikdörtgen 4"/>
          <p:cNvSpPr/>
          <p:nvPr/>
        </p:nvSpPr>
        <p:spPr>
          <a:xfrm>
            <a:off x="4355976" y="3284984"/>
            <a:ext cx="360040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YAŞAYIŞI VE ZARARI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002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915816" y="620688"/>
            <a:ext cx="367240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3672408" cy="724942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BAKLAGİL ZARARLILARI</a:t>
            </a:r>
            <a:endParaRPr lang="tr-TR" sz="28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8072" y="4077072"/>
            <a:ext cx="4067944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r-TR" sz="2600" b="1" dirty="0" smtClean="0"/>
              <a:t>             </a:t>
            </a:r>
            <a:r>
              <a:rPr lang="tr-TR" sz="2900" b="1" dirty="0" err="1" smtClean="0"/>
              <a:t>Coleoptera</a:t>
            </a:r>
            <a:r>
              <a:rPr lang="tr-TR" sz="2900" b="1" dirty="0" smtClean="0"/>
              <a:t>: </a:t>
            </a:r>
            <a:r>
              <a:rPr lang="tr-TR" sz="2900" b="1" dirty="0" err="1" smtClean="0"/>
              <a:t>Bruchidae</a:t>
            </a:r>
            <a:endParaRPr lang="tr-TR" sz="2900" b="1" dirty="0" smtClean="0"/>
          </a:p>
          <a:p>
            <a:pPr marL="0" indent="0">
              <a:lnSpc>
                <a:spcPct val="90000"/>
              </a:lnSpc>
              <a:buNone/>
            </a:pPr>
            <a:endParaRPr lang="tr-TR" sz="2600" b="1" dirty="0" smtClean="0"/>
          </a:p>
          <a:p>
            <a:pPr>
              <a:lnSpc>
                <a:spcPct val="90000"/>
              </a:lnSpc>
            </a:pPr>
            <a:r>
              <a:rPr lang="tr-TR" sz="2900" b="1" dirty="0" smtClean="0"/>
              <a:t>Mercimek tohum böceği (</a:t>
            </a:r>
            <a:r>
              <a:rPr lang="tr-TR" sz="2900" b="1" i="1" dirty="0" err="1" smtClean="0"/>
              <a:t>Bruchus</a:t>
            </a:r>
            <a:r>
              <a:rPr lang="tr-TR" sz="2900" b="1" i="1" dirty="0" smtClean="0"/>
              <a:t> </a:t>
            </a:r>
            <a:r>
              <a:rPr lang="tr-TR" sz="2900" b="1" i="1" dirty="0" err="1" smtClean="0"/>
              <a:t>lentis</a:t>
            </a:r>
            <a:r>
              <a:rPr lang="tr-TR" sz="29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tr-TR" sz="2900" b="1" dirty="0" smtClean="0"/>
              <a:t>Bezelye tohum böceği (</a:t>
            </a:r>
            <a:r>
              <a:rPr lang="tr-TR" sz="2900" b="1" i="1" dirty="0" err="1" smtClean="0"/>
              <a:t>Bruchus</a:t>
            </a:r>
            <a:r>
              <a:rPr lang="tr-TR" sz="2900" b="1" i="1" dirty="0" smtClean="0"/>
              <a:t> </a:t>
            </a:r>
            <a:r>
              <a:rPr lang="tr-TR" sz="2900" b="1" i="1" dirty="0" err="1" smtClean="0"/>
              <a:t>pisorum</a:t>
            </a:r>
            <a:r>
              <a:rPr lang="tr-TR" sz="29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tr-TR" sz="2900" b="1" dirty="0" smtClean="0"/>
              <a:t>Bakla tohum böceği (</a:t>
            </a:r>
            <a:r>
              <a:rPr lang="tr-TR" sz="2900" b="1" i="1" dirty="0" err="1" smtClean="0"/>
              <a:t>Bruchus</a:t>
            </a:r>
            <a:r>
              <a:rPr lang="tr-TR" sz="2900" b="1" i="1" dirty="0" smtClean="0"/>
              <a:t> </a:t>
            </a:r>
            <a:r>
              <a:rPr lang="tr-TR" sz="2900" b="1" i="1" dirty="0" err="1" smtClean="0"/>
              <a:t>rufimanus</a:t>
            </a:r>
            <a:r>
              <a:rPr lang="tr-TR" sz="29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tr-TR" sz="2900" b="1" dirty="0" smtClean="0"/>
              <a:t>Ortadoğu Mercimek tohum böceği (</a:t>
            </a:r>
            <a:r>
              <a:rPr lang="tr-TR" sz="2900" b="1" i="1" dirty="0" err="1" smtClean="0"/>
              <a:t>Bruchus</a:t>
            </a:r>
            <a:r>
              <a:rPr lang="tr-TR" sz="2900" b="1" i="1" dirty="0" smtClean="0"/>
              <a:t> </a:t>
            </a:r>
            <a:r>
              <a:rPr lang="tr-TR" sz="2900" b="1" i="1" dirty="0" err="1" smtClean="0"/>
              <a:t>ervi</a:t>
            </a:r>
            <a:r>
              <a:rPr lang="tr-TR" sz="29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 b="1" dirty="0"/>
          </a:p>
        </p:txBody>
      </p:sp>
      <p:cxnSp>
        <p:nvCxnSpPr>
          <p:cNvPr id="7" name="Düz Bağlayıcı 6"/>
          <p:cNvCxnSpPr/>
          <p:nvPr/>
        </p:nvCxnSpPr>
        <p:spPr>
          <a:xfrm>
            <a:off x="4644008" y="1535088"/>
            <a:ext cx="0" cy="122413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2556346" y="2780928"/>
            <a:ext cx="208766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>
            <a:off x="4644008" y="2780928"/>
            <a:ext cx="208823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6732240" y="2780928"/>
            <a:ext cx="0" cy="43204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2555776" y="2780928"/>
            <a:ext cx="0" cy="43204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Yuvarlatılmış Dikdörtgen 25"/>
          <p:cNvSpPr/>
          <p:nvPr/>
        </p:nvSpPr>
        <p:spPr>
          <a:xfrm>
            <a:off x="1043608" y="3212976"/>
            <a:ext cx="302433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Tek döl veren </a:t>
            </a:r>
            <a:r>
              <a:rPr lang="tr-TR" b="1" dirty="0" err="1" smtClean="0"/>
              <a:t>baklagil</a:t>
            </a:r>
            <a:r>
              <a:rPr lang="tr-TR" b="1" dirty="0" smtClean="0"/>
              <a:t> tohum böcekleri</a:t>
            </a:r>
            <a:endParaRPr lang="tr-TR" b="1" dirty="0"/>
          </a:p>
        </p:txBody>
      </p:sp>
      <p:sp>
        <p:nvSpPr>
          <p:cNvPr id="27" name="Yuvarlatılmış Dikdörtgen 26"/>
          <p:cNvSpPr/>
          <p:nvPr/>
        </p:nvSpPr>
        <p:spPr>
          <a:xfrm>
            <a:off x="5220072" y="3212976"/>
            <a:ext cx="3024336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Çok </a:t>
            </a:r>
            <a:r>
              <a:rPr lang="tr-TR" b="1" dirty="0"/>
              <a:t>döl veren </a:t>
            </a:r>
            <a:r>
              <a:rPr lang="tr-TR" b="1" dirty="0" err="1"/>
              <a:t>baklagil</a:t>
            </a:r>
            <a:r>
              <a:rPr lang="tr-TR" b="1" dirty="0"/>
              <a:t> tohum böcekleri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184576" y="4077072"/>
            <a:ext cx="3635896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r-TR" sz="1800" b="1" dirty="0" smtClean="0"/>
              <a:t>            </a:t>
            </a:r>
            <a:r>
              <a:rPr lang="tr-TR" sz="2100" b="1" dirty="0" err="1" smtClean="0"/>
              <a:t>Coleoptera</a:t>
            </a:r>
            <a:r>
              <a:rPr lang="tr-TR" sz="2100" b="1" dirty="0"/>
              <a:t>: </a:t>
            </a:r>
            <a:r>
              <a:rPr lang="tr-TR" sz="2100" b="1" dirty="0" err="1"/>
              <a:t>Bruchidae</a:t>
            </a:r>
            <a:endParaRPr lang="tr-TR" sz="2100" b="1" dirty="0"/>
          </a:p>
          <a:p>
            <a:pPr marL="0" indent="0">
              <a:lnSpc>
                <a:spcPct val="90000"/>
              </a:lnSpc>
              <a:buNone/>
            </a:pPr>
            <a:endParaRPr lang="tr-TR" sz="2100" b="1" dirty="0" smtClean="0"/>
          </a:p>
          <a:p>
            <a:pPr>
              <a:lnSpc>
                <a:spcPct val="90000"/>
              </a:lnSpc>
            </a:pPr>
            <a:r>
              <a:rPr lang="tr-TR" sz="2100" b="1" dirty="0" smtClean="0"/>
              <a:t>Börülce tohum böceği (</a:t>
            </a:r>
            <a:r>
              <a:rPr lang="tr-TR" sz="2100" b="1" i="1" dirty="0" err="1" smtClean="0"/>
              <a:t>Callosobrushus</a:t>
            </a:r>
            <a:r>
              <a:rPr lang="tr-TR" sz="2100" b="1" i="1" dirty="0" smtClean="0"/>
              <a:t> </a:t>
            </a:r>
            <a:r>
              <a:rPr lang="tr-TR" sz="2100" b="1" i="1" dirty="0" err="1" smtClean="0"/>
              <a:t>maculatus</a:t>
            </a:r>
            <a:r>
              <a:rPr lang="tr-TR" sz="2100" b="1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tr-TR" sz="2100" b="1" dirty="0" smtClean="0"/>
          </a:p>
          <a:p>
            <a:pPr>
              <a:lnSpc>
                <a:spcPct val="90000"/>
              </a:lnSpc>
            </a:pPr>
            <a:r>
              <a:rPr lang="tr-TR" sz="2100" b="1" dirty="0" err="1" smtClean="0"/>
              <a:t>Fasülye</a:t>
            </a:r>
            <a:r>
              <a:rPr lang="tr-TR" sz="2100" b="1" dirty="0" smtClean="0"/>
              <a:t> tohum böceği (</a:t>
            </a:r>
            <a:r>
              <a:rPr lang="tr-TR" sz="2100" b="1" i="1" dirty="0" err="1" smtClean="0"/>
              <a:t>Acanthoscelides</a:t>
            </a:r>
            <a:r>
              <a:rPr lang="tr-TR" sz="2100" b="1" i="1" dirty="0" smtClean="0"/>
              <a:t> </a:t>
            </a:r>
            <a:r>
              <a:rPr lang="tr-TR" sz="2100" b="1" i="1" dirty="0" err="1" smtClean="0"/>
              <a:t>obtectus</a:t>
            </a:r>
            <a:r>
              <a:rPr lang="tr-TR" sz="21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9627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980728"/>
            <a:ext cx="432048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600" b="1" dirty="0" smtClean="0"/>
              <a:t>Erginlerin boyları 3-5 mm arasında değişir, ovaldir. </a:t>
            </a:r>
          </a:p>
          <a:p>
            <a:pPr>
              <a:lnSpc>
                <a:spcPct val="90000"/>
              </a:lnSpc>
            </a:pPr>
            <a:r>
              <a:rPr lang="tr-TR" sz="1600" b="1" dirty="0" smtClean="0"/>
              <a:t>Renkleri gri ve siyah olup beyaz lekelidir.</a:t>
            </a:r>
          </a:p>
          <a:p>
            <a:pPr>
              <a:lnSpc>
                <a:spcPct val="90000"/>
              </a:lnSpc>
            </a:pPr>
            <a:r>
              <a:rPr lang="tr-TR" sz="1600" b="1" dirty="0" smtClean="0"/>
              <a:t>Kın kanatlar abdomeni tam örtmez. </a:t>
            </a:r>
          </a:p>
          <a:p>
            <a:pPr>
              <a:lnSpc>
                <a:spcPct val="90000"/>
              </a:lnSpc>
            </a:pPr>
            <a:r>
              <a:rPr lang="tr-TR" sz="1600" b="1" dirty="0" smtClean="0"/>
              <a:t>Vücutları tüylerle kaplıdır.</a:t>
            </a:r>
          </a:p>
          <a:p>
            <a:pPr>
              <a:lnSpc>
                <a:spcPct val="90000"/>
              </a:lnSpc>
            </a:pPr>
            <a:r>
              <a:rPr lang="tr-TR" sz="1600" b="1" dirty="0" smtClean="0"/>
              <a:t> İyi uçarlar.</a:t>
            </a:r>
          </a:p>
          <a:p>
            <a:pPr>
              <a:lnSpc>
                <a:spcPct val="90000"/>
              </a:lnSpc>
            </a:pPr>
            <a:r>
              <a:rPr lang="tr-TR" sz="1600" b="1" dirty="0" smtClean="0"/>
              <a:t>Larvaları beyaz renkli, kıvrık şekilli ve tombuldur. Ayakları iyi gelişmemiştir.</a:t>
            </a:r>
          </a:p>
          <a:p>
            <a:pPr>
              <a:lnSpc>
                <a:spcPct val="90000"/>
              </a:lnSpc>
            </a:pPr>
            <a:r>
              <a:rPr lang="tr-TR" sz="1600" b="1" dirty="0" smtClean="0"/>
              <a:t>Pupalar, parlak krem renklidir.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19872" y="3356992"/>
            <a:ext cx="554461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tr-TR" sz="1500" b="1" dirty="0" smtClean="0"/>
          </a:p>
          <a:p>
            <a:pPr>
              <a:lnSpc>
                <a:spcPct val="80000"/>
              </a:lnSpc>
            </a:pPr>
            <a:r>
              <a:rPr lang="tr-TR" sz="1500" b="1" dirty="0" smtClean="0"/>
              <a:t>Kışı ergin halde geçirirler.</a:t>
            </a:r>
          </a:p>
          <a:p>
            <a:pPr>
              <a:lnSpc>
                <a:spcPct val="80000"/>
              </a:lnSpc>
            </a:pPr>
            <a:r>
              <a:rPr lang="tr-TR" sz="1500" b="1" dirty="0" smtClean="0">
                <a:solidFill>
                  <a:srgbClr val="FF0000"/>
                </a:solidFill>
              </a:rPr>
              <a:t>Baharda erginler kışlaklarından çıkarak tarlalarda uçmaya başlarlar.</a:t>
            </a:r>
          </a:p>
          <a:p>
            <a:pPr>
              <a:lnSpc>
                <a:spcPct val="80000"/>
              </a:lnSpc>
            </a:pPr>
            <a:r>
              <a:rPr lang="tr-TR" sz="1500" b="1" dirty="0" err="1" smtClean="0"/>
              <a:t>Baklagil</a:t>
            </a:r>
            <a:r>
              <a:rPr lang="tr-TR" sz="1500" b="1" dirty="0" smtClean="0"/>
              <a:t> çiçekleri ve taze </a:t>
            </a:r>
            <a:r>
              <a:rPr lang="tr-TR" sz="1500" b="1" dirty="0" err="1" smtClean="0"/>
              <a:t>baklagil</a:t>
            </a:r>
            <a:r>
              <a:rPr lang="tr-TR" sz="1500" b="1" dirty="0" smtClean="0"/>
              <a:t> kapsülleri üzerine yumurta bırakırlar.</a:t>
            </a:r>
          </a:p>
          <a:p>
            <a:pPr>
              <a:lnSpc>
                <a:spcPct val="80000"/>
              </a:lnSpc>
            </a:pPr>
            <a:r>
              <a:rPr lang="tr-TR" sz="1500" b="1" dirty="0" smtClean="0"/>
              <a:t>Yumurtadan çıkan larvalar taze kapsülleri delerek tane içine girerler.</a:t>
            </a:r>
          </a:p>
          <a:p>
            <a:pPr>
              <a:lnSpc>
                <a:spcPct val="80000"/>
              </a:lnSpc>
            </a:pPr>
            <a:r>
              <a:rPr lang="tr-TR" sz="1500" b="1" dirty="0" smtClean="0"/>
              <a:t>Tanede ve kapsülde açılan delikler zamanla kapanır, zararlı larva ve pupa dönemini konukçu içinde geçirir.</a:t>
            </a:r>
          </a:p>
          <a:p>
            <a:pPr>
              <a:lnSpc>
                <a:spcPct val="90000"/>
              </a:lnSpc>
            </a:pPr>
            <a:r>
              <a:rPr lang="tr-TR" sz="1500" b="1" dirty="0"/>
              <a:t>Erginler, tohumlar olgunlaştıktan sonra çıkar.</a:t>
            </a:r>
          </a:p>
          <a:p>
            <a:pPr>
              <a:lnSpc>
                <a:spcPct val="90000"/>
              </a:lnSpc>
            </a:pPr>
            <a:r>
              <a:rPr lang="tr-TR" sz="1500" b="1" dirty="0"/>
              <a:t>Uygun koşullarda gelişme süresi 27 gündür. </a:t>
            </a:r>
          </a:p>
          <a:p>
            <a:pPr>
              <a:lnSpc>
                <a:spcPct val="90000"/>
              </a:lnSpc>
            </a:pPr>
            <a:r>
              <a:rPr lang="tr-TR" sz="1500" b="1" dirty="0"/>
              <a:t> Erginler çıktıktan sonra kışlamak üzere kuytu yerlere çekilirler. </a:t>
            </a:r>
          </a:p>
          <a:p>
            <a:pPr>
              <a:lnSpc>
                <a:spcPct val="90000"/>
              </a:lnSpc>
            </a:pPr>
            <a:r>
              <a:rPr lang="tr-TR" sz="1500" b="1" dirty="0"/>
              <a:t>Tohum böceği türleri, </a:t>
            </a:r>
            <a:r>
              <a:rPr lang="tr-TR" sz="1500" b="1" dirty="0" err="1"/>
              <a:t>baklagil</a:t>
            </a:r>
            <a:r>
              <a:rPr lang="tr-TR" sz="1500" b="1" dirty="0"/>
              <a:t> tanesinin çimlenme yeteneğini ve gıda değerini düşürür. </a:t>
            </a:r>
          </a:p>
          <a:p>
            <a:pPr marL="0" indent="0">
              <a:lnSpc>
                <a:spcPct val="80000"/>
              </a:lnSpc>
              <a:buNone/>
            </a:pPr>
            <a:endParaRPr lang="tr-TR" sz="1500" b="1" dirty="0" smtClean="0"/>
          </a:p>
          <a:p>
            <a:pPr>
              <a:lnSpc>
                <a:spcPct val="80000"/>
              </a:lnSpc>
            </a:pPr>
            <a:endParaRPr lang="tr-TR" sz="15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tr-TR" sz="15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tr-TR" sz="1500" b="1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1500" b="1" dirty="0"/>
          </a:p>
        </p:txBody>
      </p:sp>
      <p:pic>
        <p:nvPicPr>
          <p:cNvPr id="7" name="Picture 9" descr="bruchus pisoru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836713"/>
            <a:ext cx="3670031" cy="26642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bruchus pisorum ek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0"/>
          <a:stretch/>
        </p:blipFill>
        <p:spPr>
          <a:xfrm>
            <a:off x="107504" y="3509119"/>
            <a:ext cx="3274225" cy="28002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899592" y="138336"/>
            <a:ext cx="6840760" cy="6263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Baklagil</a:t>
            </a:r>
            <a:r>
              <a:rPr lang="tr-TR" sz="2400" b="1" dirty="0" smtClean="0"/>
              <a:t> tohum böcekleri (</a:t>
            </a:r>
            <a:r>
              <a:rPr lang="tr-TR" sz="2400" b="1" i="1" dirty="0" err="1" smtClean="0"/>
              <a:t>Bruchus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spp</a:t>
            </a:r>
            <a:r>
              <a:rPr lang="tr-TR" sz="2400" b="1" i="1" dirty="0" smtClean="0"/>
              <a:t>.</a:t>
            </a:r>
            <a:r>
              <a:rPr lang="tr-TR" sz="2400" b="1" dirty="0" smtClean="0"/>
              <a:t>)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892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llosobruchus maculatu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124744"/>
            <a:ext cx="1872208" cy="24040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callosobruchus maculatu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4"/>
          <a:stretch>
            <a:fillRect/>
          </a:stretch>
        </p:blipFill>
        <p:spPr>
          <a:xfrm>
            <a:off x="6888827" y="1123950"/>
            <a:ext cx="2219677" cy="2449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124744"/>
            <a:ext cx="4897437" cy="244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Erginler, yumurtalarını taneler üzerine veya tane aralarına bırakırlar.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Yumurtadan çıkan larva taneyi delerek içeri girer ve beslenmeye başlar.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Olgun larva, pupa olmadan erginin çıkışı için tane kabuğunu ince bir zar olacak biçimde yer.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Ergin, düzgün bir yuvarlak şeklinde olan bu kısmı hafif itme ile açarak dışarı çıkar.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tr-TR" sz="18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55083" y="4149080"/>
            <a:ext cx="4753421" cy="230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Zararlı yılda 3-4 döl verir.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>
                <a:solidFill>
                  <a:srgbClr val="FF0000"/>
                </a:solidFill>
              </a:rPr>
              <a:t>Zararlı ürüne tarlada bulaşabilir.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Tarladan ambara girerek döl vermeyi ve zararını sürdürür.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Zararlı, börülce yanında fasulye ve nohutta da zararlıdır.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Taneleri delik deşik ederek çimlenme, ağırlık ve kalite kayıplarına yol açar.</a:t>
            </a:r>
          </a:p>
          <a:p>
            <a:pPr>
              <a:lnSpc>
                <a:spcPct val="90000"/>
              </a:lnSpc>
            </a:pPr>
            <a:endParaRPr lang="tr-TR" sz="18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pic>
        <p:nvPicPr>
          <p:cNvPr id="9" name="Picture 8" descr="callosobruchuslarv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2146" y="4797152"/>
            <a:ext cx="2551822" cy="19450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callosobruchus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3356588"/>
            <a:ext cx="2593704" cy="208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043608" y="210344"/>
            <a:ext cx="7056784" cy="6263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Börülce tohum böceği (</a:t>
            </a:r>
            <a:r>
              <a:rPr lang="tr-TR" sz="2400" b="1" i="1" dirty="0" err="1" smtClean="0"/>
              <a:t>Callosobruchus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maculatus</a:t>
            </a:r>
            <a:r>
              <a:rPr lang="tr-TR" sz="2400" b="1" dirty="0" smtClean="0"/>
              <a:t>)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5963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210344"/>
            <a:ext cx="7056784" cy="6263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Fasülye</a:t>
            </a:r>
            <a:r>
              <a:rPr lang="tr-TR" sz="2400" b="1" dirty="0" smtClean="0"/>
              <a:t> tohum böceği (</a:t>
            </a:r>
            <a:r>
              <a:rPr lang="tr-TR" sz="2400" b="1" i="1" dirty="0" err="1" smtClean="0"/>
              <a:t>Acanthoscelides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obtectus</a:t>
            </a:r>
            <a:r>
              <a:rPr lang="tr-TR" sz="2400" b="1" dirty="0" smtClean="0"/>
              <a:t>)</a:t>
            </a:r>
            <a:endParaRPr lang="tr-TR" sz="24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71800" y="980728"/>
            <a:ext cx="56886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 vücudu uzunca oval, biraz yassıdır.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Vücudun üzeri arkaya yatık sarı-yeşil çok kısa kıllarla örtülü olup aralarında açık gri tüylerle kaplı uzunca lekeler bulunur.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Vücut büyüklüğü erkeklerde 3.1-4.2 mm, dişilerde ise 3.8-4.8 mm arasındadır.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Antenleri 11 </a:t>
            </a:r>
            <a:r>
              <a:rPr lang="tr-TR" sz="1800" b="1" dirty="0" err="1" smtClean="0"/>
              <a:t>segmentli</a:t>
            </a:r>
            <a:r>
              <a:rPr lang="tr-TR" sz="1800" b="1" dirty="0" smtClean="0"/>
              <a:t> olup, ilk 4 </a:t>
            </a:r>
            <a:r>
              <a:rPr lang="tr-TR" sz="1800" b="1" dirty="0" err="1" smtClean="0"/>
              <a:t>segment</a:t>
            </a:r>
            <a:r>
              <a:rPr lang="tr-TR" sz="1800" b="1" dirty="0" smtClean="0"/>
              <a:t> ve son </a:t>
            </a:r>
            <a:r>
              <a:rPr lang="tr-TR" sz="1800" b="1" dirty="0" err="1" smtClean="0"/>
              <a:t>segment</a:t>
            </a:r>
            <a:r>
              <a:rPr lang="tr-TR" sz="1800" b="1" dirty="0" smtClean="0"/>
              <a:t> açık kahverengi, diğerleri ise koyu kahverengidir.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pic>
        <p:nvPicPr>
          <p:cNvPr id="6" name="Picture 8" descr="acanthoscelides obtectu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073726"/>
            <a:ext cx="2232248" cy="2262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 descr="Acanthoscelides%20obtectus%20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67254">
            <a:off x="6469214" y="3266264"/>
            <a:ext cx="2663825" cy="2305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388" y="3645024"/>
            <a:ext cx="5040684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err="1" smtClean="0"/>
              <a:t>Erginler,yumurtalarını</a:t>
            </a:r>
            <a:r>
              <a:rPr lang="tr-TR" sz="1800" b="1" dirty="0" smtClean="0"/>
              <a:t> ambarda fasulye taneleri üzerine, tarlada ise fasulye kapsülleri üzerine koyarlar.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Larva, taneyi delerek içeri girer.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 ve pupa dönemleri tane içinde geçer.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Olgun </a:t>
            </a:r>
            <a:r>
              <a:rPr lang="tr-TR" sz="1800" b="1" dirty="0" err="1" smtClean="0"/>
              <a:t>larva,pupa</a:t>
            </a:r>
            <a:r>
              <a:rPr lang="tr-TR" sz="1800" b="1" dirty="0" smtClean="0"/>
              <a:t> olmadan önce tane duvarını inceltir, bu bölümler yağ lekesi görünümündedir.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Yılda 3-4 döl verir.</a:t>
            </a:r>
          </a:p>
          <a:p>
            <a:pPr>
              <a:lnSpc>
                <a:spcPct val="90000"/>
              </a:lnSpc>
            </a:pPr>
            <a:r>
              <a:rPr lang="tr-TR" sz="1800" b="1" dirty="0"/>
              <a:t>Zararlı konukçu olarak başta fasulyeyi tercih etmekle beraber fiğ, mercimek ve börülcede de taneleri delik deşik ederek zararlı olurlar.</a:t>
            </a:r>
          </a:p>
          <a:p>
            <a:pPr marL="0" indent="0">
              <a:lnSpc>
                <a:spcPct val="90000"/>
              </a:lnSpc>
              <a:buNone/>
            </a:pPr>
            <a:endParaRPr lang="tr-TR" sz="1800" b="1" dirty="0"/>
          </a:p>
        </p:txBody>
      </p:sp>
      <p:pic>
        <p:nvPicPr>
          <p:cNvPr id="9" name="Picture 7" descr="acanthoscelides obtectus zararı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148064" y="4437112"/>
            <a:ext cx="2304256" cy="24482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043608" y="1412776"/>
            <a:ext cx="7344816" cy="3960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Clr>
                <a:schemeClr val="accent6">
                  <a:lumMod val="75000"/>
                </a:schemeClr>
              </a:buClr>
            </a:pPr>
            <a:r>
              <a:rPr lang="tr-TR" sz="5400" b="1" cap="all" dirty="0" smtClean="0"/>
              <a:t>Kuru meyve </a:t>
            </a:r>
            <a:r>
              <a:rPr lang="tr-TR" sz="5400" b="1" cap="all" dirty="0" err="1" smtClean="0"/>
              <a:t>ZararlIlarI</a:t>
            </a:r>
            <a:endParaRPr lang="tr-TR" sz="5400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24480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79512" y="138336"/>
            <a:ext cx="8496944" cy="8423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13184" y="44624"/>
            <a:ext cx="8507288" cy="1008112"/>
          </a:xfrm>
        </p:spPr>
        <p:txBody>
          <a:bodyPr>
            <a:normAutofit fontScale="90000"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İncir kurdu(</a:t>
            </a:r>
            <a:r>
              <a:rPr lang="tr-TR" sz="2400" b="1" i="1" dirty="0" err="1" smtClean="0">
                <a:solidFill>
                  <a:schemeClr val="bg1"/>
                </a:solidFill>
              </a:rPr>
              <a:t>Ephestia</a:t>
            </a:r>
            <a:r>
              <a:rPr lang="tr-TR" sz="2400" b="1" i="1" dirty="0" smtClean="0">
                <a:solidFill>
                  <a:schemeClr val="bg1"/>
                </a:solidFill>
              </a:rPr>
              <a:t> </a:t>
            </a:r>
            <a:r>
              <a:rPr lang="tr-TR" sz="2400" b="1" i="1" dirty="0" err="1" smtClean="0">
                <a:solidFill>
                  <a:schemeClr val="bg1"/>
                </a:solidFill>
              </a:rPr>
              <a:t>cautella</a:t>
            </a:r>
            <a:r>
              <a:rPr lang="tr-TR" sz="2400" b="1" dirty="0" smtClean="0">
                <a:solidFill>
                  <a:schemeClr val="bg1"/>
                </a:solidFill>
              </a:rPr>
              <a:t>)-Kuru üzüm güvesi (</a:t>
            </a:r>
            <a:r>
              <a:rPr lang="tr-TR" sz="2400" b="1" i="1" dirty="0" err="1" smtClean="0">
                <a:solidFill>
                  <a:schemeClr val="bg1"/>
                </a:solidFill>
              </a:rPr>
              <a:t>Ephestia</a:t>
            </a:r>
            <a:r>
              <a:rPr lang="tr-TR" sz="2400" b="1" i="1" dirty="0" smtClean="0">
                <a:solidFill>
                  <a:schemeClr val="bg1"/>
                </a:solidFill>
              </a:rPr>
              <a:t> </a:t>
            </a:r>
            <a:r>
              <a:rPr lang="tr-TR" sz="2400" b="1" i="1" dirty="0" err="1" smtClean="0">
                <a:solidFill>
                  <a:schemeClr val="bg1"/>
                </a:solidFill>
              </a:rPr>
              <a:t>figuliella</a:t>
            </a:r>
            <a:r>
              <a:rPr lang="tr-TR" sz="2400" b="1" dirty="0" smtClean="0">
                <a:solidFill>
                  <a:schemeClr val="bg1"/>
                </a:solidFill>
              </a:rPr>
              <a:t>)</a:t>
            </a:r>
            <a:br>
              <a:rPr lang="tr-TR" sz="2400" b="1" dirty="0" smtClean="0">
                <a:solidFill>
                  <a:schemeClr val="bg1"/>
                </a:solidFill>
              </a:rPr>
            </a:br>
            <a:r>
              <a:rPr lang="tr-TR" sz="2400" b="1" dirty="0" err="1" smtClean="0">
                <a:solidFill>
                  <a:schemeClr val="bg1"/>
                </a:solidFill>
              </a:rPr>
              <a:t>Lepidoptera</a:t>
            </a:r>
            <a:r>
              <a:rPr lang="tr-TR" sz="2400" b="1" dirty="0" smtClean="0">
                <a:solidFill>
                  <a:schemeClr val="bg1"/>
                </a:solidFill>
              </a:rPr>
              <a:t>: </a:t>
            </a:r>
            <a:r>
              <a:rPr lang="tr-TR" sz="2400" b="1" dirty="0" err="1" smtClean="0">
                <a:solidFill>
                  <a:schemeClr val="bg1"/>
                </a:solidFill>
              </a:rPr>
              <a:t>Pyralidae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MİNE\Desktop\kuru_uzumguves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6"/>
          <a:stretch/>
        </p:blipFill>
        <p:spPr bwMode="auto">
          <a:xfrm>
            <a:off x="6567879" y="1432538"/>
            <a:ext cx="2540625" cy="19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İNE\Desktop\Tropische-Speichermotte-Ephestia-cautella-Im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58" y="1221114"/>
            <a:ext cx="211151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Bağlayıcı 5"/>
          <p:cNvCxnSpPr/>
          <p:nvPr/>
        </p:nvCxnSpPr>
        <p:spPr>
          <a:xfrm flipH="1">
            <a:off x="4355976" y="1417638"/>
            <a:ext cx="5172" cy="5107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2123728" y="166364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Erginler 1-2 hafta yaşarlar. Dişi ergin yaşama süresince </a:t>
            </a:r>
            <a:r>
              <a:rPr lang="tr-TR" b="1" dirty="0" err="1" smtClean="0"/>
              <a:t>ort</a:t>
            </a:r>
            <a:r>
              <a:rPr lang="tr-TR" b="1" dirty="0" smtClean="0"/>
              <a:t> 200 yumurta bırakır.</a:t>
            </a:r>
          </a:p>
          <a:p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07504" y="3413723"/>
            <a:ext cx="4032447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Larva, olgunlaştıktan sonra gıdayı terk ederek ambarın girinti, çıkıntı ve çatlaklarına çekilir ve </a:t>
            </a:r>
            <a:r>
              <a:rPr lang="tr-TR" b="1" dirty="0" err="1"/>
              <a:t>kokon</a:t>
            </a:r>
            <a:r>
              <a:rPr lang="tr-TR" b="1" dirty="0"/>
              <a:t> örerek pupa olur. 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Yılda 3-4 döl verir.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Erginler, geceleri aktif hale geçerler. Ağaçta veya sergilerde kurumakta olan ürüne yumurta bırakırlar.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İncirden başka üzüm, hububat, yerfıstığı, kakao, </a:t>
            </a:r>
            <a:r>
              <a:rPr lang="tr-TR" b="1" dirty="0" err="1"/>
              <a:t>süttozu,malt</a:t>
            </a:r>
            <a:r>
              <a:rPr lang="tr-TR" b="1" dirty="0"/>
              <a:t>, un ve un mamulleri gibi ürünlerde zararlıdır.</a:t>
            </a:r>
          </a:p>
          <a:p>
            <a:endParaRPr lang="tr-TR" b="1" dirty="0"/>
          </a:p>
        </p:txBody>
      </p:sp>
      <p:sp>
        <p:nvSpPr>
          <p:cNvPr id="11" name="Dikdörtgen 10"/>
          <p:cNvSpPr/>
          <p:nvPr/>
        </p:nvSpPr>
        <p:spPr>
          <a:xfrm>
            <a:off x="4454642" y="1933765"/>
            <a:ext cx="221190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tr-TR" b="1" dirty="0" smtClean="0">
                <a:solidFill>
                  <a:prstClr val="black"/>
                </a:solidFill>
              </a:rPr>
              <a:t>Erginler 3-24 gün kadar yaşarlar.</a:t>
            </a:r>
          </a:p>
          <a:p>
            <a:pPr lvl="0">
              <a:lnSpc>
                <a:spcPct val="80000"/>
              </a:lnSpc>
            </a:pPr>
            <a:r>
              <a:rPr lang="tr-TR" b="1" dirty="0" smtClean="0">
                <a:solidFill>
                  <a:prstClr val="black"/>
                </a:solidFill>
              </a:rPr>
              <a:t>Ergin </a:t>
            </a:r>
            <a:r>
              <a:rPr lang="tr-TR" b="1" dirty="0">
                <a:solidFill>
                  <a:prstClr val="black"/>
                </a:solidFill>
              </a:rPr>
              <a:t>dişi ortalama 350 yumurta bırakır</a:t>
            </a:r>
            <a:r>
              <a:rPr lang="tr-TR" b="1" dirty="0" smtClean="0">
                <a:solidFill>
                  <a:prstClr val="black"/>
                </a:solidFill>
              </a:rPr>
              <a:t>.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427984" y="3645024"/>
            <a:ext cx="4572000" cy="2336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Uygun koşullarda gelişme süresi 43 gündür</a:t>
            </a:r>
            <a:r>
              <a:rPr lang="tr-TR" b="1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Yılda </a:t>
            </a:r>
            <a:r>
              <a:rPr lang="tr-TR" b="1" dirty="0">
                <a:solidFill>
                  <a:prstClr val="black"/>
                </a:solidFill>
              </a:rPr>
              <a:t>3-4 döl verir</a:t>
            </a:r>
            <a:r>
              <a:rPr lang="tr-TR" b="1" dirty="0" smtClean="0">
                <a:solidFill>
                  <a:prstClr val="black"/>
                </a:solidFill>
              </a:rPr>
              <a:t>.</a:t>
            </a:r>
            <a:endParaRPr lang="tr-TR" b="1" dirty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 smtClean="0"/>
              <a:t>Ana </a:t>
            </a:r>
            <a:r>
              <a:rPr lang="tr-TR" b="1" dirty="0"/>
              <a:t>konukçusu üzümdür.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Larvalar, ürünü yiyerek tüketirler.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Ayrıca bıraktıkları kalıntılar ve salgıladıkları ipliklerle ve ördükleri ağlarla ürünü bozarlar.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tr-TR" b="1" dirty="0"/>
              <a:t>Kuru meyveler, hububat, un, yer fıstığı, kakao vb. ürünlerde zarar yapar.</a:t>
            </a:r>
          </a:p>
        </p:txBody>
      </p:sp>
    </p:spTree>
    <p:extLst>
      <p:ext uri="{BB962C8B-B14F-4D97-AF65-F5344CB8AC3E}">
        <p14:creationId xmlns:p14="http://schemas.microsoft.com/office/powerpoint/2010/main" val="9319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683568" y="138336"/>
            <a:ext cx="7632848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7056784" cy="99898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Kuru meyve güvesi(</a:t>
            </a:r>
            <a:r>
              <a:rPr lang="tr-TR" sz="3200" b="1" i="1" dirty="0" err="1" smtClean="0">
                <a:solidFill>
                  <a:schemeClr val="bg1"/>
                </a:solidFill>
              </a:rPr>
              <a:t>Plodia</a:t>
            </a:r>
            <a:r>
              <a:rPr lang="tr-TR" sz="3200" b="1" i="1" dirty="0" smtClean="0">
                <a:solidFill>
                  <a:schemeClr val="bg1"/>
                </a:solidFill>
              </a:rPr>
              <a:t> </a:t>
            </a:r>
            <a:r>
              <a:rPr lang="tr-TR" sz="3200" b="1" i="1" dirty="0" err="1" smtClean="0">
                <a:solidFill>
                  <a:schemeClr val="bg1"/>
                </a:solidFill>
              </a:rPr>
              <a:t>interpunctella</a:t>
            </a:r>
            <a:r>
              <a:rPr lang="tr-TR" sz="3200" b="1" dirty="0" smtClean="0">
                <a:solidFill>
                  <a:schemeClr val="bg1"/>
                </a:solidFill>
              </a:rPr>
              <a:t>)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err="1" smtClean="0">
                <a:solidFill>
                  <a:schemeClr val="bg1"/>
                </a:solidFill>
              </a:rPr>
              <a:t>Lepidoptera</a:t>
            </a:r>
            <a:r>
              <a:rPr lang="tr-TR" sz="3200" b="1" dirty="0" smtClean="0">
                <a:solidFill>
                  <a:schemeClr val="bg1"/>
                </a:solidFill>
              </a:rPr>
              <a:t>: </a:t>
            </a:r>
            <a:r>
              <a:rPr lang="tr-TR" sz="3200" b="1" dirty="0" err="1" smtClean="0">
                <a:solidFill>
                  <a:schemeClr val="bg1"/>
                </a:solidFill>
              </a:rPr>
              <a:t>Pyralidae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496" y="1268760"/>
            <a:ext cx="4680645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Erginin ön kanatlarının bir bölümü sarı, bir bölümü kırmızı ve koyu lekelidir.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Arka kanatlar, sarımsı gri renklidir.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 kirli beyazdan pembemsi-kreme kadar değişen renklere sahiptir.</a:t>
            </a:r>
          </a:p>
          <a:p>
            <a:pPr>
              <a:lnSpc>
                <a:spcPct val="80000"/>
              </a:lnSpc>
            </a:pPr>
            <a:r>
              <a:rPr lang="tr-TR" sz="1800" b="1" dirty="0"/>
              <a:t>Bir ay kadar yaşayan dişi 300-400 yumurta bırakır.</a:t>
            </a:r>
          </a:p>
          <a:p>
            <a:pPr>
              <a:lnSpc>
                <a:spcPct val="80000"/>
              </a:lnSpc>
            </a:pPr>
            <a:r>
              <a:rPr lang="tr-TR" sz="1800" b="1" dirty="0"/>
              <a:t>Yumurtalarını gıda maddeleri içine koyar.</a:t>
            </a:r>
          </a:p>
          <a:p>
            <a:pPr>
              <a:lnSpc>
                <a:spcPct val="80000"/>
              </a:lnSpc>
            </a:pPr>
            <a:r>
              <a:rPr lang="tr-TR" sz="1800" b="1" dirty="0"/>
              <a:t>Olgunlaşan larva gıdayı terk ederek uygun yerde </a:t>
            </a:r>
            <a:r>
              <a:rPr lang="tr-TR" sz="1800" b="1" dirty="0" err="1"/>
              <a:t>kokon</a:t>
            </a:r>
            <a:r>
              <a:rPr lang="tr-TR" sz="1800" b="1" dirty="0"/>
              <a:t> örerek pupa olur.</a:t>
            </a:r>
          </a:p>
          <a:p>
            <a:pPr>
              <a:lnSpc>
                <a:spcPct val="80000"/>
              </a:lnSpc>
            </a:pPr>
            <a:r>
              <a:rPr lang="tr-TR" sz="1800" b="1" dirty="0"/>
              <a:t>Yılda 3-4 döl verir.</a:t>
            </a:r>
          </a:p>
          <a:p>
            <a:pPr marL="0" indent="0">
              <a:lnSpc>
                <a:spcPct val="90000"/>
              </a:lnSpc>
              <a:buNone/>
            </a:pPr>
            <a:endParaRPr lang="tr-TR" sz="1800" b="1" dirty="0" smtClean="0"/>
          </a:p>
          <a:p>
            <a:pPr>
              <a:lnSpc>
                <a:spcPct val="90000"/>
              </a:lnSpc>
            </a:pPr>
            <a:endParaRPr lang="tr-TR" sz="18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39952" y="4221088"/>
            <a:ext cx="489743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tr-TR" sz="1800" b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Daha çok </a:t>
            </a:r>
            <a:r>
              <a:rPr lang="tr-TR" sz="1800" b="1" dirty="0" smtClean="0">
                <a:solidFill>
                  <a:srgbClr val="FF0000"/>
                </a:solidFill>
              </a:rPr>
              <a:t>kuru meyve depolarında </a:t>
            </a:r>
            <a:r>
              <a:rPr lang="tr-TR" sz="1800" b="1" dirty="0" smtClean="0"/>
              <a:t>görülür.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Kayısı depolarında çok zararlı olan bir güvedir.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Kuru meyveden başka hububat, fıstık, fındık, un ve mamulleri, baharat, kakao ve çikolatada zarar yapar.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Ürünü salgı ve kalıntıları ile de bozarak zarar verirler.</a:t>
            </a:r>
            <a:endParaRPr lang="tr-TR" sz="1800" b="1" dirty="0"/>
          </a:p>
        </p:txBody>
      </p:sp>
      <p:pic>
        <p:nvPicPr>
          <p:cNvPr id="2050" name="Picture 2" descr="C:\Users\EMİNE\Desktop\Plodia_interpunctella_by_Scott_Bauer_(USDA_k10313-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51" y="1220428"/>
            <a:ext cx="4112521" cy="2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İNE\Desktop\Plodia_interpunctella_Guyonnet_Antoine_Magne_79_21082007_DSCN1444-334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" y="4221088"/>
            <a:ext cx="2572005" cy="19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MİNE\Desktop\IMGP3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2088232" cy="18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4"/>
          <p:cNvSpPr/>
          <p:nvPr/>
        </p:nvSpPr>
        <p:spPr>
          <a:xfrm>
            <a:off x="4499992" y="4051920"/>
            <a:ext cx="2952328" cy="3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ZARARI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179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İNE\Desktop\oryzaephilus_surinamensis_adult_dors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65" y="1228598"/>
            <a:ext cx="1778227" cy="28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611560" y="188640"/>
            <a:ext cx="8064896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Testereli böcek(</a:t>
            </a:r>
            <a:r>
              <a:rPr lang="tr-TR" sz="3200" b="1" i="1" dirty="0" err="1" smtClean="0">
                <a:solidFill>
                  <a:schemeClr val="bg1"/>
                </a:solidFill>
              </a:rPr>
              <a:t>Oryzaephilus</a:t>
            </a:r>
            <a:r>
              <a:rPr lang="tr-TR" sz="3200" b="1" i="1" dirty="0" smtClean="0">
                <a:solidFill>
                  <a:schemeClr val="bg1"/>
                </a:solidFill>
              </a:rPr>
              <a:t> </a:t>
            </a:r>
            <a:r>
              <a:rPr lang="tr-TR" sz="3200" b="1" i="1" dirty="0" err="1" smtClean="0">
                <a:solidFill>
                  <a:schemeClr val="bg1"/>
                </a:solidFill>
              </a:rPr>
              <a:t>surinamensis</a:t>
            </a:r>
            <a:r>
              <a:rPr lang="tr-TR" sz="3200" b="1" dirty="0" smtClean="0">
                <a:solidFill>
                  <a:schemeClr val="bg1"/>
                </a:solidFill>
              </a:rPr>
              <a:t>)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err="1">
                <a:solidFill>
                  <a:schemeClr val="bg1"/>
                </a:solidFill>
              </a:rPr>
              <a:t>Coleoptera</a:t>
            </a:r>
            <a:r>
              <a:rPr lang="tr-TR" sz="3200" b="1" dirty="0">
                <a:solidFill>
                  <a:schemeClr val="bg1"/>
                </a:solidFill>
              </a:rPr>
              <a:t>: </a:t>
            </a:r>
            <a:r>
              <a:rPr lang="tr-TR" sz="3200" b="1" dirty="0" err="1" smtClean="0">
                <a:solidFill>
                  <a:schemeClr val="bg1"/>
                </a:solidFill>
              </a:rPr>
              <a:t>Cucujidae</a:t>
            </a: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721" y="1556793"/>
            <a:ext cx="4472271" cy="216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1800" b="1" dirty="0" smtClean="0"/>
              <a:t>İnce uzun ve yassı şekilli kırmızıdan koyu kahveye kadar değişen renktedir. </a:t>
            </a:r>
          </a:p>
          <a:p>
            <a:pPr>
              <a:lnSpc>
                <a:spcPct val="80000"/>
              </a:lnSpc>
            </a:pPr>
            <a:r>
              <a:rPr lang="tr-TR" sz="1800" b="1" dirty="0" err="1" smtClean="0"/>
              <a:t>Pronotumun</a:t>
            </a:r>
            <a:r>
              <a:rPr lang="tr-TR" sz="1800" b="1" dirty="0" smtClean="0"/>
              <a:t> her iki yanında 6’ şar adet diş şeklinde çıkıntı vardır. 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Vücudun üzeri ince noktalarla kaplıdır.</a:t>
            </a:r>
          </a:p>
          <a:p>
            <a:pPr>
              <a:lnSpc>
                <a:spcPct val="80000"/>
              </a:lnSpc>
            </a:pPr>
            <a:r>
              <a:rPr lang="tr-TR" sz="1800" b="1" dirty="0" smtClean="0"/>
              <a:t>Larva, ince silindirik şekilli, beyazımsı renkli, </a:t>
            </a:r>
            <a:r>
              <a:rPr lang="tr-TR" sz="1800" b="1" dirty="0"/>
              <a:t>p</a:t>
            </a:r>
            <a:r>
              <a:rPr lang="tr-TR" sz="1800" b="1" dirty="0" smtClean="0"/>
              <a:t>upa ise krem renklidir.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603" y="3429000"/>
            <a:ext cx="4897437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Erginler, 8-10 ay kadar yaşarlar.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Ergin dişi, ortalama 170 yumurta bırakır.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Yumurtadan çıkan larva hemen beslenmeye başlar.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5 gömlek değiştirerek pupa olur.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Hem larva hem ergin dönemi zararlıdır.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Daha çok kuru meyvelerde zararlı olmakla beraber hububat, un, bisküvi, makarna, kuru tütün, kuru sebze ve nişastada beslenerek zararlı olur.</a:t>
            </a:r>
          </a:p>
          <a:p>
            <a:pPr>
              <a:lnSpc>
                <a:spcPct val="90000"/>
              </a:lnSpc>
            </a:pPr>
            <a:endParaRPr lang="tr-TR" sz="1800" b="1" dirty="0"/>
          </a:p>
        </p:txBody>
      </p:sp>
      <p:pic>
        <p:nvPicPr>
          <p:cNvPr id="7" name="Picture 7" descr="oryzaephi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53828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ryzaephil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168352" cy="26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043608" y="1412776"/>
            <a:ext cx="7344816" cy="3960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Clr>
                <a:schemeClr val="accent6">
                  <a:lumMod val="75000"/>
                </a:schemeClr>
              </a:buClr>
            </a:pPr>
            <a:r>
              <a:rPr lang="tr-TR" sz="5400" b="1" cap="all" dirty="0" smtClean="0"/>
              <a:t>Hububat Ambar </a:t>
            </a:r>
            <a:r>
              <a:rPr lang="tr-TR" sz="5400" b="1" cap="all" dirty="0" err="1" smtClean="0"/>
              <a:t>ZararlIlarI</a:t>
            </a:r>
            <a:endParaRPr lang="tr-TR" sz="5400" b="1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755576" y="188640"/>
            <a:ext cx="7776864" cy="13681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Ekşilik böcekleri(</a:t>
            </a:r>
            <a:r>
              <a:rPr lang="tr-TR" sz="3200" b="1" i="1" dirty="0" err="1" smtClean="0">
                <a:solidFill>
                  <a:schemeClr val="bg1"/>
                </a:solidFill>
              </a:rPr>
              <a:t>Carpophilus</a:t>
            </a:r>
            <a:r>
              <a:rPr lang="tr-TR" sz="3200" b="1" i="1" dirty="0" smtClean="0">
                <a:solidFill>
                  <a:schemeClr val="bg1"/>
                </a:solidFill>
              </a:rPr>
              <a:t> </a:t>
            </a:r>
            <a:r>
              <a:rPr lang="tr-TR" sz="3200" b="1" i="1" dirty="0" err="1" smtClean="0">
                <a:solidFill>
                  <a:schemeClr val="bg1"/>
                </a:solidFill>
              </a:rPr>
              <a:t>hemipterus</a:t>
            </a:r>
            <a:r>
              <a:rPr lang="tr-TR" sz="3200" b="1" i="1" dirty="0" smtClean="0">
                <a:solidFill>
                  <a:schemeClr val="bg1"/>
                </a:solidFill>
              </a:rPr>
              <a:t>, </a:t>
            </a:r>
            <a:r>
              <a:rPr lang="tr-TR" sz="3200" b="1" i="1" dirty="0" err="1" smtClean="0">
                <a:solidFill>
                  <a:schemeClr val="bg1"/>
                </a:solidFill>
              </a:rPr>
              <a:t>C.bipustulatus</a:t>
            </a:r>
            <a:r>
              <a:rPr lang="tr-TR" sz="3200" b="1" i="1" dirty="0" smtClean="0">
                <a:solidFill>
                  <a:schemeClr val="bg1"/>
                </a:solidFill>
              </a:rPr>
              <a:t>, </a:t>
            </a:r>
            <a:r>
              <a:rPr lang="tr-TR" sz="3200" b="1" i="1" dirty="0" err="1" smtClean="0">
                <a:solidFill>
                  <a:schemeClr val="bg1"/>
                </a:solidFill>
              </a:rPr>
              <a:t>C.mutilatus</a:t>
            </a:r>
            <a:r>
              <a:rPr lang="tr-TR" sz="3200" b="1" i="1" dirty="0" smtClean="0">
                <a:solidFill>
                  <a:schemeClr val="bg1"/>
                </a:solidFill>
              </a:rPr>
              <a:t>, </a:t>
            </a:r>
            <a:r>
              <a:rPr lang="tr-TR" sz="3200" b="1" i="1" dirty="0" err="1" smtClean="0">
                <a:solidFill>
                  <a:schemeClr val="bg1"/>
                </a:solidFill>
              </a:rPr>
              <a:t>C.obseletus</a:t>
            </a:r>
            <a:r>
              <a:rPr lang="tr-TR" sz="3200" b="1" dirty="0" smtClean="0">
                <a:solidFill>
                  <a:schemeClr val="bg1"/>
                </a:solidFill>
              </a:rPr>
              <a:t>)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err="1">
                <a:solidFill>
                  <a:schemeClr val="bg1"/>
                </a:solidFill>
              </a:rPr>
              <a:t>Coleoptera</a:t>
            </a:r>
            <a:r>
              <a:rPr lang="tr-TR" sz="3200" b="1" dirty="0">
                <a:solidFill>
                  <a:schemeClr val="bg1"/>
                </a:solidFill>
              </a:rPr>
              <a:t>: </a:t>
            </a:r>
            <a:r>
              <a:rPr lang="tr-TR" sz="3200" b="1" dirty="0" err="1" smtClean="0">
                <a:solidFill>
                  <a:schemeClr val="bg1"/>
                </a:solidFill>
              </a:rPr>
              <a:t>Nitidulidae</a:t>
            </a: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7008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b="1" dirty="0"/>
              <a:t>Erginler, oval </a:t>
            </a:r>
            <a:r>
              <a:rPr lang="tr-TR" b="1" dirty="0" smtClean="0"/>
              <a:t>şekillidir.</a:t>
            </a:r>
            <a:endParaRPr lang="tr-TR" b="1" dirty="0"/>
          </a:p>
          <a:p>
            <a:pPr>
              <a:lnSpc>
                <a:spcPct val="80000"/>
              </a:lnSpc>
            </a:pPr>
            <a:r>
              <a:rPr lang="tr-TR" b="1" dirty="0"/>
              <a:t>Kınkanatlar abdomeni tam örtmez.</a:t>
            </a:r>
          </a:p>
          <a:p>
            <a:pPr>
              <a:lnSpc>
                <a:spcPct val="80000"/>
              </a:lnSpc>
            </a:pPr>
            <a:r>
              <a:rPr lang="tr-TR" b="1" dirty="0"/>
              <a:t>Larvalar, silindirik şekilli, sarı </a:t>
            </a:r>
            <a:r>
              <a:rPr lang="tr-TR" b="1" dirty="0" smtClean="0"/>
              <a:t>renkli, vücut </a:t>
            </a:r>
            <a:r>
              <a:rPr lang="tr-TR" b="1" dirty="0"/>
              <a:t>kıllı abdomen ucu koyu renklidir.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Pupalar, oval şekilli, krem </a:t>
            </a:r>
            <a:r>
              <a:rPr lang="tr-TR" b="1" dirty="0" smtClean="0"/>
              <a:t>renklidir.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4752528" y="1772816"/>
            <a:ext cx="442798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tr-TR" b="1" dirty="0"/>
              <a:t>Erginler iyi uçarlar.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Bu yetenekleri ile depodan çıkarak olgunlaşmakta olan meyvelerin içine yumurta bırakırlar.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Larva meyve içinde beslenerek gelişir.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Yılda 5-6 döl verirler.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Ergin dişi, ortalama 1000 yumurta bırakır.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Kışı doğada ergin, ambarlarda ergin veya pupa döneminde geçirirler.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b="1" dirty="0"/>
              <a:t>	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79512" y="54830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tr-TR" b="1" dirty="0"/>
              <a:t>Yaş ve kuru meyvelerde zarar yaparlar.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Üzüm, incir, elma, limon, kayısı ve erikte hem ağaç hem ambar döneminde zararlı görülür.</a:t>
            </a:r>
          </a:p>
          <a:p>
            <a:pPr>
              <a:lnSpc>
                <a:spcPct val="80000"/>
              </a:lnSpc>
            </a:pPr>
            <a:r>
              <a:rPr lang="tr-TR" b="1" dirty="0"/>
              <a:t>Bunlara ek olarak</a:t>
            </a:r>
            <a:r>
              <a:rPr lang="tr-TR" b="1" dirty="0" smtClean="0"/>
              <a:t>, ceviz</a:t>
            </a:r>
            <a:r>
              <a:rPr lang="tr-TR" b="1" dirty="0"/>
              <a:t>, fındık, kakao, pirinç, ekmek, pasta ve bisküvide beslenebilirler.</a:t>
            </a:r>
          </a:p>
        </p:txBody>
      </p:sp>
      <p:pic>
        <p:nvPicPr>
          <p:cNvPr id="8" name="Picture 4" descr="carpophilus-hemipteru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924944"/>
            <a:ext cx="2075534" cy="23729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Carpophilus hemipte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7072"/>
            <a:ext cx="43561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3"/>
          <a:stretch/>
        </p:blipFill>
        <p:spPr bwMode="auto">
          <a:xfrm>
            <a:off x="2339752" y="2996952"/>
            <a:ext cx="1173616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kşilik 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2"/>
          <a:stretch/>
        </p:blipFill>
        <p:spPr bwMode="auto">
          <a:xfrm>
            <a:off x="3639677" y="3527971"/>
            <a:ext cx="788307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899592" y="188640"/>
            <a:ext cx="7128792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Kuru meyve akarı(</a:t>
            </a:r>
            <a:r>
              <a:rPr lang="tr-TR" sz="3200" b="1" i="1" dirty="0" err="1" smtClean="0">
                <a:solidFill>
                  <a:schemeClr val="bg1"/>
                </a:solidFill>
              </a:rPr>
              <a:t>Carpoglyphus</a:t>
            </a:r>
            <a:r>
              <a:rPr lang="tr-TR" sz="3200" b="1" i="1" dirty="0" smtClean="0">
                <a:solidFill>
                  <a:schemeClr val="bg1"/>
                </a:solidFill>
              </a:rPr>
              <a:t> </a:t>
            </a:r>
            <a:r>
              <a:rPr lang="tr-TR" sz="3200" b="1" i="1" dirty="0" err="1" smtClean="0">
                <a:solidFill>
                  <a:schemeClr val="bg1"/>
                </a:solidFill>
              </a:rPr>
              <a:t>lactis</a:t>
            </a:r>
            <a:r>
              <a:rPr lang="tr-TR" sz="3200" b="1" dirty="0" smtClean="0">
                <a:solidFill>
                  <a:schemeClr val="bg1"/>
                </a:solidFill>
              </a:rPr>
              <a:t>)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err="1" smtClean="0">
                <a:solidFill>
                  <a:schemeClr val="bg1"/>
                </a:solidFill>
              </a:rPr>
              <a:t>Acarina</a:t>
            </a:r>
            <a:r>
              <a:rPr lang="tr-TR" sz="3200" b="1" dirty="0" smtClean="0">
                <a:solidFill>
                  <a:schemeClr val="bg1"/>
                </a:solidFill>
              </a:rPr>
              <a:t>: </a:t>
            </a:r>
            <a:r>
              <a:rPr lang="tr-TR" sz="3200" b="1" dirty="0" err="1">
                <a:solidFill>
                  <a:schemeClr val="bg1"/>
                </a:solidFill>
              </a:rPr>
              <a:t>C</a:t>
            </a:r>
            <a:r>
              <a:rPr lang="tr-TR" sz="3200" b="1" dirty="0" err="1" smtClean="0">
                <a:solidFill>
                  <a:schemeClr val="bg1"/>
                </a:solidFill>
              </a:rPr>
              <a:t>arpoglyphidae</a:t>
            </a: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340173"/>
            <a:ext cx="4536503" cy="3024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Ergin, oval ve basık şekilli saydam renklidir.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4 çift bacağa sahiptir.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Vücudun sonunda ve bacaklarda uzun kıllar vardır.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Larva, şekil olarak ergine benzer. Ancak 3 çift bacağa sahiptir.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b="1" dirty="0" smtClean="0"/>
              <a:t>	Yaşayışı: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Yaşadığı süre içinde (40-50 gün) 25-30 yumurta bırakır.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Gelişme süresi 15-20 gündür.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4221088"/>
            <a:ext cx="7200800" cy="25202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b="1" dirty="0" smtClean="0"/>
          </a:p>
          <a:p>
            <a:r>
              <a:rPr lang="tr-TR" sz="1800" b="1" dirty="0" smtClean="0"/>
              <a:t>Şeker içeren ve fermente olan ürünlerde zararlıdır.</a:t>
            </a:r>
          </a:p>
          <a:p>
            <a:r>
              <a:rPr lang="tr-TR" sz="1800" b="1" dirty="0" smtClean="0"/>
              <a:t>Özellikle, kuru incirlerde şeker salgıları üzerinde beslenirler.</a:t>
            </a:r>
          </a:p>
          <a:p>
            <a:r>
              <a:rPr lang="tr-TR" sz="1800" b="1" dirty="0" smtClean="0"/>
              <a:t>Kuru üzüm ve kuru meyvelerde zararlı olduğu gibi</a:t>
            </a:r>
          </a:p>
          <a:p>
            <a:r>
              <a:rPr lang="tr-TR" sz="1800" b="1" dirty="0" smtClean="0"/>
              <a:t>Un ve mayalanan gıdalarda da zararları görülmüştür.</a:t>
            </a:r>
          </a:p>
          <a:p>
            <a:r>
              <a:rPr lang="tr-TR" sz="1800" b="1" dirty="0" smtClean="0"/>
              <a:t>Yüksek sıcaklık ve orantılı nemden hoşlanırlar.</a:t>
            </a:r>
          </a:p>
          <a:p>
            <a:r>
              <a:rPr lang="tr-TR" sz="1800" b="1" dirty="0" err="1" smtClean="0"/>
              <a:t>Populasyon</a:t>
            </a:r>
            <a:r>
              <a:rPr lang="tr-TR" sz="1800" b="1" dirty="0" smtClean="0"/>
              <a:t> yoğunlukları arttığında üründe bozulma ve kalıntılar sebebi ile kirlenmeler olur.</a:t>
            </a:r>
          </a:p>
          <a:p>
            <a:endParaRPr lang="tr-TR" sz="1800" b="1" dirty="0"/>
          </a:p>
        </p:txBody>
      </p:sp>
      <p:pic>
        <p:nvPicPr>
          <p:cNvPr id="7" name="Picture 8" descr="carpoglyphus lact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224011" y="1121401"/>
            <a:ext cx="3096342" cy="33910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9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899592" y="1412776"/>
            <a:ext cx="7344816" cy="39604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Clr>
                <a:schemeClr val="accent6">
                  <a:lumMod val="75000"/>
                </a:schemeClr>
              </a:buClr>
            </a:pPr>
            <a:r>
              <a:rPr lang="tr-TR" sz="5400" b="1" cap="all" dirty="0" smtClean="0">
                <a:solidFill>
                  <a:schemeClr val="tx1"/>
                </a:solidFill>
              </a:rPr>
              <a:t>   Kuru tütün </a:t>
            </a:r>
            <a:r>
              <a:rPr lang="tr-TR" sz="5400" b="1" cap="all" dirty="0" err="1" smtClean="0">
                <a:solidFill>
                  <a:schemeClr val="tx1"/>
                </a:solidFill>
              </a:rPr>
              <a:t>ZararlIlarI</a:t>
            </a:r>
            <a:endParaRPr lang="tr-TR" sz="5400" b="1" cap="al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971600" y="66328"/>
            <a:ext cx="7056784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93610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Tütün güvesi(</a:t>
            </a:r>
            <a:r>
              <a:rPr lang="tr-TR" sz="3200" b="1" i="1" dirty="0" err="1" smtClean="0"/>
              <a:t>Ephestia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elutella</a:t>
            </a:r>
            <a:r>
              <a:rPr lang="tr-TR" sz="3200" b="1" dirty="0" smtClean="0"/>
              <a:t>)</a:t>
            </a:r>
            <a:r>
              <a:rPr lang="tr-TR" sz="3200" b="1" dirty="0" smtClean="0">
                <a:solidFill>
                  <a:schemeClr val="bg1"/>
                </a:solidFill>
              </a:rPr>
              <a:t/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err="1" smtClean="0">
                <a:solidFill>
                  <a:schemeClr val="bg1"/>
                </a:solidFill>
              </a:rPr>
              <a:t>Lepidoptera</a:t>
            </a:r>
            <a:r>
              <a:rPr lang="tr-TR" sz="3200" b="1" dirty="0" smtClean="0">
                <a:solidFill>
                  <a:schemeClr val="bg1"/>
                </a:solidFill>
              </a:rPr>
              <a:t>: </a:t>
            </a:r>
            <a:r>
              <a:rPr lang="tr-TR" sz="3200" b="1" dirty="0" err="1" smtClean="0">
                <a:solidFill>
                  <a:schemeClr val="bg1"/>
                </a:solidFill>
              </a:rPr>
              <a:t>Pyralidae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496" y="1052736"/>
            <a:ext cx="4608512" cy="1810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 rengi sarıdan griye kadar değişir.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Ön kanatlarda iki koyu renk bant bulunur. Arka kanatlar, daha açık renkli ve saçaklıdır.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Larva, pembe renkli, uzun silindirik şekillidir.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Vücut seyrek kıllarla kaplıdır. 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3075" y="2852936"/>
            <a:ext cx="4753421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Erginler, 1-2 hafta yaşar.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Bir dişi, 100-250 yumurta bırakır.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Çıkan larvalar hemen beslenmeye başlarlar.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Larva, 5 gömlek değiştirdikten sonra yarık ve çatlaklarda </a:t>
            </a:r>
            <a:r>
              <a:rPr lang="tr-TR" sz="1800" b="1" dirty="0" err="1" smtClean="0"/>
              <a:t>kokon</a:t>
            </a:r>
            <a:r>
              <a:rPr lang="tr-TR" sz="1800" b="1" dirty="0" smtClean="0"/>
              <a:t> örerek pupa olur.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Yılda 3-4 döl verir.</a:t>
            </a:r>
          </a:p>
          <a:p>
            <a:pPr>
              <a:lnSpc>
                <a:spcPct val="90000"/>
              </a:lnSpc>
            </a:pPr>
            <a:endParaRPr lang="tr-TR" sz="1800" b="1" dirty="0" smtClean="0"/>
          </a:p>
          <a:p>
            <a:pPr marL="0" indent="0">
              <a:lnSpc>
                <a:spcPct val="90000"/>
              </a:lnSpc>
              <a:buNone/>
            </a:pPr>
            <a:endParaRPr lang="tr-TR" sz="1800" b="1" dirty="0" smtClean="0"/>
          </a:p>
          <a:p>
            <a:pPr>
              <a:lnSpc>
                <a:spcPct val="90000"/>
              </a:lnSpc>
            </a:pPr>
            <a:endParaRPr lang="tr-TR" sz="18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4941168"/>
            <a:ext cx="51845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Tütün yaprağının damar aralarını yiyerek iskelet haline getirir.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Kalıntı ve salgıları ile de tütünün kalitesini olumsuz etkiler.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Tütün güvesi, kuru meyve, hububat, un, makarna, baharat gibi maddelerde zararlıdır.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b="1" dirty="0"/>
          </a:p>
        </p:txBody>
      </p:sp>
      <p:pic>
        <p:nvPicPr>
          <p:cNvPr id="8" name="Picture 5" descr="ephestia elutella lar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7255"/>
            <a:ext cx="2302019" cy="22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phestia_elutell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39" y="2852936"/>
            <a:ext cx="1945505" cy="18614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EMİNE\Desktop\imagesCAD6WZK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33" y="2918817"/>
            <a:ext cx="1644911" cy="18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phestia elutella larve ve erg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3" b="830"/>
          <a:stretch/>
        </p:blipFill>
        <p:spPr bwMode="auto">
          <a:xfrm>
            <a:off x="4788024" y="1052736"/>
            <a:ext cx="3744913" cy="17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1043608" y="116632"/>
            <a:ext cx="7128792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Tatlı kurt (</a:t>
            </a:r>
            <a:r>
              <a:rPr lang="tr-TR" sz="3200" b="1" i="1" dirty="0" err="1" smtClean="0">
                <a:solidFill>
                  <a:schemeClr val="bg1"/>
                </a:solidFill>
              </a:rPr>
              <a:t>Lasioderma</a:t>
            </a:r>
            <a:r>
              <a:rPr lang="tr-TR" sz="3200" b="1" i="1" dirty="0" smtClean="0">
                <a:solidFill>
                  <a:schemeClr val="bg1"/>
                </a:solidFill>
              </a:rPr>
              <a:t> </a:t>
            </a:r>
            <a:r>
              <a:rPr lang="tr-TR" sz="3200" b="1" i="1" dirty="0" err="1" smtClean="0">
                <a:solidFill>
                  <a:schemeClr val="bg1"/>
                </a:solidFill>
              </a:rPr>
              <a:t>serricorne</a:t>
            </a:r>
            <a:r>
              <a:rPr lang="tr-TR" sz="3200" b="1" dirty="0" smtClean="0">
                <a:solidFill>
                  <a:schemeClr val="bg1"/>
                </a:solidFill>
              </a:rPr>
              <a:t>)</a:t>
            </a:r>
            <a:br>
              <a:rPr lang="tr-TR" sz="3200" b="1" dirty="0" smtClean="0">
                <a:solidFill>
                  <a:schemeClr val="bg1"/>
                </a:solidFill>
              </a:rPr>
            </a:br>
            <a:r>
              <a:rPr lang="tr-TR" sz="3200" b="1" dirty="0" err="1" smtClean="0">
                <a:solidFill>
                  <a:schemeClr val="bg1"/>
                </a:solidFill>
              </a:rPr>
              <a:t>Coleoptera</a:t>
            </a:r>
            <a:r>
              <a:rPr lang="tr-TR" sz="3200" b="1" dirty="0" smtClean="0">
                <a:solidFill>
                  <a:schemeClr val="bg1"/>
                </a:solidFill>
              </a:rPr>
              <a:t>: </a:t>
            </a:r>
            <a:r>
              <a:rPr lang="tr-TR" sz="3200" b="1" dirty="0" err="1" smtClean="0">
                <a:solidFill>
                  <a:schemeClr val="bg1"/>
                </a:solidFill>
              </a:rPr>
              <a:t>Anobiidae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7" y="1340768"/>
            <a:ext cx="4680645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Ergin, kırmızımsı, sarıdan koyu kırmızıya kadar değişen renklerde, oval şekilde 2-3.5 mm boydadır.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Baş </a:t>
            </a:r>
            <a:r>
              <a:rPr lang="tr-TR" sz="1800" b="1" dirty="0" err="1" smtClean="0"/>
              <a:t>toraxın</a:t>
            </a:r>
            <a:r>
              <a:rPr lang="tr-TR" sz="1800" b="1" dirty="0" smtClean="0"/>
              <a:t> altına doğru gizlenmiştir.  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Vücut açık kahve renkli tüylerle kaplıdır.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Larva, kıvrık şekilli, sarımsı beyaz renklidir.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Vücudu sık ve uzun esmer kıllarla kaplıdır.</a:t>
            </a:r>
            <a:endParaRPr lang="tr-TR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3968" y="4416085"/>
            <a:ext cx="4536504" cy="225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1800" b="1" dirty="0" smtClean="0"/>
              <a:t>Erginler, iyi uçarlar.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Ortalama 40-103 yumurta bırakırlar.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Çıkan larva hemen beslenmeye başlar.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Olgun larva 1 haftalık dinlenme süresi sonunda pupa olur.</a:t>
            </a:r>
          </a:p>
          <a:p>
            <a:pPr>
              <a:lnSpc>
                <a:spcPct val="90000"/>
              </a:lnSpc>
            </a:pPr>
            <a:r>
              <a:rPr lang="tr-TR" sz="1800" b="1" dirty="0" smtClean="0"/>
              <a:t>Yılda 3-4 döl verir.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b="1" dirty="0" smtClean="0"/>
              <a:t>	</a:t>
            </a:r>
          </a:p>
          <a:p>
            <a:pPr>
              <a:lnSpc>
                <a:spcPct val="90000"/>
              </a:lnSpc>
            </a:pPr>
            <a:endParaRPr lang="tr-TR" sz="1800" b="1" dirty="0"/>
          </a:p>
        </p:txBody>
      </p:sp>
      <p:pic>
        <p:nvPicPr>
          <p:cNvPr id="7" name="Picture 6" descr="lasioderm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268373"/>
            <a:ext cx="3600400" cy="28086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lasioderma larv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429000"/>
            <a:ext cx="2808312" cy="32791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asioderma-serricorne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38" y="16654"/>
            <a:ext cx="3816974" cy="41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2852936"/>
            <a:ext cx="64807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2000" b="1" dirty="0" smtClean="0"/>
              <a:t>Kuru </a:t>
            </a:r>
            <a:r>
              <a:rPr lang="tr-TR" sz="2000" b="1" dirty="0"/>
              <a:t>tütündeki zararı ekonomik öneme sahiptir.</a:t>
            </a:r>
          </a:p>
          <a:p>
            <a:pPr>
              <a:lnSpc>
                <a:spcPct val="90000"/>
              </a:lnSpc>
            </a:pPr>
            <a:r>
              <a:rPr lang="tr-TR" sz="2000" b="1" dirty="0"/>
              <a:t>Özellikle larva döneminde zarar yapar.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Larvalar, işlenmiş tütünü delik deşik eder.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Sigara ve purolarda da zararlıdır.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Erginler beslenmezler ancak tütün denklerinde açtıkları çıkış delikleri ile zarara katılırlar.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Tütünde ağırlık kaybı yanında bıraktıkları pisliklerle de tütün kalitesini bozarlar.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Zararlı şeker oranı yüksek tütünleri tercih ettiği için ‘Tatlı kurt’ olarak anılır.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Tütünden başka kuru meyve, baharat, bisküvi, tarhana, kumaş, mobilya, un, kepek, kağıt gibi materyalde de zararlıdır.</a:t>
            </a:r>
          </a:p>
          <a:p>
            <a:pPr>
              <a:lnSpc>
                <a:spcPct val="80000"/>
              </a:lnSpc>
            </a:pPr>
            <a:endParaRPr lang="tr-TR" sz="2000" b="1" dirty="0"/>
          </a:p>
        </p:txBody>
      </p:sp>
      <p:sp>
        <p:nvSpPr>
          <p:cNvPr id="6" name="Dikdörtgen 4"/>
          <p:cNvSpPr/>
          <p:nvPr/>
        </p:nvSpPr>
        <p:spPr>
          <a:xfrm>
            <a:off x="467544" y="1844824"/>
            <a:ext cx="2952328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ZARARI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617459" cy="6166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-36512" y="620688"/>
            <a:ext cx="4608512" cy="648072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Buğday biti (</a:t>
            </a:r>
            <a:r>
              <a:rPr lang="tr-TR" sz="2800" b="1" i="1" dirty="0" err="1" smtClean="0">
                <a:solidFill>
                  <a:srgbClr val="FF0000"/>
                </a:solidFill>
              </a:rPr>
              <a:t>Sitophilus</a:t>
            </a:r>
            <a:r>
              <a:rPr lang="tr-TR" sz="2800" b="1" i="1" dirty="0" smtClean="0">
                <a:solidFill>
                  <a:srgbClr val="FF0000"/>
                </a:solidFill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granarius</a:t>
            </a:r>
            <a:r>
              <a:rPr lang="tr-TR" sz="2800" b="1" dirty="0" smtClean="0">
                <a:solidFill>
                  <a:srgbClr val="FF0000"/>
                </a:solidFill>
              </a:rPr>
              <a:t>)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endParaRPr lang="tr-TR" sz="2800" b="1" dirty="0"/>
          </a:p>
        </p:txBody>
      </p:sp>
      <p:pic>
        <p:nvPicPr>
          <p:cNvPr id="6" name="Picture 2" descr="C:\Users\EMİNE\Desktop\sitophilus-granarius-2008_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MİNE\Desktop\INS-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2143"/>
            <a:ext cx="3816424" cy="26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4932040" y="620688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500" b="1" dirty="0" smtClean="0">
                <a:latin typeface="+mj-lt"/>
                <a:ea typeface="+mj-ea"/>
                <a:cs typeface="+mj-cs"/>
              </a:rPr>
              <a:t>Pirinç</a:t>
            </a: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biti (</a:t>
            </a:r>
            <a:r>
              <a:rPr kumimoji="0" lang="tr-TR" sz="25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Sitophilus</a:t>
            </a:r>
            <a:r>
              <a:rPr kumimoji="0" lang="tr-TR" sz="2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5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oryzae</a:t>
            </a: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EMİNE\Desktop\546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06888"/>
            <a:ext cx="2592288" cy="20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MİNE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40573"/>
            <a:ext cx="2448272" cy="178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MİNE\Desktop\granary-weevil-lar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989150" cy="218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etin kutusu"/>
          <p:cNvSpPr txBox="1"/>
          <p:nvPr/>
        </p:nvSpPr>
        <p:spPr>
          <a:xfrm>
            <a:off x="2123728" y="116632"/>
            <a:ext cx="4752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err="1" smtClean="0"/>
              <a:t>Coleoptera</a:t>
            </a:r>
            <a:r>
              <a:rPr lang="tr-TR" sz="2500" b="1" dirty="0" smtClean="0"/>
              <a:t>: </a:t>
            </a:r>
            <a:r>
              <a:rPr lang="tr-TR" sz="2500" b="1" dirty="0" err="1" smtClean="0"/>
              <a:t>Curculionidae</a:t>
            </a:r>
            <a:endParaRPr lang="tr-T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İNE\Desktop\SG_lifecyc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875">
            <a:off x="4343175" y="4158888"/>
            <a:ext cx="1550688" cy="23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İNE\Desktop\SG_lifecycle1 - Kop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551">
            <a:off x="6694787" y="2435512"/>
            <a:ext cx="1419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30275" r="77957" b="12071"/>
          <a:stretch/>
        </p:blipFill>
        <p:spPr>
          <a:xfrm>
            <a:off x="4499992" y="1164839"/>
            <a:ext cx="1152128" cy="1328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C:\Users\EMİNE\Desktop\SG_adul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614">
            <a:off x="790909" y="2330838"/>
            <a:ext cx="2130274" cy="27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Ok Bağlayıcısı 6"/>
          <p:cNvCxnSpPr/>
          <p:nvPr/>
        </p:nvCxnSpPr>
        <p:spPr>
          <a:xfrm flipV="1">
            <a:off x="2699792" y="1844824"/>
            <a:ext cx="144016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796136" y="2024844"/>
            <a:ext cx="936104" cy="7560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flipH="1">
            <a:off x="6228185" y="4149080"/>
            <a:ext cx="720079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 flipV="1">
            <a:off x="2814474" y="4869160"/>
            <a:ext cx="1109454" cy="7041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kdörtgen 29"/>
          <p:cNvSpPr/>
          <p:nvPr/>
        </p:nvSpPr>
        <p:spPr>
          <a:xfrm>
            <a:off x="827584" y="332656"/>
            <a:ext cx="7344816" cy="616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YAŞAYIŞI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24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332656"/>
            <a:ext cx="7344816" cy="616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i="1" dirty="0" err="1" smtClean="0"/>
              <a:t>S.granarius</a:t>
            </a:r>
            <a:r>
              <a:rPr lang="tr-TR" sz="2400" b="1" i="1" dirty="0" smtClean="0"/>
              <a:t>  </a:t>
            </a:r>
            <a:r>
              <a:rPr lang="tr-TR" sz="2400" b="1" dirty="0" smtClean="0"/>
              <a:t>Zararı</a:t>
            </a:r>
            <a:endParaRPr lang="tr-TR" sz="2400" b="1" dirty="0"/>
          </a:p>
        </p:txBody>
      </p:sp>
      <p:pic>
        <p:nvPicPr>
          <p:cNvPr id="3074" name="Picture 2" descr="C:\Users\EMİNE\Desktop\imag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61" y="3573016"/>
            <a:ext cx="41476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MİNE\Desktop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4563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71601" y="148478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2000" b="1" dirty="0" smtClean="0"/>
              <a:t>Buğday bitinin ergin ve larvaları bütün hububat çeşitlerinde zarar yaparlar. Yumurta bıraktıkları hububat tanesi, %80-90 olasılıkla çimlenme yeteneğini yitirir. Hububat tanelerini delik deşik ederler. Hububat depolarında çok rastlanılan bir zararlıdır.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2719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332656"/>
            <a:ext cx="7344816" cy="616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i="1" dirty="0" err="1" smtClean="0"/>
              <a:t>S.oryzae</a:t>
            </a:r>
            <a:r>
              <a:rPr lang="tr-TR" sz="2400" b="1" dirty="0" smtClean="0"/>
              <a:t> Zararı</a:t>
            </a:r>
            <a:endParaRPr lang="tr-TR" sz="2400" b="1" dirty="0"/>
          </a:p>
        </p:txBody>
      </p:sp>
      <p:pic>
        <p:nvPicPr>
          <p:cNvPr id="5122" name="Picture 2" descr="C:\Users\EMİNE\Desktop\sitophilus-oryza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55627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7504" y="173477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/>
              <a:t>Bütün hububat çeşitlerinde ve makarna bisküvi gibi gıdalarda zarar yaparlar.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/>
              <a:t>Pirinç biti erginleri uçucu olduğu için bir ambardan diğerine geçebilirler. Hatta uçarak hasada yakın dönemde tarlada bile ürüne bulaştıkları görülmüştür.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2814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971600" y="260648"/>
            <a:ext cx="720080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Ekin kambur biti (</a:t>
            </a:r>
            <a:r>
              <a:rPr lang="tr-TR" sz="3200" b="1" i="1" dirty="0" err="1" smtClean="0"/>
              <a:t>Rhizopertha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dominica</a:t>
            </a:r>
            <a:r>
              <a:rPr lang="tr-TR" sz="3200" b="1" dirty="0" smtClean="0"/>
              <a:t>)</a:t>
            </a:r>
            <a:br>
              <a:rPr lang="tr-TR" sz="3200" b="1" dirty="0" smtClean="0"/>
            </a:br>
            <a:r>
              <a:rPr lang="tr-TR" sz="3200" b="1" dirty="0" err="1" smtClean="0"/>
              <a:t>Coleoptera</a:t>
            </a:r>
            <a:r>
              <a:rPr lang="tr-TR" sz="3200" b="1" dirty="0" smtClean="0"/>
              <a:t>: </a:t>
            </a:r>
            <a:r>
              <a:rPr lang="tr-TR" sz="3200" b="1" dirty="0" err="1" smtClean="0"/>
              <a:t>Bostrychidae</a:t>
            </a:r>
            <a:endParaRPr lang="tr-TR" sz="32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844824"/>
            <a:ext cx="4038600" cy="446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tr-TR" sz="2000" b="1" dirty="0" smtClean="0"/>
              <a:t>Ergin, esmer veya kırmızımsı esmer renkli silindirik şekilli ve 2.5-3 mm boyundadır.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Baş, göğsün altına gizlenmiştir.</a:t>
            </a:r>
          </a:p>
          <a:p>
            <a:pPr>
              <a:lnSpc>
                <a:spcPct val="80000"/>
              </a:lnSpc>
            </a:pPr>
            <a:r>
              <a:rPr lang="tr-TR" sz="2000" b="1" dirty="0" err="1" smtClean="0"/>
              <a:t>Pronotum</a:t>
            </a:r>
            <a:r>
              <a:rPr lang="tr-TR" sz="2000" b="1" dirty="0" smtClean="0"/>
              <a:t> ve </a:t>
            </a:r>
            <a:r>
              <a:rPr lang="tr-TR" sz="2000" b="1" dirty="0" err="1" smtClean="0"/>
              <a:t>elytra</a:t>
            </a:r>
            <a:r>
              <a:rPr lang="tr-TR" sz="2000" b="1" dirty="0" smtClean="0"/>
              <a:t> üzerinde küçük noktalar bulunur.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Erginler gelişmiş zar kanatları ile uçma yeteneğine sahiptir.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Larva, beyaz renkli ve kıvrık şekillidir.</a:t>
            </a:r>
          </a:p>
          <a:p>
            <a:pPr>
              <a:lnSpc>
                <a:spcPct val="80000"/>
              </a:lnSpc>
            </a:pPr>
            <a:r>
              <a:rPr lang="tr-TR" sz="2000" b="1" dirty="0" smtClean="0"/>
              <a:t>Pupa, önceleri beyaz sonraları kahverengidir. Baş, kanatlar ve ayaklar belirgindir.</a:t>
            </a:r>
            <a:endParaRPr lang="tr-TR" sz="2000" b="1" dirty="0"/>
          </a:p>
        </p:txBody>
      </p:sp>
      <p:pic>
        <p:nvPicPr>
          <p:cNvPr id="6146" name="Picture 2" descr="C:\Users\EMİNE\Desktop\250px-Rd_3693_2_R__domin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05004"/>
            <a:ext cx="2808312" cy="33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MİNE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888432" cy="26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3140</Words>
  <Application>Microsoft Office PowerPoint</Application>
  <PresentationFormat>Ekran Gösterisi (4:3)</PresentationFormat>
  <Paragraphs>566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Ofis Teması</vt:lpstr>
      <vt:lpstr>AMBAR ZARARLILARI</vt:lpstr>
      <vt:lpstr>Depolanmış ürünlerde zararlı Arthropodların bulunuşu ile tüm dünyada ortalama ürün kaybı  % 5-10 olarak kabul edilmektedir. </vt:lpstr>
      <vt:lpstr>AMBAR ZARARLILARI</vt:lpstr>
      <vt:lpstr>PowerPoint Sunusu</vt:lpstr>
      <vt:lpstr>Buğday biti (Sitophilus granarius) </vt:lpstr>
      <vt:lpstr>PowerPoint Sunusu</vt:lpstr>
      <vt:lpstr>PowerPoint Sunusu</vt:lpstr>
      <vt:lpstr>PowerPoint Sunusu</vt:lpstr>
      <vt:lpstr>Ekin kambur biti (Rhizopertha dominica) Coleoptera: Bostrychidae</vt:lpstr>
      <vt:lpstr>PowerPoint Sunusu</vt:lpstr>
      <vt:lpstr>Arpa güvesi (Sitotroga carealella) Lepidoptara: Gelechiidae</vt:lpstr>
      <vt:lpstr>PowerPoint Sunusu</vt:lpstr>
      <vt:lpstr>PowerPoint Sunusu</vt:lpstr>
      <vt:lpstr>Khapra böceği (Trogoderma granarium) Coleoptera: Dermestidae</vt:lpstr>
      <vt:lpstr>PowerPoint Sunusu</vt:lpstr>
      <vt:lpstr>PowerPoint Sunusu</vt:lpstr>
      <vt:lpstr>Un kurdu (Tenebrio moliter)-Un sarı kurdu (Tenebrio obscurus) Coleoptera: Tenebrionidae</vt:lpstr>
      <vt:lpstr>PowerPoint Sunusu</vt:lpstr>
      <vt:lpstr>Ekin kara böceği (Tenebroides mauritanicus) Coleoptera: Ostomatidae</vt:lpstr>
      <vt:lpstr>PowerPoint Sunusu</vt:lpstr>
      <vt:lpstr>Hububat ambar akarı (Acarus siro) Acarina: Acaridae</vt:lpstr>
      <vt:lpstr>PowerPoint Sunusu</vt:lpstr>
      <vt:lpstr>Kırma biti (Tribolium confusum)-Un biti(Tribolium castaneum) Coleoptera: Tenebrionidae</vt:lpstr>
      <vt:lpstr>PowerPoint Sunusu</vt:lpstr>
      <vt:lpstr>Değirmen güvesi (Ephestia kuehniella) Lepidoptera: Pyralidae</vt:lpstr>
      <vt:lpstr>PowerPoint Sunusu</vt:lpstr>
      <vt:lpstr>Pirinç kırma biti (Latheticus oryzae) Coleoptera: Tenebrionidae</vt:lpstr>
      <vt:lpstr> Boynuzlu böcek (Gnathocerus cornutus) Coleoptera: Tenebrionidae </vt:lpstr>
      <vt:lpstr> Küçük kırma biti (Cryptolestes ferrigineus) Coleoptera: Cucujidae </vt:lpstr>
      <vt:lpstr>Un güvesi (Pyralis farinalis) Lepidoptera: Pyralidae</vt:lpstr>
      <vt:lpstr>Şeker böceği (Lepisma sacoharina) Thysanura: Lepismatedae</vt:lpstr>
      <vt:lpstr>BAKLAGİL ZARARLILARI</vt:lpstr>
      <vt:lpstr>PowerPoint Sunusu</vt:lpstr>
      <vt:lpstr>PowerPoint Sunusu</vt:lpstr>
      <vt:lpstr>PowerPoint Sunusu</vt:lpstr>
      <vt:lpstr>PowerPoint Sunusu</vt:lpstr>
      <vt:lpstr>İncir kurdu(Ephestia cautella)-Kuru üzüm güvesi (Ephestia figuliella) Lepidoptera: Pyralidae</vt:lpstr>
      <vt:lpstr>Kuru meyve güvesi(Plodia interpunctella) Lepidoptera: Pyralidae</vt:lpstr>
      <vt:lpstr> Testereli böcek(Oryzaephilus surinamensis) Coleoptera: Cucujidae </vt:lpstr>
      <vt:lpstr> Ekşilik böcekleri(Carpophilus hemipterus, C.bipustulatus, C.mutilatus, C.obseletus) Coleoptera: Nitidulidae </vt:lpstr>
      <vt:lpstr> Kuru meyve akarı(Carpoglyphus lactis) Acarina: Carpoglyphidae </vt:lpstr>
      <vt:lpstr>PowerPoint Sunusu</vt:lpstr>
      <vt:lpstr>Tütün güvesi(Ephestia elutella) Lepidoptera: Pyralidae</vt:lpstr>
      <vt:lpstr>Tatlı kurt (Lasioderma serricorne) Coleoptera: Anobiidae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EMİNE</dc:creator>
  <cp:lastModifiedBy>User</cp:lastModifiedBy>
  <cp:revision>101</cp:revision>
  <dcterms:created xsi:type="dcterms:W3CDTF">2013-01-28T11:06:38Z</dcterms:created>
  <dcterms:modified xsi:type="dcterms:W3CDTF">2015-03-03T08:28:49Z</dcterms:modified>
</cp:coreProperties>
</file>