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73" r:id="rId8"/>
    <p:sldId id="263" r:id="rId9"/>
    <p:sldId id="272" r:id="rId10"/>
    <p:sldId id="264" r:id="rId11"/>
    <p:sldId id="265" r:id="rId12"/>
    <p:sldId id="266" r:id="rId13"/>
    <p:sldId id="267" r:id="rId14"/>
    <p:sldId id="268" r:id="rId15"/>
    <p:sldId id="269" r:id="rId16"/>
    <p:sldId id="274" r:id="rId17"/>
    <p:sldId id="275" r:id="rId18"/>
    <p:sldId id="276" r:id="rId19"/>
    <p:sldId id="277" r:id="rId20"/>
    <p:sldId id="278" r:id="rId21"/>
    <p:sldId id="287" r:id="rId22"/>
    <p:sldId id="289" r:id="rId23"/>
    <p:sldId id="288" r:id="rId24"/>
    <p:sldId id="290" r:id="rId25"/>
    <p:sldId id="279" r:id="rId26"/>
    <p:sldId id="280" r:id="rId27"/>
    <p:sldId id="281" r:id="rId28"/>
    <p:sldId id="284" r:id="rId29"/>
    <p:sldId id="285" r:id="rId30"/>
    <p:sldId id="291" r:id="rId31"/>
    <p:sldId id="286" r:id="rId32"/>
    <p:sldId id="296" r:id="rId33"/>
    <p:sldId id="293"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17.03.2010</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17.03.2010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17.03.2010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17.03.2010</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17.03.2010</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17.03.2010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17.03.2010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17.03.2010</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17.03.2010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17.03.2010</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17.03.2010</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17.03.2010</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r.wikipedia.org/w/index.php?title=Fototropizma&amp;action=edit&amp;redlink=1" TargetMode="External"/><Relationship Id="rId2" Type="http://schemas.openxmlformats.org/officeDocument/2006/relationships/hyperlink" Target="http://tr.wikipedia.org/wiki/Fizyoloji" TargetMode="External"/><Relationship Id="rId1" Type="http://schemas.openxmlformats.org/officeDocument/2006/relationships/slideLayout" Target="../slideLayouts/slideLayout2.xml"/><Relationship Id="rId4" Type="http://schemas.openxmlformats.org/officeDocument/2006/relationships/hyperlink" Target="http://tr.wikipedia.org/wiki/Zehi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r.wikipedia.org/wiki/%C3%9Creme" TargetMode="External"/><Relationship Id="rId2" Type="http://schemas.openxmlformats.org/officeDocument/2006/relationships/hyperlink" Target="http://tr.wikipedia.org/wiki/Organizma" TargetMode="External"/><Relationship Id="rId1" Type="http://schemas.openxmlformats.org/officeDocument/2006/relationships/slideLayout" Target="../slideLayouts/slideLayout2.xml"/><Relationship Id="rId5" Type="http://schemas.openxmlformats.org/officeDocument/2006/relationships/hyperlink" Target="http://tr.wikipedia.org/wiki/Kal%C4%B1tsal" TargetMode="External"/><Relationship Id="rId4" Type="http://schemas.openxmlformats.org/officeDocument/2006/relationships/hyperlink" Target="http://tr.wikipedia.org/wiki/Evri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4800" dirty="0" smtClean="0"/>
              <a:t>BİYOLOJİK ÇEŞİTLİLİK</a:t>
            </a:r>
            <a:endParaRPr lang="tr-TR" sz="4800" dirty="0"/>
          </a:p>
        </p:txBody>
      </p:sp>
      <p:sp>
        <p:nvSpPr>
          <p:cNvPr id="3" name="2 Alt Başlık"/>
          <p:cNvSpPr>
            <a:spLocks noGrp="1"/>
          </p:cNvSpPr>
          <p:nvPr>
            <p:ph type="subTitle" idx="1"/>
          </p:nvPr>
        </p:nvSpPr>
        <p:spPr/>
        <p:txBody>
          <a:bodyPr/>
          <a:lstStyle/>
          <a:p>
            <a:r>
              <a:rPr lang="tr-TR" dirty="0" smtClean="0"/>
              <a:t> </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adaptasyon</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Adaptasyon, canlıların ortamlarında başarılı bir şekilde yaşamasını sağlayan kalıtsal değişikliktir. Adaptasyon, yapısal, davranışsal, veya </a:t>
            </a:r>
            <a:r>
              <a:rPr lang="tr-TR" dirty="0" smtClean="0">
                <a:hlinkClick r:id="rId2" action="ppaction://hlinkfile" tooltip="Fizyoloji"/>
              </a:rPr>
              <a:t>fizyolojik</a:t>
            </a:r>
            <a:r>
              <a:rPr lang="tr-TR" dirty="0" smtClean="0"/>
              <a:t> olabilir. Yapısal adaptasyonlara örnek olarak, deri rengi, vücut şekli, vücut örtüsü verilebilir. Davranışsal adaptasyon için </a:t>
            </a:r>
            <a:r>
              <a:rPr lang="tr-TR" dirty="0" err="1" smtClean="0">
                <a:hlinkClick r:id="rId3" action="ppaction://hlinkfile" tooltip="Fototropizma (sayfa mevcut değil)"/>
              </a:rPr>
              <a:t>fototropizma</a:t>
            </a:r>
            <a:r>
              <a:rPr lang="tr-TR" dirty="0" smtClean="0"/>
              <a:t> örnek verilebilir. Fizyolojik adaptasyonlara örnek olarak bir </a:t>
            </a:r>
            <a:r>
              <a:rPr lang="tr-TR" dirty="0" smtClean="0">
                <a:hlinkClick r:id="rId4" action="ppaction://hlinkfile" tooltip="Zehir"/>
              </a:rPr>
              <a:t>zehir</a:t>
            </a:r>
            <a:r>
              <a:rPr lang="tr-TR" dirty="0" smtClean="0"/>
              <a:t> üretmek, gösterilebilir.</a:t>
            </a:r>
          </a:p>
          <a:p>
            <a:pPr>
              <a:buNone/>
            </a:pPr>
            <a:r>
              <a:rPr lang="tr-TR" dirty="0" smtClean="0"/>
              <a:t>    Çevrelerine yeterince uyum sağlayıcı adaptasyonlara sahip olmayan organizmalar ya bulundukları ortamdan gitmek zorunda kalırlar ya da soyları tükenir. </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br>
              <a:rPr lang="tr-TR" dirty="0" smtClean="0"/>
            </a:br>
            <a:endParaRPr lang="tr-TR" dirty="0"/>
          </a:p>
        </p:txBody>
      </p:sp>
      <p:pic>
        <p:nvPicPr>
          <p:cNvPr id="6" name="5 İçerik Yer Tutucusu" descr="kutupayisi.jpg"/>
          <p:cNvPicPr>
            <a:picLocks noGrp="1" noChangeAspect="1"/>
          </p:cNvPicPr>
          <p:nvPr>
            <p:ph sz="quarter" idx="1"/>
          </p:nvPr>
        </p:nvPicPr>
        <p:blipFill>
          <a:blip r:embed="rId2"/>
          <a:stretch>
            <a:fillRect/>
          </a:stretch>
        </p:blipFill>
        <p:spPr>
          <a:xfrm>
            <a:off x="2071670" y="1714488"/>
            <a:ext cx="5143536" cy="371477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Doğal seleksiyon</a:t>
            </a:r>
            <a:endParaRPr lang="tr-TR" dirty="0"/>
          </a:p>
        </p:txBody>
      </p:sp>
      <p:sp>
        <p:nvSpPr>
          <p:cNvPr id="3" name="2 İçerik Yer Tutucusu"/>
          <p:cNvSpPr>
            <a:spLocks noGrp="1"/>
          </p:cNvSpPr>
          <p:nvPr>
            <p:ph sz="quarter" idx="1"/>
          </p:nvPr>
        </p:nvSpPr>
        <p:spPr/>
        <p:txBody>
          <a:bodyPr>
            <a:normAutofit fontScale="92500"/>
          </a:bodyPr>
          <a:lstStyle/>
          <a:p>
            <a:r>
              <a:rPr lang="tr-TR" b="1" dirty="0" smtClean="0"/>
              <a:t>Doğal seçilim</a:t>
            </a:r>
            <a:r>
              <a:rPr lang="tr-TR" dirty="0" smtClean="0"/>
              <a:t>, dış çevreye uyum konusunda daha elverişli özelliklere sahip </a:t>
            </a:r>
            <a:r>
              <a:rPr lang="tr-TR" dirty="0" smtClean="0">
                <a:hlinkClick r:id="rId2" action="ppaction://hlinkfile" tooltip="Organizma"/>
              </a:rPr>
              <a:t>organizmaların</a:t>
            </a:r>
            <a:r>
              <a:rPr lang="tr-TR" dirty="0" smtClean="0"/>
              <a:t>, bu elverişli özelliklere sahip olmayan diğer bireylere göre yaşama ve </a:t>
            </a:r>
            <a:r>
              <a:rPr lang="tr-TR" dirty="0" smtClean="0">
                <a:hlinkClick r:id="rId3" action="ppaction://hlinkfile" tooltip="Üreme"/>
              </a:rPr>
              <a:t>üreme</a:t>
            </a:r>
            <a:r>
              <a:rPr lang="tr-TR" dirty="0" smtClean="0"/>
              <a:t> şanslarının daha yüksek olması ve bunun sonucu olarak genlerini yeni kuşaklara aktarabilmeleri yoluyla işleyen </a:t>
            </a:r>
            <a:r>
              <a:rPr lang="tr-TR" dirty="0" smtClean="0">
                <a:hlinkClick r:id="rId4" action="ppaction://hlinkfile" tooltip="Evrim"/>
              </a:rPr>
              <a:t>evrimsel</a:t>
            </a:r>
            <a:r>
              <a:rPr lang="tr-TR" dirty="0" smtClean="0"/>
              <a:t> mekanizma. Böylece dış ortama uyum sağlamakta sorunlar yaşayan bireyler ve genler organizma popülasyonundan tasfiye edilmiş olmaktadır. Ayrıca </a:t>
            </a:r>
            <a:r>
              <a:rPr lang="tr-TR" b="1" dirty="0" smtClean="0"/>
              <a:t>doğal seçme</a:t>
            </a:r>
            <a:r>
              <a:rPr lang="tr-TR" dirty="0" smtClean="0"/>
              <a:t>, </a:t>
            </a:r>
            <a:r>
              <a:rPr lang="tr-TR" b="1" dirty="0" smtClean="0"/>
              <a:t>doğal ayıklanma</a:t>
            </a:r>
            <a:r>
              <a:rPr lang="tr-TR" dirty="0" smtClean="0"/>
              <a:t> ya da </a:t>
            </a:r>
            <a:r>
              <a:rPr lang="tr-TR" b="1" dirty="0" smtClean="0"/>
              <a:t>doğal seleksiyon</a:t>
            </a:r>
            <a:r>
              <a:rPr lang="tr-TR" dirty="0" smtClean="0"/>
              <a:t> olarak da adlandırılır.</a:t>
            </a:r>
          </a:p>
          <a:p>
            <a:r>
              <a:rPr lang="tr-TR" b="1" u="sng" dirty="0" smtClean="0"/>
              <a:t>Doğal seçilim birey üstünde tümüyle işler ama sadece </a:t>
            </a:r>
            <a:r>
              <a:rPr lang="tr-TR" b="1" u="sng" dirty="0" smtClean="0">
                <a:hlinkClick r:id="rId5" action="ppaction://hlinkfile" tooltip="Kalıtsal"/>
              </a:rPr>
              <a:t>kalıtsal</a:t>
            </a:r>
            <a:r>
              <a:rPr lang="tr-TR" b="1" u="sng" dirty="0" smtClean="0"/>
              <a:t> özellikler bir sonraki nesile aktarılabilir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4" name="3 İçerik Yer Tutucusu" descr="dogal_secilim.jpg"/>
          <p:cNvPicPr>
            <a:picLocks noGrp="1" noChangeAspect="1"/>
          </p:cNvPicPr>
          <p:nvPr>
            <p:ph sz="quarter" idx="1"/>
          </p:nvPr>
        </p:nvPicPr>
        <p:blipFill>
          <a:blip r:embed="rId2"/>
          <a:stretch>
            <a:fillRect/>
          </a:stretch>
        </p:blipFill>
        <p:spPr>
          <a:xfrm>
            <a:off x="928662" y="571480"/>
            <a:ext cx="7143800" cy="590234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 oluşumu</a:t>
            </a:r>
            <a:endParaRPr lang="tr-TR" dirty="0"/>
          </a:p>
        </p:txBody>
      </p:sp>
      <p:sp>
        <p:nvSpPr>
          <p:cNvPr id="3" name="2 İçerik Yer Tutucusu"/>
          <p:cNvSpPr>
            <a:spLocks noGrp="1"/>
          </p:cNvSpPr>
          <p:nvPr>
            <p:ph sz="quarter" idx="1"/>
          </p:nvPr>
        </p:nvSpPr>
        <p:spPr/>
        <p:txBody>
          <a:bodyPr/>
          <a:lstStyle/>
          <a:p>
            <a:pPr>
              <a:buNone/>
            </a:pPr>
            <a:endParaRPr lang="tr-TR" dirty="0" smtClean="0"/>
          </a:p>
          <a:p>
            <a:pPr>
              <a:buNone/>
            </a:pPr>
            <a:r>
              <a:rPr lang="tr-TR" b="1" dirty="0" smtClean="0"/>
              <a:t>   </a:t>
            </a:r>
            <a:r>
              <a:rPr lang="tr-TR" dirty="0" smtClean="0">
                <a:latin typeface="+mj-lt"/>
              </a:rPr>
              <a:t>Yeterince uzun zaman geçtiğinde mutasyonlar ve seleksiyon baskısı bir türün yeni çevre koşullarına daha iyi adapte olmasını sağlayabilir.             2 şekilde olabilir                                                           </a:t>
            </a:r>
          </a:p>
          <a:p>
            <a:pPr>
              <a:buNone/>
            </a:pPr>
            <a:r>
              <a:rPr lang="tr-TR" dirty="0" smtClean="0">
                <a:latin typeface="+mj-lt"/>
              </a:rPr>
              <a:t>1.     Bir türün başka bir türe farklılaşması</a:t>
            </a:r>
          </a:p>
          <a:p>
            <a:pPr>
              <a:buNone/>
            </a:pPr>
            <a:r>
              <a:rPr lang="tr-TR" dirty="0" smtClean="0"/>
              <a:t>2.     Farklı türdeki organizmaların aynı fenotipik özellikleri ya da davranış benzerliğini  kazanmalarıdır.</a:t>
            </a:r>
          </a:p>
          <a:p>
            <a:pPr marL="457200" indent="-457200">
              <a:buAutoNum type="arabicPeriod"/>
            </a:pPr>
            <a:endParaRPr lang="tr-TR" dirty="0" smtClean="0">
              <a:latin typeface="+mj-lt"/>
            </a:endParaRPr>
          </a:p>
          <a:p>
            <a:pPr>
              <a:buNone/>
            </a:pP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4" name="3 İçerik Yer Tutucusu" descr="soiljz9.gif"/>
          <p:cNvPicPr>
            <a:picLocks noGrp="1" noChangeAspect="1"/>
          </p:cNvPicPr>
          <p:nvPr>
            <p:ph sz="quarter" idx="1"/>
          </p:nvPr>
        </p:nvPicPr>
        <p:blipFill>
          <a:blip r:embed="rId2"/>
          <a:stretch>
            <a:fillRect/>
          </a:stretch>
        </p:blipFill>
        <p:spPr>
          <a:xfrm>
            <a:off x="1647824" y="1357298"/>
            <a:ext cx="5638819" cy="446088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 SAYISI</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Türkiye, bitkileri açısından,dünyada en zengin ülkelerin başında gelir.Bugünkü bilgilerimize göre,Türkiye'nin coğrafi sınırları içinde 3022'si endemik olmak üzere, 8897 çiçekli bitki ve eğrelti türü doğal olarak yetişmektedir.Bu sayı alttür,varyete ve hibritlerle birlikte 10.765'e ulaşır.</a:t>
            </a:r>
          </a:p>
          <a:p>
            <a:r>
              <a:rPr lang="tr-TR" dirty="0" smtClean="0"/>
              <a:t>Türkiye’de doğal olarak yetişen 10.765 çiçekli bitki ve eğreltinin yaklaşık üçte biri endemiktir. </a:t>
            </a:r>
          </a:p>
          <a:p>
            <a:r>
              <a:rPr lang="tr-TR" b="1" dirty="0" smtClean="0">
                <a:solidFill>
                  <a:srgbClr val="FF0000"/>
                </a:solidFill>
              </a:rPr>
              <a:t>Endemik,</a:t>
            </a:r>
            <a:r>
              <a:rPr lang="tr-TR" dirty="0" smtClean="0"/>
              <a:t> alanları belirli bir ülke veya bölgeye ait, yerel, ender ve çok ender bulunan türler. Latince endemos (indigenous) kelimesinden gelir ve "yerli" anlamında kullanılır.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4" name="3 İçerik Yer Tutucusu" descr="2674459379_5998e3cfcf.jpg"/>
          <p:cNvPicPr>
            <a:picLocks noGrp="1" noChangeAspect="1"/>
          </p:cNvPicPr>
          <p:nvPr>
            <p:ph sz="quarter" idx="1"/>
          </p:nvPr>
        </p:nvPicPr>
        <p:blipFill>
          <a:blip r:embed="rId2"/>
          <a:stretch>
            <a:fillRect/>
          </a:stretch>
        </p:blipFill>
        <p:spPr>
          <a:xfrm>
            <a:off x="1016000" y="1071546"/>
            <a:ext cx="6350000" cy="508001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BİYOLOJİK ÇEŞİTLİLİK ALANLARI</a:t>
            </a:r>
            <a:endParaRPr lang="tr-TR" dirty="0"/>
          </a:p>
        </p:txBody>
      </p:sp>
      <p:pic>
        <p:nvPicPr>
          <p:cNvPr id="6" name="5 İçerik Yer Tutucusu" descr="imperiaflex_0_1_0.jpg"/>
          <p:cNvPicPr>
            <a:picLocks noGrp="1" noChangeAspect="1"/>
          </p:cNvPicPr>
          <p:nvPr>
            <p:ph sz="quarter" idx="1"/>
          </p:nvPr>
        </p:nvPicPr>
        <p:blipFill>
          <a:blip r:embed="rId2"/>
          <a:stretch>
            <a:fillRect/>
          </a:stretch>
        </p:blipFill>
        <p:spPr>
          <a:xfrm>
            <a:off x="642910" y="1785926"/>
            <a:ext cx="7467600" cy="445781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CANLILARIN YERYÜZÜNE</a:t>
            </a:r>
            <a:br>
              <a:rPr lang="tr-TR" dirty="0" smtClean="0"/>
            </a:br>
            <a:r>
              <a:rPr lang="tr-TR" dirty="0" smtClean="0"/>
              <a:t>DAĞILIŞLARINDA ETKİLİ FAKTÖRLER</a:t>
            </a:r>
            <a:endParaRPr lang="tr-TR" dirty="0"/>
          </a:p>
        </p:txBody>
      </p:sp>
      <p:sp>
        <p:nvSpPr>
          <p:cNvPr id="3" name="2 İçerik Yer Tutucusu"/>
          <p:cNvSpPr>
            <a:spLocks noGrp="1"/>
          </p:cNvSpPr>
          <p:nvPr>
            <p:ph sz="quarter" idx="1"/>
          </p:nvPr>
        </p:nvSpPr>
        <p:spPr/>
        <p:txBody>
          <a:bodyPr/>
          <a:lstStyle/>
          <a:p>
            <a:pPr>
              <a:buNone/>
            </a:pPr>
            <a:r>
              <a:rPr lang="tr-TR" b="1" dirty="0" smtClean="0"/>
              <a:t>FİZİKİ FAKTÖRLER</a:t>
            </a:r>
            <a:br>
              <a:rPr lang="tr-TR" b="1" dirty="0" smtClean="0"/>
            </a:br>
            <a:r>
              <a:rPr lang="tr-TR" b="1" dirty="0" smtClean="0"/>
              <a:t>•İklim</a:t>
            </a:r>
            <a:br>
              <a:rPr lang="tr-TR" b="1" dirty="0" smtClean="0"/>
            </a:br>
            <a:r>
              <a:rPr lang="tr-TR" b="1" dirty="0" smtClean="0"/>
              <a:t>•Yer şekilleri</a:t>
            </a:r>
            <a:br>
              <a:rPr lang="tr-TR" b="1" dirty="0" smtClean="0"/>
            </a:br>
            <a:r>
              <a:rPr lang="tr-TR" b="1" dirty="0" smtClean="0"/>
              <a:t>•Toprak</a:t>
            </a:r>
            <a:br>
              <a:rPr lang="tr-TR" b="1" dirty="0" smtClean="0"/>
            </a:br>
            <a:r>
              <a:rPr lang="tr-TR" b="1" dirty="0" smtClean="0"/>
              <a:t>BİYOLOJİK FAKTÖRLER</a:t>
            </a:r>
            <a:br>
              <a:rPr lang="tr-TR" b="1" dirty="0" smtClean="0"/>
            </a:br>
            <a:r>
              <a:rPr lang="tr-TR" b="1" dirty="0" smtClean="0"/>
              <a:t>•İnsan</a:t>
            </a:r>
            <a:br>
              <a:rPr lang="tr-TR" b="1" dirty="0" smtClean="0"/>
            </a:br>
            <a:r>
              <a:rPr lang="tr-TR" b="1" dirty="0" smtClean="0"/>
              <a:t>•Diğer Canlılar</a:t>
            </a:r>
            <a:br>
              <a:rPr lang="tr-TR" b="1" dirty="0" smtClean="0"/>
            </a:br>
            <a:r>
              <a:rPr lang="tr-TR" b="1" dirty="0" smtClean="0"/>
              <a:t>PALEOCOĞRAFYA</a:t>
            </a:r>
            <a:br>
              <a:rPr lang="tr-TR" b="1" dirty="0" smtClean="0"/>
            </a:br>
            <a:r>
              <a:rPr lang="tr-TR" b="1" dirty="0" smtClean="0"/>
              <a:t>•Kıtaların Kayması</a:t>
            </a:r>
            <a:br>
              <a:rPr lang="tr-TR" b="1" dirty="0" smtClean="0"/>
            </a:br>
            <a:r>
              <a:rPr lang="tr-TR" b="1" dirty="0" smtClean="0"/>
              <a:t>•İklim Değişiklikleri</a:t>
            </a:r>
          </a:p>
          <a:p>
            <a:pPr>
              <a:buNone/>
            </a:pPr>
            <a:endParaRPr lang="tr-TR"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habitat</a:t>
            </a:r>
            <a:endParaRPr lang="tr-TR" dirty="0"/>
          </a:p>
        </p:txBody>
      </p:sp>
      <p:sp>
        <p:nvSpPr>
          <p:cNvPr id="3" name="2 İçerik Yer Tutucusu"/>
          <p:cNvSpPr>
            <a:spLocks noGrp="1"/>
          </p:cNvSpPr>
          <p:nvPr>
            <p:ph sz="quarter" idx="1"/>
          </p:nvPr>
        </p:nvSpPr>
        <p:spPr/>
        <p:txBody>
          <a:bodyPr/>
          <a:lstStyle/>
          <a:p>
            <a:r>
              <a:rPr lang="tr-TR" dirty="0" smtClean="0"/>
              <a:t>Bir canlının yaşadığı yerdir.</a:t>
            </a:r>
          </a:p>
          <a:p>
            <a:pPr>
              <a:buNone/>
            </a:pPr>
            <a:r>
              <a:rPr lang="tr-TR" dirty="0" smtClean="0"/>
              <a:t>   Canlıların yeryüzüne dağılışı coğrafi şartlarla yakından ilişkilidir. Canlı türleri kendi yaşamlarına uygun alanlarda yayılış gösterirler.</a:t>
            </a:r>
          </a:p>
          <a:p>
            <a:pPr>
              <a:buNone/>
            </a:pPr>
            <a:r>
              <a:rPr lang="tr-TR" dirty="0" smtClean="0"/>
              <a:t>   Coğrafi şartların değişmesi durumda canlı türleri yeni ortama uyum sağlar yada uygun yaşam koşullarının olduğu ortama uyum sağlarlar. </a:t>
            </a:r>
            <a:r>
              <a:rPr lang="tr-TR" dirty="0" smtClean="0">
                <a:solidFill>
                  <a:srgbClr val="FF0000"/>
                </a:solidFill>
              </a:rPr>
              <a:t>Örneğin</a:t>
            </a:r>
            <a:r>
              <a:rPr lang="tr-TR" dirty="0" smtClean="0"/>
              <a:t>; buzul dönemlerinde hava soğuduğu için sıcağı seven bitkiler güneye doğru göç ederler. Göç edemeyen ve yeni ortama uyum sağlayamayan canlıların nesli önce azalır sonra kaybolur.</a:t>
            </a:r>
          </a:p>
          <a:p>
            <a:pPr>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  BİYOÇEŞİTLİLİĞİNİN  FAYDALARI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Bitkiler havayı temizler, erozyonu önler, toprağa organik madde kazandırır, toprak yorgunluğunu giderir. Diğer canlılara </a:t>
            </a:r>
            <a:r>
              <a:rPr lang="tr-TR" dirty="0" smtClean="0">
                <a:solidFill>
                  <a:srgbClr val="FF0000"/>
                </a:solidFill>
              </a:rPr>
              <a:t>barınma ve beslenme </a:t>
            </a:r>
            <a:r>
              <a:rPr lang="tr-TR" dirty="0" smtClean="0"/>
              <a:t>ortamı sağlayarak ekosisteme devamlılık kazandırırlar.</a:t>
            </a:r>
          </a:p>
          <a:p>
            <a:r>
              <a:rPr lang="tr-TR" dirty="0" smtClean="0"/>
              <a:t>Doktorların reçete ettiği ilaçların yarıdan fazlası bazı doğal ürünleri içermektedir</a:t>
            </a:r>
          </a:p>
          <a:p>
            <a:r>
              <a:rPr lang="tr-TR" dirty="0" smtClean="0"/>
              <a:t>İnsanlar, ilk çağlardan günümüze kadar hayvanları avlayarak, evcilleştirerek gıda kaynağı olarak, taşımacılıkta, giyimde ve tıpta kobay amaçlı kullanmışlardır</a:t>
            </a:r>
          </a:p>
          <a:p>
            <a:r>
              <a:rPr lang="tr-TR" dirty="0" smtClean="0"/>
              <a:t>Teknolojik ilerlemeler ve yaşam biçimine bağlı olarak stres altındaki insanlar, doğada kendini dinlendirmektedir. Milli parklara ve doğaya gidilerek stres atılmaktadır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p:txBody>
          <a:bodyPr/>
          <a:lstStyle/>
          <a:p>
            <a:r>
              <a:rPr lang="tr-TR" sz="3600" dirty="0" smtClean="0"/>
              <a:t>Antibiyotiklerin babası sayılan penisilin, sıtmaya karşı kullanılan kinin, kansere etkili olan vinkristin ve vinblastin adlı ilaçların etkicil maddeleri doğadaki bitkilerden elde edilmişlerdir.</a:t>
            </a:r>
            <a:r>
              <a:rPr lang="tr-TR" dirty="0" smtClean="0"/>
              <a:t/>
            </a:r>
            <a:br>
              <a:rPr lang="tr-TR" dirty="0" smtClean="0"/>
            </a:b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jojoba</a:t>
            </a:r>
            <a:endParaRPr lang="tr-TR" dirty="0"/>
          </a:p>
        </p:txBody>
      </p:sp>
      <p:pic>
        <p:nvPicPr>
          <p:cNvPr id="4" name="3 İçerik Yer Tutucusu" descr="jojoba.bmp"/>
          <p:cNvPicPr>
            <a:picLocks noGrp="1" noChangeAspect="1"/>
          </p:cNvPicPr>
          <p:nvPr>
            <p:ph sz="quarter" idx="1"/>
          </p:nvPr>
        </p:nvPicPr>
        <p:blipFill>
          <a:blip r:embed="rId2"/>
          <a:stretch>
            <a:fillRect/>
          </a:stretch>
        </p:blipFill>
        <p:spPr>
          <a:xfrm>
            <a:off x="1643042" y="2214554"/>
            <a:ext cx="5214974" cy="392909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sz="quarter" idx="1"/>
          </p:nvPr>
        </p:nvSpPr>
        <p:spPr>
          <a:xfrm>
            <a:off x="457200" y="571480"/>
            <a:ext cx="7467600" cy="5902472"/>
          </a:xfrm>
        </p:spPr>
        <p:txBody>
          <a:bodyPr>
            <a:normAutofit/>
          </a:bodyPr>
          <a:lstStyle/>
          <a:p>
            <a:r>
              <a:rPr lang="tr-TR" dirty="0" smtClean="0"/>
              <a:t>Tüm gereksinmelerin karşılanabilmesi ise, ancak farklı genetik yapıya sahip bireylerin bulunduğu, biyolojik çeşitliliğin var olduğu popülasyonların varlığı ile mümkündür.</a:t>
            </a:r>
            <a:br>
              <a:rPr lang="tr-TR" dirty="0" smtClean="0"/>
            </a:br>
            <a:r>
              <a:rPr lang="tr-TR" dirty="0" smtClean="0"/>
              <a:t>Yine A.B.D. Tarım Bakanlığı'nın raporunda Türkiye'den gelen buğday genlerinin A.B.D. buğday üretimine katkısının </a:t>
            </a:r>
            <a:r>
              <a:rPr lang="tr-TR" b="1" dirty="0" smtClean="0">
                <a:solidFill>
                  <a:srgbClr val="FF0000"/>
                </a:solidFill>
              </a:rPr>
              <a:t>yılda 50 milyon doları </a:t>
            </a:r>
            <a:r>
              <a:rPr lang="tr-TR" dirty="0" smtClean="0"/>
              <a:t>bulduğu belirtilmektedir.</a:t>
            </a:r>
            <a:br>
              <a:rPr lang="tr-TR" dirty="0" smtClean="0"/>
            </a:br>
            <a:r>
              <a:rPr lang="tr-TR" dirty="0" smtClean="0"/>
              <a:t>Benzer örnek 1970'de A.B.D.'de mısır ekiminde de yaşanmıştır. Bir çeşit pas hastalığı mısır tarlalarındaki ürünün %15'ni yok ederek yaklaşık ülke ekonomisine 2 milyar dolarlık bir zarar vermiştir. Bunun çözümü de uzmanlar tarafından Meksika'da bulunan yerel bir mısır çeşidinden gen transferi yapılarak bulunmuştur.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4" name="3 İçerik Yer Tutucusu" descr="RNA-comparedto-DNA_thymineAndUracilCorrected.png"/>
          <p:cNvPicPr>
            <a:picLocks noGrp="1" noChangeAspect="1"/>
          </p:cNvPicPr>
          <p:nvPr>
            <p:ph sz="quarter" idx="1"/>
          </p:nvPr>
        </p:nvPicPr>
        <p:blipFill>
          <a:blip r:embed="rId2"/>
          <a:stretch>
            <a:fillRect/>
          </a:stretch>
        </p:blipFill>
        <p:spPr>
          <a:xfrm>
            <a:off x="1071538" y="857232"/>
            <a:ext cx="6643734" cy="561659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BİYOÇEŞİTLİLİĞİ KORUMA</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Konuya bilimsel açıdan yaklaşacak olursak gen kaynaklarını korumada başlıca üç yöntemin olduğu görülür. Bunlar sırasıyla şunlardır;</a:t>
            </a:r>
            <a:br>
              <a:rPr lang="tr-TR" dirty="0" smtClean="0"/>
            </a:br>
            <a:r>
              <a:rPr lang="tr-TR" dirty="0" smtClean="0"/>
              <a:t/>
            </a:r>
            <a:br>
              <a:rPr lang="tr-TR" dirty="0" smtClean="0"/>
            </a:br>
            <a:r>
              <a:rPr lang="tr-TR" dirty="0" smtClean="0"/>
              <a:t> </a:t>
            </a:r>
            <a:r>
              <a:rPr lang="tr-TR" sz="3200" b="1" dirty="0" smtClean="0"/>
              <a:t>Bütün Canlı Varlığın Korunması</a:t>
            </a:r>
            <a:r>
              <a:rPr lang="tr-TR" dirty="0" smtClean="0"/>
              <a:t>: </a:t>
            </a:r>
            <a:r>
              <a:rPr lang="tr-TR" dirty="0" smtClean="0">
                <a:solidFill>
                  <a:srgbClr val="FF0000"/>
                </a:solidFill>
              </a:rPr>
              <a:t>Doğada geniş bir yayılma gösteren bitki ve hayvanlardan meydana gelen canlı varlığın bir bütün halinde korunmasıdır</a:t>
            </a:r>
            <a:r>
              <a:rPr lang="tr-TR" dirty="0" smtClean="0"/>
              <a:t>. Bu yöntemde kayıp hızı minimumdur. Bununla beraber insanlığın nüfus artış hızı ve sosyal gereksinimleri bu yöntemi zor uygulanabilir bir hale getirmektedir. Örneğin GAP bölgesindeki bitki ve hayvan çeşitliliğinin bu tür bir uygulama ile korunması mümkündür.</a:t>
            </a:r>
            <a:br>
              <a:rPr lang="tr-TR" dirty="0" smtClean="0"/>
            </a:b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 Situ Koruma</a:t>
            </a:r>
            <a:endParaRPr lang="tr-TR" dirty="0"/>
          </a:p>
        </p:txBody>
      </p:sp>
      <p:sp>
        <p:nvSpPr>
          <p:cNvPr id="3" name="2 İçerik Yer Tutucusu"/>
          <p:cNvSpPr>
            <a:spLocks noGrp="1"/>
          </p:cNvSpPr>
          <p:nvPr>
            <p:ph sz="quarter" idx="1"/>
          </p:nvPr>
        </p:nvSpPr>
        <p:spPr/>
        <p:txBody>
          <a:bodyPr>
            <a:normAutofit/>
          </a:bodyPr>
          <a:lstStyle/>
          <a:p>
            <a:r>
              <a:rPr lang="tr-TR" sz="3200" dirty="0" smtClean="0"/>
              <a:t>Bitkileri kendi doğal yetiştirme alanlarında (ormanlarda ve meralarda) korumayı esas alan bir yöntemdir. Korunması istenen genetik materyalin bulunduğu alan insan veya evcil hayvanlar tarafından hiçbir şekilde kullanılmadan koruma altına alınır</a:t>
            </a:r>
            <a:endParaRPr lang="tr-TR"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Ex Situ Koruma</a:t>
            </a:r>
            <a:endParaRPr lang="tr-TR" dirty="0"/>
          </a:p>
        </p:txBody>
      </p:sp>
      <p:sp>
        <p:nvSpPr>
          <p:cNvPr id="3" name="2 İçerik Yer Tutucusu"/>
          <p:cNvSpPr>
            <a:spLocks noGrp="1"/>
          </p:cNvSpPr>
          <p:nvPr>
            <p:ph sz="quarter" idx="1"/>
          </p:nvPr>
        </p:nvSpPr>
        <p:spPr/>
        <p:txBody>
          <a:bodyPr>
            <a:normAutofit/>
          </a:bodyPr>
          <a:lstStyle/>
          <a:p>
            <a:r>
              <a:rPr lang="tr-TR" sz="3200" dirty="0" smtClean="0"/>
              <a:t>Korunması düşünülen belli bir bölgenin veya ülkenin genetik çeşitliliğini , özel bir çeşidi veya ırkı olabildiğince çok çeşitli materyaller toplayarak özel saklama koşullarında muhafaza etmek esastır. Bu yöntemin zorluğu teknik ve ekonomik açıdan gelişmiş bir seviye gerektirmesidir</a:t>
            </a:r>
            <a:endParaRPr lang="tr-TR"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BİYOÇEŞİTLİLİĞİNE OLAN TEHDİTLER</a:t>
            </a:r>
            <a:endParaRPr lang="tr-TR" dirty="0"/>
          </a:p>
        </p:txBody>
      </p:sp>
      <p:sp>
        <p:nvSpPr>
          <p:cNvPr id="3" name="2 İçerik Yer Tutucusu"/>
          <p:cNvSpPr>
            <a:spLocks noGrp="1"/>
          </p:cNvSpPr>
          <p:nvPr>
            <p:ph sz="quarter" idx="1"/>
          </p:nvPr>
        </p:nvSpPr>
        <p:spPr/>
        <p:txBody>
          <a:bodyPr>
            <a:normAutofit lnSpcReduction="10000"/>
          </a:bodyPr>
          <a:lstStyle/>
          <a:p>
            <a:r>
              <a:rPr lang="tr-TR" sz="2800" b="1" dirty="0" smtClean="0"/>
              <a:t>Avcılık </a:t>
            </a:r>
          </a:p>
          <a:p>
            <a:r>
              <a:rPr lang="tr-TR" sz="2800" b="1" dirty="0" smtClean="0"/>
              <a:t>Hava kirliliği</a:t>
            </a:r>
          </a:p>
          <a:p>
            <a:r>
              <a:rPr lang="tr-TR" sz="2800" b="1" dirty="0" smtClean="0"/>
              <a:t>Hastalıklar</a:t>
            </a:r>
          </a:p>
          <a:p>
            <a:r>
              <a:rPr lang="tr-TR" sz="2800" b="1" dirty="0" smtClean="0"/>
              <a:t>Ormanların yok olması</a:t>
            </a:r>
          </a:p>
          <a:p>
            <a:r>
              <a:rPr lang="tr-TR" sz="2800" b="1" dirty="0" smtClean="0"/>
              <a:t>Anız yakma</a:t>
            </a:r>
          </a:p>
          <a:p>
            <a:r>
              <a:rPr lang="tr-TR" sz="2800" b="1" dirty="0" smtClean="0"/>
              <a:t>Aşırı zirai ilaç kullanımı</a:t>
            </a:r>
          </a:p>
          <a:p>
            <a:r>
              <a:rPr lang="tr-TR" sz="2800" b="1" dirty="0" smtClean="0"/>
              <a:t>Endüstrileşme, ev ve sanayi artıkları</a:t>
            </a:r>
          </a:p>
          <a:p>
            <a:r>
              <a:rPr lang="tr-TR" sz="2800" b="1" dirty="0" smtClean="0"/>
              <a:t>Çayır -mera ve yaylaların aşırı otlatılması</a:t>
            </a:r>
          </a:p>
          <a:p>
            <a:r>
              <a:rPr lang="tr-TR" sz="2800" b="1" dirty="0" smtClean="0"/>
              <a:t>Erozyon</a:t>
            </a:r>
          </a:p>
          <a:p>
            <a:pPr>
              <a:buNone/>
            </a:pPr>
            <a:endParaRPr lang="tr-TR" b="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92D050"/>
                </a:solidFill>
              </a:rPr>
              <a:t>???????????</a:t>
            </a:r>
            <a:endParaRPr lang="tr-TR" dirty="0">
              <a:solidFill>
                <a:srgbClr val="92D050"/>
              </a:solidFill>
            </a:endParaRPr>
          </a:p>
        </p:txBody>
      </p:sp>
      <p:sp>
        <p:nvSpPr>
          <p:cNvPr id="3" name="2 İçerik Yer Tutucusu"/>
          <p:cNvSpPr>
            <a:spLocks noGrp="1"/>
          </p:cNvSpPr>
          <p:nvPr>
            <p:ph sz="quarter" idx="1"/>
          </p:nvPr>
        </p:nvSpPr>
        <p:spPr/>
        <p:txBody>
          <a:bodyPr/>
          <a:lstStyle/>
          <a:p>
            <a:endParaRPr lang="tr-TR" dirty="0" smtClean="0"/>
          </a:p>
          <a:p>
            <a:endParaRPr lang="tr-TR" dirty="0" smtClean="0"/>
          </a:p>
          <a:p>
            <a:r>
              <a:rPr lang="tr-TR" sz="3200" b="1" dirty="0" smtClean="0"/>
              <a:t>Birçok hayvan popülasyonu sırf insan yada çiftlik hayvanları için tehlikeli bulunduğu için ya yok edildiler ya da sayıları çok azaltıldı</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4" name="3 İçerik Yer Tutucusu" descr="_t_thumbnail.jpg"/>
          <p:cNvPicPr>
            <a:picLocks noGrp="1" noChangeAspect="1"/>
          </p:cNvPicPr>
          <p:nvPr>
            <p:ph sz="quarter" idx="1"/>
          </p:nvPr>
        </p:nvPicPr>
        <p:blipFill>
          <a:blip r:embed="rId2"/>
          <a:stretch>
            <a:fillRect/>
          </a:stretch>
        </p:blipFill>
        <p:spPr>
          <a:xfrm>
            <a:off x="1144984" y="785795"/>
            <a:ext cx="6641726" cy="5500726"/>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5" name="4 İçerik Yer Tutucusu" descr="payKwPSufD_.jpg"/>
          <p:cNvPicPr>
            <a:picLocks noGrp="1" noChangeAspect="1"/>
          </p:cNvPicPr>
          <p:nvPr>
            <p:ph sz="quarter" idx="1"/>
          </p:nvPr>
        </p:nvPicPr>
        <p:blipFill>
          <a:blip r:embed="rId2"/>
          <a:stretch>
            <a:fillRect/>
          </a:stretch>
        </p:blipFill>
        <p:spPr>
          <a:xfrm>
            <a:off x="457200" y="2500306"/>
            <a:ext cx="3657600" cy="2714644"/>
          </a:xfrm>
        </p:spPr>
      </p:pic>
      <p:pic>
        <p:nvPicPr>
          <p:cNvPr id="6" name="5 İçerik Yer Tutucusu" descr="13436.jpg"/>
          <p:cNvPicPr>
            <a:picLocks noGrp="1" noChangeAspect="1"/>
          </p:cNvPicPr>
          <p:nvPr>
            <p:ph sz="quarter" idx="2"/>
          </p:nvPr>
        </p:nvPicPr>
        <p:blipFill>
          <a:blip r:embed="rId3"/>
          <a:stretch>
            <a:fillRect/>
          </a:stretch>
        </p:blipFill>
        <p:spPr>
          <a:xfrm>
            <a:off x="4360862" y="2528887"/>
            <a:ext cx="3476625" cy="271462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taşıma</a:t>
            </a:r>
            <a:endParaRPr lang="tr-TR" dirty="0"/>
          </a:p>
        </p:txBody>
      </p:sp>
      <p:sp>
        <p:nvSpPr>
          <p:cNvPr id="5" name="4 İçerik Yer Tutucusu"/>
          <p:cNvSpPr>
            <a:spLocks noGrp="1"/>
          </p:cNvSpPr>
          <p:nvPr>
            <p:ph sz="quarter" idx="1"/>
          </p:nvPr>
        </p:nvSpPr>
        <p:spPr/>
        <p:txBody>
          <a:bodyPr/>
          <a:lstStyle/>
          <a:p>
            <a:endParaRPr lang="tr-TR" dirty="0" smtClean="0"/>
          </a:p>
          <a:p>
            <a:endParaRPr lang="tr-TR" dirty="0" smtClean="0"/>
          </a:p>
          <a:p>
            <a:r>
              <a:rPr lang="tr-TR" sz="3600" b="1" dirty="0" smtClean="0"/>
              <a:t>Doğal yaşama yerleri dışındaki habitatlara taşınan organizmaların bazıları uyum sağlayamayıp nesilleri tükenmiştir.</a:t>
            </a:r>
          </a:p>
          <a:p>
            <a:pPr>
              <a:buNone/>
            </a:pP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8" name="7 İçerik Yer Tutucusu" descr="plants.gif"/>
          <p:cNvPicPr>
            <a:picLocks noGrp="1" noChangeAspect="1"/>
          </p:cNvPicPr>
          <p:nvPr>
            <p:ph sz="quarter" idx="1"/>
          </p:nvPr>
        </p:nvPicPr>
        <p:blipFill>
          <a:blip r:embed="rId2"/>
          <a:stretch>
            <a:fillRect/>
          </a:stretch>
        </p:blipFill>
        <p:spPr>
          <a:xfrm>
            <a:off x="785786" y="1643050"/>
            <a:ext cx="6929486" cy="435771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Arial" pitchFamily="34" charset="0"/>
                <a:cs typeface="Arial" pitchFamily="34" charset="0"/>
              </a:rPr>
              <a:t>10 KİLOMETREKARRELİK YAĞMUR ORMAN ALANI ORT. OLARAK:</a:t>
            </a:r>
            <a:endParaRPr lang="tr-TR" dirty="0">
              <a:latin typeface="Arial" pitchFamily="34" charset="0"/>
              <a:cs typeface="Arial" pitchFamily="34" charset="0"/>
            </a:endParaRPr>
          </a:p>
        </p:txBody>
      </p:sp>
      <p:sp>
        <p:nvSpPr>
          <p:cNvPr id="3" name="2 İçerik Yer Tutucusu"/>
          <p:cNvSpPr>
            <a:spLocks noGrp="1"/>
          </p:cNvSpPr>
          <p:nvPr>
            <p:ph sz="quarter" idx="1"/>
          </p:nvPr>
        </p:nvSpPr>
        <p:spPr/>
        <p:txBody>
          <a:bodyPr>
            <a:normAutofit/>
          </a:bodyPr>
          <a:lstStyle/>
          <a:p>
            <a:r>
              <a:rPr lang="tr-TR" sz="3600" dirty="0" smtClean="0"/>
              <a:t>10.000 TÜR ÇİÇEK</a:t>
            </a:r>
          </a:p>
          <a:p>
            <a:r>
              <a:rPr lang="tr-TR" sz="3600" dirty="0" smtClean="0"/>
              <a:t>750 TÜR AĞAÇ</a:t>
            </a:r>
          </a:p>
          <a:p>
            <a:r>
              <a:rPr lang="tr-TR" sz="3600" dirty="0" smtClean="0"/>
              <a:t>400 TÜR KUŞ</a:t>
            </a:r>
          </a:p>
          <a:p>
            <a:r>
              <a:rPr lang="tr-TR" sz="3600" dirty="0" smtClean="0"/>
              <a:t>100 TÜR SÜRÜNGEN</a:t>
            </a:r>
          </a:p>
          <a:p>
            <a:r>
              <a:rPr lang="tr-TR" sz="3600" dirty="0" smtClean="0"/>
              <a:t>60 TÜR KURBAĞA</a:t>
            </a:r>
          </a:p>
          <a:p>
            <a:r>
              <a:rPr lang="tr-TR" sz="3600" dirty="0" smtClean="0"/>
              <a:t>4.000 BÖCEK BARINDIRMAKTADIR</a:t>
            </a:r>
            <a:endParaRPr lang="tr-TR"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BİYOLOJİK ÇEŞİTLİLİK???</a:t>
            </a:r>
            <a:endParaRPr lang="tr-TR" dirty="0"/>
          </a:p>
        </p:txBody>
      </p:sp>
      <p:sp>
        <p:nvSpPr>
          <p:cNvPr id="3" name="2 İçerik Yer Tutucusu"/>
          <p:cNvSpPr>
            <a:spLocks noGrp="1"/>
          </p:cNvSpPr>
          <p:nvPr>
            <p:ph sz="quarter" idx="1"/>
          </p:nvPr>
        </p:nvSpPr>
        <p:spPr/>
        <p:txBody>
          <a:bodyPr/>
          <a:lstStyle/>
          <a:p>
            <a:r>
              <a:rPr lang="tr-TR" dirty="0" smtClean="0"/>
              <a:t>Biyosferde değişik habitatlar ve bu habitatlarda yaşayan çok canlı çeşidi vardır. Yerkürede yaşayan tüm canlılar </a:t>
            </a:r>
            <a:r>
              <a:rPr lang="tr-TR" dirty="0" smtClean="0">
                <a:solidFill>
                  <a:srgbClr val="00B050"/>
                </a:solidFill>
              </a:rPr>
              <a:t>BİYOLOJİK ÇEŞİTLİLİĞİ </a:t>
            </a:r>
            <a:r>
              <a:rPr lang="tr-TR" dirty="0" smtClean="0"/>
              <a:t>oluşturur. </a:t>
            </a:r>
          </a:p>
          <a:p>
            <a:r>
              <a:rPr lang="tr-TR" dirty="0" smtClean="0"/>
              <a:t>Bir bölgedeki </a:t>
            </a:r>
            <a:r>
              <a:rPr lang="tr-TR" dirty="0" smtClean="0">
                <a:solidFill>
                  <a:schemeClr val="accent1">
                    <a:lumMod val="75000"/>
                  </a:schemeClr>
                </a:solidFill>
              </a:rPr>
              <a:t>genlerin, türlerin, ekosistemlerin,</a:t>
            </a:r>
          </a:p>
          <a:p>
            <a:pPr>
              <a:buNone/>
            </a:pPr>
            <a:r>
              <a:rPr lang="tr-TR" dirty="0" smtClean="0">
                <a:solidFill>
                  <a:schemeClr val="accent1">
                    <a:lumMod val="75000"/>
                  </a:schemeClr>
                </a:solidFill>
              </a:rPr>
              <a:t>    ekolojik olayların</a:t>
            </a:r>
            <a:r>
              <a:rPr lang="tr-TR" dirty="0" smtClean="0"/>
              <a:t> oluşturduğu bir bütündür.</a:t>
            </a:r>
          </a:p>
          <a:p>
            <a:pPr>
              <a:buNone/>
            </a:pPr>
            <a:r>
              <a:rPr lang="tr-TR" dirty="0" smtClean="0"/>
              <a:t>    Biyolojik çeşitlilik</a:t>
            </a:r>
          </a:p>
          <a:p>
            <a:pPr marL="457200" indent="-457200">
              <a:buAutoNum type="arabicPeriod"/>
            </a:pPr>
            <a:r>
              <a:rPr lang="tr-TR" dirty="0" smtClean="0"/>
              <a:t>GENETİK ÇEŞİTLİLİK</a:t>
            </a:r>
          </a:p>
          <a:p>
            <a:pPr marL="457200" indent="-457200">
              <a:buAutoNum type="arabicPeriod"/>
            </a:pPr>
            <a:r>
              <a:rPr lang="tr-TR" dirty="0" smtClean="0"/>
              <a:t>TÜR ÇEŞİTLİLİĞİ</a:t>
            </a:r>
          </a:p>
          <a:p>
            <a:pPr marL="457200" indent="-457200">
              <a:buAutoNum type="arabicPeriod"/>
            </a:pPr>
            <a:r>
              <a:rPr lang="tr-TR" dirty="0" smtClean="0"/>
              <a:t>EKOSİSTEM ÇEŞİTLİLİĞİ olmak üzere  3 grupta toplanır.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Genetik çeşitlilik</a:t>
            </a:r>
            <a:endParaRPr lang="tr-TR" dirty="0"/>
          </a:p>
        </p:txBody>
      </p:sp>
      <p:sp>
        <p:nvSpPr>
          <p:cNvPr id="3" name="2 İçerik Yer Tutucusu"/>
          <p:cNvSpPr>
            <a:spLocks noGrp="1"/>
          </p:cNvSpPr>
          <p:nvPr>
            <p:ph sz="quarter" idx="1"/>
          </p:nvPr>
        </p:nvSpPr>
        <p:spPr/>
        <p:txBody>
          <a:bodyPr>
            <a:normAutofit/>
          </a:bodyPr>
          <a:lstStyle/>
          <a:p>
            <a:r>
              <a:rPr lang="tr-TR" sz="3200" dirty="0" smtClean="0">
                <a:solidFill>
                  <a:schemeClr val="accent2">
                    <a:lumMod val="50000"/>
                  </a:schemeClr>
                </a:solidFill>
              </a:rPr>
              <a:t>Genetik çeşitlilik </a:t>
            </a:r>
            <a:r>
              <a:rPr lang="tr-TR" sz="3200" dirty="0" smtClean="0"/>
              <a:t>belli bir tür, popülasyon( belli sınırlar içerisinde yaşamakta olan aynı türe ait bireyler topluluğu) , çeşit, alt-tür yada ırk içindeki gen farklılığıyla ölçülür. Bu tür farklılıklar tarımsal ürünlerin üretilmesini ve değişen koşullara uyum sağlamasını sağlar.                   </a:t>
            </a:r>
            <a:endParaRPr lang="tr-T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DNA</a:t>
            </a:r>
            <a:endParaRPr lang="tr-TR" dirty="0"/>
          </a:p>
        </p:txBody>
      </p:sp>
      <p:pic>
        <p:nvPicPr>
          <p:cNvPr id="4" name="3 İçerik Yer Tutucusu" descr="DNA.jpg"/>
          <p:cNvPicPr>
            <a:picLocks noGrp="1" noChangeAspect="1"/>
          </p:cNvPicPr>
          <p:nvPr>
            <p:ph sz="quarter" idx="1"/>
          </p:nvPr>
        </p:nvPicPr>
        <p:blipFill>
          <a:blip r:embed="rId2"/>
          <a:stretch>
            <a:fillRect/>
          </a:stretch>
        </p:blipFill>
        <p:spPr>
          <a:xfrm>
            <a:off x="785284" y="1600200"/>
            <a:ext cx="6811432" cy="48736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 ÇEŞİTLİLİĞİ</a:t>
            </a:r>
            <a:endParaRPr lang="tr-TR" dirty="0"/>
          </a:p>
        </p:txBody>
      </p:sp>
      <p:sp>
        <p:nvSpPr>
          <p:cNvPr id="3" name="2 İçerik Yer Tutucusu"/>
          <p:cNvSpPr>
            <a:spLocks noGrp="1"/>
          </p:cNvSpPr>
          <p:nvPr>
            <p:ph sz="quarter" idx="1"/>
          </p:nvPr>
        </p:nvSpPr>
        <p:spPr/>
        <p:txBody>
          <a:bodyPr/>
          <a:lstStyle/>
          <a:p>
            <a:r>
              <a:rPr lang="tr-TR" dirty="0" smtClean="0"/>
              <a:t>Küresel, bölgesel veya bir yerdeki tür çeşitliliğini tanımlar. Belli bir yerdeki birbirinden farklı organizmaların sayısını belirler.</a:t>
            </a:r>
          </a:p>
          <a:p>
            <a:endParaRPr lang="tr-TR" dirty="0"/>
          </a:p>
        </p:txBody>
      </p:sp>
      <p:pic>
        <p:nvPicPr>
          <p:cNvPr id="5" name="4 İçerik Yer Tutucusu" descr="bkb_an10.jpg"/>
          <p:cNvPicPr>
            <a:picLocks noGrp="1" noChangeAspect="1"/>
          </p:cNvPicPr>
          <p:nvPr>
            <p:ph sz="quarter" idx="2"/>
          </p:nvPr>
        </p:nvPicPr>
        <p:blipFill>
          <a:blip r:embed="rId2"/>
          <a:stretch>
            <a:fillRect/>
          </a:stretch>
        </p:blipFill>
        <p:spPr>
          <a:xfrm>
            <a:off x="4270375" y="1643050"/>
            <a:ext cx="3657600" cy="354910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EKOSİSTEM ÇEŞİTLİLİĞİ</a:t>
            </a:r>
            <a:endParaRPr lang="tr-TR" dirty="0"/>
          </a:p>
        </p:txBody>
      </p:sp>
      <p:sp>
        <p:nvSpPr>
          <p:cNvPr id="3" name="2 İçerik Yer Tutucusu"/>
          <p:cNvSpPr>
            <a:spLocks noGrp="1"/>
          </p:cNvSpPr>
          <p:nvPr>
            <p:ph sz="quarter" idx="1"/>
          </p:nvPr>
        </p:nvSpPr>
        <p:spPr/>
        <p:txBody>
          <a:bodyPr>
            <a:normAutofit/>
          </a:bodyPr>
          <a:lstStyle/>
          <a:p>
            <a:r>
              <a:rPr lang="tr-TR" sz="4400" dirty="0" smtClean="0"/>
              <a:t>Bir ekolojik ünitede birbirleriyle ilişki içinde bulunan tüm canlı organizmalar ve cansız etmenleri tanımlar. </a:t>
            </a:r>
            <a:endParaRPr lang="tr-TR"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BunlarI BiliyormuydunuZ</a:t>
            </a:r>
            <a:endParaRPr lang="tr-TR" dirty="0"/>
          </a:p>
        </p:txBody>
      </p:sp>
      <p:sp>
        <p:nvSpPr>
          <p:cNvPr id="3" name="2 İçerik Yer Tutucusu"/>
          <p:cNvSpPr>
            <a:spLocks noGrp="1"/>
          </p:cNvSpPr>
          <p:nvPr>
            <p:ph sz="quarter" idx="1"/>
          </p:nvPr>
        </p:nvSpPr>
        <p:spPr/>
        <p:txBody>
          <a:bodyPr/>
          <a:lstStyle/>
          <a:p>
            <a:r>
              <a:rPr lang="tr-TR" dirty="0" smtClean="0">
                <a:solidFill>
                  <a:srgbClr val="00B050"/>
                </a:solidFill>
              </a:rPr>
              <a:t>Ülkemizdeki hayvan türü sayısının, tüm Avrupa kıtasındaki yaşayan hayvanların 1,5 katı olduğunu</a:t>
            </a:r>
            <a:r>
              <a:rPr lang="tr-TR" dirty="0" smtClean="0"/>
              <a:t>,</a:t>
            </a:r>
          </a:p>
          <a:p>
            <a:r>
              <a:rPr lang="tr-TR" dirty="0" smtClean="0">
                <a:solidFill>
                  <a:srgbClr val="0070C0"/>
                </a:solidFill>
              </a:rPr>
              <a:t>Endemik bitki tür sayısı Anadolu da 3,000 iken Avrupa'da 2,500 civarında olduğunu</a:t>
            </a:r>
          </a:p>
          <a:p>
            <a:r>
              <a:rPr lang="tr-TR" dirty="0" smtClean="0"/>
              <a:t>Son yüzyılda Dünyada 30 000 bitki türünün yok olduğunu</a:t>
            </a:r>
          </a:p>
          <a:p>
            <a:r>
              <a:rPr lang="tr-TR" dirty="0" smtClean="0">
                <a:solidFill>
                  <a:srgbClr val="FF0000"/>
                </a:solidFill>
              </a:rPr>
              <a:t>Hayvan ve bitki türlerinden her gün 3 türün yok olduğunu</a:t>
            </a:r>
          </a:p>
          <a:p>
            <a:r>
              <a:rPr lang="tr-TR" dirty="0" smtClean="0">
                <a:solidFill>
                  <a:srgbClr val="002060"/>
                </a:solidFill>
              </a:rPr>
              <a:t>Dünya yüzeyinin %6 sının çölleşmiş, %29 unun da çölleşme yolunda olduğunu</a:t>
            </a:r>
            <a:r>
              <a:rPr lang="tr-TR" dirty="0" smtClean="0"/>
              <a:t>…</a:t>
            </a:r>
            <a:r>
              <a:rPr lang="tr-TR" dirty="0" smtClean="0">
                <a:solidFill>
                  <a:srgbClr val="CC0066"/>
                </a:solidFill>
              </a:rPr>
              <a:t>??????</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198</TotalTime>
  <Words>905</Words>
  <PresentationFormat>Ekran Gösterisi (4:3)</PresentationFormat>
  <Paragraphs>94</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Cumba</vt:lpstr>
      <vt:lpstr>BİYOLOJİK ÇEŞİTLİLİK</vt:lpstr>
      <vt:lpstr>habitat</vt:lpstr>
      <vt:lpstr> </vt:lpstr>
      <vt:lpstr>BİYOLOJİK ÇEŞİTLİLİK???</vt:lpstr>
      <vt:lpstr>Genetik çeşitlilik</vt:lpstr>
      <vt:lpstr>DNA</vt:lpstr>
      <vt:lpstr>TÜR ÇEŞİTLİLİĞİ</vt:lpstr>
      <vt:lpstr>EKOSİSTEM ÇEŞİTLİLİĞİ</vt:lpstr>
      <vt:lpstr>BunlarI BiliyormuydunuZ</vt:lpstr>
      <vt:lpstr>adaptasyon</vt:lpstr>
      <vt:lpstr>  </vt:lpstr>
      <vt:lpstr>Doğal seleksiyon</vt:lpstr>
      <vt:lpstr> </vt:lpstr>
      <vt:lpstr>Tür oluşumu</vt:lpstr>
      <vt:lpstr> </vt:lpstr>
      <vt:lpstr>TÜR SAYISI</vt:lpstr>
      <vt:lpstr>  </vt:lpstr>
      <vt:lpstr>BİYOLOJİK ÇEŞİTLİLİK ALANLARI</vt:lpstr>
      <vt:lpstr>CANLILARIN YERYÜZÜNE DAĞILIŞLARINDA ETKİLİ FAKTÖRLER</vt:lpstr>
      <vt:lpstr>   BİYOÇEŞİTLİLİĞİNİN  FAYDALARI</vt:lpstr>
      <vt:lpstr>örnek</vt:lpstr>
      <vt:lpstr>jojoba</vt:lpstr>
      <vt:lpstr> </vt:lpstr>
      <vt:lpstr> </vt:lpstr>
      <vt:lpstr>BİYOÇEŞİTLİLİĞİ KORUMA</vt:lpstr>
      <vt:lpstr>In Situ Koruma</vt:lpstr>
      <vt:lpstr> Ex Situ Koruma</vt:lpstr>
      <vt:lpstr>BİYOÇEŞİTLİLİĞİNE OLAN TEHDİTLER</vt:lpstr>
      <vt:lpstr>???????????</vt:lpstr>
      <vt:lpstr> </vt:lpstr>
      <vt:lpstr>taşıma</vt:lpstr>
      <vt:lpstr> </vt:lpstr>
      <vt:lpstr>10 KİLOMETREKARRELİK YAĞMUR ORMAN ALANI ORT. OLARAK: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BİYOLOJİK ÇEŞİTLİLİK</dc:title>
  <dc:creator>AyS_Se</dc:creator>
  <cp:lastModifiedBy>User</cp:lastModifiedBy>
  <cp:revision>24</cp:revision>
  <dcterms:created xsi:type="dcterms:W3CDTF">2010-03-17T10:02:26Z</dcterms:created>
  <dcterms:modified xsi:type="dcterms:W3CDTF">2010-03-17T14:47:48Z</dcterms:modified>
</cp:coreProperties>
</file>