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94"/>
  </p:notesMasterIdLst>
  <p:sldIdLst>
    <p:sldId id="396" r:id="rId2"/>
    <p:sldId id="368" r:id="rId3"/>
    <p:sldId id="258" r:id="rId4"/>
    <p:sldId id="259" r:id="rId5"/>
    <p:sldId id="369" r:id="rId6"/>
    <p:sldId id="406" r:id="rId7"/>
    <p:sldId id="408" r:id="rId8"/>
    <p:sldId id="409" r:id="rId9"/>
    <p:sldId id="410" r:id="rId10"/>
    <p:sldId id="411" r:id="rId11"/>
    <p:sldId id="444" r:id="rId12"/>
    <p:sldId id="442" r:id="rId13"/>
    <p:sldId id="443" r:id="rId14"/>
    <p:sldId id="262" r:id="rId15"/>
    <p:sldId id="263" r:id="rId16"/>
    <p:sldId id="264" r:id="rId17"/>
    <p:sldId id="265" r:id="rId18"/>
    <p:sldId id="399" r:id="rId19"/>
    <p:sldId id="401" r:id="rId20"/>
    <p:sldId id="266" r:id="rId21"/>
    <p:sldId id="402" r:id="rId22"/>
    <p:sldId id="371" r:id="rId23"/>
    <p:sldId id="268" r:id="rId24"/>
    <p:sldId id="412" r:id="rId25"/>
    <p:sldId id="373" r:id="rId26"/>
    <p:sldId id="374" r:id="rId27"/>
    <p:sldId id="413" r:id="rId28"/>
    <p:sldId id="414" r:id="rId29"/>
    <p:sldId id="415" r:id="rId30"/>
    <p:sldId id="271" r:id="rId31"/>
    <p:sldId id="416" r:id="rId32"/>
    <p:sldId id="417" r:id="rId33"/>
    <p:sldId id="418" r:id="rId34"/>
    <p:sldId id="419" r:id="rId35"/>
    <p:sldId id="272" r:id="rId36"/>
    <p:sldId id="450" r:id="rId37"/>
    <p:sldId id="273" r:id="rId38"/>
    <p:sldId id="446" r:id="rId39"/>
    <p:sldId id="447" r:id="rId40"/>
    <p:sldId id="448" r:id="rId41"/>
    <p:sldId id="449" r:id="rId42"/>
    <p:sldId id="439" r:id="rId43"/>
    <p:sldId id="440" r:id="rId44"/>
    <p:sldId id="441" r:id="rId45"/>
    <p:sldId id="433" r:id="rId46"/>
    <p:sldId id="436" r:id="rId47"/>
    <p:sldId id="437" r:id="rId48"/>
    <p:sldId id="434" r:id="rId49"/>
    <p:sldId id="435" r:id="rId50"/>
    <p:sldId id="438" r:id="rId51"/>
    <p:sldId id="277" r:id="rId52"/>
    <p:sldId id="420" r:id="rId53"/>
    <p:sldId id="421" r:id="rId54"/>
    <p:sldId id="445" r:id="rId55"/>
    <p:sldId id="422" r:id="rId56"/>
    <p:sldId id="423" r:id="rId57"/>
    <p:sldId id="424" r:id="rId58"/>
    <p:sldId id="425" r:id="rId59"/>
    <p:sldId id="426" r:id="rId60"/>
    <p:sldId id="432" r:id="rId61"/>
    <p:sldId id="427" r:id="rId62"/>
    <p:sldId id="279" r:id="rId63"/>
    <p:sldId id="280" r:id="rId64"/>
    <p:sldId id="309" r:id="rId65"/>
    <p:sldId id="310" r:id="rId66"/>
    <p:sldId id="375" r:id="rId67"/>
    <p:sldId id="311" r:id="rId68"/>
    <p:sldId id="312" r:id="rId69"/>
    <p:sldId id="430" r:id="rId70"/>
    <p:sldId id="313" r:id="rId71"/>
    <p:sldId id="314" r:id="rId72"/>
    <p:sldId id="429" r:id="rId73"/>
    <p:sldId id="360" r:id="rId74"/>
    <p:sldId id="284" r:id="rId75"/>
    <p:sldId id="361" r:id="rId76"/>
    <p:sldId id="362" r:id="rId77"/>
    <p:sldId id="363" r:id="rId78"/>
    <p:sldId id="364" r:id="rId79"/>
    <p:sldId id="365" r:id="rId80"/>
    <p:sldId id="366" r:id="rId81"/>
    <p:sldId id="367" r:id="rId82"/>
    <p:sldId id="385" r:id="rId83"/>
    <p:sldId id="386" r:id="rId84"/>
    <p:sldId id="387" r:id="rId85"/>
    <p:sldId id="388" r:id="rId86"/>
    <p:sldId id="389" r:id="rId87"/>
    <p:sldId id="390" r:id="rId88"/>
    <p:sldId id="391" r:id="rId89"/>
    <p:sldId id="392" r:id="rId90"/>
    <p:sldId id="393" r:id="rId91"/>
    <p:sldId id="394" r:id="rId92"/>
    <p:sldId id="395" r:id="rId9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22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67" autoAdjust="0"/>
  </p:normalViewPr>
  <p:slideViewPr>
    <p:cSldViewPr>
      <p:cViewPr>
        <p:scale>
          <a:sx n="70" d="100"/>
          <a:sy n="70" d="100"/>
        </p:scale>
        <p:origin x="-2178" y="-10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7F9C5-9407-4BE0-B245-439BD2F1DDE8}" type="datetimeFigureOut">
              <a:rPr lang="tr-TR" smtClean="0"/>
              <a:t>13.10.2015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BC6C64-CA0D-4934-9681-EF13A1614721}" type="slidenum">
              <a:rPr lang="tr-TR" smtClean="0"/>
              <a:t>‹#›</a:t>
            </a:fld>
            <a:endParaRPr lang="tr-TR"/>
          </a:p>
        </p:txBody>
      </p:sp>
    </p:spTree>
    <p:extLst>
      <p:ext uri="{BB962C8B-B14F-4D97-AF65-F5344CB8AC3E}">
        <p14:creationId xmlns:p14="http://schemas.microsoft.com/office/powerpoint/2010/main" val="194778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FBC6C64-CA0D-4934-9681-EF13A1614721}" type="slidenum">
              <a:rPr lang="tr-TR" smtClean="0"/>
              <a:t>12</a:t>
            </a:fld>
            <a:endParaRPr lang="tr-TR"/>
          </a:p>
        </p:txBody>
      </p:sp>
    </p:spTree>
    <p:extLst>
      <p:ext uri="{BB962C8B-B14F-4D97-AF65-F5344CB8AC3E}">
        <p14:creationId xmlns:p14="http://schemas.microsoft.com/office/powerpoint/2010/main" val="852957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FBC6C64-CA0D-4934-9681-EF13A1614721}" type="slidenum">
              <a:rPr lang="tr-TR" smtClean="0"/>
              <a:t>48</a:t>
            </a:fld>
            <a:endParaRPr lang="tr-TR"/>
          </a:p>
        </p:txBody>
      </p:sp>
    </p:spTree>
    <p:extLst>
      <p:ext uri="{BB962C8B-B14F-4D97-AF65-F5344CB8AC3E}">
        <p14:creationId xmlns:p14="http://schemas.microsoft.com/office/powerpoint/2010/main" val="2848741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FBC6C64-CA0D-4934-9681-EF13A1614721}" type="slidenum">
              <a:rPr lang="tr-TR" smtClean="0"/>
              <a:t>49</a:t>
            </a:fld>
            <a:endParaRPr lang="tr-TR"/>
          </a:p>
        </p:txBody>
      </p:sp>
    </p:spTree>
    <p:extLst>
      <p:ext uri="{BB962C8B-B14F-4D97-AF65-F5344CB8AC3E}">
        <p14:creationId xmlns:p14="http://schemas.microsoft.com/office/powerpoint/2010/main" val="1196061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FBC6C64-CA0D-4934-9681-EF13A1614721}" type="slidenum">
              <a:rPr lang="tr-TR" smtClean="0"/>
              <a:t>50</a:t>
            </a:fld>
            <a:endParaRPr lang="tr-TR"/>
          </a:p>
        </p:txBody>
      </p:sp>
    </p:spTree>
    <p:extLst>
      <p:ext uri="{BB962C8B-B14F-4D97-AF65-F5344CB8AC3E}">
        <p14:creationId xmlns:p14="http://schemas.microsoft.com/office/powerpoint/2010/main" val="433229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FBC6C64-CA0D-4934-9681-EF13A1614721}" type="slidenum">
              <a:rPr lang="tr-TR" smtClean="0"/>
              <a:t>62</a:t>
            </a:fld>
            <a:endParaRPr lang="tr-TR"/>
          </a:p>
        </p:txBody>
      </p:sp>
    </p:spTree>
    <p:extLst>
      <p:ext uri="{BB962C8B-B14F-4D97-AF65-F5344CB8AC3E}">
        <p14:creationId xmlns:p14="http://schemas.microsoft.com/office/powerpoint/2010/main" val="173235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FBC6C64-CA0D-4934-9681-EF13A1614721}" type="slidenum">
              <a:rPr lang="tr-TR" smtClean="0"/>
              <a:t>35</a:t>
            </a:fld>
            <a:endParaRPr lang="tr-TR"/>
          </a:p>
        </p:txBody>
      </p:sp>
    </p:spTree>
    <p:extLst>
      <p:ext uri="{BB962C8B-B14F-4D97-AF65-F5344CB8AC3E}">
        <p14:creationId xmlns:p14="http://schemas.microsoft.com/office/powerpoint/2010/main" val="62709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FBC6C64-CA0D-4934-9681-EF13A1614721}" type="slidenum">
              <a:rPr lang="tr-TR" smtClean="0"/>
              <a:t>37</a:t>
            </a:fld>
            <a:endParaRPr lang="tr-TR"/>
          </a:p>
        </p:txBody>
      </p:sp>
    </p:spTree>
    <p:extLst>
      <p:ext uri="{BB962C8B-B14F-4D97-AF65-F5344CB8AC3E}">
        <p14:creationId xmlns:p14="http://schemas.microsoft.com/office/powerpoint/2010/main" val="2002883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FBC6C64-CA0D-4934-9681-EF13A1614721}" type="slidenum">
              <a:rPr lang="tr-TR" smtClean="0"/>
              <a:t>38</a:t>
            </a:fld>
            <a:endParaRPr lang="tr-TR"/>
          </a:p>
        </p:txBody>
      </p:sp>
    </p:spTree>
    <p:extLst>
      <p:ext uri="{BB962C8B-B14F-4D97-AF65-F5344CB8AC3E}">
        <p14:creationId xmlns:p14="http://schemas.microsoft.com/office/powerpoint/2010/main" val="263980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FBC6C64-CA0D-4934-9681-EF13A1614721}" type="slidenum">
              <a:rPr lang="tr-TR" smtClean="0"/>
              <a:t>41</a:t>
            </a:fld>
            <a:endParaRPr lang="tr-TR"/>
          </a:p>
        </p:txBody>
      </p:sp>
    </p:spTree>
    <p:extLst>
      <p:ext uri="{BB962C8B-B14F-4D97-AF65-F5344CB8AC3E}">
        <p14:creationId xmlns:p14="http://schemas.microsoft.com/office/powerpoint/2010/main" val="251709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FBC6C64-CA0D-4934-9681-EF13A1614721}" type="slidenum">
              <a:rPr lang="tr-TR" smtClean="0"/>
              <a:t>43</a:t>
            </a:fld>
            <a:endParaRPr lang="tr-TR"/>
          </a:p>
        </p:txBody>
      </p:sp>
    </p:spTree>
    <p:extLst>
      <p:ext uri="{BB962C8B-B14F-4D97-AF65-F5344CB8AC3E}">
        <p14:creationId xmlns:p14="http://schemas.microsoft.com/office/powerpoint/2010/main" val="245878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FBC6C64-CA0D-4934-9681-EF13A1614721}" type="slidenum">
              <a:rPr lang="tr-TR" smtClean="0"/>
              <a:t>44</a:t>
            </a:fld>
            <a:endParaRPr lang="tr-TR"/>
          </a:p>
        </p:txBody>
      </p:sp>
    </p:spTree>
    <p:extLst>
      <p:ext uri="{BB962C8B-B14F-4D97-AF65-F5344CB8AC3E}">
        <p14:creationId xmlns:p14="http://schemas.microsoft.com/office/powerpoint/2010/main" val="186427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FBC6C64-CA0D-4934-9681-EF13A1614721}" type="slidenum">
              <a:rPr lang="tr-TR" smtClean="0"/>
              <a:t>45</a:t>
            </a:fld>
            <a:endParaRPr lang="tr-TR"/>
          </a:p>
        </p:txBody>
      </p:sp>
    </p:spTree>
    <p:extLst>
      <p:ext uri="{BB962C8B-B14F-4D97-AF65-F5344CB8AC3E}">
        <p14:creationId xmlns:p14="http://schemas.microsoft.com/office/powerpoint/2010/main" val="1944554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FBC6C64-CA0D-4934-9681-EF13A1614721}" type="slidenum">
              <a:rPr lang="tr-TR" smtClean="0"/>
              <a:t>46</a:t>
            </a:fld>
            <a:endParaRPr lang="tr-TR"/>
          </a:p>
        </p:txBody>
      </p:sp>
    </p:spTree>
    <p:extLst>
      <p:ext uri="{BB962C8B-B14F-4D97-AF65-F5344CB8AC3E}">
        <p14:creationId xmlns:p14="http://schemas.microsoft.com/office/powerpoint/2010/main" val="99030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13.10.2015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93467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13.10.2015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86885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13.10.2015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8827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13.10.2015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4380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9F75050-0E15-4C5B-92B0-66D068882F1F}" type="datetimeFigureOut">
              <a:rPr lang="tr-TR" smtClean="0"/>
              <a:pPr/>
              <a:t>13.10.2015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58843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9F75050-0E15-4C5B-92B0-66D068882F1F}" type="datetimeFigureOut">
              <a:rPr lang="tr-TR" smtClean="0"/>
              <a:pPr/>
              <a:t>13.10.2015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66519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F75050-0E15-4C5B-92B0-66D068882F1F}" type="datetimeFigureOut">
              <a:rPr lang="tr-TR" smtClean="0"/>
              <a:pPr/>
              <a:t>13.10.2015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56687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9F75050-0E15-4C5B-92B0-66D068882F1F}" type="datetimeFigureOut">
              <a:rPr lang="tr-TR" smtClean="0"/>
              <a:pPr/>
              <a:t>13.10.2015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77807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F75050-0E15-4C5B-92B0-66D068882F1F}" type="datetimeFigureOut">
              <a:rPr lang="tr-TR" smtClean="0"/>
              <a:pPr/>
              <a:t>13.10.2015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4744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13.10.2015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569868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13.10.2015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551389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13.10.2015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2525481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6663"/>
            <a:ext cx="9173387" cy="6858000"/>
          </a:xfrm>
          <a:solidFill>
            <a:schemeClr val="accent5">
              <a:lumMod val="20000"/>
              <a:lumOff val="80000"/>
            </a:schemeClr>
          </a:solidFill>
          <a:ln>
            <a:solidFill>
              <a:srgbClr val="FF0000"/>
            </a:solidFill>
          </a:ln>
          <a:effectLst/>
        </p:spPr>
        <p:style>
          <a:lnRef idx="3">
            <a:schemeClr val="lt1"/>
          </a:lnRef>
          <a:fillRef idx="1">
            <a:schemeClr val="accent1"/>
          </a:fillRef>
          <a:effectRef idx="1">
            <a:schemeClr val="accent1"/>
          </a:effectRef>
          <a:fontRef idx="minor">
            <a:schemeClr val="lt1"/>
          </a:fontRef>
        </p:style>
        <p:txBody>
          <a:bodyPr/>
          <a:lstStyle/>
          <a:p>
            <a:pPr algn="ctr"/>
            <a:endParaRPr lang="tr-TR" b="1" dirty="0" smtClean="0">
              <a:solidFill>
                <a:srgbClr val="FF0000"/>
              </a:solidFill>
            </a:endParaRPr>
          </a:p>
          <a:p>
            <a:pPr marL="0" indent="0" algn="ctr">
              <a:buNone/>
            </a:pPr>
            <a:endParaRPr lang="tr-TR" b="1" dirty="0">
              <a:solidFill>
                <a:srgbClr val="FF0000"/>
              </a:solidFill>
            </a:endParaRPr>
          </a:p>
          <a:p>
            <a:pPr marL="0" indent="0" algn="ctr">
              <a:buNone/>
            </a:pPr>
            <a:endParaRPr lang="tr-TR"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a:p>
            <a:pPr marL="0" indent="0" algn="ctr">
              <a:buNone/>
            </a:pPr>
            <a:endParaRPr lang="tr-TR"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a:p>
            <a:pPr marL="0" indent="0" algn="ctr">
              <a:buNone/>
            </a:pPr>
            <a:r>
              <a:rPr lang="tr-TR" sz="3600" b="1" dirty="0" smtClean="0">
                <a:ln w="18000">
                  <a:solidFill>
                    <a:schemeClr val="accent2">
                      <a:satMod val="140000"/>
                    </a:schemeClr>
                  </a:solidFill>
                  <a:prstDash val="solid"/>
                  <a:miter lim="800000"/>
                </a:ln>
                <a:solidFill>
                  <a:srgbClr val="FF0000"/>
                </a:solidFill>
                <a:cs typeface="Times New Roman" pitchFamily="18" charset="0"/>
              </a:rPr>
              <a:t>BİTKİ HASTALIK VE ZARARLILARI İLE </a:t>
            </a:r>
          </a:p>
          <a:p>
            <a:pPr marL="0" indent="0" algn="ctr">
              <a:buNone/>
            </a:pPr>
            <a:r>
              <a:rPr lang="tr-TR" sz="3600" b="1" dirty="0" smtClean="0">
                <a:ln w="18000">
                  <a:solidFill>
                    <a:schemeClr val="accent2">
                      <a:satMod val="140000"/>
                    </a:schemeClr>
                  </a:solidFill>
                  <a:prstDash val="solid"/>
                  <a:miter lim="800000"/>
                </a:ln>
                <a:solidFill>
                  <a:srgbClr val="FF0000"/>
                </a:solidFill>
                <a:cs typeface="Times New Roman" pitchFamily="18" charset="0"/>
              </a:rPr>
              <a:t>MÜCADELE YÖNTEMLERİ</a:t>
            </a:r>
          </a:p>
          <a:p>
            <a:pPr marL="0" indent="0" algn="ctr">
              <a:buNone/>
            </a:pPr>
            <a:r>
              <a:rPr lang="tr-TR" sz="3600" b="1" dirty="0" smtClean="0">
                <a:ln w="18000">
                  <a:solidFill>
                    <a:schemeClr val="accent2">
                      <a:satMod val="140000"/>
                    </a:schemeClr>
                  </a:solidFill>
                  <a:prstDash val="solid"/>
                  <a:miter lim="800000"/>
                </a:ln>
                <a:solidFill>
                  <a:srgbClr val="FFFF00"/>
                </a:solidFill>
                <a:cs typeface="Times New Roman" pitchFamily="18" charset="0"/>
              </a:rPr>
              <a:t>(2015-2016 GÜZ)</a:t>
            </a:r>
            <a:endParaRPr lang="tr-TR" sz="3600" b="1" dirty="0">
              <a:ln w="18000">
                <a:solidFill>
                  <a:schemeClr val="accent2">
                    <a:satMod val="140000"/>
                  </a:schemeClr>
                </a:solidFill>
                <a:prstDash val="solid"/>
                <a:miter lim="800000"/>
              </a:ln>
              <a:solidFill>
                <a:srgbClr val="FFFF00"/>
              </a:solidFill>
              <a:cs typeface="Times New Roman" pitchFamily="18" charset="0"/>
            </a:endParaRPr>
          </a:p>
        </p:txBody>
      </p:sp>
    </p:spTree>
    <p:extLst>
      <p:ext uri="{BB962C8B-B14F-4D97-AF65-F5344CB8AC3E}">
        <p14:creationId xmlns:p14="http://schemas.microsoft.com/office/powerpoint/2010/main" val="2332514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6858000"/>
          </a:xfrm>
          <a:solidFill>
            <a:schemeClr val="accent5">
              <a:lumMod val="20000"/>
              <a:lumOff val="80000"/>
            </a:schemeClr>
          </a:solidFill>
        </p:spPr>
        <p:txBody>
          <a:bodyPr>
            <a:normAutofit fontScale="90000"/>
          </a:bodyPr>
          <a:lstStyle/>
          <a:p>
            <a:r>
              <a:rPr lang="tr-TR" sz="3100" b="1" dirty="0" smtClean="0">
                <a:solidFill>
                  <a:srgbClr val="FF0000"/>
                </a:solidFill>
                <a:latin typeface="+mn-lt"/>
              </a:rPr>
              <a:t>                           </a:t>
            </a:r>
            <a:r>
              <a:rPr lang="tr-TR" sz="2200" b="1" dirty="0" smtClean="0">
                <a:solidFill>
                  <a:srgbClr val="FF0000"/>
                </a:solidFill>
                <a:latin typeface="+mn-lt"/>
                <a:cs typeface="Times New Roman" pitchFamily="18" charset="0"/>
              </a:rPr>
              <a:t>YASAL </a:t>
            </a:r>
            <a:r>
              <a:rPr lang="tr-TR" sz="2200" b="1" dirty="0">
                <a:solidFill>
                  <a:srgbClr val="FF0000"/>
                </a:solidFill>
                <a:latin typeface="+mn-lt"/>
                <a:cs typeface="Times New Roman" pitchFamily="18" charset="0"/>
              </a:rPr>
              <a:t>(KANUNSAL) ÖNLEMLER</a:t>
            </a:r>
            <a:br>
              <a:rPr lang="tr-TR" sz="2200" b="1" dirty="0">
                <a:solidFill>
                  <a:srgbClr val="FF0000"/>
                </a:solidFill>
                <a:latin typeface="+mn-lt"/>
                <a:cs typeface="Times New Roman" pitchFamily="18" charset="0"/>
              </a:rPr>
            </a:br>
            <a:r>
              <a:rPr lang="tr-TR" sz="2200" b="1" dirty="0" smtClean="0">
                <a:solidFill>
                  <a:srgbClr val="FF0000"/>
                </a:solidFill>
                <a:latin typeface="+mn-lt"/>
              </a:rPr>
              <a:t>                         </a:t>
            </a:r>
            <a:r>
              <a:rPr lang="tr-TR" sz="2200" b="1" dirty="0" smtClean="0">
                <a:solidFill>
                  <a:schemeClr val="tx1"/>
                </a:solidFill>
                <a:latin typeface="+mn-lt"/>
                <a:cs typeface="Times New Roman" pitchFamily="18" charset="0"/>
              </a:rPr>
              <a:t>İç </a:t>
            </a:r>
            <a:r>
              <a:rPr lang="tr-TR" sz="2200" b="1" dirty="0" err="1" smtClean="0">
                <a:solidFill>
                  <a:schemeClr val="tx1"/>
                </a:solidFill>
                <a:latin typeface="+mn-lt"/>
                <a:cs typeface="Times New Roman" pitchFamily="18" charset="0"/>
              </a:rPr>
              <a:t>Karantİnaya</a:t>
            </a:r>
            <a:r>
              <a:rPr lang="tr-TR" sz="2200" b="1" dirty="0" smtClean="0">
                <a:solidFill>
                  <a:schemeClr val="tx1"/>
                </a:solidFill>
                <a:latin typeface="+mn-lt"/>
                <a:cs typeface="Times New Roman" pitchFamily="18" charset="0"/>
              </a:rPr>
              <a:t> </a:t>
            </a:r>
            <a:r>
              <a:rPr lang="tr-TR" sz="2200" b="1" dirty="0" err="1" smtClean="0">
                <a:solidFill>
                  <a:schemeClr val="tx1"/>
                </a:solidFill>
                <a:latin typeface="+mn-lt"/>
                <a:cs typeface="Times New Roman" pitchFamily="18" charset="0"/>
              </a:rPr>
              <a:t>Tabİ</a:t>
            </a:r>
            <a:r>
              <a:rPr lang="tr-TR" sz="2200" b="1" dirty="0" smtClean="0">
                <a:solidFill>
                  <a:schemeClr val="tx1"/>
                </a:solidFill>
                <a:latin typeface="+mn-lt"/>
                <a:cs typeface="Times New Roman" pitchFamily="18" charset="0"/>
              </a:rPr>
              <a:t> </a:t>
            </a:r>
            <a:r>
              <a:rPr lang="tr-TR" sz="2200" b="1" dirty="0" err="1" smtClean="0">
                <a:solidFill>
                  <a:schemeClr val="tx1"/>
                </a:solidFill>
                <a:latin typeface="+mn-lt"/>
                <a:cs typeface="Times New Roman" pitchFamily="18" charset="0"/>
              </a:rPr>
              <a:t>HastalIklar</a:t>
            </a:r>
            <a:r>
              <a:rPr lang="tr-TR" sz="2200" b="1" dirty="0">
                <a:solidFill>
                  <a:schemeClr val="tx1"/>
                </a:solidFill>
                <a:latin typeface="+mn-lt"/>
                <a:cs typeface="Times New Roman" pitchFamily="18" charset="0"/>
              </a:rPr>
              <a:t/>
            </a:r>
            <a:br>
              <a:rPr lang="tr-TR" sz="2200" b="1" dirty="0">
                <a:solidFill>
                  <a:schemeClr val="tx1"/>
                </a:solidFill>
                <a:latin typeface="+mn-lt"/>
                <a:cs typeface="Times New Roman" pitchFamily="18" charset="0"/>
              </a:rPr>
            </a:br>
            <a:r>
              <a:rPr lang="tr-TR" sz="2700" b="1" dirty="0" smtClean="0">
                <a:solidFill>
                  <a:srgbClr val="0070C0"/>
                </a:solidFill>
                <a:latin typeface="+mn-lt"/>
                <a:cs typeface="Times New Roman" pitchFamily="18" charset="0"/>
              </a:rPr>
              <a:t>VİRÜSLER: </a:t>
            </a:r>
            <a:r>
              <a:rPr lang="tr-TR" sz="2200" dirty="0">
                <a:latin typeface="+mn-lt"/>
                <a:cs typeface="Times New Roman" pitchFamily="18" charset="0"/>
              </a:rPr>
              <a:t/>
            </a:r>
            <a:br>
              <a:rPr lang="tr-TR" sz="2200" dirty="0">
                <a:latin typeface="+mn-lt"/>
                <a:cs typeface="Times New Roman" pitchFamily="18" charset="0"/>
              </a:rPr>
            </a:br>
            <a:r>
              <a:rPr lang="tr-TR" sz="2700" cap="none" dirty="0" smtClean="0">
                <a:solidFill>
                  <a:prstClr val="black"/>
                </a:solidFill>
                <a:latin typeface="+mn-lt"/>
                <a:cs typeface="Times New Roman" pitchFamily="18" charset="0"/>
              </a:rPr>
              <a:t>20 </a:t>
            </a:r>
            <a:r>
              <a:rPr lang="tr-TR" sz="2700" cap="none" dirty="0">
                <a:solidFill>
                  <a:prstClr val="black"/>
                </a:solidFill>
                <a:latin typeface="+mn-lt"/>
                <a:cs typeface="Times New Roman" pitchFamily="18" charset="0"/>
              </a:rPr>
              <a:t>-</a:t>
            </a:r>
            <a:r>
              <a:rPr lang="tr-TR" sz="2700" b="0" cap="none" dirty="0">
                <a:solidFill>
                  <a:srgbClr val="FFFFFF"/>
                </a:solidFill>
                <a:latin typeface="+mn-lt"/>
                <a:cs typeface="Times New Roman" pitchFamily="18" charset="0"/>
              </a:rPr>
              <a:t> </a:t>
            </a:r>
            <a:r>
              <a:rPr lang="tr-TR" sz="2700" b="0" cap="none" dirty="0">
                <a:solidFill>
                  <a:prstClr val="black"/>
                </a:solidFill>
                <a:latin typeface="+mn-lt"/>
                <a:cs typeface="Times New Roman" pitchFamily="18" charset="0"/>
              </a:rPr>
              <a:t>Satsuma </a:t>
            </a:r>
            <a:r>
              <a:rPr lang="tr-TR" sz="2700" b="0" cap="none" dirty="0" err="1">
                <a:solidFill>
                  <a:prstClr val="black"/>
                </a:solidFill>
                <a:latin typeface="+mn-lt"/>
                <a:cs typeface="Times New Roman" pitchFamily="18" charset="0"/>
              </a:rPr>
              <a:t>dwarf</a:t>
            </a:r>
            <a:r>
              <a:rPr lang="tr-TR" sz="2700" b="0" cap="none" dirty="0">
                <a:solidFill>
                  <a:prstClr val="black"/>
                </a:solidFill>
                <a:latin typeface="+mn-lt"/>
                <a:cs typeface="Times New Roman" pitchFamily="18" charset="0"/>
              </a:rPr>
              <a:t> </a:t>
            </a:r>
            <a:r>
              <a:rPr lang="tr-TR" sz="2700" b="0" cap="none" dirty="0" err="1">
                <a:solidFill>
                  <a:prstClr val="black"/>
                </a:solidFill>
                <a:latin typeface="+mn-lt"/>
                <a:cs typeface="Times New Roman" pitchFamily="18" charset="0"/>
              </a:rPr>
              <a:t>nepovirus</a:t>
            </a:r>
            <a:r>
              <a:rPr lang="tr-TR" sz="2700" b="0" cap="none" dirty="0">
                <a:solidFill>
                  <a:prstClr val="black"/>
                </a:solidFill>
                <a:latin typeface="+mn-lt"/>
                <a:cs typeface="Times New Roman" pitchFamily="18" charset="0"/>
              </a:rPr>
              <a:t> (Satsuma cücelik virüsü)</a:t>
            </a:r>
            <a:br>
              <a:rPr lang="tr-TR" sz="2700" b="0" cap="none" dirty="0">
                <a:solidFill>
                  <a:prstClr val="black"/>
                </a:solidFill>
                <a:latin typeface="+mn-lt"/>
                <a:cs typeface="Times New Roman" pitchFamily="18" charset="0"/>
              </a:rPr>
            </a:br>
            <a:r>
              <a:rPr lang="tr-TR" sz="2700" cap="none" dirty="0">
                <a:solidFill>
                  <a:prstClr val="black"/>
                </a:solidFill>
                <a:latin typeface="+mn-lt"/>
                <a:cs typeface="Times New Roman" pitchFamily="18" charset="0"/>
              </a:rPr>
              <a:t>21-</a:t>
            </a:r>
            <a:r>
              <a:rPr lang="tr-TR" sz="2700" b="0" cap="none" dirty="0">
                <a:solidFill>
                  <a:prstClr val="black"/>
                </a:solidFill>
                <a:latin typeface="+mn-lt"/>
                <a:cs typeface="Times New Roman" pitchFamily="18" charset="0"/>
              </a:rPr>
              <a:t> </a:t>
            </a:r>
            <a:r>
              <a:rPr lang="tr-TR" sz="2700" b="0" cap="none" dirty="0" err="1">
                <a:solidFill>
                  <a:prstClr val="black"/>
                </a:solidFill>
                <a:latin typeface="+mn-lt"/>
                <a:cs typeface="Times New Roman" pitchFamily="18" charset="0"/>
              </a:rPr>
              <a:t>Strawberry</a:t>
            </a:r>
            <a:r>
              <a:rPr lang="tr-TR" sz="2700" b="0" cap="none" dirty="0">
                <a:solidFill>
                  <a:prstClr val="black"/>
                </a:solidFill>
                <a:latin typeface="+mn-lt"/>
                <a:cs typeface="Times New Roman" pitchFamily="18" charset="0"/>
              </a:rPr>
              <a:t> </a:t>
            </a:r>
            <a:r>
              <a:rPr lang="tr-TR" sz="2700" b="0" cap="none" dirty="0" err="1">
                <a:solidFill>
                  <a:prstClr val="black"/>
                </a:solidFill>
                <a:latin typeface="+mn-lt"/>
                <a:cs typeface="Times New Roman" pitchFamily="18" charset="0"/>
              </a:rPr>
              <a:t>latent</a:t>
            </a:r>
            <a:r>
              <a:rPr lang="tr-TR" sz="2700" b="0" cap="none" dirty="0">
                <a:solidFill>
                  <a:prstClr val="black"/>
                </a:solidFill>
                <a:latin typeface="+mn-lt"/>
                <a:cs typeface="Times New Roman" pitchFamily="18" charset="0"/>
              </a:rPr>
              <a:t> </a:t>
            </a:r>
            <a:r>
              <a:rPr lang="tr-TR" sz="2700" b="0" cap="none" dirty="0" err="1">
                <a:solidFill>
                  <a:prstClr val="black"/>
                </a:solidFill>
                <a:latin typeface="+mn-lt"/>
                <a:cs typeface="Times New Roman" pitchFamily="18" charset="0"/>
              </a:rPr>
              <a:t>ringspot</a:t>
            </a:r>
            <a:r>
              <a:rPr lang="tr-TR" sz="2700" b="0" cap="none" dirty="0">
                <a:solidFill>
                  <a:prstClr val="black"/>
                </a:solidFill>
                <a:latin typeface="+mn-lt"/>
                <a:cs typeface="Times New Roman" pitchFamily="18" charset="0"/>
              </a:rPr>
              <a:t> </a:t>
            </a:r>
            <a:r>
              <a:rPr lang="tr-TR" sz="2700" b="0" cap="none" dirty="0" err="1">
                <a:solidFill>
                  <a:prstClr val="black"/>
                </a:solidFill>
                <a:latin typeface="+mn-lt"/>
                <a:cs typeface="Times New Roman" pitchFamily="18" charset="0"/>
              </a:rPr>
              <a:t>nepovirus</a:t>
            </a:r>
            <a:r>
              <a:rPr lang="tr-TR" sz="2700" b="0" cap="none" dirty="0">
                <a:solidFill>
                  <a:prstClr val="black"/>
                </a:solidFill>
                <a:latin typeface="+mn-lt"/>
                <a:cs typeface="Times New Roman" pitchFamily="18" charset="0"/>
              </a:rPr>
              <a:t> (Çilek </a:t>
            </a:r>
            <a:r>
              <a:rPr lang="tr-TR" sz="2700" b="0" cap="none" dirty="0" err="1">
                <a:solidFill>
                  <a:prstClr val="black"/>
                </a:solidFill>
                <a:latin typeface="+mn-lt"/>
                <a:cs typeface="Times New Roman" pitchFamily="18" charset="0"/>
              </a:rPr>
              <a:t>latent</a:t>
            </a:r>
            <a:r>
              <a:rPr lang="tr-TR" sz="2700" b="0" cap="none" dirty="0">
                <a:solidFill>
                  <a:prstClr val="black"/>
                </a:solidFill>
                <a:latin typeface="+mn-lt"/>
                <a:cs typeface="Times New Roman" pitchFamily="18" charset="0"/>
              </a:rPr>
              <a:t> halkalı leke virüsü)</a:t>
            </a:r>
            <a:br>
              <a:rPr lang="tr-TR" sz="2700" b="0" cap="none" dirty="0">
                <a:solidFill>
                  <a:prstClr val="black"/>
                </a:solidFill>
                <a:latin typeface="+mn-lt"/>
                <a:cs typeface="Times New Roman" pitchFamily="18" charset="0"/>
              </a:rPr>
            </a:br>
            <a:r>
              <a:rPr lang="tr-TR" sz="2700" cap="none" dirty="0">
                <a:solidFill>
                  <a:prstClr val="black"/>
                </a:solidFill>
                <a:latin typeface="+mn-lt"/>
                <a:cs typeface="Times New Roman" pitchFamily="18" charset="0"/>
              </a:rPr>
              <a:t>22-</a:t>
            </a:r>
            <a:r>
              <a:rPr lang="tr-TR" sz="2700" b="0" cap="none" dirty="0">
                <a:solidFill>
                  <a:prstClr val="black"/>
                </a:solidFill>
                <a:latin typeface="+mn-lt"/>
                <a:cs typeface="Times New Roman" pitchFamily="18" charset="0"/>
              </a:rPr>
              <a:t> </a:t>
            </a:r>
            <a:r>
              <a:rPr lang="tr-TR" sz="2700" b="0" cap="none" dirty="0" err="1">
                <a:solidFill>
                  <a:prstClr val="black"/>
                </a:solidFill>
                <a:latin typeface="+mn-lt"/>
                <a:cs typeface="Times New Roman" pitchFamily="18" charset="0"/>
              </a:rPr>
              <a:t>Tomato</a:t>
            </a:r>
            <a:r>
              <a:rPr lang="tr-TR" sz="2700" b="0" cap="none" dirty="0">
                <a:solidFill>
                  <a:prstClr val="black"/>
                </a:solidFill>
                <a:latin typeface="+mn-lt"/>
                <a:cs typeface="Times New Roman" pitchFamily="18" charset="0"/>
              </a:rPr>
              <a:t> </a:t>
            </a:r>
            <a:r>
              <a:rPr lang="tr-TR" sz="2700" b="0" cap="none" dirty="0" err="1">
                <a:solidFill>
                  <a:prstClr val="black"/>
                </a:solidFill>
                <a:latin typeface="+mn-lt"/>
                <a:cs typeface="Times New Roman" pitchFamily="18" charset="0"/>
              </a:rPr>
              <a:t>black</a:t>
            </a:r>
            <a:r>
              <a:rPr lang="tr-TR" sz="2700" b="0" cap="none" dirty="0">
                <a:solidFill>
                  <a:prstClr val="black"/>
                </a:solidFill>
                <a:latin typeface="+mn-lt"/>
                <a:cs typeface="Times New Roman" pitchFamily="18" charset="0"/>
              </a:rPr>
              <a:t> ring </a:t>
            </a:r>
            <a:r>
              <a:rPr lang="tr-TR" sz="2700" b="0" cap="none" dirty="0" err="1">
                <a:solidFill>
                  <a:prstClr val="black"/>
                </a:solidFill>
                <a:latin typeface="+mn-lt"/>
                <a:cs typeface="Times New Roman" pitchFamily="18" charset="0"/>
              </a:rPr>
              <a:t>nepovirus</a:t>
            </a:r>
            <a:r>
              <a:rPr lang="tr-TR" sz="2700" b="0" cap="none" dirty="0">
                <a:solidFill>
                  <a:prstClr val="black"/>
                </a:solidFill>
                <a:latin typeface="+mn-lt"/>
                <a:cs typeface="Times New Roman" pitchFamily="18" charset="0"/>
              </a:rPr>
              <a:t> (Domates siyah halka virüsü)</a:t>
            </a:r>
            <a:br>
              <a:rPr lang="tr-TR" sz="2700" b="0" cap="none" dirty="0">
                <a:solidFill>
                  <a:prstClr val="black"/>
                </a:solidFill>
                <a:latin typeface="+mn-lt"/>
                <a:cs typeface="Times New Roman" pitchFamily="18" charset="0"/>
              </a:rPr>
            </a:br>
            <a:r>
              <a:rPr lang="tr-TR" sz="2700" cap="none" dirty="0">
                <a:solidFill>
                  <a:prstClr val="black"/>
                </a:solidFill>
                <a:latin typeface="+mn-lt"/>
                <a:cs typeface="Times New Roman" pitchFamily="18" charset="0"/>
              </a:rPr>
              <a:t>23- </a:t>
            </a:r>
            <a:r>
              <a:rPr lang="tr-TR" sz="2700" b="0" cap="none" dirty="0" err="1">
                <a:solidFill>
                  <a:prstClr val="black"/>
                </a:solidFill>
                <a:latin typeface="+mn-lt"/>
                <a:cs typeface="Times New Roman" pitchFamily="18" charset="0"/>
              </a:rPr>
              <a:t>Tomato</a:t>
            </a:r>
            <a:r>
              <a:rPr lang="tr-TR" sz="2700" b="0" cap="none" dirty="0">
                <a:solidFill>
                  <a:prstClr val="black"/>
                </a:solidFill>
                <a:latin typeface="+mn-lt"/>
                <a:cs typeface="Times New Roman" pitchFamily="18" charset="0"/>
              </a:rPr>
              <a:t> </a:t>
            </a:r>
            <a:r>
              <a:rPr lang="tr-TR" sz="2700" b="0" cap="none" dirty="0" err="1">
                <a:solidFill>
                  <a:prstClr val="black"/>
                </a:solidFill>
                <a:latin typeface="+mn-lt"/>
                <a:cs typeface="Times New Roman" pitchFamily="18" charset="0"/>
              </a:rPr>
              <a:t>ringspot</a:t>
            </a:r>
            <a:r>
              <a:rPr lang="tr-TR" sz="2700" b="0" cap="none" dirty="0">
                <a:solidFill>
                  <a:prstClr val="black"/>
                </a:solidFill>
                <a:latin typeface="+mn-lt"/>
                <a:cs typeface="Times New Roman" pitchFamily="18" charset="0"/>
              </a:rPr>
              <a:t> </a:t>
            </a:r>
            <a:r>
              <a:rPr lang="tr-TR" sz="2700" b="0" cap="none" dirty="0" err="1" smtClean="0">
                <a:solidFill>
                  <a:prstClr val="black"/>
                </a:solidFill>
                <a:latin typeface="+mn-lt"/>
                <a:cs typeface="Times New Roman" pitchFamily="18" charset="0"/>
              </a:rPr>
              <a:t>nepovirus</a:t>
            </a:r>
            <a:r>
              <a:rPr lang="tr-TR" sz="2700" b="0" cap="none" dirty="0">
                <a:solidFill>
                  <a:prstClr val="black"/>
                </a:solidFill>
                <a:latin typeface="+mn-lt"/>
                <a:cs typeface="Times New Roman" pitchFamily="18" charset="0"/>
              </a:rPr>
              <a:t> </a:t>
            </a:r>
            <a:r>
              <a:rPr lang="tr-TR" sz="2700" b="0" cap="none" dirty="0" smtClean="0">
                <a:solidFill>
                  <a:prstClr val="black"/>
                </a:solidFill>
                <a:latin typeface="+mn-lt"/>
                <a:cs typeface="Times New Roman" pitchFamily="18" charset="0"/>
              </a:rPr>
              <a:t>(Domates </a:t>
            </a:r>
            <a:r>
              <a:rPr lang="tr-TR" sz="2700" b="0" cap="none" dirty="0">
                <a:solidFill>
                  <a:prstClr val="black"/>
                </a:solidFill>
                <a:latin typeface="+mn-lt"/>
                <a:cs typeface="Times New Roman" pitchFamily="18" charset="0"/>
              </a:rPr>
              <a:t>halkalı leke virüsü) (elma, sardunya, sert çekirdekliler ve ahudududa)</a:t>
            </a:r>
            <a:br>
              <a:rPr lang="tr-TR" sz="2700" b="0" cap="none" dirty="0">
                <a:solidFill>
                  <a:prstClr val="black"/>
                </a:solidFill>
                <a:latin typeface="+mn-lt"/>
                <a:cs typeface="Times New Roman" pitchFamily="18" charset="0"/>
              </a:rPr>
            </a:br>
            <a:r>
              <a:rPr lang="tr-TR" sz="2700" cap="none" dirty="0">
                <a:solidFill>
                  <a:prstClr val="black"/>
                </a:solidFill>
                <a:latin typeface="+mn-lt"/>
                <a:cs typeface="Times New Roman" pitchFamily="18" charset="0"/>
              </a:rPr>
              <a:t>24- </a:t>
            </a:r>
            <a:r>
              <a:rPr lang="tr-TR" sz="2700" b="0" cap="none" dirty="0" err="1">
                <a:solidFill>
                  <a:prstClr val="black"/>
                </a:solidFill>
                <a:latin typeface="+mn-lt"/>
                <a:cs typeface="Times New Roman" pitchFamily="18" charset="0"/>
              </a:rPr>
              <a:t>Tomato</a:t>
            </a:r>
            <a:r>
              <a:rPr lang="tr-TR" sz="2700" b="0" cap="none" dirty="0">
                <a:solidFill>
                  <a:prstClr val="black"/>
                </a:solidFill>
                <a:latin typeface="+mn-lt"/>
                <a:cs typeface="Times New Roman" pitchFamily="18" charset="0"/>
              </a:rPr>
              <a:t> </a:t>
            </a:r>
            <a:r>
              <a:rPr lang="tr-TR" sz="2700" b="0" cap="none" dirty="0" err="1">
                <a:solidFill>
                  <a:prstClr val="black"/>
                </a:solidFill>
                <a:latin typeface="+mn-lt"/>
                <a:cs typeface="Times New Roman" pitchFamily="18" charset="0"/>
              </a:rPr>
              <a:t>spotted</a:t>
            </a:r>
            <a:r>
              <a:rPr lang="tr-TR" sz="2700" b="0" cap="none" dirty="0">
                <a:solidFill>
                  <a:prstClr val="black"/>
                </a:solidFill>
                <a:latin typeface="+mn-lt"/>
                <a:cs typeface="Times New Roman" pitchFamily="18" charset="0"/>
              </a:rPr>
              <a:t> </a:t>
            </a:r>
            <a:r>
              <a:rPr lang="tr-TR" sz="2700" b="0" cap="none" dirty="0" err="1">
                <a:solidFill>
                  <a:prstClr val="black"/>
                </a:solidFill>
                <a:latin typeface="+mn-lt"/>
                <a:cs typeface="Times New Roman" pitchFamily="18" charset="0"/>
              </a:rPr>
              <a:t>wilt</a:t>
            </a:r>
            <a:r>
              <a:rPr lang="tr-TR" sz="2700" b="0" cap="none" dirty="0">
                <a:solidFill>
                  <a:prstClr val="black"/>
                </a:solidFill>
                <a:latin typeface="+mn-lt"/>
                <a:cs typeface="Times New Roman" pitchFamily="18" charset="0"/>
              </a:rPr>
              <a:t> </a:t>
            </a:r>
            <a:r>
              <a:rPr lang="tr-TR" sz="2700" b="0" cap="none" dirty="0" err="1">
                <a:solidFill>
                  <a:prstClr val="black"/>
                </a:solidFill>
                <a:latin typeface="+mn-lt"/>
                <a:cs typeface="Times New Roman" pitchFamily="18" charset="0"/>
              </a:rPr>
              <a:t>tospovirus</a:t>
            </a:r>
            <a:r>
              <a:rPr lang="tr-TR" sz="2700" b="0" cap="none" dirty="0">
                <a:solidFill>
                  <a:prstClr val="black"/>
                </a:solidFill>
                <a:latin typeface="+mn-lt"/>
                <a:cs typeface="Times New Roman" pitchFamily="18" charset="0"/>
              </a:rPr>
              <a:t> (Domates lekeli solgunluk virüsü) (domates, biber, kereviz, kavun, camgüzeli, patlıcan, marul, yerfıstığı, tütün fideleri ve patateste)</a:t>
            </a:r>
            <a:br>
              <a:rPr lang="tr-TR" sz="2700" b="0" cap="none" dirty="0">
                <a:solidFill>
                  <a:prstClr val="black"/>
                </a:solidFill>
                <a:latin typeface="+mn-lt"/>
                <a:cs typeface="Times New Roman" pitchFamily="18" charset="0"/>
              </a:rPr>
            </a:br>
            <a:r>
              <a:rPr lang="tr-TR" sz="2700" cap="none" dirty="0">
                <a:solidFill>
                  <a:prstClr val="black"/>
                </a:solidFill>
                <a:latin typeface="+mn-lt"/>
                <a:cs typeface="Times New Roman" pitchFamily="18" charset="0"/>
              </a:rPr>
              <a:t>25- </a:t>
            </a:r>
            <a:r>
              <a:rPr lang="en-US" sz="2700" b="0" cap="none" dirty="0">
                <a:solidFill>
                  <a:prstClr val="black"/>
                </a:solidFill>
                <a:latin typeface="+mn-lt"/>
                <a:cs typeface="Times New Roman" pitchFamily="18" charset="0"/>
              </a:rPr>
              <a:t>Tomato yellow leaf curl </a:t>
            </a:r>
            <a:r>
              <a:rPr lang="en-US" sz="2700" b="0" cap="none" dirty="0" err="1">
                <a:solidFill>
                  <a:prstClr val="black"/>
                </a:solidFill>
                <a:latin typeface="+mn-lt"/>
                <a:cs typeface="Times New Roman" pitchFamily="18" charset="0"/>
              </a:rPr>
              <a:t>begomovirus</a:t>
            </a:r>
            <a:r>
              <a:rPr lang="tr-TR" sz="2700" b="0" cap="none" dirty="0">
                <a:solidFill>
                  <a:prstClr val="black"/>
                </a:solidFill>
                <a:latin typeface="+mn-lt"/>
                <a:cs typeface="Times New Roman" pitchFamily="18" charset="0"/>
              </a:rPr>
              <a:t> (Domates sarı yaprak kıvırcıklık virüsü)</a:t>
            </a:r>
            <a:br>
              <a:rPr lang="tr-TR" sz="2700" b="0" cap="none" dirty="0">
                <a:solidFill>
                  <a:prstClr val="black"/>
                </a:solidFill>
                <a:latin typeface="+mn-lt"/>
                <a:cs typeface="Times New Roman" pitchFamily="18" charset="0"/>
              </a:rPr>
            </a:br>
            <a:r>
              <a:rPr lang="tr-TR" sz="2700" b="1" dirty="0">
                <a:solidFill>
                  <a:schemeClr val="tx1"/>
                </a:solidFill>
                <a:latin typeface="+mn-lt"/>
              </a:rPr>
              <a:t/>
            </a:r>
            <a:br>
              <a:rPr lang="tr-TR" sz="2700" b="1" dirty="0">
                <a:solidFill>
                  <a:schemeClr val="tx1"/>
                </a:solidFill>
                <a:latin typeface="+mn-lt"/>
              </a:rPr>
            </a:br>
            <a:r>
              <a:rPr lang="tr-TR" sz="3100" b="1" dirty="0">
                <a:solidFill>
                  <a:schemeClr val="tx1"/>
                </a:solidFill>
                <a:latin typeface="+mn-lt"/>
              </a:rPr>
              <a:t/>
            </a:r>
            <a:br>
              <a:rPr lang="tr-TR" sz="3100" b="1" dirty="0">
                <a:solidFill>
                  <a:schemeClr val="tx1"/>
                </a:solidFill>
                <a:latin typeface="+mn-lt"/>
              </a:rPr>
            </a:br>
            <a:r>
              <a:rPr lang="tr-TR" sz="3100" dirty="0">
                <a:solidFill>
                  <a:schemeClr val="tx1"/>
                </a:solidFill>
              </a:rPr>
              <a:t/>
            </a:r>
            <a:br>
              <a:rPr lang="tr-TR" sz="3100" dirty="0">
                <a:solidFill>
                  <a:schemeClr val="tx1"/>
                </a:solidFill>
              </a:rPr>
            </a:br>
            <a:endParaRPr lang="tr-TR" sz="3100" dirty="0">
              <a:solidFill>
                <a:schemeClr val="tx1"/>
              </a:solidFill>
            </a:endParaRPr>
          </a:p>
        </p:txBody>
      </p:sp>
    </p:spTree>
    <p:extLst>
      <p:ext uri="{BB962C8B-B14F-4D97-AF65-F5344CB8AC3E}">
        <p14:creationId xmlns:p14="http://schemas.microsoft.com/office/powerpoint/2010/main" val="141953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5">
              <a:lumMod val="20000"/>
              <a:lumOff val="80000"/>
            </a:schemeClr>
          </a:solidFill>
        </p:spPr>
        <p:txBody>
          <a:bodyPr>
            <a:normAutofit/>
          </a:bodyPr>
          <a:lstStyle/>
          <a:p>
            <a:pPr marL="0" indent="0">
              <a:buNone/>
            </a:pPr>
            <a:endParaRPr lang="tr-TR" sz="2000" dirty="0" smtClean="0"/>
          </a:p>
          <a:p>
            <a:pPr marL="0" indent="0">
              <a:buNone/>
            </a:pPr>
            <a:r>
              <a:rPr lang="tr-TR" sz="2000" b="1" dirty="0" smtClean="0"/>
              <a:t>Zirai </a:t>
            </a:r>
            <a:r>
              <a:rPr lang="tr-TR" sz="2000" b="1" dirty="0"/>
              <a:t>Karantina Müdürlükleri </a:t>
            </a:r>
            <a:r>
              <a:rPr lang="tr-TR" sz="2000" b="1" dirty="0" smtClean="0"/>
              <a:t>ilk olarak :</a:t>
            </a:r>
          </a:p>
          <a:p>
            <a:pPr marL="0" indent="0">
              <a:buNone/>
            </a:pPr>
            <a:r>
              <a:rPr lang="tr-TR" sz="2000" dirty="0" smtClean="0"/>
              <a:t>İzmir, </a:t>
            </a:r>
          </a:p>
          <a:p>
            <a:pPr marL="0" indent="0">
              <a:buNone/>
            </a:pPr>
            <a:r>
              <a:rPr lang="tr-TR" sz="2000" dirty="0" smtClean="0"/>
              <a:t>İstanbul,</a:t>
            </a:r>
          </a:p>
          <a:p>
            <a:pPr marL="0" indent="0">
              <a:buNone/>
            </a:pPr>
            <a:r>
              <a:rPr lang="tr-TR" sz="2000" dirty="0" smtClean="0"/>
              <a:t>Mersin,</a:t>
            </a:r>
          </a:p>
          <a:p>
            <a:pPr marL="0" indent="0">
              <a:buNone/>
            </a:pPr>
            <a:r>
              <a:rPr lang="tr-TR" sz="2000" dirty="0" smtClean="0"/>
              <a:t>Samsun,                     </a:t>
            </a:r>
          </a:p>
          <a:p>
            <a:pPr marL="0" indent="0">
              <a:buNone/>
            </a:pPr>
            <a:r>
              <a:rPr lang="tr-TR" sz="2000" dirty="0" smtClean="0"/>
              <a:t>Trabzon,</a:t>
            </a:r>
          </a:p>
          <a:p>
            <a:pPr marL="0" indent="0">
              <a:buNone/>
            </a:pPr>
            <a:r>
              <a:rPr lang="tr-TR" sz="2000" dirty="0" smtClean="0"/>
              <a:t>Antalya ve</a:t>
            </a:r>
          </a:p>
          <a:p>
            <a:pPr marL="0" indent="0">
              <a:buNone/>
            </a:pPr>
            <a:r>
              <a:rPr lang="tr-TR" sz="2000" dirty="0" smtClean="0"/>
              <a:t>Hatay </a:t>
            </a:r>
            <a:r>
              <a:rPr lang="tr-TR" sz="2000" dirty="0"/>
              <a:t>illerinde açılmıştır</a:t>
            </a:r>
            <a:r>
              <a:rPr lang="tr-TR" sz="2000" dirty="0" smtClean="0"/>
              <a:t>.</a:t>
            </a:r>
          </a:p>
          <a:p>
            <a:pPr marL="0" indent="0">
              <a:buNone/>
            </a:pPr>
            <a:r>
              <a:rPr lang="tr-TR" sz="2000" dirty="0" smtClean="0"/>
              <a:t> </a:t>
            </a:r>
          </a:p>
          <a:p>
            <a:pPr marL="0" indent="0">
              <a:buNone/>
            </a:pPr>
            <a:r>
              <a:rPr lang="tr-TR" sz="2000" b="1" dirty="0" smtClean="0">
                <a:solidFill>
                  <a:srgbClr val="FF0000"/>
                </a:solidFill>
              </a:rPr>
              <a:t>08.06.2011 </a:t>
            </a:r>
            <a:r>
              <a:rPr lang="tr-TR" sz="2000" b="1" dirty="0">
                <a:solidFill>
                  <a:srgbClr val="FF0000"/>
                </a:solidFill>
              </a:rPr>
              <a:t>tarihinde </a:t>
            </a:r>
            <a:r>
              <a:rPr lang="tr-TR" sz="2000" dirty="0"/>
              <a:t>Kanun Hükmünde Kararname </a:t>
            </a:r>
            <a:r>
              <a:rPr lang="tr-TR" sz="2000" dirty="0" smtClean="0"/>
              <a:t>ile </a:t>
            </a:r>
            <a:r>
              <a:rPr lang="tr-TR" sz="2000" b="1" dirty="0" smtClean="0"/>
              <a:t>Artvin, </a:t>
            </a:r>
            <a:r>
              <a:rPr lang="tr-TR" sz="2000" b="1" dirty="0" smtClean="0">
                <a:solidFill>
                  <a:srgbClr val="FF0000"/>
                </a:solidFill>
              </a:rPr>
              <a:t>Bursa</a:t>
            </a:r>
            <a:r>
              <a:rPr lang="tr-TR" sz="2000" b="1" dirty="0" smtClean="0"/>
              <a:t>, Ağrı,  Ankara, Şırnak </a:t>
            </a:r>
            <a:r>
              <a:rPr lang="tr-TR" sz="2000" b="1" dirty="0"/>
              <a:t>'ta</a:t>
            </a:r>
            <a:r>
              <a:rPr lang="tr-TR" sz="2000" dirty="0"/>
              <a:t> Zirai Karantina Müdürlüğü kurulmasına karar verilmiştir. </a:t>
            </a:r>
            <a:endParaRPr lang="tr-TR" sz="2000" dirty="0" smtClean="0"/>
          </a:p>
          <a:p>
            <a:pPr marL="0" indent="0">
              <a:buNone/>
            </a:pPr>
            <a:endParaRPr lang="tr-TR" sz="2000" dirty="0"/>
          </a:p>
          <a:p>
            <a:pPr marL="0" indent="0">
              <a:buNone/>
            </a:pPr>
            <a:r>
              <a:rPr lang="tr-TR" sz="2000" dirty="0" smtClean="0"/>
              <a:t>Bursa </a:t>
            </a:r>
            <a:r>
              <a:rPr lang="tr-TR" sz="2000" dirty="0"/>
              <a:t>Zirai Karantina Müdürlüğü 22.07.2013 tarihinde İl Gıda Tarım ve Hayvancılık Müdürlüğünden ayrılarak  yeni binasında faaliyetlerine başlamıştır. </a:t>
            </a:r>
          </a:p>
        </p:txBody>
      </p:sp>
    </p:spTree>
    <p:extLst>
      <p:ext uri="{BB962C8B-B14F-4D97-AF65-F5344CB8AC3E}">
        <p14:creationId xmlns:p14="http://schemas.microsoft.com/office/powerpoint/2010/main" val="1559719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70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81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620688"/>
          </a:xfrm>
          <a:solidFill>
            <a:schemeClr val="accent5">
              <a:lumMod val="20000"/>
              <a:lumOff val="80000"/>
            </a:schemeClr>
          </a:solidFill>
        </p:spPr>
        <p:txBody>
          <a:bodyPr>
            <a:normAutofit/>
          </a:bodyPr>
          <a:lstStyle/>
          <a:p>
            <a:r>
              <a:rPr lang="tr-TR" sz="2400" b="1" dirty="0" smtClean="0">
                <a:solidFill>
                  <a:srgbClr val="FF0000"/>
                </a:solidFill>
              </a:rPr>
              <a:t>KÜLTÜREL ÖNLEMLER</a:t>
            </a:r>
            <a:endParaRPr lang="tr-TR" sz="2400" b="1" dirty="0">
              <a:solidFill>
                <a:srgbClr val="FF0000"/>
              </a:solidFill>
            </a:endParaRPr>
          </a:p>
        </p:txBody>
      </p:sp>
      <p:sp>
        <p:nvSpPr>
          <p:cNvPr id="3" name="2 İçerik Yer Tutucusu"/>
          <p:cNvSpPr>
            <a:spLocks noGrp="1"/>
          </p:cNvSpPr>
          <p:nvPr>
            <p:ph idx="1"/>
          </p:nvPr>
        </p:nvSpPr>
        <p:spPr>
          <a:xfrm>
            <a:off x="0" y="620688"/>
            <a:ext cx="9143999" cy="6237312"/>
          </a:xfrm>
          <a:solidFill>
            <a:schemeClr val="accent5">
              <a:lumMod val="20000"/>
              <a:lumOff val="80000"/>
            </a:schemeClr>
          </a:solidFill>
        </p:spPr>
        <p:txBody>
          <a:bodyPr>
            <a:normAutofit/>
          </a:bodyPr>
          <a:lstStyle/>
          <a:p>
            <a:pPr algn="just">
              <a:buNone/>
            </a:pPr>
            <a:r>
              <a:rPr lang="tr-TR" sz="2400" b="1" dirty="0" smtClean="0">
                <a:solidFill>
                  <a:schemeClr val="tx1"/>
                </a:solidFill>
                <a:cs typeface="Times New Roman" pitchFamily="18" charset="0"/>
              </a:rPr>
              <a:t>Kültürel önlemler: </a:t>
            </a:r>
            <a:r>
              <a:rPr lang="tr-TR" sz="2400" dirty="0">
                <a:solidFill>
                  <a:schemeClr val="tx1"/>
                </a:solidFill>
                <a:cs typeface="Times New Roman" pitchFamily="18" charset="0"/>
              </a:rPr>
              <a:t>B</a:t>
            </a:r>
            <a:r>
              <a:rPr lang="tr-TR" sz="2400" dirty="0" smtClean="0">
                <a:solidFill>
                  <a:schemeClr val="tx1"/>
                </a:solidFill>
                <a:cs typeface="Times New Roman" pitchFamily="18" charset="0"/>
              </a:rPr>
              <a:t>itkileri hastalık etmenleri için uygun olmayan,</a:t>
            </a:r>
          </a:p>
          <a:p>
            <a:pPr algn="just">
              <a:buNone/>
            </a:pPr>
            <a:r>
              <a:rPr lang="tr-TR" sz="2400" dirty="0" smtClean="0">
                <a:solidFill>
                  <a:schemeClr val="tx1"/>
                </a:solidFill>
                <a:cs typeface="Times New Roman" pitchFamily="18" charset="0"/>
              </a:rPr>
              <a:t>fakat bitkiler için en sağlıklı olan ortamlarda yetiştirilmesi amacıyla</a:t>
            </a:r>
          </a:p>
          <a:p>
            <a:pPr algn="just">
              <a:buNone/>
            </a:pPr>
            <a:r>
              <a:rPr lang="tr-TR" sz="2400" dirty="0" smtClean="0">
                <a:solidFill>
                  <a:schemeClr val="tx1"/>
                </a:solidFill>
                <a:cs typeface="Times New Roman" pitchFamily="18" charset="0"/>
              </a:rPr>
              <a:t>alınan önlemlerdir. </a:t>
            </a:r>
          </a:p>
          <a:p>
            <a:pPr algn="just">
              <a:buNone/>
            </a:pPr>
            <a:r>
              <a:rPr lang="tr-TR" sz="2400" b="1" dirty="0" smtClean="0">
                <a:solidFill>
                  <a:schemeClr val="tx1"/>
                </a:solidFill>
                <a:cs typeface="Times New Roman" pitchFamily="18" charset="0"/>
              </a:rPr>
              <a:t>Bu önlemler:</a:t>
            </a:r>
            <a:endParaRPr lang="tr-TR" sz="2400" b="1" dirty="0">
              <a:solidFill>
                <a:schemeClr val="tx1"/>
              </a:solidFill>
              <a:cs typeface="Times New Roman" pitchFamily="18" charset="0"/>
            </a:endParaRPr>
          </a:p>
          <a:p>
            <a:pPr algn="just">
              <a:buNone/>
            </a:pPr>
            <a:r>
              <a:rPr lang="tr-TR" sz="2400" b="1" dirty="0" smtClean="0">
                <a:solidFill>
                  <a:schemeClr val="tx1"/>
                </a:solidFill>
                <a:cs typeface="Times New Roman" pitchFamily="18" charset="0"/>
              </a:rPr>
              <a:t>1) </a:t>
            </a:r>
            <a:r>
              <a:rPr lang="tr-TR" sz="2400" dirty="0" smtClean="0">
                <a:solidFill>
                  <a:schemeClr val="tx1"/>
                </a:solidFill>
                <a:cs typeface="Times New Roman" pitchFamily="18" charset="0"/>
              </a:rPr>
              <a:t>Bitkilerin sağlıklı olarak yetiştirilmesi,</a:t>
            </a:r>
          </a:p>
          <a:p>
            <a:pPr marL="0" indent="0" algn="just">
              <a:buNone/>
            </a:pPr>
            <a:r>
              <a:rPr lang="tr-TR" sz="2400" b="1" dirty="0" smtClean="0">
                <a:solidFill>
                  <a:schemeClr val="tx1"/>
                </a:solidFill>
                <a:cs typeface="Times New Roman" pitchFamily="18" charset="0"/>
              </a:rPr>
              <a:t>2) </a:t>
            </a:r>
            <a:r>
              <a:rPr lang="tr-TR" sz="2400" dirty="0" smtClean="0">
                <a:solidFill>
                  <a:schemeClr val="tx1"/>
                </a:solidFill>
                <a:cs typeface="Times New Roman" pitchFamily="18" charset="0"/>
              </a:rPr>
              <a:t>Hastalık etmenleri için uygun olan koşulların ortadan kaldırılması ve</a:t>
            </a:r>
          </a:p>
          <a:p>
            <a:pPr marL="0" indent="0" algn="just">
              <a:buNone/>
            </a:pPr>
            <a:r>
              <a:rPr lang="tr-TR" sz="2400" b="1" dirty="0" smtClean="0">
                <a:solidFill>
                  <a:schemeClr val="tx1"/>
                </a:solidFill>
                <a:cs typeface="Times New Roman" pitchFamily="18" charset="0"/>
              </a:rPr>
              <a:t>3) </a:t>
            </a:r>
            <a:r>
              <a:rPr lang="tr-TR" sz="2400" dirty="0" smtClean="0">
                <a:solidFill>
                  <a:schemeClr val="tx1"/>
                </a:solidFill>
                <a:cs typeface="Times New Roman" pitchFamily="18" charset="0"/>
              </a:rPr>
              <a:t>Hastalık etmenlerinin yayılmasını önlemektir.</a:t>
            </a:r>
          </a:p>
          <a:p>
            <a:pPr marL="0" indent="0">
              <a:buNone/>
            </a:pPr>
            <a:endParaRPr lang="tr-TR"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Başlık"/>
          <p:cNvSpPr>
            <a:spLocks noGrp="1"/>
          </p:cNvSpPr>
          <p:nvPr>
            <p:ph type="title"/>
          </p:nvPr>
        </p:nvSpPr>
        <p:spPr>
          <a:xfrm>
            <a:off x="0" y="0"/>
            <a:ext cx="9144000" cy="764704"/>
          </a:xfrm>
          <a:solidFill>
            <a:schemeClr val="accent5">
              <a:lumMod val="20000"/>
              <a:lumOff val="80000"/>
            </a:schemeClr>
          </a:solidFill>
        </p:spPr>
        <p:txBody>
          <a:bodyPr>
            <a:normAutofit/>
          </a:bodyPr>
          <a:lstStyle/>
          <a:p>
            <a:r>
              <a:rPr lang="tr-TR" sz="2400" b="1" dirty="0" smtClean="0">
                <a:solidFill>
                  <a:srgbClr val="FF0000"/>
                </a:solidFill>
              </a:rPr>
              <a:t>KÜLTÜREL ÖNLEMLER</a:t>
            </a:r>
            <a:endParaRPr lang="tr-TR" sz="2400" b="1" dirty="0">
              <a:solidFill>
                <a:srgbClr val="FF0000"/>
              </a:solidFill>
            </a:endParaRPr>
          </a:p>
        </p:txBody>
      </p:sp>
      <p:sp>
        <p:nvSpPr>
          <p:cNvPr id="3" name="2 İçerik Yer Tutucusu"/>
          <p:cNvSpPr>
            <a:spLocks noGrp="1"/>
          </p:cNvSpPr>
          <p:nvPr>
            <p:ph idx="1"/>
          </p:nvPr>
        </p:nvSpPr>
        <p:spPr>
          <a:xfrm>
            <a:off x="0" y="548680"/>
            <a:ext cx="9143999" cy="6309320"/>
          </a:xfrm>
          <a:solidFill>
            <a:schemeClr val="accent5">
              <a:lumMod val="20000"/>
              <a:lumOff val="80000"/>
            </a:schemeClr>
          </a:solidFill>
        </p:spPr>
        <p:txBody>
          <a:bodyPr>
            <a:normAutofit/>
          </a:bodyPr>
          <a:lstStyle/>
          <a:p>
            <a:pPr algn="just">
              <a:buNone/>
            </a:pPr>
            <a:r>
              <a:rPr lang="tr-TR" dirty="0" smtClean="0"/>
              <a:t>	</a:t>
            </a:r>
            <a:r>
              <a:rPr lang="tr-TR" sz="2800" b="1" dirty="0" smtClean="0">
                <a:solidFill>
                  <a:schemeClr val="tx1"/>
                </a:solidFill>
                <a:latin typeface="+mj-lt"/>
                <a:cs typeface="Times New Roman" pitchFamily="18" charset="0"/>
              </a:rPr>
              <a:t>1. BİTKİLERİN SAĞLIKLI OLARAK YETİŞTİRİLMESİ</a:t>
            </a:r>
          </a:p>
          <a:p>
            <a:pPr algn="just">
              <a:buNone/>
            </a:pPr>
            <a:r>
              <a:rPr lang="tr-TR" sz="2800" dirty="0" smtClean="0">
                <a:solidFill>
                  <a:schemeClr val="tx1"/>
                </a:solidFill>
                <a:latin typeface="+mj-lt"/>
                <a:cs typeface="Times New Roman" pitchFamily="18" charset="0"/>
              </a:rPr>
              <a:t>	</a:t>
            </a:r>
            <a:r>
              <a:rPr lang="tr-TR" sz="2400" dirty="0" smtClean="0">
                <a:solidFill>
                  <a:schemeClr val="tx1"/>
                </a:solidFill>
                <a:latin typeface="+mj-lt"/>
                <a:cs typeface="Times New Roman" pitchFamily="18" charset="0"/>
              </a:rPr>
              <a:t>Uygun olmayan ekolojik koşullarda, sağlıksız  olarak yetiştirilen bitkilerde hastalık oranı yüksek olmaktadır. Bu tip yerlerde, daha fazla bitki koruma ile ilgili önlemlerin alınması gerekmektedir. Uygun ekolojik koşulların sağlanmasında iklim faktörlerinin büyük etkisi bulunmaktadır. İklim faktörleri yanında, toprak faktörü de hastalıkların ortaya çıkışında etkin olmaktadır. </a:t>
            </a:r>
          </a:p>
          <a:p>
            <a:pPr algn="just">
              <a:buNone/>
            </a:pPr>
            <a:r>
              <a:rPr lang="tr-TR" sz="2400" dirty="0">
                <a:latin typeface="+mj-lt"/>
                <a:cs typeface="Times New Roman" pitchFamily="18" charset="0"/>
              </a:rPr>
              <a:t> </a:t>
            </a:r>
            <a:r>
              <a:rPr lang="tr-TR" sz="2400" dirty="0" smtClean="0">
                <a:latin typeface="+mj-lt"/>
                <a:cs typeface="Times New Roman" pitchFamily="18" charset="0"/>
              </a:rPr>
              <a:t>    </a:t>
            </a:r>
            <a:r>
              <a:rPr lang="tr-TR" sz="2400" dirty="0" smtClean="0">
                <a:solidFill>
                  <a:schemeClr val="tx1"/>
                </a:solidFill>
                <a:latin typeface="+mj-lt"/>
                <a:cs typeface="Times New Roman" pitchFamily="18" charset="0"/>
              </a:rPr>
              <a:t>Nitekim, bitkilerin toprak altı aksamlarında zararlı olan, topraktan kaynaklanan hastalıklarda toprak faktörünün büyük etkisi bulunmaktadır. Bu bakımdan bu konudaki önlemler iklim ve toprak yönünden olmak üzere iki kısımda ele alınmaktadır.</a:t>
            </a:r>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Başlık"/>
          <p:cNvSpPr>
            <a:spLocks noGrp="1"/>
          </p:cNvSpPr>
          <p:nvPr>
            <p:ph type="title"/>
          </p:nvPr>
        </p:nvSpPr>
        <p:spPr>
          <a:xfrm>
            <a:off x="0" y="0"/>
            <a:ext cx="9144000" cy="692696"/>
          </a:xfrm>
          <a:solidFill>
            <a:schemeClr val="accent5">
              <a:lumMod val="20000"/>
              <a:lumOff val="80000"/>
            </a:schemeClr>
          </a:solidFill>
        </p:spPr>
        <p:txBody>
          <a:bodyPr>
            <a:normAutofit/>
          </a:bodyPr>
          <a:lstStyle/>
          <a:p>
            <a:r>
              <a:rPr lang="tr-TR" sz="2400" b="1" dirty="0" smtClean="0">
                <a:solidFill>
                  <a:srgbClr val="FF0000"/>
                </a:solidFill>
              </a:rPr>
              <a:t>KÜLTÜREL ÖNLEMLER</a:t>
            </a:r>
            <a:endParaRPr lang="tr-TR" sz="2400" b="1" dirty="0">
              <a:solidFill>
                <a:srgbClr val="FF0000"/>
              </a:solidFill>
            </a:endParaRPr>
          </a:p>
        </p:txBody>
      </p:sp>
      <p:sp>
        <p:nvSpPr>
          <p:cNvPr id="3" name="2 İçerik Yer Tutucusu"/>
          <p:cNvSpPr>
            <a:spLocks noGrp="1"/>
          </p:cNvSpPr>
          <p:nvPr>
            <p:ph idx="1"/>
          </p:nvPr>
        </p:nvSpPr>
        <p:spPr>
          <a:xfrm>
            <a:off x="0" y="548680"/>
            <a:ext cx="9144000" cy="6309320"/>
          </a:xfrm>
          <a:solidFill>
            <a:schemeClr val="accent5">
              <a:lumMod val="20000"/>
              <a:lumOff val="80000"/>
            </a:schemeClr>
          </a:solidFill>
        </p:spPr>
        <p:txBody>
          <a:bodyPr>
            <a:normAutofit/>
          </a:bodyPr>
          <a:lstStyle/>
          <a:p>
            <a:pPr algn="just">
              <a:buNone/>
            </a:pPr>
            <a:endParaRPr lang="tr-TR" sz="2400" b="1" dirty="0" smtClean="0">
              <a:solidFill>
                <a:schemeClr val="tx1"/>
              </a:solidFill>
              <a:cs typeface="Times New Roman" pitchFamily="18" charset="0"/>
            </a:endParaRPr>
          </a:p>
          <a:p>
            <a:pPr algn="just">
              <a:buNone/>
            </a:pPr>
            <a:r>
              <a:rPr lang="tr-TR" sz="2400" b="1" dirty="0" smtClean="0">
                <a:solidFill>
                  <a:schemeClr val="tx1"/>
                </a:solidFill>
                <a:cs typeface="Times New Roman" pitchFamily="18" charset="0"/>
              </a:rPr>
              <a:t>1.1. İKLİM YÖNÜNDEN ALINMASI GEREKEN ÖNLEMLER</a:t>
            </a:r>
          </a:p>
          <a:p>
            <a:pPr algn="just">
              <a:buNone/>
            </a:pPr>
            <a:r>
              <a:rPr lang="tr-TR" sz="2400" dirty="0" smtClean="0">
                <a:solidFill>
                  <a:schemeClr val="tx1"/>
                </a:solidFill>
                <a:cs typeface="Times New Roman" pitchFamily="18" charset="0"/>
              </a:rPr>
              <a:t>İklim faktörlerini; Bitkinin gelişmesi lehine düzeltme imkânları oldukça</a:t>
            </a:r>
          </a:p>
          <a:p>
            <a:pPr algn="just">
              <a:buNone/>
            </a:pPr>
            <a:r>
              <a:rPr lang="tr-TR" sz="2400" dirty="0" smtClean="0">
                <a:solidFill>
                  <a:schemeClr val="tx1"/>
                </a:solidFill>
                <a:cs typeface="Times New Roman" pitchFamily="18" charset="0"/>
              </a:rPr>
              <a:t>sınırlıdır. </a:t>
            </a:r>
          </a:p>
          <a:p>
            <a:pPr algn="just">
              <a:buNone/>
            </a:pPr>
            <a:r>
              <a:rPr lang="tr-TR" sz="2400" dirty="0" smtClean="0">
                <a:solidFill>
                  <a:schemeClr val="tx1"/>
                </a:solidFill>
                <a:cs typeface="Times New Roman" pitchFamily="18" charset="0"/>
              </a:rPr>
              <a:t>Bunlardan en önemlileri;</a:t>
            </a:r>
          </a:p>
          <a:p>
            <a:pPr algn="just"/>
            <a:r>
              <a:rPr lang="tr-TR" sz="2400" dirty="0" smtClean="0">
                <a:solidFill>
                  <a:schemeClr val="tx1"/>
                </a:solidFill>
                <a:cs typeface="Times New Roman" pitchFamily="18" charset="0"/>
              </a:rPr>
              <a:t>Bitkileri düşük sıcaklık ve don etkisinden korumak,</a:t>
            </a:r>
          </a:p>
          <a:p>
            <a:pPr algn="just"/>
            <a:r>
              <a:rPr lang="tr-TR" sz="2400" dirty="0" smtClean="0">
                <a:solidFill>
                  <a:schemeClr val="tx1"/>
                </a:solidFill>
                <a:cs typeface="Times New Roman" pitchFamily="18" charset="0"/>
              </a:rPr>
              <a:t>Havanın rutubetini sulama vb. ile değiştirmek,</a:t>
            </a:r>
          </a:p>
          <a:p>
            <a:pPr algn="just"/>
            <a:r>
              <a:rPr lang="tr-TR" sz="2400" dirty="0" smtClean="0">
                <a:solidFill>
                  <a:schemeClr val="tx1"/>
                </a:solidFill>
                <a:cs typeface="Times New Roman" pitchFamily="18" charset="0"/>
              </a:rPr>
              <a:t>Rüzgar kıranlar koymak suretiyle hava akımlarının önüne geçmek,</a:t>
            </a:r>
          </a:p>
          <a:p>
            <a:pPr algn="just"/>
            <a:r>
              <a:rPr lang="tr-TR" sz="2400" dirty="0" smtClean="0">
                <a:solidFill>
                  <a:schemeClr val="tx1"/>
                </a:solidFill>
                <a:cs typeface="Times New Roman" pitchFamily="18" charset="0"/>
              </a:rPr>
              <a:t>Toprağın ısısını, hava kapasitesini ve rutubetini sulama yapmak suretiyle ayarlamaktır.</a:t>
            </a:r>
          </a:p>
          <a:p>
            <a:endParaRPr lang="tr-T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Başlık"/>
          <p:cNvSpPr>
            <a:spLocks noGrp="1"/>
          </p:cNvSpPr>
          <p:nvPr>
            <p:ph type="title"/>
          </p:nvPr>
        </p:nvSpPr>
        <p:spPr>
          <a:xfrm>
            <a:off x="467544" y="-243408"/>
            <a:ext cx="8229600" cy="1008112"/>
          </a:xfrm>
        </p:spPr>
        <p:txBody>
          <a:bodyPr>
            <a:normAutofit/>
          </a:bodyPr>
          <a:lstStyle/>
          <a:p>
            <a:r>
              <a:rPr lang="tr-TR" sz="2400" b="1" dirty="0" smtClean="0">
                <a:solidFill>
                  <a:srgbClr val="FF0000"/>
                </a:solidFill>
              </a:rPr>
              <a:t>KÜLTÜREL ÖNLEMLER</a:t>
            </a:r>
            <a:endParaRPr lang="tr-TR" sz="2400" b="1" dirty="0">
              <a:solidFill>
                <a:srgbClr val="FF0000"/>
              </a:solidFill>
            </a:endParaRPr>
          </a:p>
        </p:txBody>
      </p:sp>
      <p:sp>
        <p:nvSpPr>
          <p:cNvPr id="3" name="2 İçerik Yer Tutucusu"/>
          <p:cNvSpPr>
            <a:spLocks noGrp="1"/>
          </p:cNvSpPr>
          <p:nvPr>
            <p:ph idx="1"/>
          </p:nvPr>
        </p:nvSpPr>
        <p:spPr>
          <a:xfrm>
            <a:off x="0" y="476672"/>
            <a:ext cx="9144000" cy="6381328"/>
          </a:xfrm>
          <a:solidFill>
            <a:schemeClr val="accent5">
              <a:lumMod val="20000"/>
              <a:lumOff val="80000"/>
            </a:schemeClr>
          </a:solidFill>
        </p:spPr>
        <p:txBody>
          <a:bodyPr>
            <a:normAutofit/>
          </a:bodyPr>
          <a:lstStyle/>
          <a:p>
            <a:pPr algn="just">
              <a:buNone/>
            </a:pPr>
            <a:r>
              <a:rPr lang="tr-TR" sz="2000" b="1" dirty="0" smtClean="0">
                <a:solidFill>
                  <a:schemeClr val="tx1"/>
                </a:solidFill>
                <a:latin typeface="Times New Roman" pitchFamily="18" charset="0"/>
                <a:cs typeface="Times New Roman" pitchFamily="18" charset="0"/>
              </a:rPr>
              <a:t>1.2 . TOPRAK YÖNÜNDEN ALINMASI GEREKEN ÖNLEMLER</a:t>
            </a:r>
          </a:p>
          <a:p>
            <a:pPr algn="just">
              <a:buNone/>
            </a:pPr>
            <a:endParaRPr lang="tr-TR" sz="2000" b="1" dirty="0" smtClean="0">
              <a:solidFill>
                <a:schemeClr val="tx1"/>
              </a:solidFill>
              <a:latin typeface="Times New Roman" pitchFamily="18" charset="0"/>
              <a:cs typeface="Times New Roman" pitchFamily="18" charset="0"/>
            </a:endParaRPr>
          </a:p>
          <a:p>
            <a:pPr algn="just">
              <a:buNone/>
            </a:pPr>
            <a:r>
              <a:rPr lang="tr-TR" sz="2000" b="1" dirty="0" smtClean="0">
                <a:solidFill>
                  <a:schemeClr val="tx1"/>
                </a:solidFill>
                <a:cs typeface="Times New Roman" pitchFamily="18" charset="0"/>
              </a:rPr>
              <a:t>A. TOPRAK İŞLEME: </a:t>
            </a:r>
          </a:p>
          <a:p>
            <a:pPr algn="just">
              <a:buNone/>
            </a:pPr>
            <a:r>
              <a:rPr lang="tr-TR" sz="2000" dirty="0" smtClean="0">
                <a:solidFill>
                  <a:schemeClr val="tx1"/>
                </a:solidFill>
                <a:cs typeface="Times New Roman" pitchFamily="18" charset="0"/>
              </a:rPr>
              <a:t>Toprakta su ve besin maddesi birikimine yardımcı olur. </a:t>
            </a:r>
          </a:p>
          <a:p>
            <a:pPr algn="just">
              <a:buNone/>
            </a:pPr>
            <a:r>
              <a:rPr lang="tr-TR" sz="2000" dirty="0" smtClean="0">
                <a:solidFill>
                  <a:schemeClr val="tx1"/>
                </a:solidFill>
                <a:cs typeface="Times New Roman" pitchFamily="18" charset="0"/>
              </a:rPr>
              <a:t>Toprağın fiziksel yapısı düzeltilerek, iyi bir tohum yatağı hazırlanır.</a:t>
            </a:r>
          </a:p>
          <a:p>
            <a:pPr algn="just">
              <a:buNone/>
            </a:pPr>
            <a:r>
              <a:rPr lang="tr-TR" sz="2000" dirty="0" smtClean="0">
                <a:solidFill>
                  <a:schemeClr val="tx1"/>
                </a:solidFill>
                <a:cs typeface="Times New Roman" pitchFamily="18" charset="0"/>
              </a:rPr>
              <a:t>Zararlı yabancı otlar ile mücadele edilir.</a:t>
            </a:r>
          </a:p>
          <a:p>
            <a:pPr algn="just">
              <a:buNone/>
            </a:pPr>
            <a:r>
              <a:rPr lang="tr-TR" sz="2000" dirty="0" smtClean="0">
                <a:solidFill>
                  <a:schemeClr val="tx1"/>
                </a:solidFill>
                <a:cs typeface="Times New Roman" pitchFamily="18" charset="0"/>
              </a:rPr>
              <a:t>Bitki artıklarının toprağa gömülmesi  sağlanır.</a:t>
            </a:r>
          </a:p>
          <a:p>
            <a:pPr marL="0" lvl="0" indent="0">
              <a:buClr>
                <a:srgbClr val="31B6FD"/>
              </a:buClr>
              <a:buNone/>
            </a:pPr>
            <a:endParaRPr lang="tr-TR" sz="2000" b="1" dirty="0" smtClean="0">
              <a:solidFill>
                <a:prstClr val="black"/>
              </a:solidFill>
              <a:cs typeface="Times New Roman" pitchFamily="18" charset="0"/>
            </a:endParaRPr>
          </a:p>
          <a:p>
            <a:pPr marL="0" lvl="0" indent="0" algn="just">
              <a:buClr>
                <a:srgbClr val="31B6FD"/>
              </a:buClr>
              <a:buNone/>
            </a:pPr>
            <a:r>
              <a:rPr lang="tr-TR" sz="2000" b="1" dirty="0" smtClean="0">
                <a:solidFill>
                  <a:prstClr val="black"/>
                </a:solidFill>
                <a:cs typeface="Times New Roman" pitchFamily="18" charset="0"/>
              </a:rPr>
              <a:t>Gübrelemenin </a:t>
            </a:r>
            <a:r>
              <a:rPr lang="tr-TR" sz="2000" b="1" dirty="0">
                <a:solidFill>
                  <a:prstClr val="black"/>
                </a:solidFill>
                <a:cs typeface="Times New Roman" pitchFamily="18" charset="0"/>
              </a:rPr>
              <a:t>amacı:</a:t>
            </a:r>
            <a:r>
              <a:rPr lang="tr-TR" sz="2000" dirty="0">
                <a:solidFill>
                  <a:prstClr val="black"/>
                </a:solidFill>
                <a:cs typeface="Times New Roman" pitchFamily="18" charset="0"/>
              </a:rPr>
              <a:t> kültür bitkileri yetiştirilirken, bu bitkilerle topraktan sömürülmüş olan bitki besin maddelerinin tekrar toprağa kazandırılmasıdır.</a:t>
            </a:r>
          </a:p>
          <a:p>
            <a:pPr marL="0" lvl="0" indent="0" algn="just">
              <a:buClr>
                <a:srgbClr val="31B6FD"/>
              </a:buClr>
              <a:buNone/>
            </a:pPr>
            <a:r>
              <a:rPr lang="tr-TR" sz="2000" dirty="0">
                <a:solidFill>
                  <a:prstClr val="black"/>
                </a:solidFill>
                <a:cs typeface="Times New Roman" pitchFamily="18" charset="0"/>
              </a:rPr>
              <a:t>Bilgili bir şekilde yapılan gübreleme bitkilerin sağlam yapılı, verimli</a:t>
            </a:r>
            <a:br>
              <a:rPr lang="tr-TR" sz="2000" dirty="0">
                <a:solidFill>
                  <a:prstClr val="black"/>
                </a:solidFill>
                <a:cs typeface="Times New Roman" pitchFamily="18" charset="0"/>
              </a:rPr>
            </a:br>
            <a:r>
              <a:rPr lang="tr-TR" sz="2000" dirty="0">
                <a:solidFill>
                  <a:prstClr val="black"/>
                </a:solidFill>
                <a:cs typeface="Times New Roman" pitchFamily="18" charset="0"/>
              </a:rPr>
              <a:t>olmasına yardım eder. Diğer taraftan mikro ve makro elementlerin</a:t>
            </a:r>
            <a:br>
              <a:rPr lang="tr-TR" sz="2000" dirty="0">
                <a:solidFill>
                  <a:prstClr val="black"/>
                </a:solidFill>
                <a:cs typeface="Times New Roman" pitchFamily="18" charset="0"/>
              </a:rPr>
            </a:br>
            <a:r>
              <a:rPr lang="tr-TR" sz="2000" dirty="0">
                <a:solidFill>
                  <a:prstClr val="black"/>
                </a:solidFill>
                <a:cs typeface="Times New Roman" pitchFamily="18" charset="0"/>
              </a:rPr>
              <a:t>toprakta noksan oluşu, bitkilerde bazı belirtilerin ortaya çıkmasına</a:t>
            </a:r>
            <a:br>
              <a:rPr lang="tr-TR" sz="2000" dirty="0">
                <a:solidFill>
                  <a:prstClr val="black"/>
                </a:solidFill>
                <a:cs typeface="Times New Roman" pitchFamily="18" charset="0"/>
              </a:rPr>
            </a:br>
            <a:r>
              <a:rPr lang="tr-TR" sz="2000" dirty="0">
                <a:solidFill>
                  <a:prstClr val="black"/>
                </a:solidFill>
                <a:cs typeface="Times New Roman" pitchFamily="18" charset="0"/>
              </a:rPr>
              <a:t>neden olur. Gübreleme ile bu durum önlenmiş olur. Ayrıca bazı gübreler</a:t>
            </a:r>
            <a:br>
              <a:rPr lang="tr-TR" sz="2000" dirty="0">
                <a:solidFill>
                  <a:prstClr val="black"/>
                </a:solidFill>
                <a:cs typeface="Times New Roman" pitchFamily="18" charset="0"/>
              </a:rPr>
            </a:br>
            <a:r>
              <a:rPr lang="tr-TR" sz="2000" dirty="0">
                <a:solidFill>
                  <a:prstClr val="black"/>
                </a:solidFill>
                <a:cs typeface="Times New Roman" pitchFamily="18" charset="0"/>
              </a:rPr>
              <a:t>toprağın fiziksel ve kimyasal yapısını düzeltir. </a:t>
            </a:r>
          </a:p>
          <a:p>
            <a:pPr algn="just">
              <a:buNone/>
            </a:pPr>
            <a:endParaRPr lang="tr-TR" sz="1600" dirty="0" smtClean="0"/>
          </a:p>
          <a:p>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7504" y="188640"/>
            <a:ext cx="9036496" cy="864096"/>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sz="2700" b="1" dirty="0" smtClean="0">
                <a:solidFill>
                  <a:srgbClr val="FF0000"/>
                </a:solidFill>
              </a:rPr>
              <a:t>KÜLTÜREL ÖNLEMLER</a:t>
            </a:r>
            <a:r>
              <a:rPr lang="tr-TR" sz="3600" b="1" dirty="0">
                <a:solidFill>
                  <a:schemeClr val="bg2">
                    <a:lumMod val="75000"/>
                  </a:schemeClr>
                </a:solidFill>
              </a:rPr>
              <a:t/>
            </a:r>
            <a:br>
              <a:rPr lang="tr-TR" sz="3600" b="1" dirty="0">
                <a:solidFill>
                  <a:schemeClr val="bg2">
                    <a:lumMod val="75000"/>
                  </a:schemeClr>
                </a:solidFill>
              </a:rPr>
            </a:br>
            <a:endParaRPr lang="tr-TR" sz="3600" b="1" dirty="0">
              <a:solidFill>
                <a:schemeClr val="bg2">
                  <a:lumMod val="75000"/>
                </a:schemeClr>
              </a:solidFill>
            </a:endParaRPr>
          </a:p>
        </p:txBody>
      </p:sp>
      <p:sp>
        <p:nvSpPr>
          <p:cNvPr id="3" name="Alt Başlık 2"/>
          <p:cNvSpPr>
            <a:spLocks noGrp="1"/>
          </p:cNvSpPr>
          <p:nvPr>
            <p:ph type="subTitle" idx="1"/>
          </p:nvPr>
        </p:nvSpPr>
        <p:spPr>
          <a:xfrm>
            <a:off x="0" y="0"/>
            <a:ext cx="9144000" cy="6858000"/>
          </a:xfrm>
          <a:solidFill>
            <a:schemeClr val="accent5">
              <a:lumMod val="20000"/>
              <a:lumOff val="80000"/>
            </a:schemeClr>
          </a:solidFill>
        </p:spPr>
        <p:txBody>
          <a:bodyPr>
            <a:normAutofit fontScale="70000" lnSpcReduction="20000"/>
          </a:bodyPr>
          <a:lstStyle/>
          <a:p>
            <a:pPr algn="just"/>
            <a:endParaRPr lang="tr-TR" dirty="0" smtClean="0">
              <a:solidFill>
                <a:schemeClr val="tx1"/>
              </a:solidFill>
              <a:cs typeface="Times New Roman" pitchFamily="18" charset="0"/>
            </a:endParaRPr>
          </a:p>
          <a:p>
            <a:pPr algn="just"/>
            <a:r>
              <a:rPr lang="tr-TR" dirty="0" smtClean="0">
                <a:solidFill>
                  <a:schemeClr val="tx1"/>
                </a:solidFill>
                <a:cs typeface="Times New Roman" pitchFamily="18" charset="0"/>
              </a:rPr>
              <a:t>Gübrelerin </a:t>
            </a:r>
            <a:r>
              <a:rPr lang="tr-TR" b="1" u="sng" dirty="0">
                <a:solidFill>
                  <a:schemeClr val="tx1"/>
                </a:solidFill>
                <a:cs typeface="Times New Roman" pitchFamily="18" charset="0"/>
              </a:rPr>
              <a:t>tek </a:t>
            </a:r>
            <a:r>
              <a:rPr lang="tr-TR" b="1" u="sng" dirty="0" smtClean="0">
                <a:solidFill>
                  <a:schemeClr val="tx1"/>
                </a:solidFill>
                <a:cs typeface="Times New Roman" pitchFamily="18" charset="0"/>
              </a:rPr>
              <a:t>taraflı verilmemesi </a:t>
            </a:r>
            <a:r>
              <a:rPr lang="tr-TR" dirty="0">
                <a:solidFill>
                  <a:schemeClr val="tx1"/>
                </a:solidFill>
                <a:cs typeface="Times New Roman" pitchFamily="18" charset="0"/>
              </a:rPr>
              <a:t>gerekir, aksi takdirde bitkilerin hastalıklara karşı </a:t>
            </a:r>
            <a:r>
              <a:rPr lang="tr-TR" dirty="0" smtClean="0">
                <a:solidFill>
                  <a:schemeClr val="tx1"/>
                </a:solidFill>
                <a:cs typeface="Times New Roman" pitchFamily="18" charset="0"/>
              </a:rPr>
              <a:t>hassasiyeti artar</a:t>
            </a:r>
            <a:r>
              <a:rPr lang="tr-TR" dirty="0">
                <a:solidFill>
                  <a:schemeClr val="tx1"/>
                </a:solidFill>
                <a:cs typeface="Times New Roman" pitchFamily="18" charset="0"/>
              </a:rPr>
              <a:t>. Örneğin;  fazla miktarda verilen </a:t>
            </a:r>
            <a:r>
              <a:rPr lang="tr-TR" dirty="0" smtClean="0">
                <a:solidFill>
                  <a:schemeClr val="tx1"/>
                </a:solidFill>
                <a:cs typeface="Times New Roman" pitchFamily="18" charset="0"/>
              </a:rPr>
              <a:t>azot (N), tahılları pas ve külleme </a:t>
            </a:r>
            <a:r>
              <a:rPr lang="tr-TR" dirty="0">
                <a:solidFill>
                  <a:schemeClr val="tx1"/>
                </a:solidFill>
                <a:cs typeface="Times New Roman" pitchFamily="18" charset="0"/>
              </a:rPr>
              <a:t>hastalığına karşı hassas kılar. Fazla miktardaki </a:t>
            </a:r>
            <a:r>
              <a:rPr lang="tr-TR" dirty="0" smtClean="0">
                <a:solidFill>
                  <a:schemeClr val="tx1"/>
                </a:solidFill>
                <a:cs typeface="Times New Roman" pitchFamily="18" charset="0"/>
              </a:rPr>
              <a:t>potasyum (K) dayanıklılığı arttırırken</a:t>
            </a:r>
            <a:r>
              <a:rPr lang="tr-TR" dirty="0">
                <a:solidFill>
                  <a:schemeClr val="tx1"/>
                </a:solidFill>
                <a:cs typeface="Times New Roman" pitchFamily="18" charset="0"/>
              </a:rPr>
              <a:t>, </a:t>
            </a:r>
            <a:r>
              <a:rPr lang="tr-TR" dirty="0" smtClean="0">
                <a:solidFill>
                  <a:schemeClr val="tx1"/>
                </a:solidFill>
                <a:cs typeface="Times New Roman" pitchFamily="18" charset="0"/>
              </a:rPr>
              <a:t>kalsiyum (</a:t>
            </a:r>
            <a:r>
              <a:rPr lang="tr-TR" dirty="0" err="1" smtClean="0">
                <a:solidFill>
                  <a:schemeClr val="tx1"/>
                </a:solidFill>
                <a:cs typeface="Times New Roman" pitchFamily="18" charset="0"/>
              </a:rPr>
              <a:t>Ca</a:t>
            </a:r>
            <a:r>
              <a:rPr lang="tr-TR" dirty="0" smtClean="0">
                <a:solidFill>
                  <a:schemeClr val="tx1"/>
                </a:solidFill>
                <a:cs typeface="Times New Roman" pitchFamily="18" charset="0"/>
              </a:rPr>
              <a:t>) </a:t>
            </a:r>
            <a:r>
              <a:rPr lang="tr-TR" dirty="0">
                <a:solidFill>
                  <a:schemeClr val="tx1"/>
                </a:solidFill>
                <a:cs typeface="Times New Roman" pitchFamily="18" charset="0"/>
              </a:rPr>
              <a:t>ise toprağın </a:t>
            </a:r>
            <a:r>
              <a:rPr lang="tr-TR" dirty="0" err="1">
                <a:solidFill>
                  <a:schemeClr val="tx1"/>
                </a:solidFill>
                <a:cs typeface="Times New Roman" pitchFamily="18" charset="0"/>
              </a:rPr>
              <a:t>asiditesini</a:t>
            </a:r>
            <a:r>
              <a:rPr lang="tr-TR" dirty="0">
                <a:solidFill>
                  <a:schemeClr val="tx1"/>
                </a:solidFill>
                <a:cs typeface="Times New Roman" pitchFamily="18" charset="0"/>
              </a:rPr>
              <a:t> ayarlar ve </a:t>
            </a:r>
            <a:r>
              <a:rPr lang="tr-TR" dirty="0" err="1">
                <a:solidFill>
                  <a:schemeClr val="tx1"/>
                </a:solidFill>
                <a:cs typeface="Times New Roman" pitchFamily="18" charset="0"/>
              </a:rPr>
              <a:t>asiditeden</a:t>
            </a:r>
            <a:r>
              <a:rPr lang="tr-TR" dirty="0">
                <a:solidFill>
                  <a:schemeClr val="tx1"/>
                </a:solidFill>
                <a:cs typeface="Times New Roman" pitchFamily="18" charset="0"/>
              </a:rPr>
              <a:t> </a:t>
            </a:r>
            <a:r>
              <a:rPr lang="tr-TR" dirty="0" smtClean="0">
                <a:solidFill>
                  <a:schemeClr val="tx1"/>
                </a:solidFill>
                <a:cs typeface="Times New Roman" pitchFamily="18" charset="0"/>
              </a:rPr>
              <a:t>doğacak </a:t>
            </a:r>
            <a:r>
              <a:rPr lang="tr-TR" dirty="0" smtClean="0">
                <a:solidFill>
                  <a:schemeClr val="tx1"/>
                </a:solidFill>
                <a:cs typeface="Times New Roman" pitchFamily="18" charset="0"/>
              </a:rPr>
              <a:t>hastalıkları önleyebilir</a:t>
            </a:r>
            <a:r>
              <a:rPr lang="tr-TR" dirty="0" smtClean="0">
                <a:solidFill>
                  <a:schemeClr val="tx1"/>
                </a:solidFill>
                <a:cs typeface="Times New Roman" pitchFamily="18" charset="0"/>
              </a:rPr>
              <a:t>.</a:t>
            </a:r>
          </a:p>
          <a:p>
            <a:pPr lvl="0" algn="l">
              <a:buClr>
                <a:srgbClr val="31B6FD"/>
              </a:buClr>
            </a:pPr>
            <a:r>
              <a:rPr lang="tr-TR" sz="2400" b="1" dirty="0">
                <a:solidFill>
                  <a:prstClr val="black"/>
                </a:solidFill>
                <a:cs typeface="Times New Roman" pitchFamily="18" charset="0"/>
              </a:rPr>
              <a:t>C</a:t>
            </a:r>
            <a:r>
              <a:rPr lang="tr-TR" b="1" dirty="0">
                <a:solidFill>
                  <a:prstClr val="black"/>
                </a:solidFill>
                <a:cs typeface="Times New Roman" pitchFamily="18" charset="0"/>
              </a:rPr>
              <a:t>. SULAMA</a:t>
            </a:r>
          </a:p>
          <a:p>
            <a:pPr lvl="0" algn="l">
              <a:buClr>
                <a:srgbClr val="31B6FD"/>
              </a:buClr>
            </a:pPr>
            <a:r>
              <a:rPr lang="tr-TR" dirty="0">
                <a:solidFill>
                  <a:prstClr val="black"/>
                </a:solidFill>
                <a:cs typeface="Times New Roman" pitchFamily="18" charset="0"/>
              </a:rPr>
              <a:t>Uygun sulama bitkinin sağlıklı olmasını ve hastalıklara karşı direncinin artmasını sağlar. Az veya aşırı sulama, bitkiyi patojenlere karşı hassaslaştırır.</a:t>
            </a:r>
          </a:p>
          <a:p>
            <a:pPr lvl="0" algn="l">
              <a:buClr>
                <a:srgbClr val="31B6FD"/>
              </a:buClr>
            </a:pPr>
            <a:r>
              <a:rPr lang="tr-TR" b="1" dirty="0">
                <a:solidFill>
                  <a:prstClr val="black"/>
                </a:solidFill>
                <a:cs typeface="Times New Roman" pitchFamily="18" charset="0"/>
              </a:rPr>
              <a:t>2.HASTALIK ETMENLERİ İÇİN UYGUN OLAN KOŞULLARIN ORTADAN KALDIRILMASI</a:t>
            </a:r>
          </a:p>
          <a:p>
            <a:pPr lvl="0" algn="l">
              <a:buClr>
                <a:srgbClr val="31B6FD"/>
              </a:buClr>
            </a:pPr>
            <a:r>
              <a:rPr lang="tr-TR" dirty="0">
                <a:solidFill>
                  <a:prstClr val="black"/>
                </a:solidFill>
                <a:cs typeface="Times New Roman" pitchFamily="18" charset="0"/>
              </a:rPr>
              <a:t>Bu konuda anlatılabilecek önlemler şu şekilde sıralanabilir;</a:t>
            </a:r>
          </a:p>
          <a:p>
            <a:pPr lvl="0" algn="l">
              <a:buClr>
                <a:srgbClr val="31B6FD"/>
              </a:buClr>
            </a:pPr>
            <a:r>
              <a:rPr lang="tr-TR" b="1" dirty="0">
                <a:solidFill>
                  <a:prstClr val="black"/>
                </a:solidFill>
                <a:cs typeface="Times New Roman" pitchFamily="18" charset="0"/>
              </a:rPr>
              <a:t>2.1. BİTKİLERİN VEJETASYON DÖNEMİNİN AYARLANMASI</a:t>
            </a:r>
          </a:p>
          <a:p>
            <a:pPr lvl="0" algn="just">
              <a:buClr>
                <a:srgbClr val="31B6FD"/>
              </a:buClr>
            </a:pPr>
            <a:r>
              <a:rPr lang="tr-TR" dirty="0">
                <a:solidFill>
                  <a:prstClr val="black"/>
                </a:solidFill>
                <a:cs typeface="Times New Roman" pitchFamily="18" charset="0"/>
              </a:rPr>
              <a:t>Kültür bitkileri ile patojenlerin gelişimi paralel olarak devam eder. Bitkilerin ekimini geç veya erken yapmak suretiyle bu paralellik ortadan kaldırılır. Diğer bir ifadeyle konukçunun hassas olan gelişme dönemi ile patojenin yaygın olduğu dönem birbirinden ayrılmış olur. Örneğin; Orta Anadolu’da kara pas enfeksiyonlarından korunmak için erken ekim önerilmektedir.</a:t>
            </a:r>
          </a:p>
          <a:p>
            <a:pPr algn="l"/>
            <a:r>
              <a:rPr lang="tr-TR" dirty="0">
                <a:solidFill>
                  <a:schemeClr val="tx1"/>
                </a:solidFill>
                <a:latin typeface="Times New Roman" pitchFamily="18" charset="0"/>
                <a:cs typeface="Times New Roman" pitchFamily="18" charset="0"/>
              </a:rPr>
              <a:t/>
            </a:r>
            <a:br>
              <a:rPr lang="tr-TR" dirty="0">
                <a:solidFill>
                  <a:schemeClr val="tx1"/>
                </a:solidFill>
                <a:latin typeface="Times New Roman" pitchFamily="18" charset="0"/>
                <a:cs typeface="Times New Roman" pitchFamily="18" charset="0"/>
              </a:rPr>
            </a:br>
            <a:endParaRPr lang="tr-T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83206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338328"/>
            <a:ext cx="8229600" cy="570392"/>
          </a:xfrm>
        </p:spPr>
        <p:txBody>
          <a:bodyPr>
            <a:noAutofit/>
          </a:bodyPr>
          <a:lstStyle/>
          <a:p>
            <a:r>
              <a:rPr lang="tr-TR" sz="2400" b="1" dirty="0">
                <a:solidFill>
                  <a:srgbClr val="FF0000"/>
                </a:solidFill>
              </a:rPr>
              <a:t>KÜLTÜREL </a:t>
            </a:r>
            <a:r>
              <a:rPr lang="tr-TR" sz="2400" b="1" dirty="0" smtClean="0">
                <a:solidFill>
                  <a:srgbClr val="FF0000"/>
                </a:solidFill>
              </a:rPr>
              <a:t>ÖNLEMLER</a:t>
            </a:r>
            <a:r>
              <a:rPr lang="tr-TR" sz="2400" b="1" dirty="0">
                <a:solidFill>
                  <a:srgbClr val="FF0000"/>
                </a:solidFill>
              </a:rPr>
              <a:t/>
            </a:r>
            <a:br>
              <a:rPr lang="tr-TR" sz="2400" b="1" dirty="0">
                <a:solidFill>
                  <a:srgbClr val="FF0000"/>
                </a:solidFill>
              </a:rPr>
            </a:br>
            <a:endParaRPr lang="tr-TR" sz="2400" b="1" dirty="0">
              <a:solidFill>
                <a:srgbClr val="FF0000"/>
              </a:solidFill>
            </a:endParaRPr>
          </a:p>
        </p:txBody>
      </p:sp>
      <p:sp>
        <p:nvSpPr>
          <p:cNvPr id="2" name="İçerik Yer Tutucusu 1"/>
          <p:cNvSpPr>
            <a:spLocks noGrp="1"/>
          </p:cNvSpPr>
          <p:nvPr>
            <p:ph idx="1"/>
          </p:nvPr>
        </p:nvSpPr>
        <p:spPr>
          <a:xfrm>
            <a:off x="0" y="620688"/>
            <a:ext cx="9144000" cy="6237312"/>
          </a:xfrm>
          <a:solidFill>
            <a:schemeClr val="accent5">
              <a:lumMod val="20000"/>
              <a:lumOff val="80000"/>
            </a:schemeClr>
          </a:solidFill>
        </p:spPr>
        <p:txBody>
          <a:bodyPr>
            <a:normAutofit/>
          </a:bodyPr>
          <a:lstStyle/>
          <a:p>
            <a:pPr marL="0" indent="0">
              <a:buNone/>
            </a:pPr>
            <a:r>
              <a:rPr lang="tr-TR" sz="2000" b="1" dirty="0">
                <a:solidFill>
                  <a:schemeClr val="tx1"/>
                </a:solidFill>
                <a:latin typeface="Times New Roman" pitchFamily="18" charset="0"/>
                <a:cs typeface="Times New Roman" pitchFamily="18" charset="0"/>
              </a:rPr>
              <a:t>2.2 EKİM </a:t>
            </a:r>
            <a:r>
              <a:rPr lang="tr-TR" sz="2000" b="1" dirty="0" smtClean="0">
                <a:solidFill>
                  <a:schemeClr val="tx1"/>
                </a:solidFill>
                <a:latin typeface="Times New Roman" pitchFamily="18" charset="0"/>
                <a:cs typeface="Times New Roman" pitchFamily="18" charset="0"/>
              </a:rPr>
              <a:t>NÖBETİ (ROTASYON=MÜNAVEBE)</a:t>
            </a:r>
            <a:endParaRPr lang="tr-TR" sz="2000" b="1" dirty="0">
              <a:solidFill>
                <a:schemeClr val="tx1"/>
              </a:solidFill>
              <a:latin typeface="Times New Roman" pitchFamily="18" charset="0"/>
              <a:cs typeface="Times New Roman" pitchFamily="18" charset="0"/>
            </a:endParaRPr>
          </a:p>
          <a:p>
            <a:pPr marL="0" indent="0" algn="just">
              <a:buNone/>
            </a:pPr>
            <a:r>
              <a:rPr lang="tr-TR" sz="2000" b="1" dirty="0" smtClean="0">
                <a:solidFill>
                  <a:schemeClr val="tx1"/>
                </a:solidFill>
                <a:latin typeface="Times New Roman" pitchFamily="18" charset="0"/>
                <a:cs typeface="Times New Roman" pitchFamily="18" charset="0"/>
              </a:rPr>
              <a:t>Amaç: </a:t>
            </a:r>
            <a:r>
              <a:rPr lang="tr-TR" sz="2000" dirty="0" smtClean="0">
                <a:solidFill>
                  <a:schemeClr val="tx1"/>
                </a:solidFill>
                <a:latin typeface="Times New Roman" pitchFamily="18" charset="0"/>
                <a:cs typeface="Times New Roman" pitchFamily="18" charset="0"/>
              </a:rPr>
              <a:t>Aynı tarım alanına her yıl aynı kültür bitkisini ekmeyerek toprağın özellikle bitki besin maddeleri açısından tek yönlü sömürülmesini önlemek ve ekilmiş olan kültür bitkisinin hastalık etmenlerinin  yoğunluğunun artmasına engel olmaktır.</a:t>
            </a:r>
          </a:p>
          <a:p>
            <a:pPr marL="0" indent="0" algn="just">
              <a:buNone/>
            </a:pPr>
            <a:r>
              <a:rPr lang="tr-TR" sz="2000" dirty="0" smtClean="0">
                <a:solidFill>
                  <a:schemeClr val="tx1"/>
                </a:solidFill>
                <a:latin typeface="Times New Roman" pitchFamily="18" charset="0"/>
                <a:cs typeface="Times New Roman" pitchFamily="18" charset="0"/>
              </a:rPr>
              <a:t>Toprak kaynaklı hastalıklar (</a:t>
            </a:r>
            <a:r>
              <a:rPr lang="tr-TR" sz="2000" i="1" dirty="0" err="1" smtClean="0">
                <a:solidFill>
                  <a:schemeClr val="tx1"/>
                </a:solidFill>
                <a:latin typeface="Times New Roman" pitchFamily="18" charset="0"/>
                <a:cs typeface="Times New Roman" pitchFamily="18" charset="0"/>
              </a:rPr>
              <a:t>Fusarium</a:t>
            </a:r>
            <a:r>
              <a:rPr lang="tr-TR" sz="2000" i="1" dirty="0" smtClean="0">
                <a:solidFill>
                  <a:schemeClr val="tx1"/>
                </a:solidFill>
                <a:latin typeface="Times New Roman" pitchFamily="18" charset="0"/>
                <a:cs typeface="Times New Roman" pitchFamily="18" charset="0"/>
              </a:rPr>
              <a:t>, Verticillium, </a:t>
            </a:r>
            <a:r>
              <a:rPr lang="tr-TR" sz="2000" i="1" dirty="0" err="1" smtClean="0">
                <a:solidFill>
                  <a:schemeClr val="tx1"/>
                </a:solidFill>
                <a:latin typeface="Times New Roman" pitchFamily="18" charset="0"/>
                <a:cs typeface="Times New Roman" pitchFamily="18" charset="0"/>
              </a:rPr>
              <a:t>Rhizoctonia</a:t>
            </a:r>
            <a:r>
              <a:rPr lang="tr-TR" sz="2000" i="1" dirty="0" smtClean="0">
                <a:solidFill>
                  <a:schemeClr val="tx1"/>
                </a:solidFill>
                <a:latin typeface="Times New Roman" pitchFamily="18" charset="0"/>
                <a:cs typeface="Times New Roman" pitchFamily="18" charset="0"/>
              </a:rPr>
              <a:t>, </a:t>
            </a:r>
            <a:r>
              <a:rPr lang="tr-TR" sz="2000" i="1" dirty="0" err="1" smtClean="0">
                <a:solidFill>
                  <a:schemeClr val="tx1"/>
                </a:solidFill>
                <a:latin typeface="Times New Roman" pitchFamily="18" charset="0"/>
                <a:cs typeface="Times New Roman" pitchFamily="18" charset="0"/>
              </a:rPr>
              <a:t>Phythium</a:t>
            </a:r>
            <a:r>
              <a:rPr lang="tr-TR" sz="2000" i="1" dirty="0" smtClean="0">
                <a:solidFill>
                  <a:schemeClr val="tx1"/>
                </a:solidFill>
                <a:latin typeface="Times New Roman" pitchFamily="18" charset="0"/>
                <a:cs typeface="Times New Roman" pitchFamily="18" charset="0"/>
              </a:rPr>
              <a:t>, </a:t>
            </a:r>
            <a:r>
              <a:rPr lang="tr-TR" sz="2000" i="1" dirty="0" err="1" smtClean="0">
                <a:solidFill>
                  <a:schemeClr val="tx1"/>
                </a:solidFill>
                <a:latin typeface="Times New Roman" pitchFamily="18" charset="0"/>
                <a:cs typeface="Times New Roman" pitchFamily="18" charset="0"/>
              </a:rPr>
              <a:t>Phytophthora</a:t>
            </a:r>
            <a:r>
              <a:rPr lang="tr-TR" sz="2000" i="1" dirty="0" smtClean="0">
                <a:solidFill>
                  <a:schemeClr val="tx1"/>
                </a:solidFill>
                <a:latin typeface="Times New Roman" pitchFamily="18" charset="0"/>
                <a:cs typeface="Times New Roman" pitchFamily="18" charset="0"/>
              </a:rPr>
              <a:t>, </a:t>
            </a:r>
            <a:r>
              <a:rPr lang="tr-TR" sz="2000" i="1" dirty="0" err="1" smtClean="0">
                <a:solidFill>
                  <a:schemeClr val="tx1"/>
                </a:solidFill>
                <a:latin typeface="Times New Roman" pitchFamily="18" charset="0"/>
                <a:cs typeface="Times New Roman" pitchFamily="18" charset="0"/>
              </a:rPr>
              <a:t>Sclerotinia</a:t>
            </a:r>
            <a:r>
              <a:rPr lang="tr-TR" sz="2000" i="1" dirty="0" smtClean="0">
                <a:solidFill>
                  <a:schemeClr val="tx1"/>
                </a:solidFill>
                <a:latin typeface="Times New Roman" pitchFamily="18" charset="0"/>
                <a:cs typeface="Times New Roman" pitchFamily="18" charset="0"/>
              </a:rPr>
              <a:t>, </a:t>
            </a:r>
            <a:r>
              <a:rPr lang="tr-TR" sz="2000" i="1" dirty="0" err="1" smtClean="0">
                <a:solidFill>
                  <a:schemeClr val="tx1"/>
                </a:solidFill>
                <a:latin typeface="Times New Roman" pitchFamily="18" charset="0"/>
                <a:cs typeface="Times New Roman" pitchFamily="18" charset="0"/>
              </a:rPr>
              <a:t>Macrophomina</a:t>
            </a:r>
            <a:r>
              <a:rPr lang="tr-TR" sz="2000" i="1" dirty="0" smtClean="0">
                <a:solidFill>
                  <a:schemeClr val="tx1"/>
                </a:solidFill>
                <a:latin typeface="Times New Roman" pitchFamily="18" charset="0"/>
                <a:cs typeface="Times New Roman" pitchFamily="18" charset="0"/>
              </a:rPr>
              <a:t> </a:t>
            </a:r>
            <a:r>
              <a:rPr lang="tr-TR" sz="2000" dirty="0" smtClean="0">
                <a:solidFill>
                  <a:schemeClr val="tx1"/>
                </a:solidFill>
                <a:latin typeface="Times New Roman" pitchFamily="18" charset="0"/>
                <a:cs typeface="Times New Roman" pitchFamily="18" charset="0"/>
              </a:rPr>
              <a:t>vd.) açısından ekim nöbetinde aynı bitkinin ne kadar süre sonra aynı yere ekilebileceğini aşağıdaki faktörler önemli ölçüde etkilemektedir.</a:t>
            </a:r>
          </a:p>
          <a:p>
            <a:pPr algn="just">
              <a:buFont typeface="Wingdings" panose="05000000000000000000" pitchFamily="2" charset="2"/>
              <a:buChar char="Ø"/>
            </a:pPr>
            <a:r>
              <a:rPr lang="tr-TR" sz="2000" dirty="0" smtClean="0">
                <a:solidFill>
                  <a:schemeClr val="tx1"/>
                </a:solidFill>
                <a:latin typeface="Times New Roman" pitchFamily="18" charset="0"/>
                <a:cs typeface="Times New Roman" pitchFamily="18" charset="0"/>
              </a:rPr>
              <a:t>Patojenin toprakta yaşayabilme süresi</a:t>
            </a:r>
          </a:p>
          <a:p>
            <a:pPr algn="just">
              <a:buFont typeface="Wingdings" panose="05000000000000000000" pitchFamily="2" charset="2"/>
              <a:buChar char="Ø"/>
            </a:pPr>
            <a:r>
              <a:rPr lang="tr-TR" sz="2000" dirty="0" smtClean="0">
                <a:solidFill>
                  <a:schemeClr val="tx1"/>
                </a:solidFill>
                <a:latin typeface="Times New Roman" pitchFamily="18" charset="0"/>
                <a:cs typeface="Times New Roman" pitchFamily="18" charset="0"/>
              </a:rPr>
              <a:t>Patojenin topraktaki popülasyon yoğunluğu</a:t>
            </a:r>
          </a:p>
          <a:p>
            <a:pPr algn="just">
              <a:buFont typeface="Wingdings" panose="05000000000000000000" pitchFamily="2" charset="2"/>
              <a:buChar char="Ø"/>
            </a:pPr>
            <a:r>
              <a:rPr lang="tr-TR" sz="2000" dirty="0" smtClean="0">
                <a:solidFill>
                  <a:schemeClr val="tx1"/>
                </a:solidFill>
                <a:latin typeface="Times New Roman" pitchFamily="18" charset="0"/>
                <a:cs typeface="Times New Roman" pitchFamily="18" charset="0"/>
              </a:rPr>
              <a:t>Patojen ile mücadele imkanı</a:t>
            </a:r>
          </a:p>
          <a:p>
            <a:pPr algn="just">
              <a:buFont typeface="Wingdings" panose="05000000000000000000" pitchFamily="2" charset="2"/>
              <a:buChar char="Ø"/>
            </a:pPr>
            <a:r>
              <a:rPr lang="tr-TR" sz="2000" dirty="0" smtClean="0">
                <a:solidFill>
                  <a:schemeClr val="tx1"/>
                </a:solidFill>
                <a:latin typeface="Times New Roman" pitchFamily="18" charset="0"/>
                <a:cs typeface="Times New Roman" pitchFamily="18" charset="0"/>
              </a:rPr>
              <a:t>Ekilecek kültür bitkisinin, patojene gösterdiği hassasiyet</a:t>
            </a:r>
            <a:endParaRPr lang="tr-TR"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06125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a:solidFill>
            <a:schemeClr val="accent5">
              <a:lumMod val="20000"/>
              <a:lumOff val="80000"/>
            </a:schemeClr>
          </a:solidFill>
          <a:ln>
            <a:solidFill>
              <a:srgbClr val="FFFF00"/>
            </a:solid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endParaRPr lang="tr-TR" sz="2800" b="1" dirty="0" smtClean="0">
              <a:cs typeface="Times New Roman" pitchFamily="18" charset="0"/>
            </a:endParaRPr>
          </a:p>
          <a:p>
            <a:pPr marL="0" indent="0" algn="just">
              <a:buNone/>
            </a:pPr>
            <a:r>
              <a:rPr lang="tr-TR" sz="2000" b="1" dirty="0" smtClean="0">
                <a:cs typeface="Times New Roman" pitchFamily="18" charset="0"/>
              </a:rPr>
              <a:t>Bitki hastalıkları açısından </a:t>
            </a:r>
            <a:r>
              <a:rPr lang="tr-TR" sz="2000" b="1" dirty="0">
                <a:cs typeface="Times New Roman" pitchFamily="18" charset="0"/>
              </a:rPr>
              <a:t>b</a:t>
            </a:r>
            <a:r>
              <a:rPr lang="tr-TR" sz="2000" b="1" dirty="0" smtClean="0">
                <a:cs typeface="Times New Roman" pitchFamily="18" charset="0"/>
              </a:rPr>
              <a:t>itki korumanın hedefi</a:t>
            </a:r>
            <a:r>
              <a:rPr lang="tr-TR" sz="2000" dirty="0" smtClean="0">
                <a:cs typeface="Times New Roman" pitchFamily="18" charset="0"/>
              </a:rPr>
              <a:t>, bitkilerin hastalanmasını önlemek ve onları tedavi etmektir. İnsan ve hayvan hastalıklarının aksine bitki hastalıklarında tedavi her zaman mümkün olmamaktadır. </a:t>
            </a:r>
          </a:p>
          <a:p>
            <a:pPr marL="0" indent="0" algn="just">
              <a:buNone/>
            </a:pPr>
            <a:r>
              <a:rPr lang="tr-TR" sz="2000" dirty="0" smtClean="0">
                <a:cs typeface="Times New Roman" pitchFamily="18" charset="0"/>
              </a:rPr>
              <a:t>Tedavi bazı çevre şartlarının ve mineral madde noksanlıklarının oluşturduğu hastalıklarda yapılabilmektedir. Bu bakımdan önemli olan, bitkinin hastalanmasının önlenmesidir. </a:t>
            </a:r>
          </a:p>
          <a:p>
            <a:pPr marL="0" indent="0" algn="just">
              <a:buNone/>
            </a:pPr>
            <a:r>
              <a:rPr lang="tr-TR" sz="2000" dirty="0" smtClean="0">
                <a:cs typeface="Times New Roman" pitchFamily="18" charset="0"/>
              </a:rPr>
              <a:t>Bitkileri hastalıklardan korumaya yarayan tüm önlemlere </a:t>
            </a:r>
            <a:r>
              <a:rPr lang="tr-TR" sz="2000" b="1" dirty="0" smtClean="0">
                <a:cs typeface="Times New Roman" pitchFamily="18" charset="0"/>
              </a:rPr>
              <a:t>hijyen</a:t>
            </a:r>
            <a:r>
              <a:rPr lang="tr-TR" sz="2000" dirty="0" smtClean="0">
                <a:cs typeface="Times New Roman" pitchFamily="18" charset="0"/>
              </a:rPr>
              <a:t>, bitki hastalandıktan sonra tedavi amacıyla yapılan uygulamalara ise </a:t>
            </a:r>
            <a:r>
              <a:rPr lang="tr-TR" sz="2000" b="1" dirty="0" smtClean="0">
                <a:cs typeface="Times New Roman" pitchFamily="18" charset="0"/>
              </a:rPr>
              <a:t>terapi</a:t>
            </a:r>
            <a:r>
              <a:rPr lang="tr-TR" sz="2000" dirty="0" smtClean="0">
                <a:cs typeface="Times New Roman" pitchFamily="18" charset="0"/>
              </a:rPr>
              <a:t> adı verilmektedir. </a:t>
            </a:r>
          </a:p>
          <a:p>
            <a:pPr marL="0" indent="0">
              <a:buNone/>
            </a:pPr>
            <a:endParaRPr lang="tr-TR" sz="2000" b="1" dirty="0" smtClean="0">
              <a:solidFill>
                <a:schemeClr val="tx1"/>
              </a:solidFill>
              <a:cs typeface="Times New Roman" pitchFamily="18" charset="0"/>
            </a:endParaRPr>
          </a:p>
          <a:p>
            <a:pPr marL="0" indent="0">
              <a:buNone/>
            </a:pPr>
            <a:r>
              <a:rPr lang="tr-TR" sz="2000" b="1" dirty="0" smtClean="0">
                <a:solidFill>
                  <a:schemeClr val="tx1"/>
                </a:solidFill>
                <a:cs typeface="Times New Roman" pitchFamily="18" charset="0"/>
              </a:rPr>
              <a:t>Bitki hastalıkları </a:t>
            </a:r>
            <a:r>
              <a:rPr lang="tr-TR" sz="2000" b="1" dirty="0">
                <a:solidFill>
                  <a:schemeClr val="tx1"/>
                </a:solidFill>
                <a:cs typeface="Times New Roman" pitchFamily="18" charset="0"/>
              </a:rPr>
              <a:t>ile mücadele </a:t>
            </a:r>
            <a:r>
              <a:rPr lang="tr-TR" sz="2000" b="1" dirty="0" smtClean="0">
                <a:solidFill>
                  <a:schemeClr val="tx1"/>
                </a:solidFill>
                <a:cs typeface="Times New Roman" pitchFamily="18" charset="0"/>
              </a:rPr>
              <a:t>yöntemleri:</a:t>
            </a:r>
          </a:p>
          <a:p>
            <a:pPr marL="0" indent="0">
              <a:buNone/>
            </a:pPr>
            <a:r>
              <a:rPr lang="tr-TR" sz="2000" b="1" dirty="0" smtClean="0">
                <a:cs typeface="Times New Roman" pitchFamily="18" charset="0"/>
              </a:rPr>
              <a:t>1) </a:t>
            </a:r>
            <a:r>
              <a:rPr lang="tr-TR" sz="2000" dirty="0" smtClean="0">
                <a:cs typeface="Times New Roman" pitchFamily="18" charset="0"/>
              </a:rPr>
              <a:t>YASAL </a:t>
            </a:r>
            <a:r>
              <a:rPr lang="tr-TR" sz="2000" dirty="0">
                <a:cs typeface="Times New Roman" pitchFamily="18" charset="0"/>
              </a:rPr>
              <a:t>(KANUNSAL) ÖNLEMLER</a:t>
            </a:r>
          </a:p>
          <a:p>
            <a:pPr marL="0" indent="0">
              <a:buNone/>
            </a:pPr>
            <a:r>
              <a:rPr lang="tr-TR" sz="2000" b="1" dirty="0" smtClean="0">
                <a:cs typeface="Times New Roman" pitchFamily="18" charset="0"/>
              </a:rPr>
              <a:t>2)</a:t>
            </a:r>
            <a:r>
              <a:rPr lang="tr-TR" sz="2000" dirty="0" smtClean="0">
                <a:cs typeface="Times New Roman" pitchFamily="18" charset="0"/>
              </a:rPr>
              <a:t> KÜLTÜREL </a:t>
            </a:r>
            <a:r>
              <a:rPr lang="tr-TR" sz="2000" dirty="0">
                <a:cs typeface="Times New Roman" pitchFamily="18" charset="0"/>
              </a:rPr>
              <a:t>ÖNLEMLER</a:t>
            </a:r>
          </a:p>
          <a:p>
            <a:pPr marL="0" indent="0">
              <a:buNone/>
            </a:pPr>
            <a:r>
              <a:rPr lang="tr-TR" sz="2000" b="1" dirty="0" smtClean="0">
                <a:cs typeface="Times New Roman" pitchFamily="18" charset="0"/>
              </a:rPr>
              <a:t>3)</a:t>
            </a:r>
            <a:r>
              <a:rPr lang="tr-TR" sz="2000" dirty="0" smtClean="0">
                <a:cs typeface="Times New Roman" pitchFamily="18" charset="0"/>
              </a:rPr>
              <a:t> BİYOLOJİK </a:t>
            </a:r>
            <a:r>
              <a:rPr lang="tr-TR" sz="2000" dirty="0">
                <a:cs typeface="Times New Roman" pitchFamily="18" charset="0"/>
              </a:rPr>
              <a:t>MÜCADELE</a:t>
            </a:r>
          </a:p>
          <a:p>
            <a:pPr marL="0" indent="0">
              <a:buNone/>
            </a:pPr>
            <a:r>
              <a:rPr lang="tr-TR" sz="2000" b="1" dirty="0" smtClean="0">
                <a:cs typeface="Times New Roman" pitchFamily="18" charset="0"/>
              </a:rPr>
              <a:t>4)</a:t>
            </a:r>
            <a:r>
              <a:rPr lang="tr-TR" sz="2000" dirty="0" smtClean="0">
                <a:cs typeface="Times New Roman" pitchFamily="18" charset="0"/>
              </a:rPr>
              <a:t> FİZİKSEL </a:t>
            </a:r>
            <a:r>
              <a:rPr lang="tr-TR" sz="2000" dirty="0">
                <a:cs typeface="Times New Roman" pitchFamily="18" charset="0"/>
              </a:rPr>
              <a:t>MÜCADELE</a:t>
            </a:r>
          </a:p>
          <a:p>
            <a:pPr marL="0" indent="0">
              <a:buNone/>
            </a:pPr>
            <a:r>
              <a:rPr lang="tr-TR" sz="2000" b="1" dirty="0" smtClean="0">
                <a:cs typeface="Times New Roman" pitchFamily="18" charset="0"/>
              </a:rPr>
              <a:t>5)</a:t>
            </a:r>
            <a:r>
              <a:rPr lang="tr-TR" sz="2000" dirty="0" smtClean="0">
                <a:cs typeface="Times New Roman" pitchFamily="18" charset="0"/>
              </a:rPr>
              <a:t> ENTEGRE MÜCADELE</a:t>
            </a:r>
          </a:p>
          <a:p>
            <a:pPr marL="0" indent="0">
              <a:buNone/>
            </a:pPr>
            <a:r>
              <a:rPr lang="tr-TR" sz="2000" b="1" dirty="0" smtClean="0">
                <a:cs typeface="Times New Roman" pitchFamily="18" charset="0"/>
              </a:rPr>
              <a:t>6)</a:t>
            </a:r>
            <a:r>
              <a:rPr lang="tr-TR" sz="2000" dirty="0" smtClean="0">
                <a:cs typeface="Times New Roman" pitchFamily="18" charset="0"/>
              </a:rPr>
              <a:t> KİMYASAL </a:t>
            </a:r>
            <a:r>
              <a:rPr lang="tr-TR" sz="2000" dirty="0">
                <a:cs typeface="Times New Roman" pitchFamily="18" charset="0"/>
              </a:rPr>
              <a:t>MÜCADELE</a:t>
            </a:r>
          </a:p>
          <a:p>
            <a:pPr marL="0" indent="0">
              <a:buNone/>
            </a:pPr>
            <a:endParaRPr lang="tr-TR" sz="2000" dirty="0">
              <a:latin typeface="Times New Roman" pitchFamily="18" charset="0"/>
              <a:cs typeface="Times New Roman" pitchFamily="18" charset="0"/>
            </a:endParaRPr>
          </a:p>
          <a:p>
            <a:pPr marL="0" indent="0">
              <a:buNone/>
            </a:pPr>
            <a:endParaRPr lang="tr-TR" sz="1800" dirty="0" smtClean="0"/>
          </a:p>
          <a:p>
            <a:pPr marL="0" indent="0">
              <a:buNone/>
            </a:pPr>
            <a:endParaRPr lang="tr-TR"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Başlık"/>
          <p:cNvSpPr>
            <a:spLocks noGrp="1"/>
          </p:cNvSpPr>
          <p:nvPr>
            <p:ph type="title"/>
          </p:nvPr>
        </p:nvSpPr>
        <p:spPr>
          <a:xfrm>
            <a:off x="467544" y="0"/>
            <a:ext cx="8229600" cy="548680"/>
          </a:xfrm>
        </p:spPr>
        <p:txBody>
          <a:bodyPr>
            <a:noAutofit/>
          </a:bodyPr>
          <a:lstStyle/>
          <a:p>
            <a:r>
              <a:rPr lang="tr-TR" sz="2000" b="1" dirty="0" smtClean="0">
                <a:solidFill>
                  <a:srgbClr val="FF0000"/>
                </a:solidFill>
                <a:latin typeface="Times New Roman" pitchFamily="18" charset="0"/>
                <a:cs typeface="Times New Roman" pitchFamily="18" charset="0"/>
              </a:rPr>
              <a:t>KÜLTÜREL YÖNTEMLER</a:t>
            </a:r>
            <a:endParaRPr lang="tr-TR" sz="2000"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0" y="476672"/>
            <a:ext cx="9144000" cy="6381328"/>
          </a:xfrm>
          <a:solidFill>
            <a:schemeClr val="accent5">
              <a:lumMod val="20000"/>
              <a:lumOff val="80000"/>
            </a:schemeClr>
          </a:solidFill>
        </p:spPr>
        <p:txBody>
          <a:bodyPr>
            <a:noAutofit/>
          </a:bodyPr>
          <a:lstStyle/>
          <a:p>
            <a:pPr marL="0" indent="0" algn="just">
              <a:buNone/>
            </a:pPr>
            <a:r>
              <a:rPr lang="tr-TR" sz="2000" b="1" dirty="0" smtClean="0">
                <a:solidFill>
                  <a:schemeClr val="tx1"/>
                </a:solidFill>
                <a:latin typeface="Times New Roman" pitchFamily="18" charset="0"/>
                <a:cs typeface="Times New Roman" pitchFamily="18" charset="0"/>
              </a:rPr>
              <a:t>3. HASTALIK ETMENLERİNİN YAYILMASINI ÖNLEMEK</a:t>
            </a:r>
          </a:p>
          <a:p>
            <a:pPr algn="just">
              <a:buNone/>
            </a:pPr>
            <a:endParaRPr lang="tr-TR" sz="2000" b="1" dirty="0" smtClean="0">
              <a:solidFill>
                <a:schemeClr val="tx1"/>
              </a:solidFill>
              <a:latin typeface="Times New Roman" pitchFamily="18" charset="0"/>
              <a:cs typeface="Times New Roman" pitchFamily="18" charset="0"/>
            </a:endParaRPr>
          </a:p>
          <a:p>
            <a:pPr algn="just">
              <a:buNone/>
            </a:pPr>
            <a:r>
              <a:rPr lang="tr-TR" sz="2000" b="1" dirty="0" smtClean="0">
                <a:solidFill>
                  <a:schemeClr val="tx1"/>
                </a:solidFill>
                <a:latin typeface="Times New Roman" pitchFamily="18" charset="0"/>
                <a:cs typeface="Times New Roman" pitchFamily="18" charset="0"/>
              </a:rPr>
              <a:t>3.1. SANİTASYON:</a:t>
            </a:r>
            <a:r>
              <a:rPr lang="tr-TR" sz="2000" b="1" dirty="0">
                <a:solidFill>
                  <a:schemeClr val="tx1"/>
                </a:solidFill>
                <a:latin typeface="Times New Roman" pitchFamily="18" charset="0"/>
                <a:cs typeface="Times New Roman" pitchFamily="18" charset="0"/>
              </a:rPr>
              <a:t> </a:t>
            </a:r>
            <a:r>
              <a:rPr lang="tr-TR" sz="2000" dirty="0" smtClean="0">
                <a:solidFill>
                  <a:schemeClr val="tx1"/>
                </a:solidFill>
                <a:latin typeface="Times New Roman" pitchFamily="18" charset="0"/>
                <a:cs typeface="Times New Roman" pitchFamily="18" charset="0"/>
              </a:rPr>
              <a:t>Bir hastalığın başlama ve bulaşmasını önlemek amacıyla alınan tüm önlemlerdir. </a:t>
            </a:r>
          </a:p>
          <a:p>
            <a:pPr algn="just">
              <a:buNone/>
            </a:pPr>
            <a:endParaRPr lang="tr-TR" sz="2000" dirty="0" smtClean="0">
              <a:solidFill>
                <a:schemeClr val="tx1"/>
              </a:solidFill>
              <a:latin typeface="Times New Roman" pitchFamily="18" charset="0"/>
              <a:cs typeface="Times New Roman" pitchFamily="18" charset="0"/>
            </a:endParaRPr>
          </a:p>
          <a:p>
            <a:pPr algn="just">
              <a:buNone/>
            </a:pPr>
            <a:r>
              <a:rPr lang="tr-TR" sz="2000" dirty="0" smtClean="0">
                <a:solidFill>
                  <a:schemeClr val="tx1"/>
                </a:solidFill>
                <a:latin typeface="Times New Roman" pitchFamily="18" charset="0"/>
                <a:cs typeface="Times New Roman" pitchFamily="18" charset="0"/>
              </a:rPr>
              <a:t>Bu önlemler;</a:t>
            </a:r>
          </a:p>
          <a:p>
            <a:pPr algn="just">
              <a:buFont typeface="Wingdings" panose="05000000000000000000" pitchFamily="2" charset="2"/>
              <a:buChar char="§"/>
            </a:pPr>
            <a:r>
              <a:rPr lang="tr-TR" sz="2000" dirty="0" smtClean="0">
                <a:solidFill>
                  <a:schemeClr val="tx1"/>
                </a:solidFill>
                <a:latin typeface="Times New Roman" pitchFamily="18" charset="0"/>
                <a:cs typeface="Times New Roman" pitchFamily="18" charset="0"/>
              </a:rPr>
              <a:t>Hastalıklı yaprakların, dal ve meyvelerin toplanması ve </a:t>
            </a:r>
            <a:r>
              <a:rPr lang="tr-TR" sz="2000" dirty="0">
                <a:solidFill>
                  <a:schemeClr val="tx1"/>
                </a:solidFill>
                <a:latin typeface="Times New Roman" pitchFamily="18" charset="0"/>
                <a:cs typeface="Times New Roman" pitchFamily="18" charset="0"/>
              </a:rPr>
              <a:t> </a:t>
            </a:r>
            <a:r>
              <a:rPr lang="tr-TR" sz="2000" dirty="0" smtClean="0">
                <a:solidFill>
                  <a:schemeClr val="tx1"/>
                </a:solidFill>
                <a:latin typeface="Times New Roman" pitchFamily="18" charset="0"/>
                <a:cs typeface="Times New Roman" pitchFamily="18" charset="0"/>
              </a:rPr>
              <a:t>yok edilmesi,</a:t>
            </a:r>
          </a:p>
          <a:p>
            <a:pPr algn="just">
              <a:buFont typeface="Wingdings" panose="05000000000000000000" pitchFamily="2" charset="2"/>
              <a:buChar char="§"/>
            </a:pPr>
            <a:r>
              <a:rPr lang="tr-TR" sz="2000" dirty="0">
                <a:solidFill>
                  <a:schemeClr val="tx1"/>
                </a:solidFill>
                <a:latin typeface="Times New Roman" pitchFamily="18" charset="0"/>
                <a:cs typeface="Times New Roman" pitchFamily="18" charset="0"/>
              </a:rPr>
              <a:t>B</a:t>
            </a:r>
            <a:r>
              <a:rPr lang="tr-TR" sz="2000" dirty="0" smtClean="0">
                <a:solidFill>
                  <a:schemeClr val="tx1"/>
                </a:solidFill>
                <a:latin typeface="Times New Roman" pitchFamily="18" charset="0"/>
                <a:cs typeface="Times New Roman" pitchFamily="18" charset="0"/>
              </a:rPr>
              <a:t>itki artıklarının (yaprak, sap, yumru vb.) toplanıp yakılması ve gömülmesi,</a:t>
            </a:r>
          </a:p>
          <a:p>
            <a:pPr algn="just">
              <a:buFont typeface="Wingdings" panose="05000000000000000000" pitchFamily="2" charset="2"/>
              <a:buChar char="§"/>
            </a:pPr>
            <a:r>
              <a:rPr lang="tr-TR" sz="2000" dirty="0" smtClean="0">
                <a:solidFill>
                  <a:schemeClr val="tx1"/>
                </a:solidFill>
                <a:latin typeface="Times New Roman" pitchFamily="18" charset="0"/>
                <a:cs typeface="Times New Roman" pitchFamily="18" charset="0"/>
              </a:rPr>
              <a:t>Budama aletlerinin ve bıçakların her kullanışta dezenfekte edilmesi,</a:t>
            </a:r>
          </a:p>
          <a:p>
            <a:pPr algn="just">
              <a:buFont typeface="Wingdings" panose="05000000000000000000" pitchFamily="2" charset="2"/>
              <a:buChar char="§"/>
            </a:pPr>
            <a:r>
              <a:rPr lang="tr-TR" sz="2000" dirty="0" smtClean="0">
                <a:solidFill>
                  <a:schemeClr val="tx1"/>
                </a:solidFill>
                <a:latin typeface="Times New Roman" pitchFamily="18" charset="0"/>
                <a:cs typeface="Times New Roman" pitchFamily="18" charset="0"/>
              </a:rPr>
              <a:t>Temiz ve hastalıksız ambalaj kaplarının kullanılması,</a:t>
            </a:r>
          </a:p>
          <a:p>
            <a:pPr algn="just">
              <a:buFont typeface="Wingdings" panose="05000000000000000000" pitchFamily="2" charset="2"/>
              <a:buChar char="§"/>
            </a:pPr>
            <a:r>
              <a:rPr lang="tr-TR" sz="2000" dirty="0" smtClean="0">
                <a:solidFill>
                  <a:schemeClr val="tx1"/>
                </a:solidFill>
                <a:latin typeface="Times New Roman" pitchFamily="18" charset="0"/>
                <a:cs typeface="Times New Roman" pitchFamily="18" charset="0"/>
              </a:rPr>
              <a:t> Bulaşık veya </a:t>
            </a:r>
            <a:r>
              <a:rPr lang="tr-TR" sz="2000" dirty="0" err="1" smtClean="0">
                <a:solidFill>
                  <a:schemeClr val="tx1"/>
                </a:solidFill>
                <a:latin typeface="Times New Roman" pitchFamily="18" charset="0"/>
                <a:cs typeface="Times New Roman" pitchFamily="18" charset="0"/>
              </a:rPr>
              <a:t>enfekteli</a:t>
            </a:r>
            <a:r>
              <a:rPr lang="tr-TR" sz="2000" dirty="0" smtClean="0">
                <a:solidFill>
                  <a:schemeClr val="tx1"/>
                </a:solidFill>
                <a:latin typeface="Times New Roman" pitchFamily="18" charset="0"/>
                <a:cs typeface="Times New Roman" pitchFamily="18" charset="0"/>
              </a:rPr>
              <a:t> olmayan tohum ve </a:t>
            </a:r>
            <a:r>
              <a:rPr lang="tr-TR" sz="2000" dirty="0" err="1" smtClean="0">
                <a:solidFill>
                  <a:schemeClr val="tx1"/>
                </a:solidFill>
                <a:latin typeface="Times New Roman" pitchFamily="18" charset="0"/>
                <a:cs typeface="Times New Roman" pitchFamily="18" charset="0"/>
              </a:rPr>
              <a:t>vejetatif</a:t>
            </a:r>
            <a:r>
              <a:rPr lang="tr-TR" sz="2000" dirty="0" smtClean="0">
                <a:solidFill>
                  <a:schemeClr val="tx1"/>
                </a:solidFill>
                <a:latin typeface="Times New Roman" pitchFamily="18" charset="0"/>
                <a:cs typeface="Times New Roman" pitchFamily="18" charset="0"/>
              </a:rPr>
              <a:t> çoğalma materyali kullanmaktır.</a:t>
            </a:r>
          </a:p>
          <a:p>
            <a:pPr>
              <a:buNone/>
            </a:pPr>
            <a:endParaRPr lang="tr-TR"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a:xfrm>
            <a:off x="179512" y="116632"/>
            <a:ext cx="8784976" cy="360040"/>
          </a:xfrm>
        </p:spPr>
        <p:txBody>
          <a:bodyPr>
            <a:noAutofit/>
          </a:bodyPr>
          <a:lstStyle/>
          <a:p>
            <a:r>
              <a:rPr lang="tr-TR" sz="2400" b="1" dirty="0">
                <a:solidFill>
                  <a:srgbClr val="FF0000"/>
                </a:solidFill>
              </a:rPr>
              <a:t>KÜLTÜREL YÖNTEMLER</a:t>
            </a:r>
          </a:p>
        </p:txBody>
      </p:sp>
      <p:sp>
        <p:nvSpPr>
          <p:cNvPr id="2" name="İçerik Yer Tutucusu 1"/>
          <p:cNvSpPr>
            <a:spLocks noGrp="1"/>
          </p:cNvSpPr>
          <p:nvPr>
            <p:ph idx="1"/>
          </p:nvPr>
        </p:nvSpPr>
        <p:spPr>
          <a:xfrm>
            <a:off x="25617" y="476672"/>
            <a:ext cx="9036496" cy="6192688"/>
          </a:xfrm>
          <a:solidFill>
            <a:schemeClr val="accent5">
              <a:lumMod val="20000"/>
              <a:lumOff val="80000"/>
            </a:schemeClr>
          </a:solidFill>
        </p:spPr>
        <p:txBody>
          <a:bodyPr>
            <a:normAutofit/>
          </a:bodyPr>
          <a:lstStyle/>
          <a:p>
            <a:pPr marL="0" indent="0" algn="just">
              <a:buNone/>
            </a:pPr>
            <a:r>
              <a:rPr lang="tr-TR" sz="2000" b="1" dirty="0">
                <a:solidFill>
                  <a:schemeClr val="tx1"/>
                </a:solidFill>
                <a:latin typeface="Times New Roman" pitchFamily="18" charset="0"/>
                <a:cs typeface="Times New Roman" pitchFamily="18" charset="0"/>
              </a:rPr>
              <a:t>3.2 </a:t>
            </a:r>
            <a:r>
              <a:rPr lang="tr-TR" sz="2000" b="1" dirty="0" smtClean="0">
                <a:solidFill>
                  <a:schemeClr val="tx1"/>
                </a:solidFill>
                <a:latin typeface="Times New Roman" pitchFamily="18" charset="0"/>
                <a:cs typeface="Times New Roman" pitchFamily="18" charset="0"/>
              </a:rPr>
              <a:t>ERADİKASYON: </a:t>
            </a:r>
            <a:r>
              <a:rPr lang="tr-TR" sz="2000" dirty="0" smtClean="0">
                <a:solidFill>
                  <a:schemeClr val="tx1"/>
                </a:solidFill>
                <a:latin typeface="Times New Roman" pitchFamily="18" charset="0"/>
                <a:cs typeface="Times New Roman" pitchFamily="18" charset="0"/>
              </a:rPr>
              <a:t>Bazı hastalık etmenleri belirli dönemlerini, kültür bitkileri dışında, başka bitkiler üzerinde geçirmektedirler. Bu şekildeki bitkilere </a:t>
            </a:r>
            <a:r>
              <a:rPr lang="tr-TR" sz="2000" b="1" dirty="0" smtClean="0">
                <a:solidFill>
                  <a:schemeClr val="tx1"/>
                </a:solidFill>
                <a:latin typeface="Times New Roman" pitchFamily="18" charset="0"/>
                <a:cs typeface="Times New Roman" pitchFamily="18" charset="0"/>
              </a:rPr>
              <a:t>Ara Konukçu </a:t>
            </a:r>
            <a:r>
              <a:rPr lang="tr-TR" sz="2000" dirty="0" smtClean="0">
                <a:solidFill>
                  <a:schemeClr val="tx1"/>
                </a:solidFill>
                <a:latin typeface="Times New Roman" pitchFamily="18" charset="0"/>
                <a:cs typeface="Times New Roman" pitchFamily="18" charset="0"/>
              </a:rPr>
              <a:t>denilmektedir. Bazı hastalık etmenleri ise konukçu kültür bitkisi yanında, yabancı otlarda da hastalık yapabilmektedirler.  </a:t>
            </a:r>
          </a:p>
          <a:p>
            <a:pPr marL="0" indent="0" algn="just">
              <a:buNone/>
            </a:pPr>
            <a:endParaRPr lang="tr-TR" sz="2000" dirty="0" smtClean="0">
              <a:solidFill>
                <a:schemeClr val="tx1"/>
              </a:solidFill>
              <a:latin typeface="Times New Roman" pitchFamily="18" charset="0"/>
              <a:cs typeface="Times New Roman" pitchFamily="18" charset="0"/>
            </a:endParaRPr>
          </a:p>
          <a:p>
            <a:pPr marL="0" indent="0" algn="just">
              <a:buNone/>
            </a:pPr>
            <a:r>
              <a:rPr lang="tr-TR" sz="2000" dirty="0" smtClean="0">
                <a:solidFill>
                  <a:schemeClr val="tx1"/>
                </a:solidFill>
                <a:latin typeface="Times New Roman" pitchFamily="18" charset="0"/>
                <a:cs typeface="Times New Roman" pitchFamily="18" charset="0"/>
              </a:rPr>
              <a:t>Hastalık etmeninin tarım alanlarına bulaşıp yayılmasını önlemek için etmenin hastalandırabildiği konukçu ve ara konukçu bitkilerin yok edilmesi işlemine </a:t>
            </a:r>
            <a:r>
              <a:rPr lang="tr-TR" sz="2000" b="1" dirty="0" smtClean="0">
                <a:solidFill>
                  <a:schemeClr val="tx1"/>
                </a:solidFill>
                <a:latin typeface="Times New Roman" pitchFamily="18" charset="0"/>
                <a:cs typeface="Times New Roman" pitchFamily="18" charset="0"/>
              </a:rPr>
              <a:t>Eradikasyon</a:t>
            </a:r>
            <a:r>
              <a:rPr lang="tr-TR" sz="2000" dirty="0" smtClean="0">
                <a:solidFill>
                  <a:schemeClr val="tx1"/>
                </a:solidFill>
                <a:latin typeface="Times New Roman" pitchFamily="18" charset="0"/>
                <a:cs typeface="Times New Roman" pitchFamily="18" charset="0"/>
              </a:rPr>
              <a:t> denir.</a:t>
            </a:r>
            <a:endParaRPr lang="tr-TR" sz="2000" b="1" dirty="0" smtClean="0">
              <a:solidFill>
                <a:schemeClr val="tx1"/>
              </a:solidFill>
              <a:latin typeface="Times New Roman" pitchFamily="18" charset="0"/>
              <a:cs typeface="Times New Roman" pitchFamily="18" charset="0"/>
            </a:endParaRPr>
          </a:p>
          <a:p>
            <a:pPr marL="0" indent="0" algn="just">
              <a:buNone/>
            </a:pPr>
            <a:endParaRPr lang="tr-TR" sz="2000" b="1" dirty="0" smtClean="0">
              <a:solidFill>
                <a:schemeClr val="tx1"/>
              </a:solidFill>
              <a:latin typeface="Times New Roman" pitchFamily="18" charset="0"/>
              <a:cs typeface="Times New Roman" pitchFamily="18" charset="0"/>
            </a:endParaRPr>
          </a:p>
          <a:p>
            <a:pPr marL="0" indent="0" algn="just">
              <a:buNone/>
            </a:pPr>
            <a:r>
              <a:rPr lang="tr-TR" sz="2000" b="1" dirty="0" smtClean="0">
                <a:solidFill>
                  <a:schemeClr val="tx1"/>
                </a:solidFill>
                <a:latin typeface="Times New Roman" pitchFamily="18" charset="0"/>
                <a:cs typeface="Times New Roman" pitchFamily="18" charset="0"/>
              </a:rPr>
              <a:t>Örnek olarak; </a:t>
            </a:r>
            <a:r>
              <a:rPr lang="tr-TR" sz="2000" dirty="0" smtClean="0">
                <a:solidFill>
                  <a:schemeClr val="tx1"/>
                </a:solidFill>
                <a:latin typeface="Times New Roman" pitchFamily="18" charset="0"/>
                <a:cs typeface="Times New Roman" pitchFamily="18" charset="0"/>
              </a:rPr>
              <a:t>buğday kara pasının (</a:t>
            </a:r>
            <a:r>
              <a:rPr lang="tr-TR" sz="2000" b="1" i="1" dirty="0" err="1" smtClean="0">
                <a:solidFill>
                  <a:schemeClr val="tx1"/>
                </a:solidFill>
                <a:latin typeface="Times New Roman" pitchFamily="18" charset="0"/>
                <a:cs typeface="Times New Roman" pitchFamily="18" charset="0"/>
              </a:rPr>
              <a:t>Puccinia</a:t>
            </a:r>
            <a:r>
              <a:rPr lang="tr-TR" sz="2000" b="1" i="1" dirty="0" smtClean="0">
                <a:solidFill>
                  <a:schemeClr val="tx1"/>
                </a:solidFill>
                <a:latin typeface="Times New Roman" pitchFamily="18" charset="0"/>
                <a:cs typeface="Times New Roman" pitchFamily="18" charset="0"/>
              </a:rPr>
              <a:t> </a:t>
            </a:r>
            <a:r>
              <a:rPr lang="tr-TR" sz="2000" b="1" i="1" dirty="0" err="1" smtClean="0">
                <a:solidFill>
                  <a:schemeClr val="tx1"/>
                </a:solidFill>
                <a:latin typeface="Times New Roman" pitchFamily="18" charset="0"/>
                <a:cs typeface="Times New Roman" pitchFamily="18" charset="0"/>
              </a:rPr>
              <a:t>graminis</a:t>
            </a:r>
            <a:r>
              <a:rPr lang="tr-TR" sz="2000" b="1" i="1" dirty="0" smtClean="0">
                <a:solidFill>
                  <a:schemeClr val="tx1"/>
                </a:solidFill>
                <a:latin typeface="Times New Roman" pitchFamily="18" charset="0"/>
                <a:cs typeface="Times New Roman" pitchFamily="18" charset="0"/>
              </a:rPr>
              <a:t> </a:t>
            </a:r>
            <a:r>
              <a:rPr lang="tr-TR" sz="2000" b="1" i="1" dirty="0" err="1" smtClean="0">
                <a:solidFill>
                  <a:schemeClr val="tx1"/>
                </a:solidFill>
                <a:latin typeface="Times New Roman" pitchFamily="18" charset="0"/>
                <a:cs typeface="Times New Roman" pitchFamily="18" charset="0"/>
              </a:rPr>
              <a:t>tritici</a:t>
            </a:r>
            <a:r>
              <a:rPr lang="tr-TR" sz="2000" dirty="0" smtClean="0">
                <a:solidFill>
                  <a:schemeClr val="tx1"/>
                </a:solidFill>
                <a:latin typeface="Times New Roman" pitchFamily="18" charset="0"/>
                <a:cs typeface="Times New Roman" pitchFamily="18" charset="0"/>
              </a:rPr>
              <a:t>) </a:t>
            </a:r>
            <a:r>
              <a:rPr lang="tr-TR" sz="2000" dirty="0">
                <a:solidFill>
                  <a:schemeClr val="tx1"/>
                </a:solidFill>
                <a:latin typeface="Times New Roman" pitchFamily="18" charset="0"/>
                <a:cs typeface="Times New Roman" pitchFamily="18" charset="0"/>
              </a:rPr>
              <a:t>ara konukçusu olan </a:t>
            </a:r>
            <a:r>
              <a:rPr lang="tr-TR" sz="2000" dirty="0" err="1" smtClean="0">
                <a:solidFill>
                  <a:schemeClr val="tx1"/>
                </a:solidFill>
                <a:latin typeface="Times New Roman" pitchFamily="18" charset="0"/>
                <a:cs typeface="Times New Roman" pitchFamily="18" charset="0"/>
              </a:rPr>
              <a:t>Berberis</a:t>
            </a:r>
            <a:r>
              <a:rPr lang="tr-TR" sz="2000" dirty="0">
                <a:solidFill>
                  <a:schemeClr val="tx1"/>
                </a:solidFill>
                <a:latin typeface="Times New Roman" pitchFamily="18" charset="0"/>
                <a:cs typeface="Times New Roman" pitchFamily="18" charset="0"/>
              </a:rPr>
              <a:t> </a:t>
            </a:r>
            <a:r>
              <a:rPr lang="tr-TR" sz="2000" dirty="0" smtClean="0">
                <a:solidFill>
                  <a:schemeClr val="tx1"/>
                </a:solidFill>
                <a:latin typeface="Times New Roman" pitchFamily="18" charset="0"/>
                <a:cs typeface="Times New Roman" pitchFamily="18" charset="0"/>
              </a:rPr>
              <a:t>bitkisinin </a:t>
            </a:r>
            <a:r>
              <a:rPr lang="tr-TR" sz="2000" dirty="0">
                <a:solidFill>
                  <a:schemeClr val="tx1"/>
                </a:solidFill>
                <a:latin typeface="Times New Roman" pitchFamily="18" charset="0"/>
                <a:cs typeface="Times New Roman" pitchFamily="18" charset="0"/>
              </a:rPr>
              <a:t>eradikasyonu verilebilir. Bu eradikasyonla, hastalığın bir sonraki yıla </a:t>
            </a:r>
            <a:r>
              <a:rPr lang="tr-TR" sz="2000" dirty="0" smtClean="0">
                <a:solidFill>
                  <a:schemeClr val="tx1"/>
                </a:solidFill>
                <a:latin typeface="Times New Roman" pitchFamily="18" charset="0"/>
                <a:cs typeface="Times New Roman" pitchFamily="18" charset="0"/>
              </a:rPr>
              <a:t>geçmesi </a:t>
            </a:r>
            <a:r>
              <a:rPr lang="tr-TR" sz="2000" dirty="0">
                <a:solidFill>
                  <a:schemeClr val="tx1"/>
                </a:solidFill>
                <a:latin typeface="Times New Roman" pitchFamily="18" charset="0"/>
                <a:cs typeface="Times New Roman" pitchFamily="18" charset="0"/>
              </a:rPr>
              <a:t>ve </a:t>
            </a:r>
            <a:r>
              <a:rPr lang="tr-TR" sz="2000" dirty="0" err="1">
                <a:solidFill>
                  <a:schemeClr val="tx1"/>
                </a:solidFill>
                <a:latin typeface="Times New Roman" pitchFamily="18" charset="0"/>
                <a:cs typeface="Times New Roman" pitchFamily="18" charset="0"/>
              </a:rPr>
              <a:t>Berberis</a:t>
            </a:r>
            <a:r>
              <a:rPr lang="tr-TR" sz="2000" dirty="0">
                <a:solidFill>
                  <a:schemeClr val="tx1"/>
                </a:solidFill>
                <a:latin typeface="Times New Roman" pitchFamily="18" charset="0"/>
                <a:cs typeface="Times New Roman" pitchFamily="18" charset="0"/>
              </a:rPr>
              <a:t> üzerinde yeni ırkların oluşumu önlenmiş olur. Bazı hallerde patojen ile birlikte kültür bitkisi de yok edilir. Bu işlem yurda yeni giren ve süratle yayılım eğilimi gösteren hastalıkların </a:t>
            </a:r>
            <a:r>
              <a:rPr lang="tr-TR" sz="2000" dirty="0" smtClean="0">
                <a:solidFill>
                  <a:schemeClr val="tx1"/>
                </a:solidFill>
                <a:latin typeface="Times New Roman" pitchFamily="18" charset="0"/>
                <a:cs typeface="Times New Roman" pitchFamily="18" charset="0"/>
              </a:rPr>
              <a:t>yok edilmesinde </a:t>
            </a:r>
            <a:r>
              <a:rPr lang="tr-TR" sz="2000" dirty="0">
                <a:solidFill>
                  <a:schemeClr val="tx1"/>
                </a:solidFill>
                <a:latin typeface="Times New Roman" pitchFamily="18" charset="0"/>
                <a:cs typeface="Times New Roman" pitchFamily="18" charset="0"/>
              </a:rPr>
              <a:t>uygulanır. Örneğin 1961 yılında yurdumuza Avrupa’dan giren tütün </a:t>
            </a:r>
            <a:r>
              <a:rPr lang="tr-TR" sz="2000" dirty="0" err="1" smtClean="0">
                <a:solidFill>
                  <a:schemeClr val="tx1"/>
                </a:solidFill>
                <a:latin typeface="Times New Roman" pitchFamily="18" charset="0"/>
                <a:cs typeface="Times New Roman" pitchFamily="18" charset="0"/>
              </a:rPr>
              <a:t>mildiyösü</a:t>
            </a:r>
            <a:r>
              <a:rPr lang="tr-TR" sz="2000" dirty="0" smtClean="0">
                <a:solidFill>
                  <a:schemeClr val="tx1"/>
                </a:solidFill>
                <a:latin typeface="Times New Roman" pitchFamily="18" charset="0"/>
                <a:cs typeface="Times New Roman" pitchFamily="18" charset="0"/>
              </a:rPr>
              <a:t> </a:t>
            </a:r>
            <a:r>
              <a:rPr lang="tr-TR" sz="2000" b="1" i="1" dirty="0" smtClean="0">
                <a:solidFill>
                  <a:schemeClr val="tx1"/>
                </a:solidFill>
                <a:latin typeface="Times New Roman" pitchFamily="18" charset="0"/>
                <a:cs typeface="Times New Roman" pitchFamily="18" charset="0"/>
              </a:rPr>
              <a:t>(Peronospora </a:t>
            </a:r>
            <a:r>
              <a:rPr lang="tr-TR" sz="2000" b="1" i="1" dirty="0" err="1" smtClean="0">
                <a:solidFill>
                  <a:schemeClr val="tx1"/>
                </a:solidFill>
                <a:latin typeface="Times New Roman" pitchFamily="18" charset="0"/>
                <a:cs typeface="Times New Roman" pitchFamily="18" charset="0"/>
              </a:rPr>
              <a:t>tabacina</a:t>
            </a:r>
            <a:r>
              <a:rPr lang="tr-TR" sz="2000" dirty="0" smtClean="0">
                <a:solidFill>
                  <a:schemeClr val="tx1"/>
                </a:solidFill>
                <a:latin typeface="Times New Roman" pitchFamily="18" charset="0"/>
                <a:cs typeface="Times New Roman" pitchFamily="18" charset="0"/>
              </a:rPr>
              <a:t>) </a:t>
            </a:r>
            <a:r>
              <a:rPr lang="tr-TR" sz="2000" dirty="0">
                <a:solidFill>
                  <a:schemeClr val="tx1"/>
                </a:solidFill>
                <a:latin typeface="Times New Roman" pitchFamily="18" charset="0"/>
                <a:cs typeface="Times New Roman" pitchFamily="18" charset="0"/>
              </a:rPr>
              <a:t>için böyle bir eradikasyon uygulanmış ve 5272 dekarlık ekili tütün </a:t>
            </a:r>
            <a:r>
              <a:rPr lang="tr-TR" sz="2000" dirty="0" smtClean="0">
                <a:solidFill>
                  <a:schemeClr val="tx1"/>
                </a:solidFill>
                <a:latin typeface="Times New Roman" pitchFamily="18" charset="0"/>
                <a:cs typeface="Times New Roman" pitchFamily="18" charset="0"/>
              </a:rPr>
              <a:t>alanı yok </a:t>
            </a:r>
            <a:r>
              <a:rPr lang="tr-TR" sz="2000" dirty="0">
                <a:solidFill>
                  <a:schemeClr val="tx1"/>
                </a:solidFill>
                <a:latin typeface="Times New Roman" pitchFamily="18" charset="0"/>
                <a:cs typeface="Times New Roman" pitchFamily="18" charset="0"/>
              </a:rPr>
              <a:t>edilmiştir.</a:t>
            </a:r>
          </a:p>
          <a:p>
            <a:pPr marL="0" indent="0">
              <a:buNone/>
            </a:pPr>
            <a:endParaRPr lang="tr-TR" dirty="0"/>
          </a:p>
        </p:txBody>
      </p:sp>
    </p:spTree>
    <p:extLst>
      <p:ext uri="{BB962C8B-B14F-4D97-AF65-F5344CB8AC3E}">
        <p14:creationId xmlns:p14="http://schemas.microsoft.com/office/powerpoint/2010/main" val="1724853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a:solidFill>
            <a:schemeClr val="accent5">
              <a:lumMod val="20000"/>
              <a:lumOff val="80000"/>
            </a:schemeClr>
          </a:solidFill>
        </p:spPr>
        <p:txBody>
          <a:bodyPr>
            <a:normAutofit/>
          </a:bodyPr>
          <a:lstStyle/>
          <a:p>
            <a:pPr marL="0" indent="0" algn="just">
              <a:buNone/>
            </a:pPr>
            <a:endParaRPr lang="tr-TR" sz="2000" b="1" dirty="0" smtClean="0">
              <a:solidFill>
                <a:schemeClr val="tx1"/>
              </a:solidFill>
              <a:cs typeface="Times New Roman" pitchFamily="18" charset="0"/>
            </a:endParaRPr>
          </a:p>
          <a:p>
            <a:pPr marL="0" indent="0" algn="just">
              <a:buNone/>
            </a:pPr>
            <a:r>
              <a:rPr lang="tr-TR" sz="2000" b="1" dirty="0" smtClean="0">
                <a:solidFill>
                  <a:schemeClr val="tx1"/>
                </a:solidFill>
                <a:cs typeface="Times New Roman" pitchFamily="18" charset="0"/>
              </a:rPr>
              <a:t>Dayanıklı Çeşitlerin Kullanılması: </a:t>
            </a:r>
            <a:r>
              <a:rPr lang="tr-TR" sz="2000" dirty="0" smtClean="0">
                <a:solidFill>
                  <a:schemeClr val="tx1"/>
                </a:solidFill>
                <a:cs typeface="Times New Roman" pitchFamily="18" charset="0"/>
              </a:rPr>
              <a:t>Bitki </a:t>
            </a:r>
            <a:r>
              <a:rPr lang="tr-TR" sz="2000" dirty="0">
                <a:solidFill>
                  <a:schemeClr val="tx1"/>
                </a:solidFill>
                <a:cs typeface="Times New Roman" pitchFamily="18" charset="0"/>
              </a:rPr>
              <a:t>hastalıklarının </a:t>
            </a:r>
            <a:r>
              <a:rPr lang="tr-TR" sz="2000" dirty="0" smtClean="0">
                <a:solidFill>
                  <a:schemeClr val="tx1"/>
                </a:solidFill>
                <a:cs typeface="Times New Roman" pitchFamily="18" charset="0"/>
              </a:rPr>
              <a:t>mücadelesinde, </a:t>
            </a:r>
            <a:r>
              <a:rPr lang="tr-TR" sz="2000" dirty="0">
                <a:solidFill>
                  <a:schemeClr val="tx1"/>
                </a:solidFill>
                <a:cs typeface="Times New Roman" pitchFamily="18" charset="0"/>
              </a:rPr>
              <a:t>dayanıklı çeşitlerin kullanılması en ucuz, en kolay, en </a:t>
            </a:r>
            <a:r>
              <a:rPr lang="tr-TR" sz="2000" dirty="0" smtClean="0">
                <a:solidFill>
                  <a:schemeClr val="tx1"/>
                </a:solidFill>
                <a:cs typeface="Times New Roman" pitchFamily="18" charset="0"/>
              </a:rPr>
              <a:t>güvenli </a:t>
            </a:r>
            <a:r>
              <a:rPr lang="tr-TR" sz="2000" dirty="0">
                <a:solidFill>
                  <a:schemeClr val="tx1"/>
                </a:solidFill>
                <a:cs typeface="Times New Roman" pitchFamily="18" charset="0"/>
              </a:rPr>
              <a:t>ve en etkili yoldur. </a:t>
            </a:r>
            <a:endParaRPr lang="tr-TR" sz="2000" dirty="0" smtClean="0">
              <a:solidFill>
                <a:schemeClr val="tx1"/>
              </a:solidFill>
              <a:cs typeface="Times New Roman" pitchFamily="18" charset="0"/>
            </a:endParaRPr>
          </a:p>
          <a:p>
            <a:pPr marL="0" indent="0" algn="just">
              <a:buNone/>
            </a:pPr>
            <a:endParaRPr lang="tr-TR" sz="2000" dirty="0" smtClean="0">
              <a:solidFill>
                <a:schemeClr val="tx1"/>
              </a:solidFill>
              <a:cs typeface="Times New Roman" pitchFamily="18" charset="0"/>
            </a:endParaRPr>
          </a:p>
          <a:p>
            <a:pPr marL="0" indent="0" algn="just">
              <a:buNone/>
            </a:pPr>
            <a:r>
              <a:rPr lang="tr-TR" sz="2000" dirty="0" smtClean="0">
                <a:solidFill>
                  <a:schemeClr val="tx1"/>
                </a:solidFill>
                <a:cs typeface="Times New Roman" pitchFamily="18" charset="0"/>
              </a:rPr>
              <a:t>Dayanıklı </a:t>
            </a:r>
            <a:r>
              <a:rPr lang="tr-TR" sz="2000" dirty="0">
                <a:solidFill>
                  <a:schemeClr val="tx1"/>
                </a:solidFill>
                <a:cs typeface="Times New Roman" pitchFamily="18" charset="0"/>
              </a:rPr>
              <a:t>çeşitlerin yetiştirilmesi sadece hastalıkların oluşturduğu kayıpları azaltmak veya tamamen yok etmekle kalmaz, aynı zamanda ilaçlama veya diğer </a:t>
            </a:r>
            <a:r>
              <a:rPr lang="tr-TR" sz="2000" dirty="0" smtClean="0">
                <a:solidFill>
                  <a:schemeClr val="tx1"/>
                </a:solidFill>
                <a:cs typeface="Times New Roman" pitchFamily="18" charset="0"/>
              </a:rPr>
              <a:t>mücadele </a:t>
            </a:r>
            <a:r>
              <a:rPr lang="tr-TR" sz="2000" dirty="0">
                <a:solidFill>
                  <a:schemeClr val="tx1"/>
                </a:solidFill>
                <a:cs typeface="Times New Roman" pitchFamily="18" charset="0"/>
              </a:rPr>
              <a:t>yöntemlerinde yapılan masrafları da en aza indirir. </a:t>
            </a:r>
            <a:endParaRPr lang="tr-TR" sz="2000" dirty="0" smtClean="0">
              <a:solidFill>
                <a:schemeClr val="tx1"/>
              </a:solidFill>
              <a:cs typeface="Times New Roman" pitchFamily="18" charset="0"/>
            </a:endParaRPr>
          </a:p>
          <a:p>
            <a:pPr marL="0" indent="0" algn="just">
              <a:buNone/>
            </a:pPr>
            <a:endParaRPr lang="tr-TR" sz="2000" dirty="0" smtClean="0">
              <a:solidFill>
                <a:schemeClr val="tx1"/>
              </a:solidFill>
              <a:cs typeface="Times New Roman" pitchFamily="18" charset="0"/>
            </a:endParaRPr>
          </a:p>
          <a:p>
            <a:pPr marL="0" indent="0" algn="just">
              <a:buNone/>
            </a:pPr>
            <a:r>
              <a:rPr lang="tr-TR" sz="2000" dirty="0" smtClean="0">
                <a:solidFill>
                  <a:schemeClr val="tx1"/>
                </a:solidFill>
                <a:cs typeface="Times New Roman" pitchFamily="18" charset="0"/>
              </a:rPr>
              <a:t>Diğer </a:t>
            </a:r>
            <a:r>
              <a:rPr lang="tr-TR" sz="2000" dirty="0">
                <a:solidFill>
                  <a:schemeClr val="tx1"/>
                </a:solidFill>
                <a:cs typeface="Times New Roman" pitchFamily="18" charset="0"/>
              </a:rPr>
              <a:t>taraftan dayanıklı çeşit kullanımının zehirli kimyasal ilaçlar gibi doğayı kirletme ve canlıları zehirleme şeklinde tehlikeli yan etkileri de </a:t>
            </a:r>
            <a:r>
              <a:rPr lang="tr-TR" sz="2000" dirty="0" smtClean="0">
                <a:solidFill>
                  <a:schemeClr val="tx1"/>
                </a:solidFill>
                <a:cs typeface="Times New Roman" pitchFamily="18" charset="0"/>
              </a:rPr>
              <a:t>bulunmamaktadır</a:t>
            </a:r>
            <a:r>
              <a:rPr lang="tr-TR" sz="2000" dirty="0">
                <a:solidFill>
                  <a:schemeClr val="tx1"/>
                </a:solidFill>
                <a:cs typeface="Times New Roman" pitchFamily="18" charset="0"/>
              </a:rPr>
              <a:t>. </a:t>
            </a:r>
            <a:endParaRPr lang="tr-TR" sz="2000" dirty="0" smtClean="0">
              <a:solidFill>
                <a:schemeClr val="tx1"/>
              </a:solidFill>
              <a:cs typeface="Times New Roman" pitchFamily="18" charset="0"/>
            </a:endParaRPr>
          </a:p>
          <a:p>
            <a:pPr marL="0" indent="0" algn="just">
              <a:buNone/>
            </a:pPr>
            <a:endParaRPr lang="tr-TR" sz="2000" dirty="0" smtClean="0">
              <a:solidFill>
                <a:schemeClr val="tx1"/>
              </a:solidFill>
              <a:cs typeface="Times New Roman" pitchFamily="18" charset="0"/>
            </a:endParaRPr>
          </a:p>
          <a:p>
            <a:pPr marL="0" indent="0" algn="just">
              <a:buNone/>
            </a:pPr>
            <a:r>
              <a:rPr lang="tr-TR" sz="2000" dirty="0" err="1" smtClean="0">
                <a:solidFill>
                  <a:schemeClr val="tx1"/>
                </a:solidFill>
                <a:cs typeface="Times New Roman" pitchFamily="18" charset="0"/>
              </a:rPr>
              <a:t>Vasküler</a:t>
            </a:r>
            <a:r>
              <a:rPr lang="tr-TR" sz="2000" dirty="0" smtClean="0">
                <a:solidFill>
                  <a:schemeClr val="tx1"/>
                </a:solidFill>
                <a:cs typeface="Times New Roman" pitchFamily="18" charset="0"/>
              </a:rPr>
              <a:t> </a:t>
            </a:r>
            <a:r>
              <a:rPr lang="tr-TR" sz="2000" dirty="0">
                <a:solidFill>
                  <a:schemeClr val="tx1"/>
                </a:solidFill>
                <a:cs typeface="Times New Roman" pitchFamily="18" charset="0"/>
              </a:rPr>
              <a:t>patojenler, paslar, virüsler gibi diğer </a:t>
            </a:r>
            <a:r>
              <a:rPr lang="tr-TR" sz="2000" dirty="0" smtClean="0">
                <a:solidFill>
                  <a:schemeClr val="tx1"/>
                </a:solidFill>
                <a:cs typeface="Times New Roman" pitchFamily="18" charset="0"/>
              </a:rPr>
              <a:t>mücadele </a:t>
            </a:r>
            <a:r>
              <a:rPr lang="tr-TR" sz="2000" dirty="0">
                <a:solidFill>
                  <a:schemeClr val="tx1"/>
                </a:solidFill>
                <a:cs typeface="Times New Roman" pitchFamily="18" charset="0"/>
              </a:rPr>
              <a:t>yöntemleri ile yeterli olarak veya hiç </a:t>
            </a:r>
            <a:r>
              <a:rPr lang="tr-TR" sz="2000" dirty="0" smtClean="0">
                <a:solidFill>
                  <a:schemeClr val="tx1"/>
                </a:solidFill>
                <a:cs typeface="Times New Roman" pitchFamily="18" charset="0"/>
              </a:rPr>
              <a:t>mücadele </a:t>
            </a:r>
            <a:r>
              <a:rPr lang="tr-TR" sz="2000" dirty="0">
                <a:solidFill>
                  <a:schemeClr val="tx1"/>
                </a:solidFill>
                <a:cs typeface="Times New Roman" pitchFamily="18" charset="0"/>
              </a:rPr>
              <a:t>edilemeyen hastalıklarda da tek yol dayanıklı </a:t>
            </a:r>
            <a:r>
              <a:rPr lang="tr-TR" sz="2000" dirty="0" smtClean="0">
                <a:solidFill>
                  <a:schemeClr val="tx1"/>
                </a:solidFill>
                <a:cs typeface="Times New Roman" pitchFamily="18" charset="0"/>
              </a:rPr>
              <a:t>çeşitlerin </a:t>
            </a:r>
            <a:r>
              <a:rPr lang="tr-TR" sz="2000" dirty="0">
                <a:solidFill>
                  <a:schemeClr val="tx1"/>
                </a:solidFill>
                <a:cs typeface="Times New Roman" pitchFamily="18" charset="0"/>
              </a:rPr>
              <a:t>kullanımıdır.</a:t>
            </a:r>
          </a:p>
          <a:p>
            <a:pPr marL="0" indent="0">
              <a:buNone/>
            </a:pPr>
            <a:r>
              <a:rPr lang="tr-TR" sz="2400" b="1" dirty="0" smtClean="0">
                <a:solidFill>
                  <a:schemeClr val="tx1"/>
                </a:solidFill>
                <a:latin typeface="Times New Roman" pitchFamily="18" charset="0"/>
                <a:cs typeface="Times New Roman" pitchFamily="18" charset="0"/>
              </a:rPr>
              <a:t>  </a:t>
            </a:r>
            <a:endParaRPr lang="tr-TR"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a:solidFill>
            <a:schemeClr val="accent5">
              <a:lumMod val="20000"/>
              <a:lumOff val="80000"/>
            </a:schemeClr>
          </a:solidFill>
        </p:spPr>
        <p:txBody>
          <a:bodyPr>
            <a:normAutofit fontScale="47500" lnSpcReduction="20000"/>
          </a:bodyPr>
          <a:lstStyle/>
          <a:p>
            <a:pPr algn="just">
              <a:buNone/>
            </a:pPr>
            <a:endParaRPr lang="tr-TR" sz="4000" b="1" dirty="0" smtClean="0">
              <a:solidFill>
                <a:schemeClr val="tx1"/>
              </a:solidFill>
              <a:cs typeface="Times New Roman" pitchFamily="18" charset="0"/>
            </a:endParaRPr>
          </a:p>
          <a:p>
            <a:pPr algn="just">
              <a:buNone/>
            </a:pPr>
            <a:r>
              <a:rPr lang="tr-TR" sz="5100" b="1" dirty="0" smtClean="0">
                <a:solidFill>
                  <a:schemeClr val="tx1"/>
                </a:solidFill>
                <a:cs typeface="Times New Roman" pitchFamily="18" charset="0"/>
              </a:rPr>
              <a:t>Dayanıklı çeşit elde etmede </a:t>
            </a:r>
            <a:r>
              <a:rPr lang="tr-TR" sz="5100" b="1" dirty="0">
                <a:solidFill>
                  <a:schemeClr val="tx1"/>
                </a:solidFill>
                <a:cs typeface="Times New Roman" pitchFamily="18" charset="0"/>
              </a:rPr>
              <a:t>4</a:t>
            </a:r>
            <a:r>
              <a:rPr lang="tr-TR" sz="5100" b="1" dirty="0" smtClean="0">
                <a:solidFill>
                  <a:schemeClr val="tx1"/>
                </a:solidFill>
                <a:cs typeface="Times New Roman" pitchFamily="18" charset="0"/>
              </a:rPr>
              <a:t> ana yöntem kullanılmaktadır. Bunlar;</a:t>
            </a:r>
          </a:p>
          <a:p>
            <a:pPr algn="just">
              <a:buNone/>
            </a:pPr>
            <a:endParaRPr lang="tr-TR" sz="4000" b="1" dirty="0" smtClean="0">
              <a:solidFill>
                <a:schemeClr val="tx1"/>
              </a:solidFill>
              <a:cs typeface="Times New Roman" pitchFamily="18" charset="0"/>
            </a:endParaRPr>
          </a:p>
          <a:p>
            <a:pPr algn="just">
              <a:buNone/>
            </a:pPr>
            <a:r>
              <a:rPr lang="tr-TR" sz="4000" b="1" dirty="0" smtClean="0">
                <a:solidFill>
                  <a:schemeClr val="tx1"/>
                </a:solidFill>
                <a:cs typeface="Times New Roman" pitchFamily="18" charset="0"/>
              </a:rPr>
              <a:t>1. SELEKSİYON</a:t>
            </a:r>
          </a:p>
          <a:p>
            <a:pPr algn="just">
              <a:buNone/>
            </a:pPr>
            <a:r>
              <a:rPr lang="tr-TR" sz="4000" dirty="0" smtClean="0">
                <a:solidFill>
                  <a:schemeClr val="tx1"/>
                </a:solidFill>
                <a:cs typeface="Times New Roman" pitchFamily="18" charset="0"/>
              </a:rPr>
              <a:t>Bu tip çalışmalarda yöntem, hastalığın yoğun olarak çıktığı yıllarda ve yerlerde hasta</a:t>
            </a:r>
          </a:p>
          <a:p>
            <a:pPr algn="just">
              <a:buNone/>
            </a:pPr>
            <a:r>
              <a:rPr lang="tr-TR" sz="4000" dirty="0" smtClean="0">
                <a:solidFill>
                  <a:schemeClr val="tx1"/>
                </a:solidFill>
                <a:cs typeface="Times New Roman" pitchFamily="18" charset="0"/>
              </a:rPr>
              <a:t>bitkilerin arasından sağlamların aranıp seçilmesidir. Seçilen bu bireylerin tesadüfen mi</a:t>
            </a:r>
          </a:p>
          <a:p>
            <a:pPr algn="just">
              <a:buNone/>
            </a:pPr>
            <a:r>
              <a:rPr lang="tr-TR" sz="4000" dirty="0" smtClean="0">
                <a:solidFill>
                  <a:schemeClr val="tx1"/>
                </a:solidFill>
                <a:cs typeface="Times New Roman" pitchFamily="18" charset="0"/>
              </a:rPr>
              <a:t>yoksa dayanıklı oldukları için mi sağlam kaldıklarını anlayabilmek için yapay epidemi</a:t>
            </a:r>
          </a:p>
          <a:p>
            <a:pPr algn="just">
              <a:buNone/>
            </a:pPr>
            <a:r>
              <a:rPr lang="tr-TR" sz="4000" dirty="0" smtClean="0">
                <a:solidFill>
                  <a:schemeClr val="tx1"/>
                </a:solidFill>
                <a:cs typeface="Times New Roman" pitchFamily="18" charset="0"/>
              </a:rPr>
              <a:t>ortamlarında yetiştirilerek, hastalanma durumlarına bakılır. Bu ortamda dayanıklılık</a:t>
            </a:r>
          </a:p>
          <a:p>
            <a:pPr algn="just">
              <a:buNone/>
            </a:pPr>
            <a:r>
              <a:rPr lang="tr-TR" sz="4000" dirty="0" smtClean="0">
                <a:solidFill>
                  <a:schemeClr val="tx1"/>
                </a:solidFill>
                <a:cs typeface="Times New Roman" pitchFamily="18" charset="0"/>
              </a:rPr>
              <a:t>gösteren bireylerin </a:t>
            </a:r>
            <a:r>
              <a:rPr lang="tr-TR" sz="4000" dirty="0" err="1" smtClean="0">
                <a:solidFill>
                  <a:schemeClr val="tx1"/>
                </a:solidFill>
                <a:cs typeface="Times New Roman" pitchFamily="18" charset="0"/>
              </a:rPr>
              <a:t>agronomik</a:t>
            </a:r>
            <a:r>
              <a:rPr lang="tr-TR" sz="4000" dirty="0" smtClean="0">
                <a:cs typeface="Times New Roman" pitchFamily="18" charset="0"/>
              </a:rPr>
              <a:t> </a:t>
            </a:r>
            <a:r>
              <a:rPr lang="tr-TR" sz="4000" dirty="0" smtClean="0">
                <a:solidFill>
                  <a:schemeClr val="tx1"/>
                </a:solidFill>
                <a:cs typeface="Times New Roman" pitchFamily="18" charset="0"/>
              </a:rPr>
              <a:t>karakterleri göz önüne alınarak üretime geçilir.</a:t>
            </a:r>
          </a:p>
          <a:p>
            <a:pPr algn="just">
              <a:buNone/>
            </a:pPr>
            <a:endParaRPr lang="tr-TR" sz="4000" b="1" dirty="0" smtClean="0">
              <a:solidFill>
                <a:schemeClr val="tx1"/>
              </a:solidFill>
              <a:cs typeface="Times New Roman" pitchFamily="18" charset="0"/>
            </a:endParaRPr>
          </a:p>
          <a:p>
            <a:pPr algn="just">
              <a:buNone/>
            </a:pPr>
            <a:r>
              <a:rPr lang="tr-TR" sz="4000" b="1" dirty="0" smtClean="0">
                <a:solidFill>
                  <a:schemeClr val="tx1"/>
                </a:solidFill>
                <a:cs typeface="Times New Roman" pitchFamily="18" charset="0"/>
              </a:rPr>
              <a:t>2. MUTASYON</a:t>
            </a:r>
          </a:p>
          <a:p>
            <a:pPr algn="just">
              <a:buNone/>
            </a:pPr>
            <a:r>
              <a:rPr lang="tr-TR" sz="4000" dirty="0" smtClean="0">
                <a:solidFill>
                  <a:schemeClr val="tx1"/>
                </a:solidFill>
                <a:cs typeface="Times New Roman" pitchFamily="18" charset="0"/>
              </a:rPr>
              <a:t>Bitkiler suni olarak mutasyona uğratılır ve arazide mutasyon sonucu dayanıklı</a:t>
            </a:r>
          </a:p>
          <a:p>
            <a:pPr algn="just">
              <a:buNone/>
            </a:pPr>
            <a:r>
              <a:rPr lang="tr-TR" sz="4000" dirty="0" smtClean="0">
                <a:solidFill>
                  <a:schemeClr val="tx1"/>
                </a:solidFill>
                <a:cs typeface="Times New Roman" pitchFamily="18" charset="0"/>
              </a:rPr>
              <a:t>olarak belirlenen bireyler, suni epidemi ortamlarında yetiştirilerek dayanıklılıklarını</a:t>
            </a:r>
          </a:p>
          <a:p>
            <a:pPr algn="just">
              <a:buNone/>
            </a:pPr>
            <a:r>
              <a:rPr lang="tr-TR" sz="4000" dirty="0" smtClean="0">
                <a:solidFill>
                  <a:schemeClr val="tx1"/>
                </a:solidFill>
                <a:cs typeface="Times New Roman" pitchFamily="18" charset="0"/>
              </a:rPr>
              <a:t>sürdürme özelliklerine bakılır. Dayanıklı olanların üretimine geçilir.</a:t>
            </a:r>
          </a:p>
          <a:p>
            <a:pPr algn="just">
              <a:buNone/>
            </a:pPr>
            <a:endParaRPr lang="tr-TR" sz="4000" b="1" dirty="0" smtClean="0">
              <a:solidFill>
                <a:schemeClr val="tx1"/>
              </a:solidFill>
              <a:cs typeface="Times New Roman" pitchFamily="18" charset="0"/>
            </a:endParaRPr>
          </a:p>
          <a:p>
            <a:pPr algn="just">
              <a:buNone/>
            </a:pPr>
            <a:r>
              <a:rPr lang="tr-TR" sz="4000" b="1" dirty="0" smtClean="0">
                <a:solidFill>
                  <a:schemeClr val="tx1"/>
                </a:solidFill>
                <a:cs typeface="Times New Roman" pitchFamily="18" charset="0"/>
              </a:rPr>
              <a:t>3. MELEZLEME</a:t>
            </a:r>
          </a:p>
          <a:p>
            <a:pPr algn="just">
              <a:buNone/>
            </a:pPr>
            <a:r>
              <a:rPr lang="tr-TR" sz="4000" dirty="0" smtClean="0">
                <a:solidFill>
                  <a:schemeClr val="tx1"/>
                </a:solidFill>
                <a:cs typeface="Times New Roman" pitchFamily="18" charset="0"/>
              </a:rPr>
              <a:t>Uzun bir çalışma gerektirmektedir. Bu yöntemde, diğer </a:t>
            </a:r>
            <a:r>
              <a:rPr lang="tr-TR" sz="4000" dirty="0" err="1" smtClean="0">
                <a:solidFill>
                  <a:schemeClr val="tx1"/>
                </a:solidFill>
                <a:cs typeface="Times New Roman" pitchFamily="18" charset="0"/>
              </a:rPr>
              <a:t>agronomik</a:t>
            </a:r>
            <a:r>
              <a:rPr lang="tr-TR" sz="4000" dirty="0" smtClean="0">
                <a:solidFill>
                  <a:schemeClr val="tx1"/>
                </a:solidFill>
                <a:cs typeface="Times New Roman" pitchFamily="18" charset="0"/>
              </a:rPr>
              <a:t> özellikleri kötü de olsa</a:t>
            </a:r>
          </a:p>
          <a:p>
            <a:pPr algn="just">
              <a:buNone/>
            </a:pPr>
            <a:r>
              <a:rPr lang="tr-TR" sz="4000" dirty="0" smtClean="0">
                <a:solidFill>
                  <a:schemeClr val="tx1"/>
                </a:solidFill>
                <a:cs typeface="Times New Roman" pitchFamily="18" charset="0"/>
              </a:rPr>
              <a:t>hastalığa dayanıklı çeşitler alınır. Bunlar  </a:t>
            </a:r>
            <a:r>
              <a:rPr lang="tr-TR" sz="4000" dirty="0" err="1" smtClean="0">
                <a:solidFill>
                  <a:schemeClr val="tx1"/>
                </a:solidFill>
                <a:cs typeface="Times New Roman" pitchFamily="18" charset="0"/>
              </a:rPr>
              <a:t>agronomik</a:t>
            </a:r>
            <a:r>
              <a:rPr lang="tr-TR" sz="4000" dirty="0" smtClean="0">
                <a:solidFill>
                  <a:schemeClr val="tx1"/>
                </a:solidFill>
                <a:cs typeface="Times New Roman" pitchFamily="18" charset="0"/>
              </a:rPr>
              <a:t> özellikleri iyi olan diğer bir çeşitle</a:t>
            </a:r>
          </a:p>
          <a:p>
            <a:pPr algn="just">
              <a:buNone/>
            </a:pPr>
            <a:r>
              <a:rPr lang="tr-TR" sz="4000" dirty="0" smtClean="0">
                <a:solidFill>
                  <a:schemeClr val="tx1"/>
                </a:solidFill>
                <a:cs typeface="Times New Roman" pitchFamily="18" charset="0"/>
              </a:rPr>
              <a:t>melezlenir. Bundan elde edilen F1 melezleri kendi aralarında çaprazlanarak F2’ler elde</a:t>
            </a:r>
          </a:p>
          <a:p>
            <a:pPr algn="just">
              <a:buNone/>
            </a:pPr>
            <a:r>
              <a:rPr lang="tr-TR" sz="4000" dirty="0" smtClean="0">
                <a:solidFill>
                  <a:schemeClr val="tx1"/>
                </a:solidFill>
                <a:cs typeface="Times New Roman" pitchFamily="18" charset="0"/>
              </a:rPr>
              <a:t>edilir. </a:t>
            </a:r>
          </a:p>
          <a:p>
            <a:pPr algn="just">
              <a:buNone/>
            </a:pPr>
            <a:r>
              <a:rPr lang="tr-TR" sz="4000" dirty="0" smtClean="0">
                <a:solidFill>
                  <a:schemeClr val="tx1"/>
                </a:solidFill>
                <a:cs typeface="Times New Roman" pitchFamily="18" charset="0"/>
              </a:rPr>
              <a:t>Daha sonra bunlar arasında seleksiyon yapılır. Kötüler atılır, amaca uygun olanlar geriye</a:t>
            </a:r>
          </a:p>
          <a:p>
            <a:pPr algn="just">
              <a:buNone/>
            </a:pPr>
            <a:r>
              <a:rPr lang="tr-TR" sz="4000" dirty="0" smtClean="0">
                <a:solidFill>
                  <a:schemeClr val="tx1"/>
                </a:solidFill>
                <a:cs typeface="Times New Roman" pitchFamily="18" charset="0"/>
              </a:rPr>
              <a:t>doğru melezlenerek </a:t>
            </a:r>
            <a:r>
              <a:rPr lang="tr-TR" sz="4000" dirty="0" err="1" smtClean="0">
                <a:solidFill>
                  <a:schemeClr val="tx1"/>
                </a:solidFill>
                <a:cs typeface="Times New Roman" pitchFamily="18" charset="0"/>
              </a:rPr>
              <a:t>homozigot</a:t>
            </a:r>
            <a:r>
              <a:rPr lang="tr-TR" sz="4000" dirty="0" smtClean="0">
                <a:solidFill>
                  <a:schemeClr val="tx1"/>
                </a:solidFill>
                <a:cs typeface="Times New Roman" pitchFamily="18" charset="0"/>
              </a:rPr>
              <a:t> hatlar elde edilir. Bu </a:t>
            </a:r>
            <a:r>
              <a:rPr lang="tr-TR" sz="4000" dirty="0" err="1" smtClean="0">
                <a:solidFill>
                  <a:schemeClr val="tx1"/>
                </a:solidFill>
                <a:cs typeface="Times New Roman" pitchFamily="18" charset="0"/>
              </a:rPr>
              <a:t>homozigot</a:t>
            </a:r>
            <a:r>
              <a:rPr lang="tr-TR" sz="4000" dirty="0" smtClean="0">
                <a:solidFill>
                  <a:schemeClr val="tx1"/>
                </a:solidFill>
                <a:cs typeface="Times New Roman" pitchFamily="18" charset="0"/>
              </a:rPr>
              <a:t> hatların daha sonra</a:t>
            </a:r>
          </a:p>
          <a:p>
            <a:pPr algn="just">
              <a:buNone/>
            </a:pPr>
            <a:r>
              <a:rPr lang="tr-TR" sz="4000" dirty="0" smtClean="0">
                <a:solidFill>
                  <a:schemeClr val="tx1"/>
                </a:solidFill>
                <a:cs typeface="Times New Roman" pitchFamily="18" charset="0"/>
              </a:rPr>
              <a:t>üretimine geçilir.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6858000"/>
          </a:xfrm>
          <a:solidFill>
            <a:schemeClr val="accent5">
              <a:lumMod val="20000"/>
              <a:lumOff val="80000"/>
            </a:schemeClr>
          </a:solidFill>
        </p:spPr>
        <p:txBody>
          <a:bodyPr>
            <a:normAutofit fontScale="70000" lnSpcReduction="20000"/>
          </a:bodyPr>
          <a:lstStyle/>
          <a:p>
            <a:pPr lvl="0" algn="just">
              <a:buClr>
                <a:srgbClr val="31B6FD"/>
              </a:buClr>
              <a:buNone/>
            </a:pPr>
            <a:endParaRPr lang="tr-TR" sz="2900" b="1" dirty="0" smtClean="0">
              <a:solidFill>
                <a:srgbClr val="FF0000"/>
              </a:solidFill>
            </a:endParaRPr>
          </a:p>
          <a:p>
            <a:pPr lvl="0" algn="just">
              <a:buClr>
                <a:srgbClr val="31B6FD"/>
              </a:buClr>
              <a:buNone/>
            </a:pPr>
            <a:r>
              <a:rPr lang="tr-TR" sz="2900" b="1" dirty="0" smtClean="0"/>
              <a:t>4</a:t>
            </a:r>
            <a:r>
              <a:rPr lang="tr-TR" sz="2900" b="1" dirty="0">
                <a:cs typeface="Times New Roman" pitchFamily="18" charset="0"/>
              </a:rPr>
              <a:t>. GENETİK MÜHENDİSLİĞİNDEN YARARLANILARAK GEN AKTARIMI</a:t>
            </a:r>
          </a:p>
          <a:p>
            <a:pPr marL="0" lvl="0" indent="0" algn="just">
              <a:buClr>
                <a:srgbClr val="31B6FD"/>
              </a:buClr>
              <a:buNone/>
            </a:pPr>
            <a:r>
              <a:rPr lang="tr-TR" sz="3100" dirty="0" smtClean="0">
                <a:solidFill>
                  <a:prstClr val="black"/>
                </a:solidFill>
                <a:cs typeface="Times New Roman" pitchFamily="18" charset="0"/>
              </a:rPr>
              <a:t>Günümüzde </a:t>
            </a:r>
            <a:r>
              <a:rPr lang="tr-TR" sz="3100" dirty="0">
                <a:solidFill>
                  <a:prstClr val="black"/>
                </a:solidFill>
                <a:cs typeface="Times New Roman" pitchFamily="18" charset="0"/>
              </a:rPr>
              <a:t>patojenlere dayanıklılığı sağlayan genler, genetik mühendisliğinin sağladığı yeni teknikler kullanılarak </a:t>
            </a:r>
            <a:r>
              <a:rPr lang="tr-TR" sz="3100" dirty="0" smtClean="0">
                <a:solidFill>
                  <a:prstClr val="black"/>
                </a:solidFill>
                <a:cs typeface="Times New Roman" pitchFamily="18" charset="0"/>
              </a:rPr>
              <a:t>kültür bitkilerine aktarılabilmektedir</a:t>
            </a:r>
            <a:r>
              <a:rPr lang="tr-TR" sz="3100" dirty="0">
                <a:solidFill>
                  <a:prstClr val="black"/>
                </a:solidFill>
                <a:cs typeface="Times New Roman" pitchFamily="18" charset="0"/>
              </a:rPr>
              <a:t>. Bu yöntemde, </a:t>
            </a:r>
            <a:r>
              <a:rPr lang="tr-TR" sz="3100" dirty="0" err="1">
                <a:solidFill>
                  <a:prstClr val="black"/>
                </a:solidFill>
                <a:cs typeface="Times New Roman" pitchFamily="18" charset="0"/>
              </a:rPr>
              <a:t>prokaryotik</a:t>
            </a:r>
            <a:r>
              <a:rPr lang="tr-TR" sz="3100" dirty="0">
                <a:solidFill>
                  <a:prstClr val="black"/>
                </a:solidFill>
                <a:cs typeface="Times New Roman" pitchFamily="18" charset="0"/>
              </a:rPr>
              <a:t> veya  </a:t>
            </a:r>
            <a:r>
              <a:rPr lang="tr-TR" sz="3100" dirty="0" err="1">
                <a:solidFill>
                  <a:prstClr val="black"/>
                </a:solidFill>
                <a:cs typeface="Times New Roman" pitchFamily="18" charset="0"/>
              </a:rPr>
              <a:t>ökaryotik</a:t>
            </a:r>
            <a:r>
              <a:rPr lang="tr-TR" sz="3100" dirty="0">
                <a:solidFill>
                  <a:prstClr val="black"/>
                </a:solidFill>
                <a:cs typeface="Times New Roman" pitchFamily="18" charset="0"/>
              </a:rPr>
              <a:t> hücre genomunda dayanıklılığı sağlayan </a:t>
            </a:r>
            <a:r>
              <a:rPr lang="tr-TR" sz="3100" dirty="0" smtClean="0">
                <a:solidFill>
                  <a:prstClr val="black"/>
                </a:solidFill>
                <a:cs typeface="Times New Roman" pitchFamily="18" charset="0"/>
              </a:rPr>
              <a:t>genin özel yöntemlerle kesilerek </a:t>
            </a:r>
            <a:r>
              <a:rPr lang="tr-TR" sz="3100" dirty="0">
                <a:solidFill>
                  <a:prstClr val="black"/>
                </a:solidFill>
                <a:cs typeface="Times New Roman" pitchFamily="18" charset="0"/>
              </a:rPr>
              <a:t>taşıyıcı </a:t>
            </a:r>
            <a:r>
              <a:rPr lang="tr-TR" sz="3100" dirty="0" smtClean="0">
                <a:solidFill>
                  <a:prstClr val="black"/>
                </a:solidFill>
                <a:cs typeface="Times New Roman" pitchFamily="18" charset="0"/>
              </a:rPr>
              <a:t>(vektör</a:t>
            </a:r>
            <a:r>
              <a:rPr lang="tr-TR" sz="3100" dirty="0">
                <a:solidFill>
                  <a:prstClr val="black"/>
                </a:solidFill>
                <a:cs typeface="Times New Roman" pitchFamily="18" charset="0"/>
              </a:rPr>
              <a:t>) </a:t>
            </a:r>
            <a:r>
              <a:rPr lang="tr-TR" sz="3100" dirty="0" smtClean="0">
                <a:solidFill>
                  <a:prstClr val="black"/>
                </a:solidFill>
                <a:cs typeface="Times New Roman" pitchFamily="18" charset="0"/>
              </a:rPr>
              <a:t>DNA‘sı </a:t>
            </a:r>
            <a:r>
              <a:rPr lang="tr-TR" sz="3100" dirty="0">
                <a:solidFill>
                  <a:prstClr val="black"/>
                </a:solidFill>
                <a:cs typeface="Times New Roman" pitchFamily="18" charset="0"/>
              </a:rPr>
              <a:t>ile birleştirilmesinde  veya direk olarak alıcı hücreye </a:t>
            </a:r>
            <a:r>
              <a:rPr lang="tr-TR" sz="3100" dirty="0" smtClean="0">
                <a:solidFill>
                  <a:prstClr val="black"/>
                </a:solidFill>
                <a:cs typeface="Times New Roman" pitchFamily="18" charset="0"/>
              </a:rPr>
              <a:t>transferi yapılabilmekte </a:t>
            </a:r>
            <a:r>
              <a:rPr lang="tr-TR" sz="3100" dirty="0">
                <a:solidFill>
                  <a:prstClr val="black"/>
                </a:solidFill>
                <a:cs typeface="Times New Roman" pitchFamily="18" charset="0"/>
              </a:rPr>
              <a:t>ve takiben </a:t>
            </a:r>
            <a:r>
              <a:rPr lang="tr-TR" sz="3100" dirty="0" smtClean="0">
                <a:solidFill>
                  <a:prstClr val="black"/>
                </a:solidFill>
                <a:cs typeface="Times New Roman" pitchFamily="18" charset="0"/>
              </a:rPr>
              <a:t>alıcı hücrede </a:t>
            </a:r>
            <a:r>
              <a:rPr lang="tr-TR" sz="3100" dirty="0">
                <a:solidFill>
                  <a:prstClr val="black"/>
                </a:solidFill>
                <a:cs typeface="Times New Roman" pitchFamily="18" charset="0"/>
              </a:rPr>
              <a:t>genin yerleşmesi sağlanmaktadır. </a:t>
            </a:r>
            <a:r>
              <a:rPr lang="tr-TR" sz="3100" b="1" dirty="0">
                <a:cs typeface="Times New Roman" pitchFamily="18" charset="0"/>
              </a:rPr>
              <a:t>Bu amaçla </a:t>
            </a:r>
            <a:r>
              <a:rPr lang="tr-TR" sz="3100" b="1" dirty="0" smtClean="0">
                <a:cs typeface="Times New Roman" pitchFamily="18" charset="0"/>
              </a:rPr>
              <a:t>direkt </a:t>
            </a:r>
            <a:r>
              <a:rPr lang="tr-TR" sz="3100" b="1" dirty="0">
                <a:cs typeface="Times New Roman" pitchFamily="18" charset="0"/>
              </a:rPr>
              <a:t>veya </a:t>
            </a:r>
            <a:r>
              <a:rPr lang="tr-TR" sz="3100" b="1" dirty="0" err="1" smtClean="0">
                <a:cs typeface="Times New Roman" pitchFamily="18" charset="0"/>
              </a:rPr>
              <a:t>indirekt</a:t>
            </a:r>
            <a:r>
              <a:rPr lang="tr-TR" sz="3100" b="1" dirty="0" smtClean="0">
                <a:cs typeface="Times New Roman" pitchFamily="18" charset="0"/>
              </a:rPr>
              <a:t> </a:t>
            </a:r>
            <a:r>
              <a:rPr lang="tr-TR" sz="3100" b="1" dirty="0">
                <a:cs typeface="Times New Roman" pitchFamily="18" charset="0"/>
              </a:rPr>
              <a:t>gen </a:t>
            </a:r>
            <a:r>
              <a:rPr lang="tr-TR" sz="3100" b="1" dirty="0" smtClean="0">
                <a:cs typeface="Times New Roman" pitchFamily="18" charset="0"/>
              </a:rPr>
              <a:t>aktarımı olmak </a:t>
            </a:r>
            <a:r>
              <a:rPr lang="tr-TR" sz="3100" b="1" dirty="0">
                <a:cs typeface="Times New Roman" pitchFamily="18" charset="0"/>
              </a:rPr>
              <a:t>üzere 2 ana yöntem kullanılmaktadır.</a:t>
            </a:r>
          </a:p>
          <a:p>
            <a:pPr lvl="0" algn="just">
              <a:buClr>
                <a:srgbClr val="31B6FD"/>
              </a:buClr>
              <a:buNone/>
            </a:pPr>
            <a:endParaRPr lang="tr-TR" sz="3100" dirty="0">
              <a:solidFill>
                <a:prstClr val="black"/>
              </a:solidFill>
              <a:cs typeface="Times New Roman" pitchFamily="18" charset="0"/>
            </a:endParaRPr>
          </a:p>
          <a:p>
            <a:pPr marL="0" lvl="0" indent="0" algn="just">
              <a:buClr>
                <a:srgbClr val="31B6FD"/>
              </a:buClr>
              <a:buNone/>
            </a:pPr>
            <a:r>
              <a:rPr lang="tr-TR" sz="3100" b="1" dirty="0" smtClean="0">
                <a:cs typeface="Times New Roman" pitchFamily="18" charset="0"/>
              </a:rPr>
              <a:t>Direkt </a:t>
            </a:r>
            <a:r>
              <a:rPr lang="tr-TR" sz="3100" b="1" dirty="0">
                <a:cs typeface="Times New Roman" pitchFamily="18" charset="0"/>
              </a:rPr>
              <a:t>gen aktarımında</a:t>
            </a:r>
            <a:r>
              <a:rPr lang="tr-TR" sz="3100" dirty="0">
                <a:solidFill>
                  <a:prstClr val="black"/>
                </a:solidFill>
                <a:cs typeface="Times New Roman" pitchFamily="18" charset="0"/>
              </a:rPr>
              <a:t>, dayanıklılığı sağlayan genin belirlendiği organizmanın genomu saf olarak elde edildikten </a:t>
            </a:r>
            <a:r>
              <a:rPr lang="tr-TR" sz="3100" dirty="0" smtClean="0">
                <a:solidFill>
                  <a:prstClr val="black"/>
                </a:solidFill>
                <a:cs typeface="Times New Roman" pitchFamily="18" charset="0"/>
              </a:rPr>
              <a:t>sonra, yeri belirlenen gen, alıcı hücrenin </a:t>
            </a:r>
            <a:r>
              <a:rPr lang="tr-TR" sz="3100" dirty="0" err="1" smtClean="0">
                <a:solidFill>
                  <a:prstClr val="black"/>
                </a:solidFill>
                <a:cs typeface="Times New Roman" pitchFamily="18" charset="0"/>
              </a:rPr>
              <a:t>protoplastına</a:t>
            </a:r>
            <a:r>
              <a:rPr lang="tr-TR" sz="3100" dirty="0" smtClean="0">
                <a:solidFill>
                  <a:prstClr val="black"/>
                </a:solidFill>
                <a:cs typeface="Times New Roman" pitchFamily="18" charset="0"/>
              </a:rPr>
              <a:t> çeşitli yöntemlerle (mikro enjeksiyon, ultraviyole lazer mikro ışınlama, polietilen glikol ile kimyasal uygulama, partikül bombardımanı vs.) direkt olarak verilmektedir. Bu metotta alıcı hücrelerin </a:t>
            </a:r>
            <a:r>
              <a:rPr lang="tr-TR" sz="3100" dirty="0" err="1" smtClean="0">
                <a:solidFill>
                  <a:prstClr val="black"/>
                </a:solidFill>
                <a:cs typeface="Times New Roman" pitchFamily="18" charset="0"/>
              </a:rPr>
              <a:t>protoplast</a:t>
            </a:r>
            <a:r>
              <a:rPr lang="tr-TR" sz="3100" dirty="0" smtClean="0">
                <a:solidFill>
                  <a:prstClr val="black"/>
                </a:solidFill>
                <a:cs typeface="Times New Roman" pitchFamily="18" charset="0"/>
              </a:rPr>
              <a:t> </a:t>
            </a:r>
            <a:r>
              <a:rPr lang="tr-TR" sz="3100" dirty="0">
                <a:solidFill>
                  <a:prstClr val="black"/>
                </a:solidFill>
                <a:cs typeface="Times New Roman" pitchFamily="18" charset="0"/>
              </a:rPr>
              <a:t>olması zorunluluğu olduğundan, alıcı hücrelerin duvarları çeşitli enzimlerle  ortadan kaldırılmaktadır. </a:t>
            </a:r>
            <a:r>
              <a:rPr lang="tr-TR" sz="3100" dirty="0" smtClean="0">
                <a:solidFill>
                  <a:prstClr val="black"/>
                </a:solidFill>
                <a:cs typeface="Times New Roman" pitchFamily="18" charset="0"/>
              </a:rPr>
              <a:t>Böylece ince </a:t>
            </a:r>
            <a:r>
              <a:rPr lang="tr-TR" sz="3100" dirty="0">
                <a:solidFill>
                  <a:prstClr val="black"/>
                </a:solidFill>
                <a:cs typeface="Times New Roman" pitchFamily="18" charset="0"/>
              </a:rPr>
              <a:t>bir hücre </a:t>
            </a:r>
            <a:r>
              <a:rPr lang="tr-TR" sz="3100" dirty="0" err="1">
                <a:solidFill>
                  <a:prstClr val="black"/>
                </a:solidFill>
                <a:cs typeface="Times New Roman" pitchFamily="18" charset="0"/>
              </a:rPr>
              <a:t>membranı</a:t>
            </a:r>
            <a:r>
              <a:rPr lang="tr-TR" sz="3100" dirty="0">
                <a:solidFill>
                  <a:prstClr val="black"/>
                </a:solidFill>
                <a:cs typeface="Times New Roman" pitchFamily="18" charset="0"/>
              </a:rPr>
              <a:t> kalmakta ve yabancı DNA’ </a:t>
            </a:r>
            <a:r>
              <a:rPr lang="tr-TR" sz="3100" dirty="0" err="1">
                <a:solidFill>
                  <a:prstClr val="black"/>
                </a:solidFill>
                <a:cs typeface="Times New Roman" pitchFamily="18" charset="0"/>
              </a:rPr>
              <a:t>nın</a:t>
            </a:r>
            <a:r>
              <a:rPr lang="tr-TR" sz="3100" dirty="0">
                <a:solidFill>
                  <a:prstClr val="black"/>
                </a:solidFill>
                <a:cs typeface="Times New Roman" pitchFamily="18" charset="0"/>
              </a:rPr>
              <a:t> kolayca girişine imkan sağlanmaktadır. Birçok  </a:t>
            </a:r>
            <a:r>
              <a:rPr lang="tr-TR" sz="3100" dirty="0" err="1">
                <a:solidFill>
                  <a:prstClr val="black"/>
                </a:solidFill>
                <a:cs typeface="Times New Roman" pitchFamily="18" charset="0"/>
              </a:rPr>
              <a:t>dikotiledon</a:t>
            </a:r>
            <a:r>
              <a:rPr lang="tr-TR" sz="3100" dirty="0">
                <a:solidFill>
                  <a:prstClr val="black"/>
                </a:solidFill>
                <a:cs typeface="Times New Roman" pitchFamily="18" charset="0"/>
              </a:rPr>
              <a:t> </a:t>
            </a:r>
            <a:r>
              <a:rPr lang="tr-TR" sz="3100" dirty="0" smtClean="0">
                <a:solidFill>
                  <a:prstClr val="black"/>
                </a:solidFill>
                <a:cs typeface="Times New Roman" pitchFamily="18" charset="0"/>
              </a:rPr>
              <a:t>bitki türünde </a:t>
            </a:r>
            <a:r>
              <a:rPr lang="tr-TR" sz="3100" dirty="0" smtClean="0">
                <a:solidFill>
                  <a:prstClr val="black"/>
                </a:solidFill>
                <a:cs typeface="Times New Roman" pitchFamily="18" charset="0"/>
              </a:rPr>
              <a:t>in-</a:t>
            </a:r>
            <a:r>
              <a:rPr lang="tr-TR" sz="3100" dirty="0" err="1" smtClean="0">
                <a:solidFill>
                  <a:prstClr val="black"/>
                </a:solidFill>
                <a:cs typeface="Times New Roman" pitchFamily="18" charset="0"/>
              </a:rPr>
              <a:t>vitro‘da</a:t>
            </a:r>
            <a:r>
              <a:rPr lang="tr-TR" sz="3100" dirty="0" smtClean="0">
                <a:solidFill>
                  <a:prstClr val="black"/>
                </a:solidFill>
                <a:cs typeface="Times New Roman" pitchFamily="18" charset="0"/>
              </a:rPr>
              <a:t>  </a:t>
            </a:r>
            <a:r>
              <a:rPr lang="tr-TR" sz="3100" dirty="0" err="1">
                <a:solidFill>
                  <a:prstClr val="black"/>
                </a:solidFill>
                <a:cs typeface="Times New Roman" pitchFamily="18" charset="0"/>
              </a:rPr>
              <a:t>protoplastlardan</a:t>
            </a:r>
            <a:r>
              <a:rPr lang="tr-TR" sz="3100" dirty="0">
                <a:solidFill>
                  <a:prstClr val="black"/>
                </a:solidFill>
                <a:cs typeface="Times New Roman" pitchFamily="18" charset="0"/>
              </a:rPr>
              <a:t> </a:t>
            </a:r>
            <a:r>
              <a:rPr lang="tr-TR" sz="3100" dirty="0" err="1">
                <a:solidFill>
                  <a:prstClr val="black"/>
                </a:solidFill>
                <a:cs typeface="Times New Roman" pitchFamily="18" charset="0"/>
              </a:rPr>
              <a:t>fertil</a:t>
            </a:r>
            <a:r>
              <a:rPr lang="tr-TR" sz="3100" dirty="0">
                <a:solidFill>
                  <a:prstClr val="black"/>
                </a:solidFill>
                <a:cs typeface="Times New Roman" pitchFamily="18" charset="0"/>
              </a:rPr>
              <a:t> bitkiler oluşturulabilmekte, buna karşın </a:t>
            </a:r>
            <a:r>
              <a:rPr lang="tr-TR" sz="3100" dirty="0" err="1">
                <a:solidFill>
                  <a:prstClr val="black"/>
                </a:solidFill>
                <a:cs typeface="Times New Roman" pitchFamily="18" charset="0"/>
              </a:rPr>
              <a:t>monokotiledonlarda</a:t>
            </a:r>
            <a:r>
              <a:rPr lang="tr-TR" sz="3100" dirty="0">
                <a:solidFill>
                  <a:prstClr val="black"/>
                </a:solidFill>
                <a:cs typeface="Times New Roman" pitchFamily="18" charset="0"/>
              </a:rPr>
              <a:t> birkaç tür </a:t>
            </a:r>
            <a:r>
              <a:rPr lang="tr-TR" sz="3100" dirty="0" smtClean="0">
                <a:solidFill>
                  <a:prstClr val="black"/>
                </a:solidFill>
                <a:cs typeface="Times New Roman" pitchFamily="18" charset="0"/>
              </a:rPr>
              <a:t>hariç bu </a:t>
            </a:r>
            <a:r>
              <a:rPr lang="tr-TR" sz="3100" dirty="0">
                <a:solidFill>
                  <a:prstClr val="black"/>
                </a:solidFill>
                <a:cs typeface="Times New Roman" pitchFamily="18" charset="0"/>
              </a:rPr>
              <a:t>mümkün olmamaktadır. Bu nedenle </a:t>
            </a:r>
            <a:r>
              <a:rPr lang="tr-TR" sz="3100" dirty="0" err="1">
                <a:solidFill>
                  <a:prstClr val="black"/>
                </a:solidFill>
                <a:cs typeface="Times New Roman" pitchFamily="18" charset="0"/>
              </a:rPr>
              <a:t>dikotiledon</a:t>
            </a:r>
            <a:r>
              <a:rPr lang="tr-TR" sz="3100" dirty="0">
                <a:solidFill>
                  <a:prstClr val="black"/>
                </a:solidFill>
                <a:cs typeface="Times New Roman" pitchFamily="18" charset="0"/>
              </a:rPr>
              <a:t> bitkilerde bu yöntem kullanılabilmektedir.</a:t>
            </a:r>
          </a:p>
          <a:p>
            <a:pPr marL="0" indent="0">
              <a:buNone/>
            </a:pPr>
            <a:endParaRPr lang="tr-TR" dirty="0"/>
          </a:p>
        </p:txBody>
      </p:sp>
    </p:spTree>
    <p:extLst>
      <p:ext uri="{BB962C8B-B14F-4D97-AF65-F5344CB8AC3E}">
        <p14:creationId xmlns:p14="http://schemas.microsoft.com/office/powerpoint/2010/main" val="488105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44624"/>
            <a:ext cx="9144000" cy="6813376"/>
          </a:xfr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normAutofit/>
          </a:bodyPr>
          <a:lstStyle/>
          <a:p>
            <a:pPr>
              <a:buNone/>
            </a:pPr>
            <a:endParaRPr lang="tr-TR" sz="2400" b="1" dirty="0" smtClean="0">
              <a:solidFill>
                <a:srgbClr val="FF0000"/>
              </a:solidFill>
              <a:cs typeface="Times New Roman" pitchFamily="18" charset="0"/>
            </a:endParaRPr>
          </a:p>
          <a:p>
            <a:pPr>
              <a:buNone/>
            </a:pPr>
            <a:r>
              <a:rPr lang="tr-TR" sz="2400" b="1" dirty="0" smtClean="0">
                <a:solidFill>
                  <a:schemeClr val="tx1"/>
                </a:solidFill>
                <a:cs typeface="Times New Roman" pitchFamily="18" charset="0"/>
              </a:rPr>
              <a:t>4.GENETİK MÜHENDİSLİĞİNDEN YARARLANILARAK GEN AKTARIMI</a:t>
            </a:r>
          </a:p>
          <a:p>
            <a:pPr marL="0" lvl="0" indent="0" algn="just">
              <a:buClr>
                <a:srgbClr val="31B6FD"/>
              </a:buClr>
              <a:buNone/>
            </a:pPr>
            <a:r>
              <a:rPr lang="tr-TR" sz="2000" b="1" dirty="0" smtClean="0">
                <a:solidFill>
                  <a:schemeClr val="tx1"/>
                </a:solidFill>
                <a:cs typeface="Times New Roman" pitchFamily="18" charset="0"/>
              </a:rPr>
              <a:t>İndirekt </a:t>
            </a:r>
            <a:r>
              <a:rPr lang="tr-TR" sz="2000" b="1" dirty="0">
                <a:solidFill>
                  <a:schemeClr val="tx1"/>
                </a:solidFill>
                <a:cs typeface="Times New Roman" pitchFamily="18" charset="0"/>
              </a:rPr>
              <a:t>gen aktarımında,</a:t>
            </a:r>
            <a:r>
              <a:rPr lang="tr-TR" sz="2000" b="1" dirty="0">
                <a:solidFill>
                  <a:srgbClr val="FF0000"/>
                </a:solidFill>
                <a:cs typeface="Times New Roman" pitchFamily="18" charset="0"/>
              </a:rPr>
              <a:t> </a:t>
            </a:r>
            <a:r>
              <a:rPr lang="tr-TR" sz="2000" dirty="0">
                <a:solidFill>
                  <a:prstClr val="black"/>
                </a:solidFill>
                <a:cs typeface="Times New Roman" pitchFamily="18" charset="0"/>
              </a:rPr>
              <a:t>dayanıklılığı sağlayan genin bulunduğu organizmanın genomu saf olarak elde edildikten </a:t>
            </a:r>
            <a:r>
              <a:rPr lang="tr-TR" sz="2000" dirty="0" smtClean="0">
                <a:solidFill>
                  <a:prstClr val="black"/>
                </a:solidFill>
                <a:cs typeface="Times New Roman" pitchFamily="18" charset="0"/>
              </a:rPr>
              <a:t>sonra, yeri </a:t>
            </a:r>
            <a:r>
              <a:rPr lang="tr-TR" sz="2000" dirty="0">
                <a:solidFill>
                  <a:prstClr val="black"/>
                </a:solidFill>
                <a:cs typeface="Times New Roman" pitchFamily="18" charset="0"/>
              </a:rPr>
              <a:t>belirlenen genin bir vektör aracılığı ile alıcı hücreye transferi gerçekleştirilmektedir. </a:t>
            </a:r>
            <a:r>
              <a:rPr lang="tr-TR" sz="2000" b="1" dirty="0">
                <a:solidFill>
                  <a:prstClr val="black"/>
                </a:solidFill>
                <a:cs typeface="Times New Roman" pitchFamily="18" charset="0"/>
              </a:rPr>
              <a:t>Bu  amaçla  bitki patojeni olan </a:t>
            </a:r>
            <a:r>
              <a:rPr lang="tr-TR" sz="2000" b="1" i="1" dirty="0" err="1" smtClean="0">
                <a:solidFill>
                  <a:prstClr val="black"/>
                </a:solidFill>
                <a:cs typeface="Times New Roman" pitchFamily="18" charset="0"/>
              </a:rPr>
              <a:t>Agrobacterium</a:t>
            </a:r>
            <a:r>
              <a:rPr lang="tr-TR" sz="2000" b="1" i="1" dirty="0" smtClean="0">
                <a:solidFill>
                  <a:prstClr val="black"/>
                </a:solidFill>
                <a:cs typeface="Times New Roman" pitchFamily="18" charset="0"/>
              </a:rPr>
              <a:t> </a:t>
            </a:r>
            <a:r>
              <a:rPr lang="tr-TR" sz="2000" b="1" i="1" dirty="0" err="1" smtClean="0">
                <a:solidFill>
                  <a:prstClr val="black"/>
                </a:solidFill>
                <a:cs typeface="Times New Roman" pitchFamily="18" charset="0"/>
              </a:rPr>
              <a:t>tumefaciens</a:t>
            </a:r>
            <a:r>
              <a:rPr lang="tr-TR" sz="2000" b="1" dirty="0" smtClean="0">
                <a:solidFill>
                  <a:prstClr val="black"/>
                </a:solidFill>
                <a:cs typeface="Times New Roman" pitchFamily="18" charset="0"/>
              </a:rPr>
              <a:t> </a:t>
            </a:r>
            <a:r>
              <a:rPr lang="tr-TR" sz="2000" b="1" dirty="0">
                <a:solidFill>
                  <a:prstClr val="black"/>
                </a:solidFill>
                <a:cs typeface="Times New Roman" pitchFamily="18" charset="0"/>
              </a:rPr>
              <a:t>kullanılmaktadır. </a:t>
            </a:r>
            <a:r>
              <a:rPr lang="tr-TR" sz="2000" dirty="0">
                <a:solidFill>
                  <a:prstClr val="black"/>
                </a:solidFill>
                <a:cs typeface="Times New Roman" pitchFamily="18" charset="0"/>
              </a:rPr>
              <a:t>Vektör bakteri, </a:t>
            </a:r>
            <a:r>
              <a:rPr lang="tr-TR" sz="2000" dirty="0" err="1">
                <a:solidFill>
                  <a:prstClr val="black"/>
                </a:solidFill>
                <a:cs typeface="Times New Roman" pitchFamily="18" charset="0"/>
              </a:rPr>
              <a:t>kromozomal</a:t>
            </a:r>
            <a:r>
              <a:rPr lang="tr-TR" sz="2000" dirty="0">
                <a:solidFill>
                  <a:prstClr val="black"/>
                </a:solidFill>
                <a:cs typeface="Times New Roman" pitchFamily="18" charset="0"/>
              </a:rPr>
              <a:t> DNA yanında Ti </a:t>
            </a:r>
            <a:r>
              <a:rPr lang="tr-TR" sz="2000" dirty="0" err="1">
                <a:solidFill>
                  <a:prstClr val="black"/>
                </a:solidFill>
                <a:cs typeface="Times New Roman" pitchFamily="18" charset="0"/>
              </a:rPr>
              <a:t>plasmid</a:t>
            </a:r>
            <a:r>
              <a:rPr lang="tr-TR" sz="2000" dirty="0">
                <a:solidFill>
                  <a:prstClr val="black"/>
                </a:solidFill>
                <a:cs typeface="Times New Roman" pitchFamily="18" charset="0"/>
              </a:rPr>
              <a:t> olarak isimlendirilen yuvarlak DNA </a:t>
            </a:r>
            <a:r>
              <a:rPr lang="tr-TR" sz="2000" dirty="0" err="1" smtClean="0">
                <a:solidFill>
                  <a:prstClr val="black"/>
                </a:solidFill>
                <a:cs typeface="Times New Roman" pitchFamily="18" charset="0"/>
              </a:rPr>
              <a:t>iplikçikleri</a:t>
            </a:r>
            <a:r>
              <a:rPr lang="tr-TR" sz="2000" dirty="0" smtClean="0">
                <a:solidFill>
                  <a:prstClr val="black"/>
                </a:solidFill>
                <a:cs typeface="Times New Roman" pitchFamily="18" charset="0"/>
              </a:rPr>
              <a:t> içerir</a:t>
            </a:r>
            <a:r>
              <a:rPr lang="tr-TR" sz="2000" dirty="0">
                <a:solidFill>
                  <a:prstClr val="black"/>
                </a:solidFill>
                <a:cs typeface="Times New Roman" pitchFamily="18" charset="0"/>
              </a:rPr>
              <a:t>. Bitkiye yaralardan giriş yapan bakterideki Ti </a:t>
            </a:r>
            <a:r>
              <a:rPr lang="tr-TR" sz="2000" dirty="0" err="1">
                <a:solidFill>
                  <a:prstClr val="black"/>
                </a:solidFill>
                <a:cs typeface="Times New Roman" pitchFamily="18" charset="0"/>
              </a:rPr>
              <a:t>plasmidin</a:t>
            </a:r>
            <a:r>
              <a:rPr lang="tr-TR" sz="2000" dirty="0">
                <a:solidFill>
                  <a:prstClr val="black"/>
                </a:solidFill>
                <a:cs typeface="Times New Roman" pitchFamily="18" charset="0"/>
              </a:rPr>
              <a:t> bazı parçaları bitki hücresinin </a:t>
            </a:r>
            <a:r>
              <a:rPr lang="tr-TR" sz="2000" dirty="0" err="1">
                <a:solidFill>
                  <a:prstClr val="black"/>
                </a:solidFill>
                <a:cs typeface="Times New Roman" pitchFamily="18" charset="0"/>
              </a:rPr>
              <a:t>nükleusuna</a:t>
            </a:r>
            <a:r>
              <a:rPr lang="tr-TR" sz="2000" dirty="0">
                <a:solidFill>
                  <a:prstClr val="black"/>
                </a:solidFill>
                <a:cs typeface="Times New Roman" pitchFamily="18" charset="0"/>
              </a:rPr>
              <a:t> girerek bitkinin </a:t>
            </a:r>
            <a:r>
              <a:rPr lang="tr-TR" sz="2000" dirty="0" smtClean="0">
                <a:solidFill>
                  <a:prstClr val="black"/>
                </a:solidFill>
                <a:cs typeface="Times New Roman" pitchFamily="18" charset="0"/>
              </a:rPr>
              <a:t>genetik materyali </a:t>
            </a:r>
            <a:r>
              <a:rPr lang="tr-TR" sz="2000" dirty="0">
                <a:solidFill>
                  <a:prstClr val="black"/>
                </a:solidFill>
                <a:cs typeface="Times New Roman" pitchFamily="18" charset="0"/>
              </a:rPr>
              <a:t>ile birleşir ki , DNA’ </a:t>
            </a:r>
            <a:r>
              <a:rPr lang="tr-TR" sz="2000" dirty="0" err="1">
                <a:solidFill>
                  <a:prstClr val="black"/>
                </a:solidFill>
                <a:cs typeface="Times New Roman" pitchFamily="18" charset="0"/>
              </a:rPr>
              <a:t>nın</a:t>
            </a:r>
            <a:r>
              <a:rPr lang="tr-TR" sz="2000" dirty="0">
                <a:solidFill>
                  <a:prstClr val="black"/>
                </a:solidFill>
                <a:cs typeface="Times New Roman" pitchFamily="18" charset="0"/>
              </a:rPr>
              <a:t> bu parçaları T-DNA olarak isimlendirilir (Şekil 45).  Bitki genomuna, bakteri T-DNA’ sının transferi </a:t>
            </a:r>
            <a:r>
              <a:rPr lang="tr-TR" sz="2000" dirty="0" smtClean="0">
                <a:solidFill>
                  <a:prstClr val="black"/>
                </a:solidFill>
                <a:cs typeface="Times New Roman" pitchFamily="18" charset="0"/>
              </a:rPr>
              <a:t>ve birleşmesinde </a:t>
            </a:r>
            <a:r>
              <a:rPr lang="tr-TR" sz="2000" dirty="0">
                <a:solidFill>
                  <a:prstClr val="black"/>
                </a:solidFill>
                <a:cs typeface="Times New Roman" pitchFamily="18" charset="0"/>
              </a:rPr>
              <a:t>Ti </a:t>
            </a:r>
            <a:r>
              <a:rPr lang="tr-TR" sz="2000" dirty="0" err="1">
                <a:solidFill>
                  <a:prstClr val="black"/>
                </a:solidFill>
                <a:cs typeface="Times New Roman" pitchFamily="18" charset="0"/>
              </a:rPr>
              <a:t>plasmidin</a:t>
            </a:r>
            <a:r>
              <a:rPr lang="tr-TR" sz="2000" dirty="0">
                <a:solidFill>
                  <a:prstClr val="black"/>
                </a:solidFill>
                <a:cs typeface="Times New Roman" pitchFamily="18" charset="0"/>
              </a:rPr>
              <a:t> bir bölümünde bulunan ve  </a:t>
            </a:r>
            <a:r>
              <a:rPr lang="tr-TR" sz="2000" i="1" dirty="0" err="1">
                <a:solidFill>
                  <a:prstClr val="black"/>
                </a:solidFill>
                <a:cs typeface="Times New Roman" pitchFamily="18" charset="0"/>
              </a:rPr>
              <a:t>vir</a:t>
            </a:r>
            <a:r>
              <a:rPr lang="tr-TR" sz="2000" dirty="0">
                <a:solidFill>
                  <a:prstClr val="black"/>
                </a:solidFill>
                <a:cs typeface="Times New Roman" pitchFamily="18" charset="0"/>
              </a:rPr>
              <a:t>  bölgesi olarak isimlendirilen  kısmın rol oynadığı </a:t>
            </a:r>
            <a:r>
              <a:rPr lang="tr-TR" sz="2000" dirty="0" smtClean="0">
                <a:solidFill>
                  <a:prstClr val="black"/>
                </a:solidFill>
                <a:cs typeface="Times New Roman" pitchFamily="18" charset="0"/>
              </a:rPr>
              <a:t>bilinmektedir. Aktarılacak </a:t>
            </a:r>
            <a:r>
              <a:rPr lang="tr-TR" sz="2000" dirty="0" smtClean="0">
                <a:solidFill>
                  <a:prstClr val="black"/>
                </a:solidFill>
                <a:cs typeface="Times New Roman" pitchFamily="18" charset="0"/>
              </a:rPr>
              <a:t>gen, </a:t>
            </a:r>
            <a:r>
              <a:rPr lang="tr-TR" sz="2000" dirty="0">
                <a:solidFill>
                  <a:prstClr val="black"/>
                </a:solidFill>
                <a:cs typeface="Times New Roman" pitchFamily="18" charset="0"/>
              </a:rPr>
              <a:t>Ti </a:t>
            </a:r>
            <a:r>
              <a:rPr lang="tr-TR" sz="2000" dirty="0" err="1">
                <a:solidFill>
                  <a:prstClr val="black"/>
                </a:solidFill>
                <a:cs typeface="Times New Roman" pitchFamily="18" charset="0"/>
              </a:rPr>
              <a:t>plasmidin</a:t>
            </a:r>
            <a:r>
              <a:rPr lang="tr-TR" sz="2000" dirty="0">
                <a:solidFill>
                  <a:prstClr val="black"/>
                </a:solidFill>
                <a:cs typeface="Times New Roman" pitchFamily="18" charset="0"/>
              </a:rPr>
              <a:t> </a:t>
            </a:r>
            <a:r>
              <a:rPr lang="tr-TR" sz="2000" dirty="0" smtClean="0">
                <a:solidFill>
                  <a:prstClr val="black"/>
                </a:solidFill>
                <a:cs typeface="Times New Roman" pitchFamily="18" charset="0"/>
              </a:rPr>
              <a:t>T-DNA‘sı  </a:t>
            </a:r>
            <a:r>
              <a:rPr lang="tr-TR" sz="2000" dirty="0">
                <a:solidFill>
                  <a:prstClr val="black"/>
                </a:solidFill>
                <a:cs typeface="Times New Roman" pitchFamily="18" charset="0"/>
              </a:rPr>
              <a:t>ile birleştirilerek alıcı hücreye bu genin transfer işlemi gerçekleştirilmektedir. Ancak, </a:t>
            </a:r>
            <a:r>
              <a:rPr lang="tr-TR" sz="2000" dirty="0" smtClean="0">
                <a:solidFill>
                  <a:prstClr val="black"/>
                </a:solidFill>
                <a:cs typeface="Times New Roman" pitchFamily="18" charset="0"/>
              </a:rPr>
              <a:t>T-DNA tümör </a:t>
            </a:r>
            <a:r>
              <a:rPr lang="tr-TR" sz="2000" dirty="0">
                <a:solidFill>
                  <a:prstClr val="black"/>
                </a:solidFill>
                <a:cs typeface="Times New Roman" pitchFamily="18" charset="0"/>
              </a:rPr>
              <a:t>oluşumundan sorumlu olduğu için, gen transferi yapılan bitki hücrelerinin çoğaltılması aşamasında tümör oluşumu </a:t>
            </a:r>
            <a:r>
              <a:rPr lang="tr-TR" sz="2000" dirty="0" smtClean="0">
                <a:solidFill>
                  <a:prstClr val="black"/>
                </a:solidFill>
                <a:cs typeface="Times New Roman" pitchFamily="18" charset="0"/>
              </a:rPr>
              <a:t>çeşitli yollar </a:t>
            </a:r>
            <a:r>
              <a:rPr lang="tr-TR" sz="2000" dirty="0">
                <a:solidFill>
                  <a:prstClr val="black"/>
                </a:solidFill>
                <a:cs typeface="Times New Roman" pitchFamily="18" charset="0"/>
              </a:rPr>
              <a:t>ile engellenir. Bu yolla elde edilen bitkilere </a:t>
            </a:r>
            <a:r>
              <a:rPr lang="tr-TR" sz="2000" b="1" dirty="0" err="1">
                <a:solidFill>
                  <a:prstClr val="black"/>
                </a:solidFill>
                <a:cs typeface="Times New Roman" pitchFamily="18" charset="0"/>
              </a:rPr>
              <a:t>transgenik</a:t>
            </a:r>
            <a:r>
              <a:rPr lang="tr-TR" sz="2000" b="1" dirty="0">
                <a:solidFill>
                  <a:prstClr val="black"/>
                </a:solidFill>
                <a:cs typeface="Times New Roman" pitchFamily="18" charset="0"/>
              </a:rPr>
              <a:t> bitki</a:t>
            </a:r>
            <a:r>
              <a:rPr lang="tr-TR" sz="2000" dirty="0">
                <a:solidFill>
                  <a:prstClr val="black"/>
                </a:solidFill>
                <a:cs typeface="Times New Roman" pitchFamily="18" charset="0"/>
              </a:rPr>
              <a:t> </a:t>
            </a:r>
            <a:r>
              <a:rPr lang="tr-TR" sz="2000" dirty="0" smtClean="0">
                <a:solidFill>
                  <a:prstClr val="black"/>
                </a:solidFill>
                <a:cs typeface="Times New Roman" pitchFamily="18" charset="0"/>
              </a:rPr>
              <a:t>denir. </a:t>
            </a:r>
          </a:p>
          <a:p>
            <a:pPr marL="0" lvl="0" indent="0" algn="just">
              <a:buClr>
                <a:srgbClr val="31B6FD"/>
              </a:buClr>
              <a:buNone/>
            </a:pPr>
            <a:r>
              <a:rPr lang="tr-TR" sz="2000" dirty="0" smtClean="0">
                <a:solidFill>
                  <a:prstClr val="black"/>
                </a:solidFill>
                <a:cs typeface="Times New Roman" pitchFamily="18" charset="0"/>
              </a:rPr>
              <a:t>Dayanıklılık </a:t>
            </a:r>
            <a:r>
              <a:rPr lang="tr-TR" sz="2000" dirty="0">
                <a:solidFill>
                  <a:prstClr val="black"/>
                </a:solidFill>
                <a:cs typeface="Times New Roman" pitchFamily="18" charset="0"/>
              </a:rPr>
              <a:t>üzerine çevre şartlarının önemli etkisi bulunmaktadır. Diğer taraftan farklı patojen ırklarının </a:t>
            </a:r>
            <a:r>
              <a:rPr lang="tr-TR" sz="2000" dirty="0" err="1">
                <a:solidFill>
                  <a:prstClr val="black"/>
                </a:solidFill>
                <a:cs typeface="Times New Roman" pitchFamily="18" charset="0"/>
              </a:rPr>
              <a:t>virulanslıkları</a:t>
            </a:r>
            <a:r>
              <a:rPr lang="tr-TR" sz="2000" dirty="0">
                <a:solidFill>
                  <a:prstClr val="black"/>
                </a:solidFill>
                <a:cs typeface="Times New Roman" pitchFamily="18" charset="0"/>
              </a:rPr>
              <a:t> (</a:t>
            </a:r>
            <a:r>
              <a:rPr lang="tr-TR" sz="2000" dirty="0" smtClean="0">
                <a:solidFill>
                  <a:prstClr val="black"/>
                </a:solidFill>
                <a:cs typeface="Times New Roman" pitchFamily="18" charset="0"/>
              </a:rPr>
              <a:t>hastalık yapma </a:t>
            </a:r>
            <a:r>
              <a:rPr lang="tr-TR" sz="2000" dirty="0">
                <a:solidFill>
                  <a:prstClr val="black"/>
                </a:solidFill>
                <a:cs typeface="Times New Roman" pitchFamily="18" charset="0"/>
              </a:rPr>
              <a:t>güçleri) farklı olabilmektedir. Bu bakımdan bu tip çalışmaların farklı çevre koşulları altında ve </a:t>
            </a:r>
            <a:r>
              <a:rPr lang="tr-TR" sz="2000" dirty="0" err="1">
                <a:solidFill>
                  <a:prstClr val="black"/>
                </a:solidFill>
                <a:cs typeface="Times New Roman" pitchFamily="18" charset="0"/>
              </a:rPr>
              <a:t>virulanslığı</a:t>
            </a:r>
            <a:r>
              <a:rPr lang="tr-TR" sz="2000" dirty="0">
                <a:solidFill>
                  <a:prstClr val="black"/>
                </a:solidFill>
                <a:cs typeface="Times New Roman" pitchFamily="18" charset="0"/>
              </a:rPr>
              <a:t> yüksek </a:t>
            </a:r>
            <a:r>
              <a:rPr lang="tr-TR" sz="2000" dirty="0" smtClean="0">
                <a:solidFill>
                  <a:prstClr val="black"/>
                </a:solidFill>
                <a:cs typeface="Times New Roman" pitchFamily="18" charset="0"/>
              </a:rPr>
              <a:t>olan patojen </a:t>
            </a:r>
            <a:r>
              <a:rPr lang="tr-TR" sz="2000" dirty="0">
                <a:solidFill>
                  <a:prstClr val="black"/>
                </a:solidFill>
                <a:cs typeface="Times New Roman" pitchFamily="18" charset="0"/>
              </a:rPr>
              <a:t>ırklar kullanılarak yapılması gerekmektedir.</a:t>
            </a:r>
          </a:p>
          <a:p>
            <a:pPr algn="just">
              <a:buNone/>
            </a:pPr>
            <a:endParaRPr lang="tr-TR" dirty="0" smtClean="0"/>
          </a:p>
          <a:p>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496" y="5445224"/>
            <a:ext cx="9108504" cy="1143000"/>
          </a:xfrm>
          <a:solidFill>
            <a:schemeClr val="accent5">
              <a:lumMod val="20000"/>
              <a:lumOff val="80000"/>
            </a:schemeClr>
          </a:solidFill>
        </p:spPr>
        <p:txBody>
          <a:bodyPr>
            <a:noAutofit/>
          </a:bodyPr>
          <a:lstStyle/>
          <a:p>
            <a:r>
              <a:rPr lang="tr-TR" sz="2800" b="1" i="1" dirty="0" err="1" smtClean="0"/>
              <a:t>Agrobacterium</a:t>
            </a:r>
            <a:r>
              <a:rPr lang="tr-TR" sz="2800" b="1" i="1" dirty="0" smtClean="0"/>
              <a:t> </a:t>
            </a:r>
            <a:r>
              <a:rPr lang="tr-TR" sz="2800" b="1" i="1" dirty="0" err="1" smtClean="0"/>
              <a:t>tumefaciens</a:t>
            </a:r>
            <a:r>
              <a:rPr lang="tr-TR" sz="2800" b="1" i="1" dirty="0" smtClean="0"/>
              <a:t> </a:t>
            </a:r>
            <a:r>
              <a:rPr lang="tr-TR" sz="2800" b="1" dirty="0" smtClean="0"/>
              <a:t>aracılığı ile gen aktarımı </a:t>
            </a:r>
            <a:r>
              <a:rPr lang="tr-TR" sz="2800" dirty="0" smtClean="0">
                <a:solidFill>
                  <a:srgbClr val="FF0000"/>
                </a:solidFill>
              </a:rPr>
              <a:t/>
            </a:r>
            <a:br>
              <a:rPr lang="tr-TR" sz="2800" dirty="0" smtClean="0">
                <a:solidFill>
                  <a:srgbClr val="FF0000"/>
                </a:solidFill>
              </a:rPr>
            </a:br>
            <a:endParaRPr lang="tr-TR" sz="2800" dirty="0">
              <a:solidFill>
                <a:srgbClr val="FF0000"/>
              </a:solidFill>
            </a:endParaRPr>
          </a:p>
        </p:txBody>
      </p:sp>
      <p:pic>
        <p:nvPicPr>
          <p:cNvPr id="1025" name="Picture 1"/>
          <p:cNvPicPr>
            <a:picLocks noChangeAspect="1" noChangeArrowheads="1"/>
          </p:cNvPicPr>
          <p:nvPr/>
        </p:nvPicPr>
        <p:blipFill>
          <a:blip r:embed="rId2" cstate="print"/>
          <a:srcRect/>
          <a:stretch>
            <a:fillRect/>
          </a:stretch>
        </p:blipFill>
        <p:spPr bwMode="auto">
          <a:xfrm>
            <a:off x="0" y="0"/>
            <a:ext cx="9144000" cy="5323334"/>
          </a:xfrm>
          <a:prstGeom prst="rect">
            <a:avLst/>
          </a:prstGeom>
          <a:solidFill>
            <a:schemeClr val="accent5">
              <a:lumMod val="20000"/>
              <a:lumOff val="80000"/>
            </a:schemeClr>
          </a:solid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0"/>
            <a:ext cx="8229600" cy="476672"/>
          </a:xfrm>
        </p:spPr>
        <p:txBody>
          <a:bodyPr>
            <a:normAutofit/>
          </a:bodyPr>
          <a:lstStyle/>
          <a:p>
            <a:r>
              <a:rPr lang="tr-TR" sz="2000" b="1" dirty="0">
                <a:solidFill>
                  <a:srgbClr val="FF0000"/>
                </a:solidFill>
                <a:latin typeface="Times New Roman" pitchFamily="18" charset="0"/>
                <a:cs typeface="Times New Roman" pitchFamily="18" charset="0"/>
              </a:rPr>
              <a:t>BİYOLOJİK YÖNTEMLER</a:t>
            </a:r>
            <a:endParaRPr lang="tr-TR" sz="2000" dirty="0">
              <a:latin typeface="Times New Roman" pitchFamily="18" charset="0"/>
              <a:cs typeface="Times New Roman" pitchFamily="18" charset="0"/>
            </a:endParaRPr>
          </a:p>
        </p:txBody>
      </p:sp>
      <p:sp>
        <p:nvSpPr>
          <p:cNvPr id="2" name="İçerik Yer Tutucusu 1"/>
          <p:cNvSpPr>
            <a:spLocks noGrp="1"/>
          </p:cNvSpPr>
          <p:nvPr>
            <p:ph idx="1"/>
          </p:nvPr>
        </p:nvSpPr>
        <p:spPr>
          <a:xfrm>
            <a:off x="0" y="404664"/>
            <a:ext cx="9144000" cy="6453336"/>
          </a:xfrm>
          <a:solidFill>
            <a:schemeClr val="accent5">
              <a:lumMod val="20000"/>
              <a:lumOff val="80000"/>
            </a:schemeClr>
          </a:solidFill>
        </p:spPr>
        <p:txBody>
          <a:bodyPr>
            <a:normAutofit/>
          </a:bodyPr>
          <a:lstStyle/>
          <a:p>
            <a:pPr marL="0" indent="0">
              <a:buNone/>
            </a:pPr>
            <a:r>
              <a:rPr lang="tr-TR" sz="2000" b="1" dirty="0" smtClean="0">
                <a:solidFill>
                  <a:schemeClr val="tx1"/>
                </a:solidFill>
                <a:cs typeface="Times New Roman" pitchFamily="18" charset="0"/>
              </a:rPr>
              <a:t>Biyolojik Savaş Mekanizmaları</a:t>
            </a:r>
          </a:p>
          <a:p>
            <a:pPr marL="0" indent="0">
              <a:buNone/>
            </a:pPr>
            <a:r>
              <a:rPr lang="tr-TR" sz="2000" dirty="0" smtClean="0">
                <a:solidFill>
                  <a:schemeClr val="tx1"/>
                </a:solidFill>
                <a:cs typeface="Times New Roman" pitchFamily="18" charset="0"/>
              </a:rPr>
              <a:t>1. </a:t>
            </a:r>
            <a:r>
              <a:rPr lang="tr-TR" sz="2000" dirty="0" err="1" smtClean="0">
                <a:solidFill>
                  <a:schemeClr val="tx1"/>
                </a:solidFill>
                <a:cs typeface="Times New Roman" pitchFamily="18" charset="0"/>
              </a:rPr>
              <a:t>Antibiosis</a:t>
            </a:r>
            <a:endParaRPr lang="tr-TR" sz="2000" dirty="0" smtClean="0">
              <a:solidFill>
                <a:schemeClr val="tx1"/>
              </a:solidFill>
              <a:cs typeface="Times New Roman" pitchFamily="18" charset="0"/>
            </a:endParaRPr>
          </a:p>
          <a:p>
            <a:pPr marL="0" indent="0">
              <a:buNone/>
            </a:pPr>
            <a:r>
              <a:rPr lang="tr-TR" sz="2000" dirty="0" smtClean="0">
                <a:solidFill>
                  <a:schemeClr val="tx1"/>
                </a:solidFill>
                <a:cs typeface="Times New Roman" pitchFamily="18" charset="0"/>
              </a:rPr>
              <a:t>2. Yarışma</a:t>
            </a:r>
          </a:p>
          <a:p>
            <a:pPr marL="0" indent="0">
              <a:buNone/>
            </a:pPr>
            <a:r>
              <a:rPr lang="tr-TR" sz="2000" dirty="0" smtClean="0">
                <a:solidFill>
                  <a:schemeClr val="tx1"/>
                </a:solidFill>
                <a:cs typeface="Times New Roman" pitchFamily="18" charset="0"/>
              </a:rPr>
              <a:t>3. </a:t>
            </a:r>
            <a:r>
              <a:rPr lang="tr-TR" sz="2000" dirty="0" err="1" smtClean="0">
                <a:solidFill>
                  <a:schemeClr val="tx1"/>
                </a:solidFill>
                <a:cs typeface="Times New Roman" pitchFamily="18" charset="0"/>
              </a:rPr>
              <a:t>Hiperparazitizm</a:t>
            </a:r>
            <a:endParaRPr lang="tr-TR" sz="2000" dirty="0" smtClean="0">
              <a:solidFill>
                <a:schemeClr val="tx1"/>
              </a:solidFill>
              <a:cs typeface="Times New Roman" pitchFamily="18" charset="0"/>
            </a:endParaRPr>
          </a:p>
          <a:p>
            <a:pPr marL="0" indent="0">
              <a:buNone/>
            </a:pPr>
            <a:r>
              <a:rPr lang="tr-TR" sz="2000" dirty="0" smtClean="0">
                <a:solidFill>
                  <a:schemeClr val="tx1"/>
                </a:solidFill>
                <a:cs typeface="Times New Roman" pitchFamily="18" charset="0"/>
              </a:rPr>
              <a:t>4. </a:t>
            </a:r>
            <a:r>
              <a:rPr lang="tr-TR" sz="2000" dirty="0" err="1" smtClean="0">
                <a:solidFill>
                  <a:schemeClr val="tx1"/>
                </a:solidFill>
                <a:cs typeface="Times New Roman" pitchFamily="18" charset="0"/>
              </a:rPr>
              <a:t>Hipovirulens</a:t>
            </a:r>
            <a:endParaRPr lang="tr-TR" sz="2000" dirty="0" smtClean="0">
              <a:solidFill>
                <a:schemeClr val="tx1"/>
              </a:solidFill>
              <a:cs typeface="Times New Roman" pitchFamily="18" charset="0"/>
            </a:endParaRPr>
          </a:p>
          <a:p>
            <a:pPr marL="0" indent="0">
              <a:buNone/>
            </a:pPr>
            <a:r>
              <a:rPr lang="tr-TR" sz="2000" dirty="0" smtClean="0">
                <a:solidFill>
                  <a:schemeClr val="tx1"/>
                </a:solidFill>
                <a:cs typeface="Times New Roman" pitchFamily="18" charset="0"/>
              </a:rPr>
              <a:t>5. Uyarılmış Dayanıklılık</a:t>
            </a:r>
          </a:p>
          <a:p>
            <a:pPr marL="0" indent="0">
              <a:buNone/>
            </a:pPr>
            <a:r>
              <a:rPr lang="tr-TR" sz="2000" dirty="0" smtClean="0">
                <a:solidFill>
                  <a:schemeClr val="tx1"/>
                </a:solidFill>
                <a:cs typeface="Times New Roman" pitchFamily="18" charset="0"/>
              </a:rPr>
              <a:t>6. Çapraz Koruma</a:t>
            </a:r>
          </a:p>
          <a:p>
            <a:pPr marL="0" indent="0">
              <a:buNone/>
            </a:pPr>
            <a:r>
              <a:rPr lang="tr-TR" sz="2000" b="1" dirty="0">
                <a:solidFill>
                  <a:schemeClr val="tx1"/>
                </a:solidFill>
                <a:cs typeface="Times New Roman" pitchFamily="18" charset="0"/>
              </a:rPr>
              <a:t> </a:t>
            </a:r>
            <a:r>
              <a:rPr lang="tr-TR" sz="2000" b="1" dirty="0" smtClean="0">
                <a:solidFill>
                  <a:schemeClr val="tx1"/>
                </a:solidFill>
                <a:cs typeface="Times New Roman" pitchFamily="18" charset="0"/>
              </a:rPr>
              <a:t>                                                 1. ANTİBİOSİS</a:t>
            </a:r>
          </a:p>
          <a:p>
            <a:pPr marL="0" indent="0" algn="just">
              <a:buNone/>
            </a:pPr>
            <a:r>
              <a:rPr lang="tr-TR" sz="2000" dirty="0" smtClean="0">
                <a:solidFill>
                  <a:schemeClr val="tx1"/>
                </a:solidFill>
                <a:cs typeface="Times New Roman" pitchFamily="18" charset="0"/>
              </a:rPr>
              <a:t>Bir organizmanın, başka bir </a:t>
            </a:r>
            <a:r>
              <a:rPr lang="tr-TR" sz="2000" dirty="0" err="1" smtClean="0">
                <a:solidFill>
                  <a:schemeClr val="tx1"/>
                </a:solidFill>
                <a:cs typeface="Times New Roman" pitchFamily="18" charset="0"/>
              </a:rPr>
              <a:t>oganizmanın</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metabolitleriyle</a:t>
            </a:r>
            <a:r>
              <a:rPr lang="tr-TR" sz="2000" dirty="0" smtClean="0">
                <a:solidFill>
                  <a:schemeClr val="tx1"/>
                </a:solidFill>
                <a:cs typeface="Times New Roman" pitchFamily="18" charset="0"/>
              </a:rPr>
              <a:t> engellenmesi ya da yıkıma uğratılmasıdır. Bu </a:t>
            </a:r>
            <a:r>
              <a:rPr lang="tr-TR" sz="2000" dirty="0" err="1" smtClean="0">
                <a:solidFill>
                  <a:schemeClr val="tx1"/>
                </a:solidFill>
                <a:cs typeface="Times New Roman" pitchFamily="18" charset="0"/>
              </a:rPr>
              <a:t>metebolitler</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antibiotik</a:t>
            </a:r>
            <a:r>
              <a:rPr lang="tr-TR" sz="2000" dirty="0" smtClean="0">
                <a:solidFill>
                  <a:schemeClr val="tx1"/>
                </a:solidFill>
                <a:cs typeface="Times New Roman" pitchFamily="18" charset="0"/>
              </a:rPr>
              <a:t> adıyla anılır. Genellikle düşük molekül ağırlıklı, uçucu olan ya da olmayan ve ortamda yayılabilen toksik maddelerdir.</a:t>
            </a:r>
          </a:p>
          <a:p>
            <a:pPr marL="0" indent="0" algn="just">
              <a:buNone/>
            </a:pPr>
            <a:r>
              <a:rPr lang="tr-TR" sz="2000" b="1" dirty="0" smtClean="0">
                <a:solidFill>
                  <a:schemeClr val="tx1"/>
                </a:solidFill>
                <a:cs typeface="Times New Roman" pitchFamily="18" charset="0"/>
              </a:rPr>
              <a:t>Kök Uru (Kanseri) ile Biyolojik Savaşımda </a:t>
            </a:r>
            <a:r>
              <a:rPr lang="tr-TR" sz="2000" b="1" dirty="0" err="1" smtClean="0">
                <a:solidFill>
                  <a:schemeClr val="tx1"/>
                </a:solidFill>
                <a:cs typeface="Times New Roman" pitchFamily="18" charset="0"/>
              </a:rPr>
              <a:t>Agrocin</a:t>
            </a:r>
            <a:r>
              <a:rPr lang="tr-TR" sz="2000" b="1" dirty="0" smtClean="0">
                <a:solidFill>
                  <a:schemeClr val="tx1"/>
                </a:solidFill>
                <a:cs typeface="Times New Roman" pitchFamily="18" charset="0"/>
              </a:rPr>
              <a:t> Üreten Bakterilerin Kullanılması: </a:t>
            </a:r>
          </a:p>
          <a:p>
            <a:pPr marL="0" indent="0" algn="just">
              <a:buNone/>
            </a:pPr>
            <a:r>
              <a:rPr lang="tr-TR" sz="2000" dirty="0" err="1" smtClean="0">
                <a:solidFill>
                  <a:schemeClr val="tx1"/>
                </a:solidFill>
                <a:cs typeface="Times New Roman" pitchFamily="18" charset="0"/>
              </a:rPr>
              <a:t>Virulent</a:t>
            </a:r>
            <a:r>
              <a:rPr lang="tr-TR" sz="2000" dirty="0" smtClean="0">
                <a:solidFill>
                  <a:schemeClr val="tx1"/>
                </a:solidFill>
                <a:cs typeface="Times New Roman" pitchFamily="18" charset="0"/>
              </a:rPr>
              <a:t> </a:t>
            </a:r>
            <a:r>
              <a:rPr lang="tr-TR" sz="2000" b="1" i="1" dirty="0" err="1" smtClean="0">
                <a:solidFill>
                  <a:schemeClr val="tx1"/>
                </a:solidFill>
                <a:cs typeface="Times New Roman" pitchFamily="18" charset="0"/>
              </a:rPr>
              <a:t>Agrobacterium</a:t>
            </a:r>
            <a:r>
              <a:rPr lang="tr-TR" sz="2000" b="1" i="1" dirty="0" smtClean="0">
                <a:solidFill>
                  <a:schemeClr val="tx1"/>
                </a:solidFill>
                <a:cs typeface="Times New Roman" pitchFamily="18" charset="0"/>
              </a:rPr>
              <a:t> </a:t>
            </a:r>
            <a:r>
              <a:rPr lang="tr-TR" sz="2000" b="1" i="1" dirty="0" err="1" smtClean="0">
                <a:solidFill>
                  <a:schemeClr val="tx1"/>
                </a:solidFill>
                <a:cs typeface="Times New Roman" pitchFamily="18" charset="0"/>
              </a:rPr>
              <a:t>tumefaciens</a:t>
            </a:r>
            <a:r>
              <a:rPr lang="tr-TR" sz="2000" b="1" i="1" dirty="0" smtClean="0">
                <a:solidFill>
                  <a:schemeClr val="tx1"/>
                </a:solidFill>
                <a:cs typeface="Times New Roman" pitchFamily="18" charset="0"/>
              </a:rPr>
              <a:t> </a:t>
            </a:r>
            <a:r>
              <a:rPr lang="tr-TR" sz="2000" dirty="0" err="1" smtClean="0">
                <a:solidFill>
                  <a:schemeClr val="tx1"/>
                </a:solidFill>
                <a:cs typeface="Times New Roman" pitchFamily="18" charset="0"/>
              </a:rPr>
              <a:t>streynleri</a:t>
            </a:r>
            <a:r>
              <a:rPr lang="tr-TR" sz="2000" dirty="0" smtClean="0">
                <a:solidFill>
                  <a:schemeClr val="tx1"/>
                </a:solidFill>
                <a:cs typeface="Times New Roman" pitchFamily="18" charset="0"/>
              </a:rPr>
              <a:t>, ve </a:t>
            </a:r>
            <a:r>
              <a:rPr lang="tr-TR" sz="2000" b="1" i="1" dirty="0" err="1" smtClean="0">
                <a:solidFill>
                  <a:schemeClr val="tx1"/>
                </a:solidFill>
                <a:cs typeface="Times New Roman" pitchFamily="18" charset="0"/>
              </a:rPr>
              <a:t>Agrobacterium</a:t>
            </a:r>
            <a:r>
              <a:rPr lang="tr-TR" sz="2000" b="1" i="1" dirty="0" smtClean="0">
                <a:solidFill>
                  <a:schemeClr val="tx1"/>
                </a:solidFill>
                <a:cs typeface="Times New Roman" pitchFamily="18" charset="0"/>
              </a:rPr>
              <a:t> </a:t>
            </a:r>
            <a:r>
              <a:rPr lang="tr-TR" sz="2000" b="1" i="1" dirty="0" err="1">
                <a:solidFill>
                  <a:schemeClr val="tx1"/>
                </a:solidFill>
                <a:cs typeface="Times New Roman" pitchFamily="18" charset="0"/>
              </a:rPr>
              <a:t>r</a:t>
            </a:r>
            <a:r>
              <a:rPr lang="tr-TR" sz="2000" b="1" i="1" dirty="0" err="1" smtClean="0">
                <a:solidFill>
                  <a:schemeClr val="tx1"/>
                </a:solidFill>
                <a:cs typeface="Times New Roman" pitchFamily="18" charset="0"/>
              </a:rPr>
              <a:t>adiobacter</a:t>
            </a:r>
            <a:r>
              <a:rPr lang="tr-TR" sz="2000" b="1" i="1" dirty="0" smtClean="0">
                <a:solidFill>
                  <a:schemeClr val="tx1"/>
                </a:solidFill>
                <a:cs typeface="Times New Roman" pitchFamily="18" charset="0"/>
              </a:rPr>
              <a:t> </a:t>
            </a:r>
            <a:r>
              <a:rPr lang="tr-TR" sz="2000" dirty="0" err="1" smtClean="0">
                <a:solidFill>
                  <a:schemeClr val="tx1"/>
                </a:solidFill>
                <a:cs typeface="Times New Roman" pitchFamily="18" charset="0"/>
              </a:rPr>
              <a:t>strain</a:t>
            </a:r>
            <a:r>
              <a:rPr lang="tr-TR" sz="2000" dirty="0" smtClean="0">
                <a:solidFill>
                  <a:schemeClr val="tx1"/>
                </a:solidFill>
                <a:cs typeface="Times New Roman" pitchFamily="18" charset="0"/>
              </a:rPr>
              <a:t> K84 arasındaki ilişki </a:t>
            </a:r>
            <a:r>
              <a:rPr lang="tr-TR" sz="2000" dirty="0" err="1" smtClean="0">
                <a:solidFill>
                  <a:schemeClr val="tx1"/>
                </a:solidFill>
                <a:cs typeface="Times New Roman" pitchFamily="18" charset="0"/>
              </a:rPr>
              <a:t>antibiosise</a:t>
            </a:r>
            <a:r>
              <a:rPr lang="tr-TR" sz="2000" dirty="0" smtClean="0">
                <a:solidFill>
                  <a:schemeClr val="tx1"/>
                </a:solidFill>
                <a:cs typeface="Times New Roman" pitchFamily="18" charset="0"/>
              </a:rPr>
              <a:t> dayalı biyolojik savaşın en iyi tanımlanmış örneklerinden biridir. </a:t>
            </a:r>
            <a:r>
              <a:rPr lang="tr-TR" sz="2000" b="1" i="1" dirty="0" smtClean="0">
                <a:solidFill>
                  <a:schemeClr val="tx1"/>
                </a:solidFill>
                <a:cs typeface="Times New Roman" pitchFamily="18" charset="0"/>
              </a:rPr>
              <a:t>A. </a:t>
            </a:r>
            <a:r>
              <a:rPr lang="tr-TR" sz="2000" b="1" i="1" dirty="0" err="1">
                <a:solidFill>
                  <a:schemeClr val="tx1"/>
                </a:solidFill>
                <a:cs typeface="Times New Roman" pitchFamily="18" charset="0"/>
              </a:rPr>
              <a:t>t</a:t>
            </a:r>
            <a:r>
              <a:rPr lang="tr-TR" sz="2000" b="1" i="1" dirty="0" err="1" smtClean="0">
                <a:solidFill>
                  <a:schemeClr val="tx1"/>
                </a:solidFill>
                <a:cs typeface="Times New Roman" pitchFamily="18" charset="0"/>
              </a:rPr>
              <a:t>umefaciens</a:t>
            </a:r>
            <a:r>
              <a:rPr lang="tr-TR" sz="2000" b="1" i="1" dirty="0" smtClean="0">
                <a:solidFill>
                  <a:schemeClr val="tx1"/>
                </a:solidFill>
                <a:cs typeface="Times New Roman" pitchFamily="18" charset="0"/>
              </a:rPr>
              <a:t> </a:t>
            </a:r>
            <a:r>
              <a:rPr lang="tr-TR" sz="2000" dirty="0" err="1" smtClean="0">
                <a:solidFill>
                  <a:schemeClr val="tx1"/>
                </a:solidFill>
                <a:cs typeface="Times New Roman" pitchFamily="18" charset="0"/>
              </a:rPr>
              <a:t>dikotiledon</a:t>
            </a:r>
            <a:r>
              <a:rPr lang="tr-TR" sz="2000" dirty="0" smtClean="0">
                <a:solidFill>
                  <a:schemeClr val="tx1"/>
                </a:solidFill>
                <a:cs typeface="Times New Roman" pitchFamily="18" charset="0"/>
              </a:rPr>
              <a:t> bitkilerde kök uruna neden olur. </a:t>
            </a:r>
            <a:r>
              <a:rPr lang="tr-TR" sz="2000" dirty="0" err="1" smtClean="0">
                <a:solidFill>
                  <a:schemeClr val="tx1"/>
                </a:solidFill>
                <a:cs typeface="Times New Roman" pitchFamily="18" charset="0"/>
              </a:rPr>
              <a:t>Patojenik</a:t>
            </a:r>
            <a:r>
              <a:rPr lang="tr-TR" sz="2000" dirty="0" smtClean="0">
                <a:solidFill>
                  <a:schemeClr val="tx1"/>
                </a:solidFill>
                <a:cs typeface="Times New Roman" pitchFamily="18" charset="0"/>
              </a:rPr>
              <a:t> olmayan </a:t>
            </a:r>
            <a:r>
              <a:rPr lang="tr-TR" sz="2000" b="1" i="1" dirty="0" smtClean="0">
                <a:solidFill>
                  <a:schemeClr val="tx1"/>
                </a:solidFill>
                <a:cs typeface="Times New Roman" pitchFamily="18" charset="0"/>
              </a:rPr>
              <a:t>A. </a:t>
            </a:r>
            <a:r>
              <a:rPr lang="tr-TR" sz="2000" b="1" i="1" dirty="0" err="1">
                <a:solidFill>
                  <a:schemeClr val="tx1"/>
                </a:solidFill>
                <a:cs typeface="Times New Roman" pitchFamily="18" charset="0"/>
              </a:rPr>
              <a:t>r</a:t>
            </a:r>
            <a:r>
              <a:rPr lang="tr-TR" sz="2000" b="1" i="1" dirty="0" err="1" smtClean="0">
                <a:solidFill>
                  <a:schemeClr val="tx1"/>
                </a:solidFill>
                <a:cs typeface="Times New Roman" pitchFamily="18" charset="0"/>
              </a:rPr>
              <a:t>adiobacter</a:t>
            </a:r>
            <a:r>
              <a:rPr lang="tr-TR" sz="2000" b="1" i="1" dirty="0" smtClean="0">
                <a:solidFill>
                  <a:schemeClr val="tx1"/>
                </a:solidFill>
                <a:cs typeface="Times New Roman" pitchFamily="18" charset="0"/>
              </a:rPr>
              <a:t> </a:t>
            </a:r>
            <a:r>
              <a:rPr lang="tr-TR" sz="2000" dirty="0" smtClean="0">
                <a:solidFill>
                  <a:schemeClr val="tx1"/>
                </a:solidFill>
                <a:cs typeface="Times New Roman" pitchFamily="18" charset="0"/>
              </a:rPr>
              <a:t>K84 ise </a:t>
            </a:r>
            <a:r>
              <a:rPr lang="tr-TR" sz="2000" b="1" i="1" dirty="0" smtClean="0">
                <a:solidFill>
                  <a:schemeClr val="tx1"/>
                </a:solidFill>
                <a:cs typeface="Times New Roman" pitchFamily="18" charset="0"/>
              </a:rPr>
              <a:t>A. </a:t>
            </a:r>
            <a:r>
              <a:rPr lang="tr-TR" sz="2000" b="1" i="1" dirty="0" err="1">
                <a:solidFill>
                  <a:schemeClr val="tx1"/>
                </a:solidFill>
                <a:cs typeface="Times New Roman" pitchFamily="18" charset="0"/>
              </a:rPr>
              <a:t>t</a:t>
            </a:r>
            <a:r>
              <a:rPr lang="tr-TR" sz="2000" b="1" i="1" dirty="0" err="1" smtClean="0">
                <a:solidFill>
                  <a:schemeClr val="tx1"/>
                </a:solidFill>
                <a:cs typeface="Times New Roman" pitchFamily="18" charset="0"/>
              </a:rPr>
              <a:t>umefaciens</a:t>
            </a:r>
            <a:r>
              <a:rPr lang="tr-TR" sz="2000" dirty="0" err="1" smtClean="0">
                <a:solidFill>
                  <a:schemeClr val="tx1"/>
                </a:solidFill>
                <a:cs typeface="Times New Roman" pitchFamily="18" charset="0"/>
              </a:rPr>
              <a:t>’in</a:t>
            </a:r>
            <a:r>
              <a:rPr lang="tr-TR" sz="2000" dirty="0" smtClean="0">
                <a:solidFill>
                  <a:schemeClr val="tx1"/>
                </a:solidFill>
                <a:cs typeface="Times New Roman" pitchFamily="18" charset="0"/>
              </a:rPr>
              <a:t> birçok </a:t>
            </a:r>
            <a:r>
              <a:rPr lang="tr-TR" sz="2000" dirty="0" err="1" smtClean="0">
                <a:solidFill>
                  <a:schemeClr val="tx1"/>
                </a:solidFill>
                <a:cs typeface="Times New Roman" pitchFamily="18" charset="0"/>
              </a:rPr>
              <a:t>straynine</a:t>
            </a:r>
            <a:r>
              <a:rPr lang="tr-TR" sz="2000" dirty="0" smtClean="0">
                <a:solidFill>
                  <a:schemeClr val="tx1"/>
                </a:solidFill>
                <a:cs typeface="Times New Roman" pitchFamily="18" charset="0"/>
              </a:rPr>
              <a:t> toksik bir antibiyotik olan Agrocin-84’ü üretir. Agrocin-84’ün etkisi tedavi edici değil, patojeni engelleyici niteliktedir.</a:t>
            </a:r>
            <a:endParaRPr lang="tr-TR" sz="2000" b="1" i="1" dirty="0">
              <a:solidFill>
                <a:schemeClr val="tx1"/>
              </a:solidFill>
              <a:cs typeface="Times New Roman" pitchFamily="18" charset="0"/>
            </a:endParaRPr>
          </a:p>
        </p:txBody>
      </p:sp>
    </p:spTree>
    <p:extLst>
      <p:ext uri="{BB962C8B-B14F-4D97-AF65-F5344CB8AC3E}">
        <p14:creationId xmlns:p14="http://schemas.microsoft.com/office/powerpoint/2010/main" val="3497968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a:xfrm>
            <a:off x="539552" y="116632"/>
            <a:ext cx="8229600" cy="360040"/>
          </a:xfrm>
        </p:spPr>
        <p:txBody>
          <a:bodyPr>
            <a:noAutofit/>
          </a:bodyPr>
          <a:lstStyle/>
          <a:p>
            <a:r>
              <a:rPr lang="tr-TR" sz="2000" b="1" dirty="0" smtClean="0">
                <a:solidFill>
                  <a:schemeClr val="tx1"/>
                </a:solidFill>
                <a:latin typeface="Times New Roman" pitchFamily="18" charset="0"/>
                <a:cs typeface="Times New Roman" pitchFamily="18" charset="0"/>
              </a:rPr>
              <a:t>2. YARIŞMA</a:t>
            </a:r>
            <a:endParaRPr lang="tr-TR" sz="2000" b="1" dirty="0">
              <a:solidFill>
                <a:schemeClr val="tx1"/>
              </a:solidFill>
              <a:latin typeface="Times New Roman" pitchFamily="18" charset="0"/>
              <a:cs typeface="Times New Roman" pitchFamily="18" charset="0"/>
            </a:endParaRPr>
          </a:p>
        </p:txBody>
      </p:sp>
      <p:sp>
        <p:nvSpPr>
          <p:cNvPr id="2" name="İçerik Yer Tutucusu 1"/>
          <p:cNvSpPr>
            <a:spLocks noGrp="1"/>
          </p:cNvSpPr>
          <p:nvPr>
            <p:ph idx="1"/>
          </p:nvPr>
        </p:nvSpPr>
        <p:spPr>
          <a:xfrm>
            <a:off x="0" y="476672"/>
            <a:ext cx="9144000" cy="6381328"/>
          </a:xfrm>
          <a:solidFill>
            <a:schemeClr val="accent5">
              <a:lumMod val="20000"/>
              <a:lumOff val="80000"/>
            </a:schemeClr>
          </a:solidFill>
        </p:spPr>
        <p:txBody>
          <a:bodyPr>
            <a:normAutofit lnSpcReduction="10000"/>
          </a:bodyPr>
          <a:lstStyle/>
          <a:p>
            <a:pPr marL="0" indent="0" algn="just">
              <a:buNone/>
            </a:pPr>
            <a:r>
              <a:rPr lang="tr-TR" sz="2000" dirty="0" smtClean="0">
                <a:solidFill>
                  <a:schemeClr val="tx1"/>
                </a:solidFill>
                <a:cs typeface="Times New Roman" pitchFamily="18" charset="0"/>
              </a:rPr>
              <a:t>Yarışma, iki ya da daha fazla mikroorganizma aynı şeye gereksinim duyduğunda bunu yalnızca birinin kullanarak diğerlerinin yararlanmasının engellendiği durumlarda ortaya çıkar. Doğal olarak yarışma, ortamda kıtlığı çekilen faktörler üzerinde gerçekleşir. Bu faktörler şunlardır:</a:t>
            </a:r>
          </a:p>
          <a:p>
            <a:pPr marL="0" indent="0" algn="just">
              <a:buNone/>
            </a:pPr>
            <a:r>
              <a:rPr lang="tr-TR" sz="2000" dirty="0" smtClean="0">
                <a:solidFill>
                  <a:schemeClr val="tx1"/>
                </a:solidFill>
                <a:cs typeface="Times New Roman" pitchFamily="18" charset="0"/>
              </a:rPr>
              <a:t>2.1. Besinler İçin Yarışma</a:t>
            </a:r>
          </a:p>
          <a:p>
            <a:pPr marL="0" indent="0" algn="just">
              <a:buNone/>
            </a:pPr>
            <a:r>
              <a:rPr lang="tr-TR" sz="2000" dirty="0" smtClean="0">
                <a:solidFill>
                  <a:schemeClr val="tx1"/>
                </a:solidFill>
                <a:cs typeface="Times New Roman" pitchFamily="18" charset="0"/>
              </a:rPr>
              <a:t>2.2. Yer İçin Yarışma</a:t>
            </a:r>
          </a:p>
          <a:p>
            <a:pPr marL="0" indent="0" algn="just">
              <a:buNone/>
            </a:pPr>
            <a:r>
              <a:rPr lang="tr-TR" sz="2000" dirty="0" smtClean="0">
                <a:solidFill>
                  <a:schemeClr val="tx1"/>
                </a:solidFill>
                <a:cs typeface="Times New Roman" pitchFamily="18" charset="0"/>
              </a:rPr>
              <a:t>2.3. Oksijen İçin Yarışma</a:t>
            </a:r>
          </a:p>
          <a:p>
            <a:pPr marL="0" indent="0" algn="ctr">
              <a:buNone/>
            </a:pPr>
            <a:r>
              <a:rPr lang="tr-TR" sz="2000" b="1" dirty="0" smtClean="0">
                <a:solidFill>
                  <a:schemeClr val="tx1"/>
                </a:solidFill>
                <a:cs typeface="Times New Roman" pitchFamily="18" charset="0"/>
              </a:rPr>
              <a:t>3. HİPERPARAZİTİZM</a:t>
            </a:r>
          </a:p>
          <a:p>
            <a:pPr lvl="0" algn="just">
              <a:buClr>
                <a:srgbClr val="31B6FD"/>
              </a:buClr>
              <a:buNone/>
            </a:pPr>
            <a:r>
              <a:rPr lang="tr-TR" sz="2000" dirty="0">
                <a:solidFill>
                  <a:schemeClr val="tx1"/>
                </a:solidFill>
                <a:cs typeface="Times New Roman" pitchFamily="18" charset="0"/>
              </a:rPr>
              <a:t>Bazı bitki patojenlerini </a:t>
            </a:r>
            <a:r>
              <a:rPr lang="tr-TR" sz="2000" dirty="0" err="1">
                <a:solidFill>
                  <a:schemeClr val="tx1"/>
                </a:solidFill>
                <a:cs typeface="Times New Roman" pitchFamily="18" charset="0"/>
              </a:rPr>
              <a:t>parazitleyip</a:t>
            </a:r>
            <a:r>
              <a:rPr lang="tr-TR" sz="2000" dirty="0">
                <a:solidFill>
                  <a:schemeClr val="tx1"/>
                </a:solidFill>
                <a:cs typeface="Times New Roman" pitchFamily="18" charset="0"/>
              </a:rPr>
              <a:t> öldüren veya yapılarını bozan </a:t>
            </a:r>
            <a:r>
              <a:rPr lang="tr-TR" sz="2000" dirty="0" smtClean="0">
                <a:solidFill>
                  <a:schemeClr val="tx1"/>
                </a:solidFill>
                <a:cs typeface="Times New Roman" pitchFamily="18" charset="0"/>
              </a:rPr>
              <a:t>etmenlere</a:t>
            </a:r>
          </a:p>
          <a:p>
            <a:pPr lvl="0" algn="just">
              <a:buClr>
                <a:srgbClr val="31B6FD"/>
              </a:buClr>
              <a:buNone/>
            </a:pPr>
            <a:r>
              <a:rPr lang="tr-TR" sz="2000" b="1" dirty="0" err="1" smtClean="0">
                <a:solidFill>
                  <a:schemeClr val="tx1"/>
                </a:solidFill>
                <a:cs typeface="Times New Roman" pitchFamily="18" charset="0"/>
              </a:rPr>
              <a:t>hiperparazit</a:t>
            </a:r>
            <a:r>
              <a:rPr lang="tr-TR" sz="2000" b="1" dirty="0" smtClean="0">
                <a:solidFill>
                  <a:schemeClr val="tx1"/>
                </a:solidFill>
                <a:cs typeface="Times New Roman" pitchFamily="18" charset="0"/>
              </a:rPr>
              <a:t>, </a:t>
            </a:r>
            <a:r>
              <a:rPr lang="tr-TR" sz="2000" dirty="0" smtClean="0">
                <a:solidFill>
                  <a:schemeClr val="tx1"/>
                </a:solidFill>
                <a:cs typeface="Times New Roman" pitchFamily="18" charset="0"/>
              </a:rPr>
              <a:t>çıkardıkları salgılarla</a:t>
            </a:r>
            <a:r>
              <a:rPr lang="tr-TR" sz="2000" dirty="0">
                <a:solidFill>
                  <a:schemeClr val="tx1"/>
                </a:solidFill>
                <a:cs typeface="Times New Roman" pitchFamily="18" charset="0"/>
              </a:rPr>
              <a:t>, diğer patojenlerin gelişmesini engelleyenlere </a:t>
            </a:r>
            <a:r>
              <a:rPr lang="tr-TR" sz="2000" dirty="0" smtClean="0">
                <a:solidFill>
                  <a:schemeClr val="tx1"/>
                </a:solidFill>
                <a:cs typeface="Times New Roman" pitchFamily="18" charset="0"/>
              </a:rPr>
              <a:t>ise</a:t>
            </a:r>
          </a:p>
          <a:p>
            <a:pPr lvl="0" algn="just">
              <a:buClr>
                <a:srgbClr val="31B6FD"/>
              </a:buClr>
              <a:buNone/>
            </a:pPr>
            <a:r>
              <a:rPr lang="tr-TR" sz="2000" b="1" dirty="0" err="1" smtClean="0">
                <a:solidFill>
                  <a:schemeClr val="tx1"/>
                </a:solidFill>
                <a:cs typeface="Times New Roman" pitchFamily="18" charset="0"/>
              </a:rPr>
              <a:t>antagonistik</a:t>
            </a:r>
            <a:r>
              <a:rPr lang="tr-TR" sz="2000" b="1" dirty="0" smtClean="0">
                <a:solidFill>
                  <a:schemeClr val="tx1"/>
                </a:solidFill>
                <a:cs typeface="Times New Roman" pitchFamily="18" charset="0"/>
              </a:rPr>
              <a:t> organizma </a:t>
            </a:r>
            <a:r>
              <a:rPr lang="tr-TR" sz="2000" dirty="0" smtClean="0">
                <a:solidFill>
                  <a:schemeClr val="tx1"/>
                </a:solidFill>
                <a:cs typeface="Times New Roman" pitchFamily="18" charset="0"/>
              </a:rPr>
              <a:t>denir. </a:t>
            </a:r>
            <a:r>
              <a:rPr lang="tr-TR" sz="2000" b="1" dirty="0" err="1">
                <a:solidFill>
                  <a:schemeClr val="tx1"/>
                </a:solidFill>
                <a:cs typeface="Times New Roman" pitchFamily="18" charset="0"/>
              </a:rPr>
              <a:t>M</a:t>
            </a:r>
            <a:r>
              <a:rPr lang="tr-TR" sz="2000" b="1" dirty="0" err="1" smtClean="0">
                <a:solidFill>
                  <a:schemeClr val="tx1"/>
                </a:solidFill>
                <a:cs typeface="Times New Roman" pitchFamily="18" charset="0"/>
              </a:rPr>
              <a:t>ikoparazit</a:t>
            </a:r>
            <a:r>
              <a:rPr lang="tr-TR" sz="2000" dirty="0" smtClean="0">
                <a:solidFill>
                  <a:schemeClr val="tx1"/>
                </a:solidFill>
                <a:cs typeface="Times New Roman" pitchFamily="18" charset="0"/>
              </a:rPr>
              <a:t> terimi ise parazit bir </a:t>
            </a:r>
            <a:r>
              <a:rPr lang="tr-TR" sz="2000" dirty="0" err="1" smtClean="0">
                <a:solidFill>
                  <a:schemeClr val="tx1"/>
                </a:solidFill>
                <a:cs typeface="Times New Roman" pitchFamily="18" charset="0"/>
              </a:rPr>
              <a:t>fungus</a:t>
            </a:r>
            <a:r>
              <a:rPr lang="tr-TR" sz="2000" dirty="0" smtClean="0">
                <a:solidFill>
                  <a:schemeClr val="tx1"/>
                </a:solidFill>
                <a:cs typeface="Times New Roman" pitchFamily="18" charset="0"/>
              </a:rPr>
              <a:t> üzerinde</a:t>
            </a:r>
          </a:p>
          <a:p>
            <a:pPr lvl="0" algn="just">
              <a:buClr>
                <a:srgbClr val="31B6FD"/>
              </a:buClr>
              <a:buNone/>
            </a:pPr>
            <a:r>
              <a:rPr lang="tr-TR" sz="2000" dirty="0" smtClean="0">
                <a:solidFill>
                  <a:schemeClr val="tx1"/>
                </a:solidFill>
                <a:cs typeface="Times New Roman" pitchFamily="18" charset="0"/>
              </a:rPr>
              <a:t>parazit olan diğer bir </a:t>
            </a:r>
            <a:r>
              <a:rPr lang="tr-TR" sz="2000" dirty="0" err="1" smtClean="0">
                <a:solidFill>
                  <a:schemeClr val="tx1"/>
                </a:solidFill>
                <a:cs typeface="Times New Roman" pitchFamily="18" charset="0"/>
              </a:rPr>
              <a:t>fungus</a:t>
            </a:r>
            <a:r>
              <a:rPr lang="tr-TR" sz="2000" dirty="0" smtClean="0">
                <a:solidFill>
                  <a:schemeClr val="tx1"/>
                </a:solidFill>
                <a:cs typeface="Times New Roman" pitchFamily="18" charset="0"/>
              </a:rPr>
              <a:t> için kullanılır. Bazı </a:t>
            </a:r>
            <a:r>
              <a:rPr lang="tr-TR" sz="2000" dirty="0" err="1" smtClean="0">
                <a:solidFill>
                  <a:schemeClr val="tx1"/>
                </a:solidFill>
                <a:cs typeface="Times New Roman" pitchFamily="18" charset="0"/>
              </a:rPr>
              <a:t>hiperparazitler</a:t>
            </a:r>
            <a:r>
              <a:rPr lang="tr-TR" sz="2000" dirty="0" smtClean="0">
                <a:solidFill>
                  <a:schemeClr val="tx1"/>
                </a:solidFill>
                <a:cs typeface="Times New Roman" pitchFamily="18" charset="0"/>
              </a:rPr>
              <a:t> canlı konukçularına</a:t>
            </a:r>
          </a:p>
          <a:p>
            <a:pPr lvl="0" algn="just">
              <a:buClr>
                <a:srgbClr val="31B6FD"/>
              </a:buClr>
              <a:buNone/>
            </a:pPr>
            <a:r>
              <a:rPr lang="tr-TR" sz="2000" dirty="0" smtClean="0">
                <a:solidFill>
                  <a:schemeClr val="tx1"/>
                </a:solidFill>
                <a:cs typeface="Times New Roman" pitchFamily="18" charset="0"/>
              </a:rPr>
              <a:t>görünür bir zarar vermeksizin besinlerini elde ederler bu </a:t>
            </a:r>
            <a:r>
              <a:rPr lang="tr-TR" sz="2000" b="1" dirty="0" err="1" smtClean="0">
                <a:solidFill>
                  <a:schemeClr val="tx1"/>
                </a:solidFill>
                <a:cs typeface="Times New Roman" pitchFamily="18" charset="0"/>
              </a:rPr>
              <a:t>biotrofik</a:t>
            </a:r>
            <a:r>
              <a:rPr lang="tr-TR" sz="2000" b="1" dirty="0" smtClean="0">
                <a:solidFill>
                  <a:schemeClr val="tx1"/>
                </a:solidFill>
                <a:cs typeface="Times New Roman" pitchFamily="18" charset="0"/>
              </a:rPr>
              <a:t> </a:t>
            </a:r>
            <a:r>
              <a:rPr lang="tr-TR" sz="2000" b="1" dirty="0" err="1" smtClean="0">
                <a:solidFill>
                  <a:schemeClr val="tx1"/>
                </a:solidFill>
                <a:cs typeface="Times New Roman" pitchFamily="18" charset="0"/>
              </a:rPr>
              <a:t>parazitizm</a:t>
            </a:r>
            <a:r>
              <a:rPr lang="tr-TR" sz="2000" b="1" dirty="0" smtClean="0">
                <a:solidFill>
                  <a:schemeClr val="tx1"/>
                </a:solidFill>
                <a:cs typeface="Times New Roman" pitchFamily="18" charset="0"/>
              </a:rPr>
              <a:t> </a:t>
            </a:r>
            <a:r>
              <a:rPr lang="tr-TR" sz="2000" dirty="0" smtClean="0">
                <a:solidFill>
                  <a:schemeClr val="tx1"/>
                </a:solidFill>
                <a:cs typeface="Times New Roman" pitchFamily="18" charset="0"/>
              </a:rPr>
              <a:t>olarak</a:t>
            </a:r>
          </a:p>
          <a:p>
            <a:pPr lvl="0" algn="just">
              <a:buClr>
                <a:srgbClr val="31B6FD"/>
              </a:buClr>
              <a:buNone/>
            </a:pPr>
            <a:r>
              <a:rPr lang="tr-TR" sz="2000" dirty="0" smtClean="0">
                <a:solidFill>
                  <a:schemeClr val="tx1"/>
                </a:solidFill>
                <a:cs typeface="Times New Roman" pitchFamily="18" charset="0"/>
              </a:rPr>
              <a:t>bilinir. Parazit konukçusunu öldürürse, bu olgu </a:t>
            </a:r>
            <a:r>
              <a:rPr lang="tr-TR" sz="2000" b="1" dirty="0" err="1" smtClean="0">
                <a:solidFill>
                  <a:schemeClr val="tx1"/>
                </a:solidFill>
                <a:cs typeface="Times New Roman" pitchFamily="18" charset="0"/>
              </a:rPr>
              <a:t>nekrotrofik</a:t>
            </a:r>
            <a:r>
              <a:rPr lang="tr-TR" sz="2000" b="1" dirty="0" smtClean="0">
                <a:solidFill>
                  <a:schemeClr val="tx1"/>
                </a:solidFill>
                <a:cs typeface="Times New Roman" pitchFamily="18" charset="0"/>
              </a:rPr>
              <a:t> </a:t>
            </a:r>
            <a:r>
              <a:rPr lang="tr-TR" sz="2000" b="1" dirty="0" err="1" smtClean="0">
                <a:solidFill>
                  <a:schemeClr val="tx1"/>
                </a:solidFill>
                <a:cs typeface="Times New Roman" pitchFamily="18" charset="0"/>
              </a:rPr>
              <a:t>hiperparazitizm</a:t>
            </a:r>
            <a:r>
              <a:rPr lang="tr-TR" sz="2000" b="1" dirty="0" smtClean="0">
                <a:solidFill>
                  <a:schemeClr val="tx1"/>
                </a:solidFill>
                <a:cs typeface="Times New Roman" pitchFamily="18" charset="0"/>
              </a:rPr>
              <a:t> </a:t>
            </a:r>
            <a:r>
              <a:rPr lang="tr-TR" sz="2000" dirty="0" smtClean="0">
                <a:solidFill>
                  <a:schemeClr val="tx1"/>
                </a:solidFill>
                <a:cs typeface="Times New Roman" pitchFamily="18" charset="0"/>
              </a:rPr>
              <a:t>olarak</a:t>
            </a:r>
          </a:p>
          <a:p>
            <a:pPr lvl="0" algn="just">
              <a:buClr>
                <a:srgbClr val="31B6FD"/>
              </a:buClr>
              <a:buNone/>
            </a:pPr>
            <a:r>
              <a:rPr lang="tr-TR" sz="2000" dirty="0" smtClean="0">
                <a:solidFill>
                  <a:schemeClr val="tx1"/>
                </a:solidFill>
                <a:cs typeface="Times New Roman" pitchFamily="18" charset="0"/>
              </a:rPr>
              <a:t>adlandırılır.</a:t>
            </a:r>
          </a:p>
          <a:p>
            <a:pPr marL="0" indent="0" algn="just">
              <a:buNone/>
            </a:pPr>
            <a:r>
              <a:rPr lang="tr-TR" sz="2000" b="1" dirty="0" err="1" smtClean="0">
                <a:solidFill>
                  <a:schemeClr val="tx1"/>
                </a:solidFill>
                <a:cs typeface="Times New Roman" pitchFamily="18" charset="0"/>
              </a:rPr>
              <a:t>Mikoparazitizmdeki</a:t>
            </a:r>
            <a:r>
              <a:rPr lang="tr-TR" sz="2000" b="1" dirty="0" smtClean="0">
                <a:solidFill>
                  <a:schemeClr val="tx1"/>
                </a:solidFill>
                <a:cs typeface="Times New Roman" pitchFamily="18" charset="0"/>
              </a:rPr>
              <a:t> Aşamalar: </a:t>
            </a:r>
            <a:r>
              <a:rPr lang="tr-TR" sz="2000" dirty="0" err="1" smtClean="0">
                <a:solidFill>
                  <a:schemeClr val="tx1"/>
                </a:solidFill>
                <a:cs typeface="Times New Roman" pitchFamily="18" charset="0"/>
              </a:rPr>
              <a:t>Mikoparazitizm</a:t>
            </a:r>
            <a:r>
              <a:rPr lang="tr-TR" sz="2000" dirty="0" smtClean="0">
                <a:solidFill>
                  <a:schemeClr val="tx1"/>
                </a:solidFill>
                <a:cs typeface="Times New Roman" pitchFamily="18" charset="0"/>
              </a:rPr>
              <a:t> başlıca 4 aşamadan oluşur:</a:t>
            </a:r>
          </a:p>
          <a:p>
            <a:pPr marL="0" indent="0" algn="just">
              <a:buNone/>
            </a:pPr>
            <a:r>
              <a:rPr lang="tr-TR" sz="2000" dirty="0" smtClean="0">
                <a:solidFill>
                  <a:schemeClr val="tx1"/>
                </a:solidFill>
                <a:cs typeface="Times New Roman" pitchFamily="18" charset="0"/>
              </a:rPr>
              <a:t>1. </a:t>
            </a:r>
            <a:r>
              <a:rPr lang="tr-TR" sz="2000" dirty="0" err="1" smtClean="0">
                <a:solidFill>
                  <a:schemeClr val="tx1"/>
                </a:solidFill>
                <a:cs typeface="Times New Roman" pitchFamily="18" charset="0"/>
              </a:rPr>
              <a:t>Mikoparazitin</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kemotrofik</a:t>
            </a:r>
            <a:r>
              <a:rPr lang="tr-TR" sz="2000" dirty="0" smtClean="0">
                <a:solidFill>
                  <a:schemeClr val="tx1"/>
                </a:solidFill>
                <a:cs typeface="Times New Roman" pitchFamily="18" charset="0"/>
              </a:rPr>
              <a:t> olarak gelişmesi</a:t>
            </a:r>
          </a:p>
          <a:p>
            <a:pPr marL="0" indent="0" algn="just">
              <a:buNone/>
            </a:pPr>
            <a:r>
              <a:rPr lang="tr-TR" sz="2000" dirty="0" smtClean="0">
                <a:solidFill>
                  <a:schemeClr val="tx1"/>
                </a:solidFill>
                <a:cs typeface="Times New Roman" pitchFamily="18" charset="0"/>
              </a:rPr>
              <a:t>2. </a:t>
            </a:r>
            <a:r>
              <a:rPr lang="tr-TR" sz="2000" dirty="0" err="1" smtClean="0">
                <a:solidFill>
                  <a:schemeClr val="tx1"/>
                </a:solidFill>
                <a:cs typeface="Times New Roman" pitchFamily="18" charset="0"/>
              </a:rPr>
              <a:t>Mikoparazitin</a:t>
            </a:r>
            <a:r>
              <a:rPr lang="tr-TR" sz="2000" dirty="0" smtClean="0">
                <a:solidFill>
                  <a:schemeClr val="tx1"/>
                </a:solidFill>
                <a:cs typeface="Times New Roman" pitchFamily="18" charset="0"/>
              </a:rPr>
              <a:t> konukçuyu tanıması</a:t>
            </a:r>
          </a:p>
          <a:p>
            <a:pPr marL="0" indent="0" algn="just">
              <a:buNone/>
            </a:pPr>
            <a:endParaRPr lang="tr-TR" sz="2000" dirty="0" smtClean="0">
              <a:solidFill>
                <a:schemeClr val="tx1"/>
              </a:solidFill>
            </a:endParaRPr>
          </a:p>
          <a:p>
            <a:pPr marL="0" indent="0" algn="just">
              <a:buNone/>
            </a:pPr>
            <a:endParaRPr lang="tr-TR" dirty="0">
              <a:solidFill>
                <a:schemeClr val="tx1"/>
              </a:solidFill>
            </a:endParaRPr>
          </a:p>
        </p:txBody>
      </p:sp>
    </p:spTree>
    <p:extLst>
      <p:ext uri="{BB962C8B-B14F-4D97-AF65-F5344CB8AC3E}">
        <p14:creationId xmlns:p14="http://schemas.microsoft.com/office/powerpoint/2010/main" val="497625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3999" cy="6858000"/>
          </a:xfrm>
          <a:solidFill>
            <a:schemeClr val="accent5">
              <a:lumMod val="20000"/>
              <a:lumOff val="80000"/>
            </a:schemeClr>
          </a:solidFill>
        </p:spPr>
        <p:txBody>
          <a:bodyPr>
            <a:normAutofit/>
          </a:bodyPr>
          <a:lstStyle/>
          <a:p>
            <a:pPr marL="0" indent="0">
              <a:buNone/>
            </a:pPr>
            <a:r>
              <a:rPr lang="tr-TR" sz="2000" dirty="0" smtClean="0">
                <a:solidFill>
                  <a:schemeClr val="tx1"/>
                </a:solidFill>
                <a:cs typeface="Times New Roman" pitchFamily="18" charset="0"/>
              </a:rPr>
              <a:t>3. Enzimlerin salgılanması</a:t>
            </a:r>
          </a:p>
          <a:p>
            <a:pPr marL="0" indent="0">
              <a:buNone/>
            </a:pPr>
            <a:r>
              <a:rPr lang="tr-TR" sz="2000" dirty="0" smtClean="0">
                <a:solidFill>
                  <a:schemeClr val="tx1"/>
                </a:solidFill>
                <a:cs typeface="Times New Roman" pitchFamily="18" charset="0"/>
              </a:rPr>
              <a:t>4. Konukçunun eritilmesi</a:t>
            </a:r>
          </a:p>
          <a:p>
            <a:pPr marL="0" indent="0" algn="just">
              <a:buNone/>
            </a:pPr>
            <a:r>
              <a:rPr lang="tr-TR" sz="2000" dirty="0" smtClean="0">
                <a:solidFill>
                  <a:schemeClr val="tx1"/>
                </a:solidFill>
                <a:cs typeface="Times New Roman" pitchFamily="18" charset="0"/>
              </a:rPr>
              <a:t>Saptanabilen ilk ilişki, </a:t>
            </a:r>
            <a:r>
              <a:rPr lang="tr-TR" sz="2000" dirty="0" err="1" smtClean="0">
                <a:solidFill>
                  <a:schemeClr val="tx1"/>
                </a:solidFill>
                <a:cs typeface="Times New Roman" pitchFamily="18" charset="0"/>
              </a:rPr>
              <a:t>mioparazit</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hifinin</a:t>
            </a:r>
            <a:r>
              <a:rPr lang="tr-TR" sz="2000" dirty="0" smtClean="0">
                <a:solidFill>
                  <a:schemeClr val="tx1"/>
                </a:solidFill>
                <a:cs typeface="Times New Roman" pitchFamily="18" charset="0"/>
              </a:rPr>
              <a:t> direkt olarak konukçusuna yönelerek gelişme göstermesidir. Bu özellik, </a:t>
            </a:r>
            <a:r>
              <a:rPr lang="tr-TR" sz="2000" b="1" i="1" dirty="0" err="1" smtClean="0">
                <a:solidFill>
                  <a:schemeClr val="tx1"/>
                </a:solidFill>
                <a:cs typeface="Times New Roman" pitchFamily="18" charset="0"/>
              </a:rPr>
              <a:t>Trichoderma</a:t>
            </a:r>
            <a:r>
              <a:rPr lang="tr-TR" sz="2000" dirty="0" err="1" smtClean="0">
                <a:solidFill>
                  <a:schemeClr val="tx1"/>
                </a:solidFill>
                <a:cs typeface="Times New Roman" pitchFamily="18" charset="0"/>
              </a:rPr>
              <a:t>’nın</a:t>
            </a:r>
            <a:r>
              <a:rPr lang="tr-TR" sz="2000" dirty="0" smtClean="0">
                <a:solidFill>
                  <a:schemeClr val="tx1"/>
                </a:solidFill>
                <a:cs typeface="Times New Roman" pitchFamily="18" charset="0"/>
              </a:rPr>
              <a:t> konukçusunun </a:t>
            </a:r>
            <a:r>
              <a:rPr lang="tr-TR" sz="2000" dirty="0" err="1" smtClean="0">
                <a:solidFill>
                  <a:schemeClr val="tx1"/>
                </a:solidFill>
                <a:cs typeface="Times New Roman" pitchFamily="18" charset="0"/>
              </a:rPr>
              <a:t>hifindeki</a:t>
            </a:r>
            <a:r>
              <a:rPr lang="tr-TR" sz="2000" dirty="0" smtClean="0">
                <a:solidFill>
                  <a:schemeClr val="tx1"/>
                </a:solidFill>
                <a:cs typeface="Times New Roman" pitchFamily="18" charset="0"/>
              </a:rPr>
              <a:t> bazı uyarıcılara ya da konukçu tarafından salgılanan kimyasallara doğru </a:t>
            </a:r>
            <a:r>
              <a:rPr lang="tr-TR" sz="2000" dirty="0" err="1" smtClean="0">
                <a:solidFill>
                  <a:schemeClr val="tx1"/>
                </a:solidFill>
                <a:cs typeface="Times New Roman" pitchFamily="18" charset="0"/>
              </a:rPr>
              <a:t>kemotrofik</a:t>
            </a:r>
            <a:r>
              <a:rPr lang="tr-TR" sz="2000" dirty="0" smtClean="0">
                <a:solidFill>
                  <a:schemeClr val="tx1"/>
                </a:solidFill>
                <a:cs typeface="Times New Roman" pitchFamily="18" charset="0"/>
              </a:rPr>
              <a:t> bir gelişmesi olarak görünür. </a:t>
            </a:r>
          </a:p>
          <a:p>
            <a:pPr marL="0" indent="0" algn="just">
              <a:buNone/>
            </a:pPr>
            <a:r>
              <a:rPr lang="tr-TR" sz="2000" dirty="0" err="1" smtClean="0">
                <a:solidFill>
                  <a:schemeClr val="tx1"/>
                </a:solidFill>
                <a:cs typeface="Times New Roman" pitchFamily="18" charset="0"/>
              </a:rPr>
              <a:t>Mikoparazit</a:t>
            </a:r>
            <a:r>
              <a:rPr lang="tr-TR" sz="2000" dirty="0" smtClean="0">
                <a:solidFill>
                  <a:schemeClr val="tx1"/>
                </a:solidFill>
                <a:cs typeface="Times New Roman" pitchFamily="18" charset="0"/>
              </a:rPr>
              <a:t> konukçusuna ulaştığında, </a:t>
            </a:r>
            <a:r>
              <a:rPr lang="tr-TR" sz="2000" dirty="0" err="1" smtClean="0">
                <a:solidFill>
                  <a:schemeClr val="tx1"/>
                </a:solidFill>
                <a:cs typeface="Times New Roman" pitchFamily="18" charset="0"/>
              </a:rPr>
              <a:t>hifleri</a:t>
            </a:r>
            <a:r>
              <a:rPr lang="tr-TR" sz="2000" dirty="0" smtClean="0">
                <a:solidFill>
                  <a:schemeClr val="tx1"/>
                </a:solidFill>
                <a:cs typeface="Times New Roman" pitchFamily="18" charset="0"/>
              </a:rPr>
              <a:t> konukçu </a:t>
            </a:r>
            <a:r>
              <a:rPr lang="tr-TR" sz="2000" dirty="0" err="1" smtClean="0">
                <a:solidFill>
                  <a:schemeClr val="tx1"/>
                </a:solidFill>
                <a:cs typeface="Times New Roman" pitchFamily="18" charset="0"/>
              </a:rPr>
              <a:t>hifinin</a:t>
            </a:r>
            <a:r>
              <a:rPr lang="tr-TR" sz="2000" dirty="0" smtClean="0">
                <a:solidFill>
                  <a:schemeClr val="tx1"/>
                </a:solidFill>
                <a:cs typeface="Times New Roman" pitchFamily="18" charset="0"/>
              </a:rPr>
              <a:t> etrafında kıvrılır ya da kanca (çengel) gibi yapılar oluşturarak konukçusuna tutunur. </a:t>
            </a:r>
            <a:r>
              <a:rPr lang="tr-TR" sz="2000" b="1" i="1" dirty="0" err="1" smtClean="0">
                <a:solidFill>
                  <a:schemeClr val="tx1"/>
                </a:solidFill>
                <a:cs typeface="Times New Roman" pitchFamily="18" charset="0"/>
              </a:rPr>
              <a:t>Trichoderma</a:t>
            </a:r>
            <a:r>
              <a:rPr lang="tr-TR" sz="2000" b="1" i="1" dirty="0" smtClean="0">
                <a:solidFill>
                  <a:schemeClr val="tx1"/>
                </a:solidFill>
                <a:cs typeface="Times New Roman" pitchFamily="18" charset="0"/>
              </a:rPr>
              <a:t> </a:t>
            </a:r>
            <a:r>
              <a:rPr lang="tr-TR" sz="2000" b="1" i="1" dirty="0" err="1" smtClean="0">
                <a:solidFill>
                  <a:schemeClr val="tx1"/>
                </a:solidFill>
                <a:cs typeface="Times New Roman" pitchFamily="18" charset="0"/>
              </a:rPr>
              <a:t>hamatum</a:t>
            </a:r>
            <a:r>
              <a:rPr lang="tr-TR" sz="2000" b="1" dirty="0" smtClean="0">
                <a:solidFill>
                  <a:schemeClr val="tx1"/>
                </a:solidFill>
                <a:cs typeface="Times New Roman" pitchFamily="18" charset="0"/>
              </a:rPr>
              <a:t> </a:t>
            </a:r>
            <a:r>
              <a:rPr lang="tr-TR" sz="2000" dirty="0" smtClean="0">
                <a:solidFill>
                  <a:schemeClr val="tx1"/>
                </a:solidFill>
                <a:cs typeface="Times New Roman" pitchFamily="18" charset="0"/>
              </a:rPr>
              <a:t>kısa dalların ucunda </a:t>
            </a:r>
            <a:r>
              <a:rPr lang="tr-TR" sz="2000" dirty="0" err="1" smtClean="0">
                <a:solidFill>
                  <a:schemeClr val="tx1"/>
                </a:solidFill>
                <a:cs typeface="Times New Roman" pitchFamily="18" charset="0"/>
              </a:rPr>
              <a:t>appresorium</a:t>
            </a:r>
            <a:r>
              <a:rPr lang="tr-TR" sz="2000" dirty="0" smtClean="0">
                <a:solidFill>
                  <a:schemeClr val="tx1"/>
                </a:solidFill>
                <a:cs typeface="Times New Roman" pitchFamily="18" charset="0"/>
              </a:rPr>
              <a:t> oluşturur. Bu etkileşimleri izleyen aşamada, </a:t>
            </a:r>
            <a:r>
              <a:rPr lang="tr-TR" sz="2000" dirty="0" err="1" smtClean="0">
                <a:solidFill>
                  <a:schemeClr val="tx1"/>
                </a:solidFill>
                <a:cs typeface="Times New Roman" pitchFamily="18" charset="0"/>
              </a:rPr>
              <a:t>mikoparazit</a:t>
            </a:r>
            <a:r>
              <a:rPr lang="tr-TR" sz="2000" dirty="0" smtClean="0">
                <a:solidFill>
                  <a:schemeClr val="tx1"/>
                </a:solidFill>
                <a:cs typeface="Times New Roman" pitchFamily="18" charset="0"/>
              </a:rPr>
              <a:t> bazen konukçu </a:t>
            </a:r>
            <a:r>
              <a:rPr lang="tr-TR" sz="2000" dirty="0" err="1" smtClean="0">
                <a:solidFill>
                  <a:schemeClr val="tx1"/>
                </a:solidFill>
                <a:cs typeface="Times New Roman" pitchFamily="18" charset="0"/>
              </a:rPr>
              <a:t>miselyumuna</a:t>
            </a:r>
            <a:r>
              <a:rPr lang="tr-TR" sz="2000" dirty="0" smtClean="0">
                <a:solidFill>
                  <a:schemeClr val="tx1"/>
                </a:solidFill>
                <a:cs typeface="Times New Roman" pitchFamily="18" charset="0"/>
              </a:rPr>
              <a:t> doğrudan girerek onun hücre duvarında yer yer çöküntülere neden olur.</a:t>
            </a:r>
          </a:p>
          <a:p>
            <a:pPr marL="0" indent="0" algn="just">
              <a:buNone/>
            </a:pPr>
            <a:r>
              <a:rPr lang="tr-TR" sz="2000" dirty="0" smtClean="0">
                <a:solidFill>
                  <a:schemeClr val="tx1"/>
                </a:solidFill>
                <a:cs typeface="Times New Roman" pitchFamily="18" charset="0"/>
              </a:rPr>
              <a:t>Tanıma, </a:t>
            </a:r>
            <a:r>
              <a:rPr lang="tr-TR" sz="2000" dirty="0" err="1" smtClean="0">
                <a:solidFill>
                  <a:schemeClr val="tx1"/>
                </a:solidFill>
                <a:cs typeface="Times New Roman" pitchFamily="18" charset="0"/>
              </a:rPr>
              <a:t>mikoparazitlerin</a:t>
            </a:r>
            <a:r>
              <a:rPr lang="tr-TR" sz="2000" dirty="0" smtClean="0">
                <a:solidFill>
                  <a:schemeClr val="tx1"/>
                </a:solidFill>
                <a:cs typeface="Times New Roman" pitchFamily="18" charset="0"/>
              </a:rPr>
              <a:t> ve konukçularının seçiciliğini gösterir. Tanıma ve tutunmadan sonra, </a:t>
            </a:r>
            <a:r>
              <a:rPr lang="tr-TR" sz="2000" b="1" i="1" dirty="0" err="1" smtClean="0">
                <a:solidFill>
                  <a:schemeClr val="tx1"/>
                </a:solidFill>
                <a:cs typeface="Times New Roman" pitchFamily="18" charset="0"/>
              </a:rPr>
              <a:t>Trichderma</a:t>
            </a:r>
            <a:r>
              <a:rPr lang="tr-TR" sz="2000" i="1" dirty="0" smtClean="0">
                <a:solidFill>
                  <a:schemeClr val="tx1"/>
                </a:solidFill>
                <a:cs typeface="Times New Roman" pitchFamily="18" charset="0"/>
              </a:rPr>
              <a:t> </a:t>
            </a:r>
            <a:r>
              <a:rPr lang="tr-TR" sz="2000" dirty="0" smtClean="0">
                <a:solidFill>
                  <a:schemeClr val="tx1"/>
                </a:solidFill>
                <a:cs typeface="Times New Roman" pitchFamily="18" charset="0"/>
              </a:rPr>
              <a:t>konukçu </a:t>
            </a:r>
            <a:r>
              <a:rPr lang="tr-TR" sz="2000" dirty="0" err="1" smtClean="0">
                <a:solidFill>
                  <a:schemeClr val="tx1"/>
                </a:solidFill>
                <a:cs typeface="Times New Roman" pitchFamily="18" charset="0"/>
              </a:rPr>
              <a:t>hifinin</a:t>
            </a:r>
            <a:r>
              <a:rPr lang="tr-TR" sz="2000" dirty="0" smtClean="0">
                <a:solidFill>
                  <a:schemeClr val="tx1"/>
                </a:solidFill>
                <a:cs typeface="Times New Roman" pitchFamily="18" charset="0"/>
              </a:rPr>
              <a:t> yakınında ya da ona sarılarak gelişir. Mikroskobik gözlemler, </a:t>
            </a:r>
            <a:r>
              <a:rPr lang="tr-TR" sz="2000" b="1" i="1" dirty="0" err="1" smtClean="0">
                <a:solidFill>
                  <a:schemeClr val="tx1"/>
                </a:solidFill>
                <a:cs typeface="Times New Roman" pitchFamily="18" charset="0"/>
              </a:rPr>
              <a:t>Trichoderma</a:t>
            </a:r>
            <a:r>
              <a:rPr lang="tr-TR" sz="2000" b="1" dirty="0" smtClean="0">
                <a:solidFill>
                  <a:schemeClr val="tx1"/>
                </a:solidFill>
                <a:cs typeface="Times New Roman" pitchFamily="18" charset="0"/>
              </a:rPr>
              <a:t> </a:t>
            </a:r>
            <a:r>
              <a:rPr lang="tr-TR" sz="2000" b="1" dirty="0" err="1" smtClean="0">
                <a:solidFill>
                  <a:schemeClr val="tx1"/>
                </a:solidFill>
                <a:cs typeface="Times New Roman" pitchFamily="18" charset="0"/>
              </a:rPr>
              <a:t>spp</a:t>
            </a:r>
            <a:r>
              <a:rPr lang="tr-TR" sz="2000" dirty="0" smtClean="0">
                <a:solidFill>
                  <a:schemeClr val="tx1"/>
                </a:solidFill>
                <a:cs typeface="Times New Roman" pitchFamily="18" charset="0"/>
              </a:rPr>
              <a:t>. tarafından </a:t>
            </a:r>
            <a:r>
              <a:rPr lang="tr-TR" sz="2000" dirty="0" err="1" smtClean="0">
                <a:solidFill>
                  <a:schemeClr val="tx1"/>
                </a:solidFill>
                <a:cs typeface="Times New Roman" pitchFamily="18" charset="0"/>
              </a:rPr>
              <a:t>mikolitik</a:t>
            </a:r>
            <a:r>
              <a:rPr lang="tr-TR" sz="2000" dirty="0" smtClean="0">
                <a:solidFill>
                  <a:schemeClr val="tx1"/>
                </a:solidFill>
                <a:cs typeface="Times New Roman" pitchFamily="18" charset="0"/>
              </a:rPr>
              <a:t> enzimlerin salgılandığını göstermiştir. </a:t>
            </a:r>
            <a:r>
              <a:rPr lang="tr-TR" sz="2000" b="1" i="1" dirty="0" err="1" smtClean="0">
                <a:solidFill>
                  <a:schemeClr val="tx1"/>
                </a:solidFill>
                <a:cs typeface="Times New Roman" pitchFamily="18" charset="0"/>
              </a:rPr>
              <a:t>Sclerotium</a:t>
            </a:r>
            <a:r>
              <a:rPr lang="tr-TR" sz="2000" b="1" i="1" dirty="0" smtClean="0">
                <a:solidFill>
                  <a:schemeClr val="tx1"/>
                </a:solidFill>
                <a:cs typeface="Times New Roman" pitchFamily="18" charset="0"/>
              </a:rPr>
              <a:t> </a:t>
            </a:r>
            <a:r>
              <a:rPr lang="tr-TR" sz="2000" b="1" i="1" dirty="0" err="1" smtClean="0">
                <a:solidFill>
                  <a:schemeClr val="tx1"/>
                </a:solidFill>
                <a:cs typeface="Times New Roman" pitchFamily="18" charset="0"/>
              </a:rPr>
              <a:t>rolfsii</a:t>
            </a:r>
            <a:r>
              <a:rPr lang="tr-TR" sz="2000" b="1" i="1" dirty="0" smtClean="0">
                <a:solidFill>
                  <a:schemeClr val="tx1"/>
                </a:solidFill>
                <a:cs typeface="Times New Roman" pitchFamily="18" charset="0"/>
              </a:rPr>
              <a:t> </a:t>
            </a:r>
            <a:r>
              <a:rPr lang="tr-TR" sz="2000" dirty="0" smtClean="0">
                <a:solidFill>
                  <a:schemeClr val="tx1"/>
                </a:solidFill>
                <a:cs typeface="Times New Roman" pitchFamily="18" charset="0"/>
              </a:rPr>
              <a:t>ve </a:t>
            </a:r>
            <a:r>
              <a:rPr lang="tr-TR" sz="2000" b="1" i="1" dirty="0" err="1" smtClean="0">
                <a:solidFill>
                  <a:schemeClr val="tx1"/>
                </a:solidFill>
                <a:cs typeface="Times New Roman" pitchFamily="18" charset="0"/>
              </a:rPr>
              <a:t>Rhizoctonia</a:t>
            </a:r>
            <a:r>
              <a:rPr lang="tr-TR" sz="2000" b="1" i="1" dirty="0" smtClean="0">
                <a:solidFill>
                  <a:schemeClr val="tx1"/>
                </a:solidFill>
                <a:cs typeface="Times New Roman" pitchFamily="18" charset="0"/>
              </a:rPr>
              <a:t> </a:t>
            </a:r>
            <a:r>
              <a:rPr lang="tr-TR" sz="2000" b="1" i="1" dirty="0" err="1" smtClean="0">
                <a:solidFill>
                  <a:schemeClr val="tx1"/>
                </a:solidFill>
                <a:cs typeface="Times New Roman" pitchFamily="18" charset="0"/>
              </a:rPr>
              <a:t>solani</a:t>
            </a:r>
            <a:r>
              <a:rPr lang="tr-TR" sz="2000" dirty="0" err="1" smtClean="0">
                <a:solidFill>
                  <a:schemeClr val="tx1"/>
                </a:solidFill>
                <a:cs typeface="Times New Roman" pitchFamily="18" charset="0"/>
              </a:rPr>
              <a:t>’ye</a:t>
            </a:r>
            <a:r>
              <a:rPr lang="tr-TR" sz="2000" dirty="0" smtClean="0">
                <a:solidFill>
                  <a:schemeClr val="tx1"/>
                </a:solidFill>
                <a:cs typeface="Times New Roman" pitchFamily="18" charset="0"/>
              </a:rPr>
              <a:t> karşı başarılı bir </a:t>
            </a:r>
            <a:r>
              <a:rPr lang="tr-TR" sz="2000" dirty="0" err="1" smtClean="0">
                <a:solidFill>
                  <a:schemeClr val="tx1"/>
                </a:solidFill>
                <a:cs typeface="Times New Roman" pitchFamily="18" charset="0"/>
              </a:rPr>
              <a:t>biyokontrol</a:t>
            </a:r>
            <a:r>
              <a:rPr lang="tr-TR" sz="2000" dirty="0" smtClean="0">
                <a:solidFill>
                  <a:schemeClr val="tx1"/>
                </a:solidFill>
                <a:cs typeface="Times New Roman" pitchFamily="18" charset="0"/>
              </a:rPr>
              <a:t> etmeni olan </a:t>
            </a:r>
            <a:r>
              <a:rPr lang="tr-TR" sz="2000" b="1" i="1" dirty="0" err="1" smtClean="0">
                <a:solidFill>
                  <a:schemeClr val="tx1"/>
                </a:solidFill>
                <a:cs typeface="Times New Roman" pitchFamily="18" charset="0"/>
              </a:rPr>
              <a:t>Trichoderma</a:t>
            </a:r>
            <a:r>
              <a:rPr lang="tr-TR" sz="2000" b="1" dirty="0" smtClean="0">
                <a:solidFill>
                  <a:schemeClr val="tx1"/>
                </a:solidFill>
                <a:cs typeface="Times New Roman" pitchFamily="18" charset="0"/>
              </a:rPr>
              <a:t> </a:t>
            </a:r>
            <a:r>
              <a:rPr lang="tr-TR" sz="2000" b="1" dirty="0" err="1" smtClean="0">
                <a:solidFill>
                  <a:schemeClr val="tx1"/>
                </a:solidFill>
                <a:cs typeface="Times New Roman" pitchFamily="18" charset="0"/>
              </a:rPr>
              <a:t>spp</a:t>
            </a:r>
            <a:r>
              <a:rPr lang="tr-TR" sz="2000" b="1" dirty="0" smtClean="0">
                <a:solidFill>
                  <a:schemeClr val="tx1"/>
                </a:solidFill>
                <a:cs typeface="Times New Roman" pitchFamily="18" charset="0"/>
              </a:rPr>
              <a:t>. </a:t>
            </a:r>
            <a:r>
              <a:rPr lang="tr-TR" sz="2000" dirty="0" smtClean="0">
                <a:solidFill>
                  <a:schemeClr val="tx1"/>
                </a:solidFill>
                <a:cs typeface="Times New Roman" pitchFamily="18" charset="0"/>
              </a:rPr>
              <a:t>bu patojenlerin hücre duvarları üzerinde geliştiğinde </a:t>
            </a:r>
            <a:r>
              <a:rPr lang="tr-TR" sz="2000" dirty="0" err="1" smtClean="0">
                <a:solidFill>
                  <a:schemeClr val="tx1"/>
                </a:solidFill>
                <a:cs typeface="Times New Roman" pitchFamily="18" charset="0"/>
              </a:rPr>
              <a:t>ekstrasellüler</a:t>
            </a:r>
            <a:r>
              <a:rPr lang="tr-TR" sz="2000" dirty="0" smtClean="0">
                <a:solidFill>
                  <a:schemeClr val="tx1"/>
                </a:solidFill>
                <a:cs typeface="Times New Roman" pitchFamily="18" charset="0"/>
              </a:rPr>
              <a:t> </a:t>
            </a:r>
            <a:r>
              <a:rPr lang="el-GR" sz="2000" dirty="0" smtClean="0">
                <a:solidFill>
                  <a:schemeClr val="tx1"/>
                </a:solidFill>
                <a:cs typeface="Times New Roman" pitchFamily="18" charset="0"/>
              </a:rPr>
              <a:t>β</a:t>
            </a:r>
            <a:r>
              <a:rPr lang="tr-TR" sz="2000" dirty="0" smtClean="0">
                <a:solidFill>
                  <a:schemeClr val="tx1"/>
                </a:solidFill>
                <a:cs typeface="Times New Roman" pitchFamily="18" charset="0"/>
              </a:rPr>
              <a:t>-1, 3-gluconase ve </a:t>
            </a:r>
            <a:r>
              <a:rPr lang="tr-TR" sz="2000" dirty="0" err="1" smtClean="0">
                <a:solidFill>
                  <a:schemeClr val="tx1"/>
                </a:solidFill>
                <a:cs typeface="Times New Roman" pitchFamily="18" charset="0"/>
              </a:rPr>
              <a:t>chitinase</a:t>
            </a:r>
            <a:r>
              <a:rPr lang="tr-TR" sz="2000" dirty="0" smtClean="0">
                <a:solidFill>
                  <a:schemeClr val="tx1"/>
                </a:solidFill>
                <a:cs typeface="Times New Roman" pitchFamily="18" charset="0"/>
              </a:rPr>
              <a:t> salgılar.</a:t>
            </a:r>
          </a:p>
          <a:p>
            <a:pPr marL="0" indent="0" algn="just">
              <a:buNone/>
            </a:pPr>
            <a:r>
              <a:rPr lang="tr-TR" sz="2000" b="1" i="1" dirty="0" err="1" smtClean="0">
                <a:solidFill>
                  <a:schemeClr val="tx1"/>
                </a:solidFill>
                <a:cs typeface="Times New Roman" pitchFamily="18" charset="0"/>
              </a:rPr>
              <a:t>Trichoderma</a:t>
            </a:r>
            <a:r>
              <a:rPr lang="tr-TR" sz="2000" b="1" dirty="0" smtClean="0">
                <a:solidFill>
                  <a:schemeClr val="tx1"/>
                </a:solidFill>
                <a:cs typeface="Times New Roman" pitchFamily="18" charset="0"/>
              </a:rPr>
              <a:t> </a:t>
            </a:r>
            <a:r>
              <a:rPr lang="tr-TR" sz="2000" b="1" dirty="0" err="1" smtClean="0">
                <a:solidFill>
                  <a:schemeClr val="tx1"/>
                </a:solidFill>
                <a:cs typeface="Times New Roman" pitchFamily="18" charset="0"/>
              </a:rPr>
              <a:t>spp</a:t>
            </a:r>
            <a:r>
              <a:rPr lang="tr-TR" sz="2000" b="1" dirty="0" smtClean="0">
                <a:solidFill>
                  <a:schemeClr val="tx1"/>
                </a:solidFill>
                <a:cs typeface="Times New Roman" pitchFamily="18" charset="0"/>
              </a:rPr>
              <a:t>. </a:t>
            </a:r>
            <a:r>
              <a:rPr lang="tr-TR" sz="2000" dirty="0" smtClean="0">
                <a:solidFill>
                  <a:schemeClr val="tx1"/>
                </a:solidFill>
                <a:cs typeface="Times New Roman" pitchFamily="18" charset="0"/>
              </a:rPr>
              <a:t>patojen </a:t>
            </a:r>
            <a:r>
              <a:rPr lang="tr-TR" sz="2000" dirty="0" err="1" smtClean="0">
                <a:solidFill>
                  <a:schemeClr val="tx1"/>
                </a:solidFill>
                <a:cs typeface="Times New Roman" pitchFamily="18" charset="0"/>
              </a:rPr>
              <a:t>funguslardan</a:t>
            </a:r>
            <a:r>
              <a:rPr lang="tr-TR" sz="2000" dirty="0" smtClean="0">
                <a:solidFill>
                  <a:schemeClr val="tx1"/>
                </a:solidFill>
                <a:cs typeface="Times New Roman" pitchFamily="18" charset="0"/>
              </a:rPr>
              <a:t>; </a:t>
            </a:r>
            <a:r>
              <a:rPr lang="tr-TR" sz="2000" b="1" i="1" dirty="0" err="1" smtClean="0">
                <a:solidFill>
                  <a:schemeClr val="tx1"/>
                </a:solidFill>
                <a:cs typeface="Times New Roman" pitchFamily="18" charset="0"/>
              </a:rPr>
              <a:t>Sclerotium</a:t>
            </a:r>
            <a:r>
              <a:rPr lang="tr-TR" sz="2000" b="1" i="1" dirty="0" smtClean="0">
                <a:solidFill>
                  <a:schemeClr val="tx1"/>
                </a:solidFill>
                <a:cs typeface="Times New Roman" pitchFamily="18" charset="0"/>
              </a:rPr>
              <a:t> </a:t>
            </a:r>
            <a:r>
              <a:rPr lang="tr-TR" sz="2000" b="1" i="1" dirty="0" err="1" smtClean="0">
                <a:solidFill>
                  <a:schemeClr val="tx1"/>
                </a:solidFill>
                <a:cs typeface="Times New Roman" pitchFamily="18" charset="0"/>
              </a:rPr>
              <a:t>rolfsii</a:t>
            </a:r>
            <a:r>
              <a:rPr lang="tr-TR" sz="2000" dirty="0" smtClean="0">
                <a:solidFill>
                  <a:schemeClr val="tx1"/>
                </a:solidFill>
                <a:cs typeface="Times New Roman" pitchFamily="18" charset="0"/>
              </a:rPr>
              <a:t>, </a:t>
            </a:r>
            <a:r>
              <a:rPr lang="tr-TR" sz="2000" b="1" i="1" dirty="0" err="1" smtClean="0">
                <a:solidFill>
                  <a:schemeClr val="tx1"/>
                </a:solidFill>
                <a:cs typeface="Times New Roman" pitchFamily="18" charset="0"/>
              </a:rPr>
              <a:t>Rhizoctonia</a:t>
            </a:r>
            <a:r>
              <a:rPr lang="tr-TR" sz="2000" b="1" i="1" dirty="0" smtClean="0">
                <a:solidFill>
                  <a:schemeClr val="tx1"/>
                </a:solidFill>
                <a:cs typeface="Times New Roman" pitchFamily="18" charset="0"/>
              </a:rPr>
              <a:t> </a:t>
            </a:r>
            <a:r>
              <a:rPr lang="tr-TR" sz="2000" b="1" i="1" dirty="0" err="1" smtClean="0">
                <a:solidFill>
                  <a:schemeClr val="tx1"/>
                </a:solidFill>
                <a:cs typeface="Times New Roman" pitchFamily="18" charset="0"/>
              </a:rPr>
              <a:t>solani</a:t>
            </a:r>
            <a:r>
              <a:rPr lang="tr-TR" sz="2000" dirty="0" smtClean="0">
                <a:solidFill>
                  <a:schemeClr val="tx1"/>
                </a:solidFill>
                <a:cs typeface="Times New Roman" pitchFamily="18" charset="0"/>
              </a:rPr>
              <a:t>, </a:t>
            </a:r>
            <a:r>
              <a:rPr lang="tr-TR" sz="2000" b="1" i="1" dirty="0" err="1" smtClean="0">
                <a:solidFill>
                  <a:schemeClr val="tx1"/>
                </a:solidFill>
                <a:cs typeface="Times New Roman" pitchFamily="18" charset="0"/>
              </a:rPr>
              <a:t>Phythium</a:t>
            </a:r>
            <a:r>
              <a:rPr lang="tr-TR" sz="2000" b="1" dirty="0" smtClean="0">
                <a:solidFill>
                  <a:schemeClr val="tx1"/>
                </a:solidFill>
                <a:cs typeface="Times New Roman" pitchFamily="18" charset="0"/>
              </a:rPr>
              <a:t> </a:t>
            </a:r>
            <a:r>
              <a:rPr lang="tr-TR" sz="2000" b="1" dirty="0" err="1" smtClean="0">
                <a:solidFill>
                  <a:schemeClr val="tx1"/>
                </a:solidFill>
                <a:cs typeface="Times New Roman" pitchFamily="18" charset="0"/>
              </a:rPr>
              <a:t>spp</a:t>
            </a:r>
            <a:r>
              <a:rPr lang="tr-TR" sz="2000" dirty="0" smtClean="0">
                <a:solidFill>
                  <a:schemeClr val="tx1"/>
                </a:solidFill>
                <a:cs typeface="Times New Roman" pitchFamily="18" charset="0"/>
              </a:rPr>
              <a:t>., </a:t>
            </a:r>
            <a:r>
              <a:rPr lang="tr-TR" sz="2000" b="1" i="1" dirty="0" err="1" smtClean="0">
                <a:solidFill>
                  <a:schemeClr val="tx1"/>
                </a:solidFill>
                <a:cs typeface="Times New Roman" pitchFamily="18" charset="0"/>
              </a:rPr>
              <a:t>Fusarium</a:t>
            </a:r>
            <a:r>
              <a:rPr lang="tr-TR" sz="2000" b="1" dirty="0" smtClean="0">
                <a:solidFill>
                  <a:schemeClr val="tx1"/>
                </a:solidFill>
                <a:cs typeface="Times New Roman" pitchFamily="18" charset="0"/>
              </a:rPr>
              <a:t> </a:t>
            </a:r>
            <a:r>
              <a:rPr lang="tr-TR" sz="2000" b="1" dirty="0" err="1" smtClean="0">
                <a:solidFill>
                  <a:schemeClr val="tx1"/>
                </a:solidFill>
                <a:cs typeface="Times New Roman" pitchFamily="18" charset="0"/>
              </a:rPr>
              <a:t>spp</a:t>
            </a:r>
            <a:r>
              <a:rPr lang="tr-TR" sz="2000" dirty="0" smtClean="0">
                <a:solidFill>
                  <a:schemeClr val="tx1"/>
                </a:solidFill>
                <a:cs typeface="Times New Roman" pitchFamily="18" charset="0"/>
              </a:rPr>
              <a:t>., </a:t>
            </a:r>
            <a:r>
              <a:rPr lang="tr-TR" sz="2000" b="1" i="1" dirty="0" err="1" smtClean="0">
                <a:solidFill>
                  <a:schemeClr val="tx1"/>
                </a:solidFill>
                <a:cs typeface="Times New Roman" pitchFamily="18" charset="0"/>
              </a:rPr>
              <a:t>Aspergillus</a:t>
            </a:r>
            <a:r>
              <a:rPr lang="tr-TR" sz="2000" b="1" i="1" dirty="0" smtClean="0">
                <a:solidFill>
                  <a:schemeClr val="tx1"/>
                </a:solidFill>
                <a:cs typeface="Times New Roman" pitchFamily="18" charset="0"/>
              </a:rPr>
              <a:t> </a:t>
            </a:r>
            <a:r>
              <a:rPr lang="tr-TR" sz="2000" b="1" i="1" dirty="0" err="1" smtClean="0">
                <a:solidFill>
                  <a:schemeClr val="tx1"/>
                </a:solidFill>
                <a:cs typeface="Times New Roman" pitchFamily="18" charset="0"/>
              </a:rPr>
              <a:t>niger</a:t>
            </a:r>
            <a:r>
              <a:rPr lang="tr-TR" sz="2000" b="1" i="1" dirty="0" smtClean="0">
                <a:solidFill>
                  <a:schemeClr val="tx1"/>
                </a:solidFill>
                <a:cs typeface="Times New Roman" pitchFamily="18" charset="0"/>
              </a:rPr>
              <a:t> </a:t>
            </a:r>
            <a:r>
              <a:rPr lang="tr-TR" sz="2000" dirty="0" smtClean="0">
                <a:solidFill>
                  <a:schemeClr val="tx1"/>
                </a:solidFill>
                <a:cs typeface="Times New Roman" pitchFamily="18" charset="0"/>
              </a:rPr>
              <a:t>gibi toprak </a:t>
            </a:r>
            <a:r>
              <a:rPr lang="tr-TR" sz="2000" dirty="0" err="1" smtClean="0">
                <a:solidFill>
                  <a:schemeClr val="tx1"/>
                </a:solidFill>
                <a:cs typeface="Times New Roman" pitchFamily="18" charset="0"/>
              </a:rPr>
              <a:t>funguslarının</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yanısıra</a:t>
            </a:r>
            <a:r>
              <a:rPr lang="tr-TR" sz="2000" dirty="0" smtClean="0">
                <a:solidFill>
                  <a:schemeClr val="tx1"/>
                </a:solidFill>
                <a:cs typeface="Times New Roman" pitchFamily="18" charset="0"/>
              </a:rPr>
              <a:t> bağlarda ve çilekte </a:t>
            </a:r>
            <a:r>
              <a:rPr lang="tr-TR" sz="2000" b="1" i="1" dirty="0" err="1" smtClean="0">
                <a:solidFill>
                  <a:schemeClr val="tx1"/>
                </a:solidFill>
                <a:cs typeface="Times New Roman" pitchFamily="18" charset="0"/>
              </a:rPr>
              <a:t>Botrytis</a:t>
            </a:r>
            <a:r>
              <a:rPr lang="tr-TR" sz="2000" b="1" i="1" dirty="0" smtClean="0">
                <a:solidFill>
                  <a:schemeClr val="tx1"/>
                </a:solidFill>
                <a:cs typeface="Times New Roman" pitchFamily="18" charset="0"/>
              </a:rPr>
              <a:t> </a:t>
            </a:r>
            <a:r>
              <a:rPr lang="tr-TR" sz="2000" b="1" i="1" dirty="0" err="1" smtClean="0">
                <a:solidFill>
                  <a:schemeClr val="tx1"/>
                </a:solidFill>
                <a:cs typeface="Times New Roman" pitchFamily="18" charset="0"/>
              </a:rPr>
              <a:t>cinerea</a:t>
            </a:r>
            <a:r>
              <a:rPr lang="tr-TR" sz="2000" b="1" i="1" dirty="0" smtClean="0">
                <a:solidFill>
                  <a:schemeClr val="tx1"/>
                </a:solidFill>
                <a:cs typeface="Times New Roman" pitchFamily="18" charset="0"/>
              </a:rPr>
              <a:t> </a:t>
            </a:r>
            <a:r>
              <a:rPr lang="tr-TR" sz="2000" dirty="0" smtClean="0">
                <a:solidFill>
                  <a:schemeClr val="tx1"/>
                </a:solidFill>
                <a:cs typeface="Times New Roman" pitchFamily="18" charset="0"/>
              </a:rPr>
              <a:t>ve buğdayda </a:t>
            </a:r>
            <a:r>
              <a:rPr lang="tr-TR" sz="2000" b="1" i="1" dirty="0" err="1" smtClean="0">
                <a:solidFill>
                  <a:schemeClr val="tx1"/>
                </a:solidFill>
                <a:cs typeface="Times New Roman" pitchFamily="18" charset="0"/>
              </a:rPr>
              <a:t>Septoria</a:t>
            </a:r>
            <a:r>
              <a:rPr lang="tr-TR" sz="2000" b="1" i="1" dirty="0" smtClean="0">
                <a:solidFill>
                  <a:schemeClr val="tx1"/>
                </a:solidFill>
                <a:cs typeface="Times New Roman" pitchFamily="18" charset="0"/>
              </a:rPr>
              <a:t> </a:t>
            </a:r>
            <a:r>
              <a:rPr lang="tr-TR" sz="2000" b="1" i="1" dirty="0" err="1" smtClean="0">
                <a:solidFill>
                  <a:schemeClr val="tx1"/>
                </a:solidFill>
                <a:cs typeface="Times New Roman" pitchFamily="18" charset="0"/>
              </a:rPr>
              <a:t>tritici</a:t>
            </a:r>
            <a:r>
              <a:rPr lang="tr-TR" sz="2000" dirty="0" err="1" smtClean="0">
                <a:solidFill>
                  <a:schemeClr val="tx1"/>
                </a:solidFill>
                <a:cs typeface="Times New Roman" pitchFamily="18" charset="0"/>
              </a:rPr>
              <a:t>’ye</a:t>
            </a:r>
            <a:r>
              <a:rPr lang="tr-TR" sz="2000" dirty="0" smtClean="0">
                <a:solidFill>
                  <a:schemeClr val="tx1"/>
                </a:solidFill>
                <a:cs typeface="Times New Roman" pitchFamily="18" charset="0"/>
              </a:rPr>
              <a:t> karşı başarıyla kullanılmaktadır.</a:t>
            </a:r>
          </a:p>
          <a:p>
            <a:pPr marL="0" indent="0" algn="just">
              <a:buNone/>
            </a:pPr>
            <a:endParaRPr lang="tr-TR" sz="2000" dirty="0">
              <a:solidFill>
                <a:schemeClr val="tx1"/>
              </a:solidFill>
              <a:latin typeface="Times New Roman" pitchFamily="18" charset="0"/>
              <a:cs typeface="Times New Roman" pitchFamily="18" charset="0"/>
            </a:endParaRPr>
          </a:p>
          <a:p>
            <a:pPr marL="0" indent="0" algn="just">
              <a:buNone/>
            </a:pPr>
            <a:endParaRPr lang="tr-TR" sz="2000" dirty="0" smtClean="0">
              <a:solidFill>
                <a:schemeClr val="tx1"/>
              </a:solidFill>
              <a:latin typeface="Times New Roman" pitchFamily="18" charset="0"/>
              <a:cs typeface="Times New Roman" pitchFamily="18" charset="0"/>
            </a:endParaRPr>
          </a:p>
          <a:p>
            <a:pPr marL="0" indent="0" algn="just">
              <a:buNone/>
            </a:pPr>
            <a:endParaRPr lang="tr-TR" sz="2000" dirty="0" smtClean="0">
              <a:solidFill>
                <a:schemeClr val="tx1"/>
              </a:solidFill>
              <a:latin typeface="Times New Roman" pitchFamily="18" charset="0"/>
              <a:cs typeface="Times New Roman" pitchFamily="18" charset="0"/>
            </a:endParaRPr>
          </a:p>
          <a:p>
            <a:pPr marL="0" indent="0">
              <a:buNone/>
            </a:pPr>
            <a:endParaRPr lang="tr-TR"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35090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76048" cy="620688"/>
          </a:xfrm>
          <a:solidFill>
            <a:schemeClr val="accent5">
              <a:lumMod val="20000"/>
              <a:lumOff val="80000"/>
            </a:schemeClr>
          </a:solidFill>
        </p:spPr>
        <p:style>
          <a:lnRef idx="0">
            <a:schemeClr val="accent1"/>
          </a:lnRef>
          <a:fillRef idx="3">
            <a:schemeClr val="accent1"/>
          </a:fillRef>
          <a:effectRef idx="3">
            <a:schemeClr val="accent1"/>
          </a:effectRef>
          <a:fontRef idx="minor">
            <a:schemeClr val="lt1"/>
          </a:fontRef>
        </p:style>
        <p:txBody>
          <a:bodyPr>
            <a:normAutofit/>
          </a:bodyPr>
          <a:lstStyle/>
          <a:p>
            <a:r>
              <a:rPr lang="tr-TR" sz="2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YASAL</a:t>
            </a:r>
            <a:r>
              <a:rPr lang="tr-TR" sz="24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a:t>
            </a:r>
            <a:r>
              <a:rPr lang="tr-TR" sz="24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(KANUNSAL) ÖNLEMLER</a:t>
            </a:r>
            <a:endParaRPr lang="tr-TR" sz="240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
        <p:nvSpPr>
          <p:cNvPr id="3" name="2 İçerik Yer Tutucusu"/>
          <p:cNvSpPr>
            <a:spLocks noGrp="1"/>
          </p:cNvSpPr>
          <p:nvPr>
            <p:ph idx="1"/>
          </p:nvPr>
        </p:nvSpPr>
        <p:spPr>
          <a:xfrm>
            <a:off x="0" y="476672"/>
            <a:ext cx="9144000" cy="6381328"/>
          </a:xfr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just">
              <a:buNone/>
            </a:pPr>
            <a:r>
              <a:rPr lang="tr-TR" sz="2200" dirty="0" smtClean="0">
                <a:solidFill>
                  <a:schemeClr val="tx1"/>
                </a:solidFill>
                <a:cs typeface="Times New Roman" pitchFamily="18" charset="0"/>
              </a:rPr>
              <a:t>Fitopatolojik açıdan bazı hastalık etmenlerinin, parazit bitkilerin ve yabancı otların bulaşık olmayan yerlere girmesini önlemek amacıyla alınan tüm tedbirlere </a:t>
            </a:r>
            <a:r>
              <a:rPr lang="tr-TR" sz="2200" b="1" dirty="0" smtClean="0">
                <a:solidFill>
                  <a:schemeClr val="tx1"/>
                </a:solidFill>
                <a:cs typeface="Times New Roman" pitchFamily="18" charset="0"/>
              </a:rPr>
              <a:t>karantina önlemleri </a:t>
            </a:r>
            <a:r>
              <a:rPr lang="tr-TR" sz="2200" dirty="0" smtClean="0">
                <a:solidFill>
                  <a:schemeClr val="tx1"/>
                </a:solidFill>
                <a:cs typeface="Times New Roman" pitchFamily="18" charset="0"/>
              </a:rPr>
              <a:t>adı verilir. </a:t>
            </a:r>
          </a:p>
          <a:p>
            <a:pPr marL="0" indent="0" algn="just">
              <a:buNone/>
            </a:pPr>
            <a:endParaRPr lang="tr-TR" sz="2200" b="1" dirty="0" smtClean="0">
              <a:solidFill>
                <a:srgbClr val="000000"/>
              </a:solidFill>
            </a:endParaRPr>
          </a:p>
          <a:p>
            <a:pPr marL="0" indent="0" algn="just">
              <a:buNone/>
            </a:pPr>
            <a:r>
              <a:rPr lang="tr-TR" sz="2200" b="1" dirty="0" smtClean="0">
                <a:solidFill>
                  <a:srgbClr val="000000"/>
                </a:solidFill>
              </a:rPr>
              <a:t>Karantina kelimesi, </a:t>
            </a:r>
            <a:r>
              <a:rPr lang="tr-TR" sz="2200" b="1" dirty="0">
                <a:solidFill>
                  <a:srgbClr val="000000"/>
                </a:solidFill>
              </a:rPr>
              <a:t>Latince “</a:t>
            </a:r>
            <a:r>
              <a:rPr lang="tr-TR" sz="2200" b="1" dirty="0" err="1">
                <a:solidFill>
                  <a:srgbClr val="000000"/>
                </a:solidFill>
              </a:rPr>
              <a:t>Quadraquinta</a:t>
            </a:r>
            <a:r>
              <a:rPr lang="tr-TR" sz="2200" b="1" dirty="0">
                <a:solidFill>
                  <a:srgbClr val="000000"/>
                </a:solidFill>
              </a:rPr>
              <a:t>” yani 40 sayısından gelmektedir. </a:t>
            </a:r>
            <a:r>
              <a:rPr lang="tr-TR" sz="2200" dirty="0">
                <a:solidFill>
                  <a:srgbClr val="000000"/>
                </a:solidFill>
              </a:rPr>
              <a:t>14</a:t>
            </a:r>
            <a:r>
              <a:rPr lang="tr-TR" sz="2200" dirty="0" smtClean="0">
                <a:solidFill>
                  <a:srgbClr val="000000"/>
                </a:solidFill>
              </a:rPr>
              <a:t>. yüzyılda </a:t>
            </a:r>
            <a:r>
              <a:rPr lang="tr-TR" sz="2200" dirty="0">
                <a:solidFill>
                  <a:srgbClr val="000000"/>
                </a:solidFill>
              </a:rPr>
              <a:t>Venedik’te ülkeye bulaşmasından korkulan vebaya karşı, gelen gemiler 40 gün süreyle karaya yanaştırılmamış, açıkta bekletilerek kontrolden sonra yanaştırılmış ve bu işleme karantina denilmiştir.</a:t>
            </a:r>
            <a:endParaRPr lang="tr-TR" sz="2200" dirty="0" smtClean="0">
              <a:solidFill>
                <a:schemeClr val="tx1"/>
              </a:solidFill>
              <a:cs typeface="Times New Roman" pitchFamily="18" charset="0"/>
            </a:endParaRPr>
          </a:p>
          <a:p>
            <a:pPr marL="0" indent="0" algn="just">
              <a:buNone/>
            </a:pPr>
            <a:endParaRPr lang="tr-TR" sz="2200" dirty="0" smtClean="0"/>
          </a:p>
          <a:p>
            <a:pPr marL="0" indent="0" algn="just">
              <a:buNone/>
            </a:pPr>
            <a:r>
              <a:rPr lang="tr-TR" sz="2200" dirty="0" smtClean="0"/>
              <a:t>Önceleri </a:t>
            </a:r>
            <a:r>
              <a:rPr lang="tr-TR" sz="2200" dirty="0"/>
              <a:t>yalnız insanlarla ilgili salgın hastalıkların 40 günlük </a:t>
            </a:r>
            <a:r>
              <a:rPr lang="tr-TR" sz="2200" dirty="0" err="1"/>
              <a:t>inkübasyonunu</a:t>
            </a:r>
            <a:r>
              <a:rPr lang="tr-TR" sz="2200" dirty="0"/>
              <a:t> (hastalığın ortaya çıkması için geçmesi gerekli gün sayısı) kapsayan bu kavram zamanla hayvan ve bitki hastalıkları için de kullanılmaya başlanmıştır</a:t>
            </a:r>
            <a:r>
              <a:rPr lang="tr-TR" sz="2200" dirty="0" smtClean="0"/>
              <a:t>.</a:t>
            </a:r>
          </a:p>
          <a:p>
            <a:pPr marL="0" indent="0" algn="just">
              <a:buNone/>
            </a:pPr>
            <a:endParaRPr lang="tr-TR" sz="2200" dirty="0" smtClean="0"/>
          </a:p>
          <a:p>
            <a:pPr marL="0" indent="0" algn="just">
              <a:buNone/>
            </a:pPr>
            <a:r>
              <a:rPr lang="tr-TR" sz="2200" dirty="0" smtClean="0"/>
              <a:t>Böylece </a:t>
            </a:r>
            <a:r>
              <a:rPr lang="tr-TR" sz="2200" dirty="0"/>
              <a:t>bugünkü anlamıyla her türlü bitki ve bitkisel materyalin ülkeye giriş ve çıkışındaki kontrollerinin yapıldığı uygulamalar bütünü olan </a:t>
            </a:r>
            <a:r>
              <a:rPr lang="tr-TR" sz="2200" b="1" dirty="0"/>
              <a:t>Zirai Karantina çalışmaları ortaya çıkmıştır. </a:t>
            </a:r>
            <a:r>
              <a:rPr lang="tr-TR" sz="2200" dirty="0"/>
              <a:t>Artık bu gün bu çalışmalar bütün ülkelerce benimsenmiş </a:t>
            </a:r>
            <a:r>
              <a:rPr lang="tr-TR" sz="2200" b="1" dirty="0"/>
              <a:t>kanun ve yönetmeliklerle </a:t>
            </a:r>
            <a:r>
              <a:rPr lang="tr-TR" sz="2200" dirty="0"/>
              <a:t>yapılacak çalışmalar belirlenmiştir. </a:t>
            </a:r>
            <a:endParaRPr lang="tr-TR" sz="2200" dirty="0" smtClean="0">
              <a:solidFill>
                <a:schemeClr val="tx1"/>
              </a:solidFill>
              <a:cs typeface="Times New Roman" pitchFamily="18" charset="0"/>
            </a:endParaRPr>
          </a:p>
          <a:p>
            <a:pPr marL="0" indent="0" algn="just">
              <a:buNone/>
            </a:pPr>
            <a:endParaRPr lang="tr-TR" sz="2200" dirty="0">
              <a:solidFill>
                <a:schemeClr val="tx1"/>
              </a:solidFill>
              <a:cs typeface="Times New Roman" pitchFamily="18" charset="0"/>
            </a:endParaRPr>
          </a:p>
          <a:p>
            <a:pPr marL="0" indent="0" algn="just">
              <a:buNone/>
            </a:pPr>
            <a:r>
              <a:rPr lang="tr-TR" sz="2200" dirty="0" smtClean="0">
                <a:solidFill>
                  <a:schemeClr val="tx1"/>
                </a:solidFill>
                <a:cs typeface="Times New Roman" pitchFamily="18" charset="0"/>
              </a:rPr>
              <a:t>Ülke içi ve ülkeler arası  yapılan seyahatler ve taşımacılık, beraberinde bir çok hastalık ve zararlının bulunmadığı yerlere girmesine neden olmaktadır. Nitekim Türkiye’de görülen bir çok bitki hastalığı bu yolla gelmiş ve ekonomik düzeyde zarar oluşturmuştur. </a:t>
            </a:r>
          </a:p>
          <a:p>
            <a:pPr marL="0" indent="0" algn="just">
              <a:buNone/>
            </a:pPr>
            <a:endParaRPr lang="tr-TR" sz="2000" dirty="0" smtClean="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ext uri="{D42A27DB-BD31-4B8C-83A1-F6EECF244321}">
                <p14:modId xmlns:p14="http://schemas.microsoft.com/office/powerpoint/2010/main" val="140911456"/>
              </p:ext>
            </p:extLst>
          </p:nvPr>
        </p:nvGraphicFramePr>
        <p:xfrm>
          <a:off x="0" y="0"/>
          <a:ext cx="9144000" cy="6857997"/>
        </p:xfrm>
        <a:graphic>
          <a:graphicData uri="http://schemas.openxmlformats.org/drawingml/2006/table">
            <a:tbl>
              <a:tblPr firstRow="1" bandRow="1">
                <a:tableStyleId>{5C22544A-7EE6-4342-B048-85BDC9FD1C3A}</a:tableStyleId>
              </a:tblPr>
              <a:tblGrid>
                <a:gridCol w="5004048"/>
                <a:gridCol w="4139952"/>
              </a:tblGrid>
              <a:tr h="585467">
                <a:tc>
                  <a:txBody>
                    <a:bodyPr/>
                    <a:lstStyle/>
                    <a:p>
                      <a:r>
                        <a:rPr lang="tr-TR" sz="2400" dirty="0" smtClean="0">
                          <a:solidFill>
                            <a:schemeClr val="tx1"/>
                          </a:solidFill>
                          <a:latin typeface="Times New Roman" pitchFamily="18" charset="0"/>
                          <a:cs typeface="Times New Roman" pitchFamily="18" charset="0"/>
                        </a:rPr>
                        <a:t>Antagonist / </a:t>
                      </a:r>
                      <a:r>
                        <a:rPr lang="tr-TR" sz="2400" dirty="0" err="1" smtClean="0">
                          <a:solidFill>
                            <a:schemeClr val="tx1"/>
                          </a:solidFill>
                          <a:latin typeface="Times New Roman" pitchFamily="18" charset="0"/>
                          <a:cs typeface="Times New Roman" pitchFamily="18" charset="0"/>
                        </a:rPr>
                        <a:t>Hiperparazit</a:t>
                      </a:r>
                      <a:r>
                        <a:rPr lang="tr-TR" sz="2400" dirty="0" smtClean="0">
                          <a:solidFill>
                            <a:schemeClr val="tx1"/>
                          </a:solidFill>
                          <a:latin typeface="Times New Roman" pitchFamily="18" charset="0"/>
                          <a:cs typeface="Times New Roman" pitchFamily="18" charset="0"/>
                        </a:rPr>
                        <a:t> </a:t>
                      </a:r>
                      <a:r>
                        <a:rPr lang="tr-TR" sz="2400" dirty="0" err="1" smtClean="0">
                          <a:solidFill>
                            <a:schemeClr val="tx1"/>
                          </a:solidFill>
                          <a:latin typeface="Times New Roman" pitchFamily="18" charset="0"/>
                          <a:cs typeface="Times New Roman" pitchFamily="18" charset="0"/>
                        </a:rPr>
                        <a:t>Fungus</a:t>
                      </a:r>
                      <a:endParaRPr lang="tr-TR" sz="2400" dirty="0">
                        <a:solidFill>
                          <a:schemeClr val="tx1"/>
                        </a:solidFill>
                        <a:latin typeface="Times New Roman" pitchFamily="18" charset="0"/>
                        <a:cs typeface="Times New Roman" pitchFamily="18" charset="0"/>
                      </a:endParaRPr>
                    </a:p>
                  </a:txBody>
                  <a:tcPr/>
                </a:tc>
                <a:tc>
                  <a:txBody>
                    <a:bodyPr/>
                    <a:lstStyle/>
                    <a:p>
                      <a:r>
                        <a:rPr lang="tr-TR" sz="2400" dirty="0" smtClean="0">
                          <a:solidFill>
                            <a:schemeClr val="tx1"/>
                          </a:solidFill>
                          <a:latin typeface="Times New Roman" pitchFamily="18" charset="0"/>
                          <a:cs typeface="Times New Roman" pitchFamily="18" charset="0"/>
                        </a:rPr>
                        <a:t>Etkilediği</a:t>
                      </a:r>
                      <a:r>
                        <a:rPr lang="tr-TR" sz="2400" baseline="0" dirty="0" smtClean="0">
                          <a:solidFill>
                            <a:schemeClr val="tx1"/>
                          </a:solidFill>
                          <a:latin typeface="Times New Roman" pitchFamily="18" charset="0"/>
                          <a:cs typeface="Times New Roman" pitchFamily="18" charset="0"/>
                        </a:rPr>
                        <a:t> </a:t>
                      </a:r>
                      <a:r>
                        <a:rPr lang="tr-TR" sz="2400" baseline="0" dirty="0" err="1" smtClean="0">
                          <a:solidFill>
                            <a:schemeClr val="tx1"/>
                          </a:solidFill>
                          <a:latin typeface="Times New Roman" pitchFamily="18" charset="0"/>
                          <a:cs typeface="Times New Roman" pitchFamily="18" charset="0"/>
                        </a:rPr>
                        <a:t>Fungus</a:t>
                      </a:r>
                      <a:endParaRPr lang="tr-TR" sz="2400" dirty="0">
                        <a:solidFill>
                          <a:schemeClr val="tx1"/>
                        </a:solidFill>
                        <a:latin typeface="Times New Roman" pitchFamily="18" charset="0"/>
                        <a:cs typeface="Times New Roman" pitchFamily="18" charset="0"/>
                      </a:endParaRPr>
                    </a:p>
                  </a:txBody>
                  <a:tcPr/>
                </a:tc>
              </a:tr>
              <a:tr h="477804">
                <a:tc>
                  <a:txBody>
                    <a:bodyPr/>
                    <a:lstStyle/>
                    <a:p>
                      <a:r>
                        <a:rPr lang="tr-TR" sz="2000" b="0" i="1" kern="1200" dirty="0" err="1" smtClean="0">
                          <a:solidFill>
                            <a:schemeClr val="tx1"/>
                          </a:solidFill>
                          <a:latin typeface="Times New Roman" pitchFamily="18" charset="0"/>
                          <a:ea typeface="+mn-ea"/>
                          <a:cs typeface="Times New Roman" pitchFamily="18" charset="0"/>
                        </a:rPr>
                        <a:t>Fusarium</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oxysporum</a:t>
                      </a:r>
                      <a:endParaRPr lang="tr-TR" sz="2000" b="0" i="1"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i="1" kern="1200" dirty="0" err="1" smtClean="0">
                          <a:solidFill>
                            <a:schemeClr val="tx1"/>
                          </a:solidFill>
                          <a:latin typeface="Times New Roman" pitchFamily="18" charset="0"/>
                          <a:ea typeface="+mn-ea"/>
                          <a:cs typeface="Times New Roman" pitchFamily="18" charset="0"/>
                        </a:rPr>
                        <a:t>Fusarium</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oxysporum</a:t>
                      </a:r>
                      <a:endParaRPr lang="tr-TR" sz="2000" b="0" i="1" dirty="0" smtClean="0">
                        <a:solidFill>
                          <a:schemeClr val="tx1"/>
                        </a:solidFill>
                        <a:latin typeface="Times New Roman" pitchFamily="18" charset="0"/>
                        <a:cs typeface="Times New Roman" pitchFamily="18" charset="0"/>
                      </a:endParaRPr>
                    </a:p>
                  </a:txBody>
                  <a:tcPr/>
                </a:tc>
              </a:tr>
              <a:tr h="845346">
                <a:tc>
                  <a:txBody>
                    <a:bodyPr/>
                    <a:lstStyle/>
                    <a:p>
                      <a:r>
                        <a:rPr lang="tr-TR" sz="2000" b="0" i="1" kern="1200" dirty="0" err="1" smtClean="0">
                          <a:solidFill>
                            <a:schemeClr val="tx1"/>
                          </a:solidFill>
                          <a:latin typeface="Times New Roman" pitchFamily="18" charset="0"/>
                          <a:ea typeface="+mn-ea"/>
                          <a:cs typeface="Times New Roman" pitchFamily="18" charset="0"/>
                        </a:rPr>
                        <a:t>Gliocladium</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virens</a:t>
                      </a:r>
                      <a:endParaRPr lang="tr-TR" sz="2000" b="0" i="1" dirty="0">
                        <a:solidFill>
                          <a:schemeClr val="tx1"/>
                        </a:solidFill>
                        <a:latin typeface="Times New Roman" pitchFamily="18" charset="0"/>
                        <a:cs typeface="Times New Roman" pitchFamily="18" charset="0"/>
                      </a:endParaRPr>
                    </a:p>
                  </a:txBody>
                  <a:tcPr>
                    <a:solidFill>
                      <a:schemeClr val="accent5">
                        <a:lumMod val="20000"/>
                        <a:lumOff val="80000"/>
                      </a:schemeClr>
                    </a:solidFill>
                  </a:tcPr>
                </a:tc>
                <a:tc>
                  <a:txBody>
                    <a:bodyPr/>
                    <a:lstStyle/>
                    <a:p>
                      <a:r>
                        <a:rPr lang="tr-TR" sz="2000" b="0" i="1" kern="1200" dirty="0" err="1" smtClean="0">
                          <a:solidFill>
                            <a:schemeClr val="tx1"/>
                          </a:solidFill>
                          <a:latin typeface="Times New Roman" pitchFamily="18" charset="0"/>
                          <a:ea typeface="+mn-ea"/>
                          <a:cs typeface="Times New Roman" pitchFamily="18" charset="0"/>
                        </a:rPr>
                        <a:t>Pythium</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ultimum</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Rhizoctonia</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solani</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Sclerotium</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cepivorum</a:t>
                      </a:r>
                      <a:endParaRPr lang="tr-TR" sz="2000" b="0" i="1" dirty="0">
                        <a:solidFill>
                          <a:schemeClr val="tx1"/>
                        </a:solidFill>
                        <a:latin typeface="Times New Roman" pitchFamily="18" charset="0"/>
                        <a:cs typeface="Times New Roman" pitchFamily="18" charset="0"/>
                      </a:endParaRPr>
                    </a:p>
                  </a:txBody>
                  <a:tcPr/>
                </a:tc>
              </a:tr>
              <a:tr h="477804">
                <a:tc>
                  <a:txBody>
                    <a:bodyPr/>
                    <a:lstStyle/>
                    <a:p>
                      <a:r>
                        <a:rPr lang="tr-TR" sz="2000" b="0" i="1" dirty="0" err="1" smtClean="0">
                          <a:solidFill>
                            <a:schemeClr val="tx1"/>
                          </a:solidFill>
                          <a:latin typeface="Times New Roman" pitchFamily="18" charset="0"/>
                          <a:cs typeface="Times New Roman" pitchFamily="18" charset="0"/>
                        </a:rPr>
                        <a:t>Penicillium</a:t>
                      </a:r>
                      <a:r>
                        <a:rPr lang="tr-TR" sz="2000" b="0" i="1" dirty="0" smtClean="0">
                          <a:solidFill>
                            <a:schemeClr val="tx1"/>
                          </a:solidFill>
                          <a:latin typeface="Times New Roman" pitchFamily="18" charset="0"/>
                          <a:cs typeface="Times New Roman" pitchFamily="18" charset="0"/>
                        </a:rPr>
                        <a:t>  </a:t>
                      </a:r>
                      <a:r>
                        <a:rPr lang="tr-TR" sz="2000" b="0" i="1" dirty="0" err="1" smtClean="0">
                          <a:solidFill>
                            <a:schemeClr val="tx1"/>
                          </a:solidFill>
                          <a:latin typeface="Times New Roman" pitchFamily="18" charset="0"/>
                          <a:cs typeface="Times New Roman" pitchFamily="18" charset="0"/>
                        </a:rPr>
                        <a:t>oxalicum</a:t>
                      </a:r>
                      <a:endParaRPr lang="tr-TR" sz="2000" b="0" i="1" dirty="0">
                        <a:solidFill>
                          <a:schemeClr val="tx1"/>
                        </a:solidFill>
                        <a:latin typeface="Times New Roman" pitchFamily="18" charset="0"/>
                        <a:cs typeface="Times New Roman" pitchFamily="18" charset="0"/>
                      </a:endParaRPr>
                    </a:p>
                  </a:txBody>
                  <a:tcPr/>
                </a:tc>
                <a:tc>
                  <a:txBody>
                    <a:bodyPr/>
                    <a:lstStyle/>
                    <a:p>
                      <a:r>
                        <a:rPr lang="tr-TR" sz="2000" b="0" i="1" kern="1200" dirty="0" err="1" smtClean="0">
                          <a:solidFill>
                            <a:schemeClr val="tx1"/>
                          </a:solidFill>
                          <a:latin typeface="Times New Roman" pitchFamily="18" charset="0"/>
                          <a:ea typeface="+mn-ea"/>
                          <a:cs typeface="Times New Roman" pitchFamily="18" charset="0"/>
                        </a:rPr>
                        <a:t>Pythium</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ultimum</a:t>
                      </a:r>
                      <a:endParaRPr lang="tr-TR" sz="2000" b="0" i="1" dirty="0">
                        <a:solidFill>
                          <a:schemeClr val="tx1"/>
                        </a:solidFill>
                        <a:latin typeface="Times New Roman" pitchFamily="18" charset="0"/>
                        <a:cs typeface="Times New Roman" pitchFamily="18" charset="0"/>
                      </a:endParaRPr>
                    </a:p>
                  </a:txBody>
                  <a:tcPr/>
                </a:tc>
              </a:tr>
              <a:tr h="477804">
                <a:tc>
                  <a:txBody>
                    <a:bodyPr/>
                    <a:lstStyle/>
                    <a:p>
                      <a:r>
                        <a:rPr lang="tr-TR" sz="2000" b="0" i="1" dirty="0" err="1" smtClean="0">
                          <a:solidFill>
                            <a:schemeClr val="tx1"/>
                          </a:solidFill>
                          <a:latin typeface="Times New Roman" pitchFamily="18" charset="0"/>
                          <a:cs typeface="Times New Roman" pitchFamily="18" charset="0"/>
                        </a:rPr>
                        <a:t>Rhizoctonia</a:t>
                      </a:r>
                      <a:r>
                        <a:rPr lang="tr-TR" sz="2000" b="0" i="1" dirty="0" smtClean="0">
                          <a:solidFill>
                            <a:schemeClr val="tx1"/>
                          </a:solidFill>
                          <a:latin typeface="Times New Roman" pitchFamily="18" charset="0"/>
                          <a:cs typeface="Times New Roman" pitchFamily="18" charset="0"/>
                        </a:rPr>
                        <a:t>   </a:t>
                      </a:r>
                      <a:r>
                        <a:rPr lang="tr-TR" sz="2000" b="0" i="0" dirty="0" err="1" smtClean="0">
                          <a:solidFill>
                            <a:schemeClr val="tx1"/>
                          </a:solidFill>
                          <a:latin typeface="Times New Roman" pitchFamily="18" charset="0"/>
                          <a:cs typeface="Times New Roman" pitchFamily="18" charset="0"/>
                        </a:rPr>
                        <a:t>spp</a:t>
                      </a:r>
                      <a:r>
                        <a:rPr lang="tr-TR" sz="2000" b="0" i="0" dirty="0" smtClean="0">
                          <a:solidFill>
                            <a:schemeClr val="tx1"/>
                          </a:solidFill>
                          <a:latin typeface="Times New Roman" pitchFamily="18" charset="0"/>
                          <a:cs typeface="Times New Roman" pitchFamily="18" charset="0"/>
                        </a:rPr>
                        <a:t>.</a:t>
                      </a:r>
                      <a:endParaRPr lang="tr-TR" sz="2000" b="0" i="0" dirty="0">
                        <a:solidFill>
                          <a:schemeClr val="tx1"/>
                        </a:solidFill>
                        <a:latin typeface="Times New Roman" pitchFamily="18" charset="0"/>
                        <a:cs typeface="Times New Roman" pitchFamily="18" charset="0"/>
                      </a:endParaRPr>
                    </a:p>
                  </a:txBody>
                  <a:tcPr/>
                </a:tc>
                <a:tc>
                  <a:txBody>
                    <a:bodyPr/>
                    <a:lstStyle/>
                    <a:p>
                      <a:r>
                        <a:rPr lang="tr-TR" sz="2000" b="0" i="1" kern="1200" dirty="0" err="1" smtClean="0">
                          <a:solidFill>
                            <a:schemeClr val="tx1"/>
                          </a:solidFill>
                          <a:latin typeface="Times New Roman" pitchFamily="18" charset="0"/>
                          <a:ea typeface="+mn-ea"/>
                          <a:cs typeface="Times New Roman" pitchFamily="18" charset="0"/>
                        </a:rPr>
                        <a:t>Rhizoctonia</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solani</a:t>
                      </a:r>
                      <a:endParaRPr lang="tr-TR" sz="2000" b="0" i="1" dirty="0">
                        <a:solidFill>
                          <a:schemeClr val="tx1"/>
                        </a:solidFill>
                        <a:latin typeface="Times New Roman" pitchFamily="18" charset="0"/>
                        <a:cs typeface="Times New Roman" pitchFamily="18" charset="0"/>
                      </a:endParaRPr>
                    </a:p>
                  </a:txBody>
                  <a:tcPr/>
                </a:tc>
              </a:tr>
              <a:tr h="845346">
                <a:tc>
                  <a:txBody>
                    <a:bodyPr/>
                    <a:lstStyle/>
                    <a:p>
                      <a:r>
                        <a:rPr lang="tr-TR" sz="2000" b="0" i="1" dirty="0" err="1" smtClean="0">
                          <a:solidFill>
                            <a:schemeClr val="tx1"/>
                          </a:solidFill>
                          <a:latin typeface="Times New Roman" pitchFamily="18" charset="0"/>
                          <a:cs typeface="Times New Roman" pitchFamily="18" charset="0"/>
                        </a:rPr>
                        <a:t>Trichoderma</a:t>
                      </a:r>
                      <a:r>
                        <a:rPr lang="tr-TR" sz="2000" b="0" i="1" dirty="0" smtClean="0">
                          <a:solidFill>
                            <a:schemeClr val="tx1"/>
                          </a:solidFill>
                          <a:latin typeface="Times New Roman" pitchFamily="18" charset="0"/>
                          <a:cs typeface="Times New Roman" pitchFamily="18" charset="0"/>
                        </a:rPr>
                        <a:t> </a:t>
                      </a:r>
                      <a:r>
                        <a:rPr lang="tr-TR" sz="2000" b="0" i="1" dirty="0" err="1" smtClean="0">
                          <a:solidFill>
                            <a:schemeClr val="tx1"/>
                          </a:solidFill>
                          <a:latin typeface="Times New Roman" pitchFamily="18" charset="0"/>
                          <a:cs typeface="Times New Roman" pitchFamily="18" charset="0"/>
                        </a:rPr>
                        <a:t>lignorum</a:t>
                      </a:r>
                      <a:endParaRPr lang="tr-TR" sz="2000" b="0" i="1" dirty="0">
                        <a:solidFill>
                          <a:schemeClr val="tx1"/>
                        </a:solidFill>
                        <a:latin typeface="Times New Roman" pitchFamily="18" charset="0"/>
                        <a:cs typeface="Times New Roman" pitchFamily="18" charset="0"/>
                      </a:endParaRPr>
                    </a:p>
                  </a:txBody>
                  <a:tcPr/>
                </a:tc>
                <a:tc>
                  <a:txBody>
                    <a:bodyPr/>
                    <a:lstStyle/>
                    <a:p>
                      <a:r>
                        <a:rPr lang="tr-TR" sz="2000" b="0" i="1" kern="1200" dirty="0" err="1" smtClean="0">
                          <a:solidFill>
                            <a:schemeClr val="tx1"/>
                          </a:solidFill>
                          <a:latin typeface="Times New Roman" pitchFamily="18" charset="0"/>
                          <a:ea typeface="+mn-ea"/>
                          <a:cs typeface="Times New Roman" pitchFamily="18" charset="0"/>
                        </a:rPr>
                        <a:t>Colletotrichum</a:t>
                      </a:r>
                      <a:r>
                        <a:rPr lang="tr-TR" sz="2000" b="0" i="1" kern="1200" dirty="0" smtClean="0">
                          <a:solidFill>
                            <a:schemeClr val="tx1"/>
                          </a:solidFill>
                          <a:latin typeface="Times New Roman" pitchFamily="18" charset="0"/>
                          <a:ea typeface="+mn-ea"/>
                          <a:cs typeface="Times New Roman" pitchFamily="18" charset="0"/>
                        </a:rPr>
                        <a:t> </a:t>
                      </a:r>
                      <a:r>
                        <a:rPr lang="tr-TR" sz="2000" b="0" i="0" kern="1200" dirty="0" err="1" smtClean="0">
                          <a:solidFill>
                            <a:schemeClr val="tx1"/>
                          </a:solidFill>
                          <a:latin typeface="Times New Roman" pitchFamily="18" charset="0"/>
                          <a:ea typeface="+mn-ea"/>
                          <a:cs typeface="Times New Roman" pitchFamily="18" charset="0"/>
                        </a:rPr>
                        <a:t>spp</a:t>
                      </a:r>
                      <a:r>
                        <a:rPr lang="tr-TR" sz="2000" b="0" i="0"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Fusarium</a:t>
                      </a:r>
                      <a:r>
                        <a:rPr lang="tr-TR" sz="2000" b="0" i="1" kern="1200" dirty="0" smtClean="0">
                          <a:solidFill>
                            <a:schemeClr val="tx1"/>
                          </a:solidFill>
                          <a:latin typeface="Times New Roman" pitchFamily="18" charset="0"/>
                          <a:ea typeface="+mn-ea"/>
                          <a:cs typeface="Times New Roman" pitchFamily="18" charset="0"/>
                        </a:rPr>
                        <a:t> </a:t>
                      </a:r>
                      <a:r>
                        <a:rPr lang="tr-TR" sz="2000" b="0" i="0" kern="1200" dirty="0" err="1" smtClean="0">
                          <a:solidFill>
                            <a:schemeClr val="tx1"/>
                          </a:solidFill>
                          <a:latin typeface="Times New Roman" pitchFamily="18" charset="0"/>
                          <a:ea typeface="+mn-ea"/>
                          <a:cs typeface="Times New Roman" pitchFamily="18" charset="0"/>
                        </a:rPr>
                        <a:t>spp</a:t>
                      </a:r>
                      <a:r>
                        <a:rPr lang="tr-TR" sz="2000" b="0" i="1" kern="1200" dirty="0" smtClean="0">
                          <a:solidFill>
                            <a:schemeClr val="tx1"/>
                          </a:solidFill>
                          <a:latin typeface="Times New Roman" pitchFamily="18" charset="0"/>
                          <a:ea typeface="+mn-ea"/>
                          <a:cs typeface="Times New Roman" pitchFamily="18" charset="0"/>
                        </a:rPr>
                        <a:t>.</a:t>
                      </a:r>
                      <a:r>
                        <a:rPr lang="tr-TR" sz="2000" b="0" i="1" kern="1200" baseline="-25000" dirty="0" smtClean="0">
                          <a:solidFill>
                            <a:schemeClr val="tx1"/>
                          </a:solidFill>
                          <a:latin typeface="Times New Roman" pitchFamily="18" charset="0"/>
                          <a:ea typeface="+mn-ea"/>
                          <a:cs typeface="Times New Roman" pitchFamily="18" charset="0"/>
                        </a:rPr>
                        <a:t>,</a:t>
                      </a:r>
                      <a:r>
                        <a:rPr lang="tr-TR" sz="2000" b="0" i="1" kern="1200" baseline="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Rhizoctonia</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solani</a:t>
                      </a:r>
                      <a:endParaRPr lang="tr-TR" sz="2000" b="0" i="1" dirty="0">
                        <a:solidFill>
                          <a:schemeClr val="tx1"/>
                        </a:solidFill>
                        <a:latin typeface="Times New Roman" pitchFamily="18" charset="0"/>
                        <a:cs typeface="Times New Roman" pitchFamily="18" charset="0"/>
                      </a:endParaRPr>
                    </a:p>
                  </a:txBody>
                  <a:tcPr/>
                </a:tc>
              </a:tr>
              <a:tr h="477804">
                <a:tc>
                  <a:txBody>
                    <a:bodyPr/>
                    <a:lstStyle/>
                    <a:p>
                      <a:r>
                        <a:rPr lang="tr-TR" sz="2000" b="0" i="1" dirty="0" smtClean="0">
                          <a:solidFill>
                            <a:schemeClr val="tx1"/>
                          </a:solidFill>
                          <a:latin typeface="Times New Roman" pitchFamily="18" charset="0"/>
                          <a:cs typeface="Times New Roman" pitchFamily="18" charset="0"/>
                        </a:rPr>
                        <a:t>T. </a:t>
                      </a:r>
                      <a:r>
                        <a:rPr lang="tr-TR" sz="2000" b="0" i="1" dirty="0" err="1" smtClean="0">
                          <a:solidFill>
                            <a:schemeClr val="tx1"/>
                          </a:solidFill>
                          <a:latin typeface="Times New Roman" pitchFamily="18" charset="0"/>
                          <a:cs typeface="Times New Roman" pitchFamily="18" charset="0"/>
                        </a:rPr>
                        <a:t>hamatum</a:t>
                      </a:r>
                      <a:endParaRPr lang="tr-TR" sz="2000" b="0" i="1" dirty="0">
                        <a:solidFill>
                          <a:schemeClr val="tx1"/>
                        </a:solidFill>
                        <a:latin typeface="Times New Roman" pitchFamily="18" charset="0"/>
                        <a:cs typeface="Times New Roman" pitchFamily="18" charset="0"/>
                      </a:endParaRPr>
                    </a:p>
                  </a:txBody>
                  <a:tcPr/>
                </a:tc>
                <a:tc>
                  <a:txBody>
                    <a:bodyPr/>
                    <a:lstStyle/>
                    <a:p>
                      <a:r>
                        <a:rPr lang="tr-TR" sz="2000" b="0" i="1" kern="1200" dirty="0" err="1" smtClean="0">
                          <a:solidFill>
                            <a:schemeClr val="tx1"/>
                          </a:solidFill>
                          <a:latin typeface="Times New Roman" pitchFamily="18" charset="0"/>
                          <a:ea typeface="+mn-ea"/>
                          <a:cs typeface="Times New Roman" pitchFamily="18" charset="0"/>
                        </a:rPr>
                        <a:t>Rhizoctonia</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solani</a:t>
                      </a:r>
                      <a:endParaRPr lang="tr-TR" sz="2000" b="0" i="1" dirty="0">
                        <a:solidFill>
                          <a:schemeClr val="tx1"/>
                        </a:solidFill>
                        <a:latin typeface="Times New Roman" pitchFamily="18" charset="0"/>
                        <a:cs typeface="Times New Roman" pitchFamily="18" charset="0"/>
                      </a:endParaRPr>
                    </a:p>
                  </a:txBody>
                  <a:tcPr/>
                </a:tc>
              </a:tr>
              <a:tr h="1580429">
                <a:tc>
                  <a:txBody>
                    <a:bodyPr/>
                    <a:lstStyle/>
                    <a:p>
                      <a:r>
                        <a:rPr lang="tr-TR" sz="2000" b="0" i="1" dirty="0" smtClean="0">
                          <a:solidFill>
                            <a:schemeClr val="tx1"/>
                          </a:solidFill>
                          <a:latin typeface="Times New Roman" pitchFamily="18" charset="0"/>
                          <a:cs typeface="Times New Roman" pitchFamily="18" charset="0"/>
                        </a:rPr>
                        <a:t>T. </a:t>
                      </a:r>
                      <a:r>
                        <a:rPr lang="tr-TR" sz="2000" b="0" i="1" dirty="0" err="1" smtClean="0">
                          <a:solidFill>
                            <a:schemeClr val="tx1"/>
                          </a:solidFill>
                          <a:latin typeface="Times New Roman" pitchFamily="18" charset="0"/>
                          <a:cs typeface="Times New Roman" pitchFamily="18" charset="0"/>
                        </a:rPr>
                        <a:t>harzianum</a:t>
                      </a:r>
                      <a:endParaRPr lang="tr-TR" sz="2000" b="0" i="1" dirty="0">
                        <a:solidFill>
                          <a:schemeClr val="tx1"/>
                        </a:solidFill>
                        <a:latin typeface="Times New Roman" pitchFamily="18" charset="0"/>
                        <a:cs typeface="Times New Roman" pitchFamily="18" charset="0"/>
                      </a:endParaRPr>
                    </a:p>
                  </a:txBody>
                  <a:tcPr/>
                </a:tc>
                <a:tc>
                  <a:txBody>
                    <a:bodyPr/>
                    <a:lstStyle/>
                    <a:p>
                      <a:r>
                        <a:rPr lang="tr-TR" sz="2000" b="0" i="1" kern="1200" dirty="0" err="1" smtClean="0">
                          <a:solidFill>
                            <a:schemeClr val="tx1"/>
                          </a:solidFill>
                          <a:latin typeface="Times New Roman" pitchFamily="18" charset="0"/>
                          <a:ea typeface="+mn-ea"/>
                          <a:cs typeface="Times New Roman" pitchFamily="18" charset="0"/>
                        </a:rPr>
                        <a:t>Batrytis</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cinerea</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Fusarium</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graminearum</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Pythium</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ultimum</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Rhizoctonia</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solani</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Sclerotium</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cepivorum</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Sclerotium</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rolfsii</a:t>
                      </a:r>
                      <a:endParaRPr lang="tr-TR" sz="2000" b="0" i="1" dirty="0">
                        <a:solidFill>
                          <a:schemeClr val="tx1"/>
                        </a:solidFill>
                        <a:latin typeface="Times New Roman" pitchFamily="18" charset="0"/>
                        <a:cs typeface="Times New Roman" pitchFamily="18" charset="0"/>
                      </a:endParaRPr>
                    </a:p>
                  </a:txBody>
                  <a:tcPr/>
                </a:tc>
              </a:tr>
              <a:tr h="477804">
                <a:tc>
                  <a:txBody>
                    <a:bodyPr/>
                    <a:lstStyle/>
                    <a:p>
                      <a:r>
                        <a:rPr lang="tr-TR" sz="2000" b="0" i="1" dirty="0" smtClean="0">
                          <a:solidFill>
                            <a:schemeClr val="tx1"/>
                          </a:solidFill>
                          <a:latin typeface="Times New Roman" pitchFamily="18" charset="0"/>
                          <a:cs typeface="Times New Roman" pitchFamily="18" charset="0"/>
                        </a:rPr>
                        <a:t>T. </a:t>
                      </a:r>
                      <a:r>
                        <a:rPr lang="tr-TR" sz="2000" b="0" i="1" dirty="0" err="1" smtClean="0">
                          <a:solidFill>
                            <a:schemeClr val="tx1"/>
                          </a:solidFill>
                          <a:latin typeface="Times New Roman" pitchFamily="18" charset="0"/>
                          <a:cs typeface="Times New Roman" pitchFamily="18" charset="0"/>
                        </a:rPr>
                        <a:t>viride</a:t>
                      </a:r>
                      <a:endParaRPr lang="tr-TR" sz="2000" b="0" i="1" dirty="0">
                        <a:solidFill>
                          <a:schemeClr val="tx1"/>
                        </a:solidFill>
                        <a:latin typeface="Times New Roman" pitchFamily="18" charset="0"/>
                        <a:cs typeface="Times New Roman" pitchFamily="18" charset="0"/>
                      </a:endParaRPr>
                    </a:p>
                  </a:txBody>
                  <a:tcPr/>
                </a:tc>
                <a:tc>
                  <a:txBody>
                    <a:bodyPr/>
                    <a:lstStyle/>
                    <a:p>
                      <a:r>
                        <a:rPr lang="tr-TR" sz="2000" b="0" i="1" kern="1200" dirty="0" err="1" smtClean="0">
                          <a:solidFill>
                            <a:schemeClr val="tx1"/>
                          </a:solidFill>
                          <a:latin typeface="Times New Roman" pitchFamily="18" charset="0"/>
                          <a:ea typeface="+mn-ea"/>
                          <a:cs typeface="Times New Roman" pitchFamily="18" charset="0"/>
                        </a:rPr>
                        <a:t>Pythium</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ultimum</a:t>
                      </a:r>
                      <a:endParaRPr lang="tr-TR" sz="2000" b="0" i="1" dirty="0">
                        <a:solidFill>
                          <a:schemeClr val="tx1"/>
                        </a:solidFill>
                        <a:latin typeface="Times New Roman" pitchFamily="18" charset="0"/>
                        <a:cs typeface="Times New Roman" pitchFamily="18" charset="0"/>
                      </a:endParaRPr>
                    </a:p>
                  </a:txBody>
                  <a:tcPr/>
                </a:tc>
              </a:tr>
              <a:tr h="612389">
                <a:tc>
                  <a:txBody>
                    <a:bodyPr/>
                    <a:lstStyle/>
                    <a:p>
                      <a:r>
                        <a:rPr lang="tr-TR" sz="2000" b="0" i="1" kern="1200" dirty="0" smtClean="0">
                          <a:solidFill>
                            <a:schemeClr val="tx1"/>
                          </a:solidFill>
                          <a:latin typeface="Times New Roman" pitchFamily="18" charset="0"/>
                          <a:ea typeface="+mn-ea"/>
                          <a:cs typeface="Times New Roman" pitchFamily="18" charset="0"/>
                        </a:rPr>
                        <a:t>Verticillium </a:t>
                      </a:r>
                      <a:r>
                        <a:rPr lang="tr-TR" sz="2000" b="0" i="1" kern="1200" dirty="0" err="1" smtClean="0">
                          <a:solidFill>
                            <a:schemeClr val="tx1"/>
                          </a:solidFill>
                          <a:latin typeface="Times New Roman" pitchFamily="18" charset="0"/>
                          <a:ea typeface="+mn-ea"/>
                          <a:cs typeface="Times New Roman" pitchFamily="18" charset="0"/>
                        </a:rPr>
                        <a:t>biguttatum</a:t>
                      </a:r>
                      <a:endParaRPr lang="tr-TR" sz="2000" b="0" i="1" dirty="0">
                        <a:solidFill>
                          <a:schemeClr val="tx1"/>
                        </a:solidFill>
                        <a:latin typeface="Times New Roman" pitchFamily="18" charset="0"/>
                        <a:cs typeface="Times New Roman" pitchFamily="18" charset="0"/>
                      </a:endParaRPr>
                    </a:p>
                  </a:txBody>
                  <a:tcPr/>
                </a:tc>
                <a:tc>
                  <a:txBody>
                    <a:bodyPr/>
                    <a:lstStyle/>
                    <a:p>
                      <a:r>
                        <a:rPr lang="tr-TR" sz="2000" b="0" i="1" kern="1200" dirty="0" err="1" smtClean="0">
                          <a:solidFill>
                            <a:schemeClr val="tx1"/>
                          </a:solidFill>
                          <a:latin typeface="Times New Roman" pitchFamily="18" charset="0"/>
                          <a:ea typeface="+mn-ea"/>
                          <a:cs typeface="Times New Roman" pitchFamily="18" charset="0"/>
                        </a:rPr>
                        <a:t>Rhizoctonia</a:t>
                      </a:r>
                      <a:r>
                        <a:rPr lang="tr-TR" sz="2000" b="0" i="1" kern="1200" dirty="0" smtClean="0">
                          <a:solidFill>
                            <a:schemeClr val="tx1"/>
                          </a:solidFill>
                          <a:latin typeface="Times New Roman" pitchFamily="18" charset="0"/>
                          <a:ea typeface="+mn-ea"/>
                          <a:cs typeface="Times New Roman" pitchFamily="18" charset="0"/>
                        </a:rPr>
                        <a:t> </a:t>
                      </a:r>
                      <a:r>
                        <a:rPr lang="tr-TR" sz="2000" b="0" i="1" kern="1200" dirty="0" err="1" smtClean="0">
                          <a:solidFill>
                            <a:schemeClr val="tx1"/>
                          </a:solidFill>
                          <a:latin typeface="Times New Roman" pitchFamily="18" charset="0"/>
                          <a:ea typeface="+mn-ea"/>
                          <a:cs typeface="Times New Roman" pitchFamily="18" charset="0"/>
                        </a:rPr>
                        <a:t>solani</a:t>
                      </a:r>
                      <a:endParaRPr lang="tr-TR" sz="2000" b="0" i="1"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16632"/>
            <a:ext cx="8928991" cy="6624736"/>
          </a:xfrm>
          <a:solidFill>
            <a:schemeClr val="accent5">
              <a:lumMod val="20000"/>
              <a:lumOff val="80000"/>
            </a:schemeClr>
          </a:solidFill>
        </p:spPr>
        <p:txBody>
          <a:bodyPr>
            <a:normAutofit/>
          </a:bodyPr>
          <a:lstStyle/>
          <a:p>
            <a:pPr marL="0" indent="0" algn="ctr">
              <a:buNone/>
            </a:pPr>
            <a:r>
              <a:rPr lang="tr-TR" sz="2000" b="1" dirty="0">
                <a:solidFill>
                  <a:schemeClr val="tx1"/>
                </a:solidFill>
                <a:cs typeface="Times New Roman" pitchFamily="18" charset="0"/>
              </a:rPr>
              <a:t>4. HİPOVİRULENS</a:t>
            </a:r>
          </a:p>
          <a:p>
            <a:pPr marL="0" indent="0" algn="just">
              <a:buNone/>
            </a:pPr>
            <a:r>
              <a:rPr lang="tr-TR" sz="2200" dirty="0" smtClean="0">
                <a:solidFill>
                  <a:schemeClr val="tx1"/>
                </a:solidFill>
                <a:cs typeface="Times New Roman" pitchFamily="18" charset="0"/>
              </a:rPr>
              <a:t>Bir </a:t>
            </a:r>
            <a:r>
              <a:rPr lang="tr-TR" sz="2200" dirty="0" err="1" smtClean="0">
                <a:solidFill>
                  <a:schemeClr val="tx1"/>
                </a:solidFill>
                <a:cs typeface="Times New Roman" pitchFamily="18" charset="0"/>
              </a:rPr>
              <a:t>virulens</a:t>
            </a:r>
            <a:r>
              <a:rPr lang="tr-TR" sz="2200" dirty="0" smtClean="0">
                <a:solidFill>
                  <a:schemeClr val="tx1"/>
                </a:solidFill>
                <a:cs typeface="Times New Roman" pitchFamily="18" charset="0"/>
              </a:rPr>
              <a:t> azalışı olarak bilinen bu olgu, </a:t>
            </a:r>
            <a:r>
              <a:rPr lang="tr-TR" sz="2200" dirty="0" err="1" smtClean="0">
                <a:solidFill>
                  <a:schemeClr val="tx1"/>
                </a:solidFill>
                <a:cs typeface="Times New Roman" pitchFamily="18" charset="0"/>
              </a:rPr>
              <a:t>virulent</a:t>
            </a:r>
            <a:r>
              <a:rPr lang="tr-TR" sz="2200" dirty="0" smtClean="0">
                <a:solidFill>
                  <a:schemeClr val="tx1"/>
                </a:solidFill>
                <a:cs typeface="Times New Roman" pitchFamily="18" charset="0"/>
              </a:rPr>
              <a:t> bir patojen ve onunla akraba olan daha az </a:t>
            </a:r>
            <a:r>
              <a:rPr lang="tr-TR" sz="2200" dirty="0" err="1" smtClean="0">
                <a:solidFill>
                  <a:schemeClr val="tx1"/>
                </a:solidFill>
                <a:cs typeface="Times New Roman" pitchFamily="18" charset="0"/>
              </a:rPr>
              <a:t>virulent</a:t>
            </a:r>
            <a:r>
              <a:rPr lang="tr-TR" sz="2200" dirty="0" smtClean="0">
                <a:solidFill>
                  <a:schemeClr val="tx1"/>
                </a:solidFill>
                <a:cs typeface="Times New Roman" pitchFamily="18" charset="0"/>
              </a:rPr>
              <a:t> bireyler arasındaki </a:t>
            </a:r>
            <a:r>
              <a:rPr lang="tr-TR" sz="2200" dirty="0" err="1" smtClean="0">
                <a:solidFill>
                  <a:schemeClr val="tx1"/>
                </a:solidFill>
                <a:cs typeface="Times New Roman" pitchFamily="18" charset="0"/>
              </a:rPr>
              <a:t>hibridizasyon</a:t>
            </a:r>
            <a:r>
              <a:rPr lang="tr-TR" sz="2200" dirty="0" smtClean="0">
                <a:solidFill>
                  <a:schemeClr val="tx1"/>
                </a:solidFill>
                <a:cs typeface="Times New Roman" pitchFamily="18" charset="0"/>
              </a:rPr>
              <a:t> ve </a:t>
            </a:r>
            <a:r>
              <a:rPr lang="tr-TR" sz="2200" dirty="0" err="1" smtClean="0">
                <a:solidFill>
                  <a:schemeClr val="tx1"/>
                </a:solidFill>
                <a:cs typeface="Times New Roman" pitchFamily="18" charset="0"/>
              </a:rPr>
              <a:t>hiperparazitizmin</a:t>
            </a:r>
            <a:r>
              <a:rPr lang="tr-TR" sz="2200" dirty="0" smtClean="0">
                <a:solidFill>
                  <a:schemeClr val="tx1"/>
                </a:solidFill>
                <a:cs typeface="Times New Roman" pitchFamily="18" charset="0"/>
              </a:rPr>
              <a:t> bir sonucudur. İlk olarak kestane kanseri (</a:t>
            </a:r>
            <a:r>
              <a:rPr lang="tr-TR" sz="2200" b="1" i="1" dirty="0" err="1" smtClean="0">
                <a:solidFill>
                  <a:schemeClr val="tx1"/>
                </a:solidFill>
                <a:cs typeface="Times New Roman" pitchFamily="18" charset="0"/>
              </a:rPr>
              <a:t>Cryphonectria</a:t>
            </a:r>
            <a:r>
              <a:rPr lang="tr-TR" sz="2200" b="1" i="1" dirty="0" smtClean="0">
                <a:solidFill>
                  <a:schemeClr val="tx1"/>
                </a:solidFill>
                <a:cs typeface="Times New Roman" pitchFamily="18" charset="0"/>
              </a:rPr>
              <a:t> </a:t>
            </a:r>
            <a:r>
              <a:rPr lang="tr-TR" sz="2200" b="1" i="1" dirty="0" err="1" smtClean="0">
                <a:solidFill>
                  <a:schemeClr val="tx1"/>
                </a:solidFill>
                <a:cs typeface="Times New Roman" pitchFamily="18" charset="0"/>
              </a:rPr>
              <a:t>parasitica</a:t>
            </a:r>
            <a:r>
              <a:rPr lang="tr-TR" sz="2200" dirty="0" smtClean="0">
                <a:solidFill>
                  <a:schemeClr val="tx1"/>
                </a:solidFill>
                <a:cs typeface="Times New Roman" pitchFamily="18" charset="0"/>
              </a:rPr>
              <a:t>) </a:t>
            </a:r>
            <a:r>
              <a:rPr lang="tr-TR" sz="2200" dirty="0" err="1" smtClean="0">
                <a:solidFill>
                  <a:schemeClr val="tx1"/>
                </a:solidFill>
                <a:cs typeface="Times New Roman" pitchFamily="18" charset="0"/>
              </a:rPr>
              <a:t>fungusuyla</a:t>
            </a:r>
            <a:r>
              <a:rPr lang="tr-TR" sz="2200" dirty="0" smtClean="0">
                <a:solidFill>
                  <a:schemeClr val="tx1"/>
                </a:solidFill>
                <a:cs typeface="Times New Roman" pitchFamily="18" charset="0"/>
              </a:rPr>
              <a:t> ilişkili bir özellik olarak ortaya çıkan </a:t>
            </a:r>
            <a:r>
              <a:rPr lang="tr-TR" sz="2200" dirty="0" err="1" smtClean="0">
                <a:solidFill>
                  <a:schemeClr val="tx1"/>
                </a:solidFill>
                <a:cs typeface="Times New Roman" pitchFamily="18" charset="0"/>
              </a:rPr>
              <a:t>hipovirulens</a:t>
            </a:r>
            <a:r>
              <a:rPr lang="tr-TR" sz="2200" dirty="0" smtClean="0">
                <a:solidFill>
                  <a:schemeClr val="tx1"/>
                </a:solidFill>
                <a:cs typeface="Times New Roman" pitchFamily="18" charset="0"/>
              </a:rPr>
              <a:t> bazı bitki hastalıklarının biyolojik savaşımında potansiyel öneme sahiptir.</a:t>
            </a:r>
          </a:p>
          <a:p>
            <a:pPr marL="0" indent="0" algn="just">
              <a:buNone/>
            </a:pPr>
            <a:r>
              <a:rPr lang="tr-TR" sz="2200" dirty="0" err="1" smtClean="0">
                <a:solidFill>
                  <a:schemeClr val="tx1"/>
                </a:solidFill>
                <a:cs typeface="Times New Roman" pitchFamily="18" charset="0"/>
              </a:rPr>
              <a:t>Fungusları</a:t>
            </a:r>
            <a:r>
              <a:rPr lang="tr-TR" sz="2200" dirty="0" smtClean="0">
                <a:solidFill>
                  <a:schemeClr val="tx1"/>
                </a:solidFill>
                <a:cs typeface="Times New Roman" pitchFamily="18" charset="0"/>
              </a:rPr>
              <a:t> </a:t>
            </a:r>
            <a:r>
              <a:rPr lang="tr-TR" sz="2200" dirty="0" err="1" smtClean="0">
                <a:solidFill>
                  <a:schemeClr val="tx1"/>
                </a:solidFill>
                <a:cs typeface="Times New Roman" pitchFamily="18" charset="0"/>
              </a:rPr>
              <a:t>enfekte</a:t>
            </a:r>
            <a:r>
              <a:rPr lang="tr-TR" sz="2200" dirty="0" smtClean="0">
                <a:solidFill>
                  <a:schemeClr val="tx1"/>
                </a:solidFill>
                <a:cs typeface="Times New Roman" pitchFamily="18" charset="0"/>
              </a:rPr>
              <a:t> eden virüsler (</a:t>
            </a:r>
            <a:r>
              <a:rPr lang="tr-TR" sz="2200" dirty="0" err="1" smtClean="0">
                <a:solidFill>
                  <a:schemeClr val="tx1"/>
                </a:solidFill>
                <a:cs typeface="Times New Roman" pitchFamily="18" charset="0"/>
              </a:rPr>
              <a:t>mikovirüsler</a:t>
            </a:r>
            <a:r>
              <a:rPr lang="tr-TR" sz="2200" dirty="0" smtClean="0">
                <a:solidFill>
                  <a:schemeClr val="tx1"/>
                </a:solidFill>
                <a:cs typeface="Times New Roman" pitchFamily="18" charset="0"/>
              </a:rPr>
              <a:t>) genelde çift sarmal RNA (</a:t>
            </a:r>
            <a:r>
              <a:rPr lang="tr-TR" sz="2200" dirty="0" err="1" smtClean="0">
                <a:solidFill>
                  <a:schemeClr val="tx1"/>
                </a:solidFill>
                <a:cs typeface="Times New Roman" pitchFamily="18" charset="0"/>
              </a:rPr>
              <a:t>dsRNA</a:t>
            </a:r>
            <a:r>
              <a:rPr lang="tr-TR" sz="2200" dirty="0" smtClean="0">
                <a:solidFill>
                  <a:schemeClr val="tx1"/>
                </a:solidFill>
                <a:cs typeface="Times New Roman" pitchFamily="18" charset="0"/>
              </a:rPr>
              <a:t>) içerirler. </a:t>
            </a:r>
            <a:r>
              <a:rPr lang="tr-TR" sz="2200" dirty="0" err="1" smtClean="0">
                <a:solidFill>
                  <a:schemeClr val="tx1"/>
                </a:solidFill>
                <a:cs typeface="Times New Roman" pitchFamily="18" charset="0"/>
              </a:rPr>
              <a:t>Mikovirüslerin</a:t>
            </a:r>
            <a:r>
              <a:rPr lang="tr-TR" sz="2200" dirty="0" smtClean="0">
                <a:solidFill>
                  <a:schemeClr val="tx1"/>
                </a:solidFill>
                <a:cs typeface="Times New Roman" pitchFamily="18" charset="0"/>
              </a:rPr>
              <a:t> çoğu gözle görülür fizyolojik ve morfolojik değişikliklere neden olmaksızın, konukçularında </a:t>
            </a:r>
            <a:r>
              <a:rPr lang="tr-TR" sz="2200" dirty="0" err="1" smtClean="0">
                <a:solidFill>
                  <a:schemeClr val="tx1"/>
                </a:solidFill>
                <a:cs typeface="Times New Roman" pitchFamily="18" charset="0"/>
              </a:rPr>
              <a:t>latent</a:t>
            </a:r>
            <a:r>
              <a:rPr lang="tr-TR" sz="2200" dirty="0" smtClean="0">
                <a:solidFill>
                  <a:schemeClr val="tx1"/>
                </a:solidFill>
                <a:cs typeface="Times New Roman" pitchFamily="18" charset="0"/>
              </a:rPr>
              <a:t> kalırlar. Diğer yandan, virüs enfeksiyonları </a:t>
            </a:r>
            <a:r>
              <a:rPr lang="tr-TR" sz="2200" b="1" i="1" dirty="0" err="1" smtClean="0">
                <a:solidFill>
                  <a:schemeClr val="tx1"/>
                </a:solidFill>
                <a:cs typeface="Times New Roman" pitchFamily="18" charset="0"/>
              </a:rPr>
              <a:t>Cryphonectria</a:t>
            </a:r>
            <a:r>
              <a:rPr lang="tr-TR" sz="2200" b="1" i="1" dirty="0" smtClean="0">
                <a:solidFill>
                  <a:schemeClr val="tx1"/>
                </a:solidFill>
                <a:cs typeface="Times New Roman" pitchFamily="18" charset="0"/>
              </a:rPr>
              <a:t> </a:t>
            </a:r>
            <a:r>
              <a:rPr lang="tr-TR" sz="2200" b="1" i="1" dirty="0" err="1" smtClean="0">
                <a:solidFill>
                  <a:schemeClr val="tx1"/>
                </a:solidFill>
                <a:cs typeface="Times New Roman" pitchFamily="18" charset="0"/>
              </a:rPr>
              <a:t>parasitica</a:t>
            </a:r>
            <a:r>
              <a:rPr lang="tr-TR" sz="2200" dirty="0" smtClean="0">
                <a:solidFill>
                  <a:schemeClr val="tx1"/>
                </a:solidFill>
                <a:cs typeface="Times New Roman" pitchFamily="18" charset="0"/>
              </a:rPr>
              <a:t>, </a:t>
            </a:r>
            <a:r>
              <a:rPr lang="tr-TR" sz="2200" b="1" i="1" dirty="0" err="1" smtClean="0">
                <a:solidFill>
                  <a:schemeClr val="tx1"/>
                </a:solidFill>
                <a:cs typeface="Times New Roman" pitchFamily="18" charset="0"/>
              </a:rPr>
              <a:t>Ceratocystis</a:t>
            </a:r>
            <a:r>
              <a:rPr lang="tr-TR" sz="2200" b="1" i="1" dirty="0" smtClean="0">
                <a:solidFill>
                  <a:schemeClr val="tx1"/>
                </a:solidFill>
                <a:cs typeface="Times New Roman" pitchFamily="18" charset="0"/>
              </a:rPr>
              <a:t> </a:t>
            </a:r>
            <a:r>
              <a:rPr lang="tr-TR" sz="2200" b="1" i="1" dirty="0" err="1" smtClean="0">
                <a:solidFill>
                  <a:schemeClr val="tx1"/>
                </a:solidFill>
                <a:cs typeface="Times New Roman" pitchFamily="18" charset="0"/>
              </a:rPr>
              <a:t>ulmi</a:t>
            </a:r>
            <a:r>
              <a:rPr lang="tr-TR" sz="2200" b="1" i="1" dirty="0" smtClean="0">
                <a:solidFill>
                  <a:schemeClr val="tx1"/>
                </a:solidFill>
                <a:cs typeface="Times New Roman" pitchFamily="18" charset="0"/>
              </a:rPr>
              <a:t> </a:t>
            </a:r>
            <a:r>
              <a:rPr lang="tr-TR" sz="2200" dirty="0" smtClean="0">
                <a:solidFill>
                  <a:schemeClr val="tx1"/>
                </a:solidFill>
                <a:cs typeface="Times New Roman" pitchFamily="18" charset="0"/>
              </a:rPr>
              <a:t>ve </a:t>
            </a:r>
            <a:r>
              <a:rPr lang="tr-TR" sz="2200" b="1" i="1" dirty="0" err="1" smtClean="0">
                <a:solidFill>
                  <a:schemeClr val="tx1"/>
                </a:solidFill>
                <a:cs typeface="Times New Roman" pitchFamily="18" charset="0"/>
              </a:rPr>
              <a:t>Gaeumannomyces</a:t>
            </a:r>
            <a:r>
              <a:rPr lang="tr-TR" sz="2200" b="1" i="1" dirty="0" smtClean="0">
                <a:solidFill>
                  <a:schemeClr val="tx1"/>
                </a:solidFill>
                <a:cs typeface="Times New Roman" pitchFamily="18" charset="0"/>
              </a:rPr>
              <a:t> </a:t>
            </a:r>
            <a:r>
              <a:rPr lang="tr-TR" sz="2200" b="1" i="1" dirty="0" err="1" smtClean="0">
                <a:solidFill>
                  <a:schemeClr val="tx1"/>
                </a:solidFill>
                <a:cs typeface="Times New Roman" pitchFamily="18" charset="0"/>
              </a:rPr>
              <a:t>graminis</a:t>
            </a:r>
            <a:r>
              <a:rPr lang="tr-TR" sz="2200" b="1" i="1" dirty="0" smtClean="0">
                <a:solidFill>
                  <a:schemeClr val="tx1"/>
                </a:solidFill>
                <a:cs typeface="Times New Roman" pitchFamily="18" charset="0"/>
              </a:rPr>
              <a:t> </a:t>
            </a:r>
            <a:r>
              <a:rPr lang="tr-TR" sz="2200" dirty="0" smtClean="0">
                <a:solidFill>
                  <a:schemeClr val="tx1"/>
                </a:solidFill>
                <a:cs typeface="Times New Roman" pitchFamily="18" charset="0"/>
              </a:rPr>
              <a:t>var. </a:t>
            </a:r>
            <a:r>
              <a:rPr lang="tr-TR" sz="2200" b="1" i="1" dirty="0" err="1" smtClean="0">
                <a:solidFill>
                  <a:schemeClr val="tx1"/>
                </a:solidFill>
                <a:cs typeface="Times New Roman" pitchFamily="18" charset="0"/>
              </a:rPr>
              <a:t>tritici</a:t>
            </a:r>
            <a:r>
              <a:rPr lang="tr-TR" sz="2200" dirty="0" smtClean="0">
                <a:solidFill>
                  <a:schemeClr val="tx1"/>
                </a:solidFill>
                <a:cs typeface="Times New Roman" pitchFamily="18" charset="0"/>
              </a:rPr>
              <a:t> gibi </a:t>
            </a:r>
            <a:r>
              <a:rPr lang="tr-TR" sz="2200" dirty="0" err="1" smtClean="0">
                <a:solidFill>
                  <a:schemeClr val="tx1"/>
                </a:solidFill>
                <a:cs typeface="Times New Roman" pitchFamily="18" charset="0"/>
              </a:rPr>
              <a:t>fungal</a:t>
            </a:r>
            <a:r>
              <a:rPr lang="tr-TR" sz="2200" dirty="0" smtClean="0">
                <a:solidFill>
                  <a:schemeClr val="tx1"/>
                </a:solidFill>
                <a:cs typeface="Times New Roman" pitchFamily="18" charset="0"/>
              </a:rPr>
              <a:t> hastalık etmenlerinde </a:t>
            </a:r>
            <a:r>
              <a:rPr lang="tr-TR" sz="2200" dirty="0" err="1" smtClean="0">
                <a:solidFill>
                  <a:schemeClr val="tx1"/>
                </a:solidFill>
                <a:cs typeface="Times New Roman" pitchFamily="18" charset="0"/>
              </a:rPr>
              <a:t>virulenste</a:t>
            </a:r>
            <a:r>
              <a:rPr lang="tr-TR" sz="2200" dirty="0" smtClean="0">
                <a:solidFill>
                  <a:schemeClr val="tx1"/>
                </a:solidFill>
                <a:cs typeface="Times New Roman" pitchFamily="18" charset="0"/>
              </a:rPr>
              <a:t> azalmaya neden olabilirler. </a:t>
            </a:r>
          </a:p>
          <a:p>
            <a:pPr marL="0" indent="0" algn="just">
              <a:buNone/>
            </a:pPr>
            <a:r>
              <a:rPr lang="tr-TR" sz="2200" dirty="0" err="1" smtClean="0">
                <a:solidFill>
                  <a:schemeClr val="tx1"/>
                </a:solidFill>
                <a:cs typeface="Times New Roman" pitchFamily="18" charset="0"/>
              </a:rPr>
              <a:t>Mikovirüs</a:t>
            </a:r>
            <a:r>
              <a:rPr lang="tr-TR" sz="2200" dirty="0" smtClean="0">
                <a:solidFill>
                  <a:schemeClr val="tx1"/>
                </a:solidFill>
                <a:cs typeface="Times New Roman" pitchFamily="18" charset="0"/>
              </a:rPr>
              <a:t> enfeksiyonları </a:t>
            </a:r>
            <a:r>
              <a:rPr lang="tr-TR" sz="2200" dirty="0" err="1" smtClean="0">
                <a:solidFill>
                  <a:schemeClr val="tx1"/>
                </a:solidFill>
                <a:cs typeface="Times New Roman" pitchFamily="18" charset="0"/>
              </a:rPr>
              <a:t>hifsel</a:t>
            </a:r>
            <a:r>
              <a:rPr lang="tr-TR" sz="2200" dirty="0" smtClean="0">
                <a:solidFill>
                  <a:schemeClr val="tx1"/>
                </a:solidFill>
                <a:cs typeface="Times New Roman" pitchFamily="18" charset="0"/>
              </a:rPr>
              <a:t> </a:t>
            </a:r>
            <a:r>
              <a:rPr lang="tr-TR" sz="2200" dirty="0" err="1" smtClean="0">
                <a:solidFill>
                  <a:schemeClr val="tx1"/>
                </a:solidFill>
                <a:cs typeface="Times New Roman" pitchFamily="18" charset="0"/>
              </a:rPr>
              <a:t>anastomozis</a:t>
            </a:r>
            <a:r>
              <a:rPr lang="tr-TR" sz="2200" dirty="0" smtClean="0">
                <a:solidFill>
                  <a:schemeClr val="tx1"/>
                </a:solidFill>
                <a:cs typeface="Times New Roman" pitchFamily="18" charset="0"/>
              </a:rPr>
              <a:t> ya da çimlenerek </a:t>
            </a:r>
            <a:r>
              <a:rPr lang="tr-TR" sz="2200" dirty="0" err="1" smtClean="0">
                <a:solidFill>
                  <a:schemeClr val="tx1"/>
                </a:solidFill>
                <a:cs typeface="Times New Roman" pitchFamily="18" charset="0"/>
              </a:rPr>
              <a:t>anastomozis</a:t>
            </a:r>
            <a:r>
              <a:rPr lang="tr-TR" sz="2200" dirty="0" smtClean="0">
                <a:solidFill>
                  <a:schemeClr val="tx1"/>
                </a:solidFill>
                <a:cs typeface="Times New Roman" pitchFamily="18" charset="0"/>
              </a:rPr>
              <a:t> oluşturan sporlar aracılığıyla aktarılır. </a:t>
            </a:r>
            <a:r>
              <a:rPr lang="tr-TR" sz="2200" dirty="0" err="1" smtClean="0">
                <a:solidFill>
                  <a:schemeClr val="tx1"/>
                </a:solidFill>
                <a:cs typeface="Times New Roman" pitchFamily="18" charset="0"/>
              </a:rPr>
              <a:t>Mikovirüs</a:t>
            </a:r>
            <a:r>
              <a:rPr lang="tr-TR" sz="2200" dirty="0" smtClean="0">
                <a:solidFill>
                  <a:schemeClr val="tx1"/>
                </a:solidFill>
                <a:cs typeface="Times New Roman" pitchFamily="18" charset="0"/>
              </a:rPr>
              <a:t> benzeri etmenlerin aktarılabilmesi ve bunların bazı bitki patojeni </a:t>
            </a:r>
            <a:r>
              <a:rPr lang="tr-TR" sz="2200" dirty="0" err="1" smtClean="0">
                <a:solidFill>
                  <a:schemeClr val="tx1"/>
                </a:solidFill>
                <a:cs typeface="Times New Roman" pitchFamily="18" charset="0"/>
              </a:rPr>
              <a:t>funguslar</a:t>
            </a:r>
            <a:r>
              <a:rPr lang="tr-TR" sz="2200" dirty="0" smtClean="0">
                <a:solidFill>
                  <a:schemeClr val="tx1"/>
                </a:solidFill>
                <a:cs typeface="Times New Roman" pitchFamily="18" charset="0"/>
              </a:rPr>
              <a:t> üzerindeki patolojik etkileri onların biyolojik savaşım potansiyelini gösterir. </a:t>
            </a:r>
          </a:p>
        </p:txBody>
      </p:sp>
    </p:spTree>
    <p:extLst>
      <p:ext uri="{BB962C8B-B14F-4D97-AF65-F5344CB8AC3E}">
        <p14:creationId xmlns:p14="http://schemas.microsoft.com/office/powerpoint/2010/main" val="3256155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16632"/>
            <a:ext cx="9036495" cy="6741368"/>
          </a:xfrm>
          <a:solidFill>
            <a:schemeClr val="accent5">
              <a:lumMod val="20000"/>
              <a:lumOff val="80000"/>
            </a:schemeClr>
          </a:solidFill>
        </p:spPr>
        <p:txBody>
          <a:bodyPr/>
          <a:lstStyle/>
          <a:p>
            <a:pPr marL="0" indent="0">
              <a:buNone/>
            </a:pPr>
            <a:r>
              <a:rPr lang="tr-TR" sz="2000" b="1" dirty="0">
                <a:solidFill>
                  <a:schemeClr val="tx1"/>
                </a:solidFill>
                <a:cs typeface="Times New Roman" pitchFamily="18" charset="0"/>
              </a:rPr>
              <a:t>Kestane Kanserinin Biyolojik Savaşımında </a:t>
            </a:r>
            <a:r>
              <a:rPr lang="tr-TR" sz="2000" b="1" dirty="0" err="1">
                <a:solidFill>
                  <a:schemeClr val="tx1"/>
                </a:solidFill>
                <a:cs typeface="Times New Roman" pitchFamily="18" charset="0"/>
              </a:rPr>
              <a:t>Hipovirulensin</a:t>
            </a:r>
            <a:r>
              <a:rPr lang="tr-TR" sz="2000" b="1" dirty="0">
                <a:solidFill>
                  <a:schemeClr val="tx1"/>
                </a:solidFill>
                <a:cs typeface="Times New Roman" pitchFamily="18" charset="0"/>
              </a:rPr>
              <a:t> Rolü:</a:t>
            </a:r>
          </a:p>
          <a:p>
            <a:pPr marL="0" indent="0" algn="just">
              <a:buNone/>
            </a:pPr>
            <a:r>
              <a:rPr lang="tr-TR" sz="2000" b="1" dirty="0" err="1">
                <a:solidFill>
                  <a:schemeClr val="tx1"/>
                </a:solidFill>
                <a:cs typeface="Times New Roman" pitchFamily="18" charset="0"/>
              </a:rPr>
              <a:t>Hipovirulent</a:t>
            </a:r>
            <a:r>
              <a:rPr lang="tr-TR" sz="2000" dirty="0">
                <a:solidFill>
                  <a:schemeClr val="tx1"/>
                </a:solidFill>
                <a:cs typeface="Times New Roman" pitchFamily="18" charset="0"/>
              </a:rPr>
              <a:t> terimi, ilk kez 1953 yılında İtalya ve Güney Fransa’da kestane ağaçlarında iyileşen kanserlerden elde edilen </a:t>
            </a:r>
            <a:r>
              <a:rPr lang="tr-TR" sz="2000" b="1" i="1" dirty="0">
                <a:solidFill>
                  <a:schemeClr val="tx1"/>
                </a:solidFill>
                <a:cs typeface="Times New Roman" pitchFamily="18" charset="0"/>
              </a:rPr>
              <a:t>C. </a:t>
            </a:r>
            <a:r>
              <a:rPr lang="tr-TR" sz="2000" b="1" i="1" dirty="0" err="1">
                <a:solidFill>
                  <a:schemeClr val="tx1"/>
                </a:solidFill>
                <a:cs typeface="Times New Roman" pitchFamily="18" charset="0"/>
              </a:rPr>
              <a:t>parasitica</a:t>
            </a:r>
            <a:r>
              <a:rPr lang="tr-TR" sz="2000" b="1" i="1" dirty="0">
                <a:solidFill>
                  <a:schemeClr val="tx1"/>
                </a:solidFill>
                <a:cs typeface="Times New Roman" pitchFamily="18" charset="0"/>
              </a:rPr>
              <a:t> </a:t>
            </a:r>
            <a:r>
              <a:rPr lang="tr-TR" sz="2000" dirty="0" err="1">
                <a:solidFill>
                  <a:schemeClr val="tx1"/>
                </a:solidFill>
                <a:cs typeface="Times New Roman" pitchFamily="18" charset="0"/>
              </a:rPr>
              <a:t>strainlerini</a:t>
            </a:r>
            <a:r>
              <a:rPr lang="tr-TR" sz="2000" dirty="0">
                <a:solidFill>
                  <a:schemeClr val="tx1"/>
                </a:solidFill>
                <a:cs typeface="Times New Roman" pitchFamily="18" charset="0"/>
              </a:rPr>
              <a:t> tanımlamak için kullanılmıştır. </a:t>
            </a:r>
            <a:r>
              <a:rPr lang="tr-TR" sz="2000" b="1" i="1" dirty="0">
                <a:solidFill>
                  <a:schemeClr val="tx1"/>
                </a:solidFill>
                <a:cs typeface="Times New Roman" pitchFamily="18" charset="0"/>
              </a:rPr>
              <a:t>C. </a:t>
            </a:r>
            <a:r>
              <a:rPr lang="tr-TR" sz="2000" b="1" i="1" dirty="0" err="1">
                <a:solidFill>
                  <a:schemeClr val="tx1"/>
                </a:solidFill>
                <a:cs typeface="Times New Roman" pitchFamily="18" charset="0"/>
              </a:rPr>
              <a:t>parasitica</a:t>
            </a:r>
            <a:r>
              <a:rPr lang="tr-TR" sz="2000" dirty="0" err="1">
                <a:solidFill>
                  <a:schemeClr val="tx1"/>
                </a:solidFill>
                <a:cs typeface="Times New Roman" pitchFamily="18" charset="0"/>
              </a:rPr>
              <a:t>’nın</a:t>
            </a:r>
            <a:r>
              <a:rPr lang="tr-TR" sz="2000" dirty="0">
                <a:solidFill>
                  <a:schemeClr val="tx1"/>
                </a:solidFill>
                <a:cs typeface="Times New Roman" pitchFamily="18" charset="0"/>
              </a:rPr>
              <a:t> pigmentsiz (beyaz) </a:t>
            </a:r>
            <a:r>
              <a:rPr lang="tr-TR" sz="2000" dirty="0" err="1">
                <a:solidFill>
                  <a:schemeClr val="tx1"/>
                </a:solidFill>
                <a:cs typeface="Times New Roman" pitchFamily="18" charset="0"/>
              </a:rPr>
              <a:t>strainlerinin</a:t>
            </a:r>
            <a:r>
              <a:rPr lang="tr-TR" sz="2000" dirty="0">
                <a:solidFill>
                  <a:schemeClr val="tx1"/>
                </a:solidFill>
                <a:cs typeface="Times New Roman" pitchFamily="18" charset="0"/>
              </a:rPr>
              <a:t> normal pigmentli (turuncu) </a:t>
            </a:r>
            <a:r>
              <a:rPr lang="tr-TR" sz="2000" dirty="0" err="1">
                <a:solidFill>
                  <a:schemeClr val="tx1"/>
                </a:solidFill>
                <a:cs typeface="Times New Roman" pitchFamily="18" charset="0"/>
              </a:rPr>
              <a:t>virulent</a:t>
            </a:r>
            <a:r>
              <a:rPr lang="tr-TR" sz="2000" dirty="0">
                <a:solidFill>
                  <a:schemeClr val="tx1"/>
                </a:solidFill>
                <a:cs typeface="Times New Roman" pitchFamily="18" charset="0"/>
              </a:rPr>
              <a:t> </a:t>
            </a:r>
            <a:r>
              <a:rPr lang="tr-TR" sz="2000" dirty="0" err="1">
                <a:solidFill>
                  <a:schemeClr val="tx1"/>
                </a:solidFill>
                <a:cs typeface="Times New Roman" pitchFamily="18" charset="0"/>
              </a:rPr>
              <a:t>strainlerinden</a:t>
            </a:r>
            <a:r>
              <a:rPr lang="tr-TR" sz="2000" dirty="0">
                <a:solidFill>
                  <a:schemeClr val="tx1"/>
                </a:solidFill>
                <a:cs typeface="Times New Roman" pitchFamily="18" charset="0"/>
              </a:rPr>
              <a:t> daha az </a:t>
            </a:r>
            <a:r>
              <a:rPr lang="tr-TR" sz="2000" dirty="0" err="1">
                <a:solidFill>
                  <a:schemeClr val="tx1"/>
                </a:solidFill>
                <a:cs typeface="Times New Roman" pitchFamily="18" charset="0"/>
              </a:rPr>
              <a:t>virulent</a:t>
            </a:r>
            <a:r>
              <a:rPr lang="tr-TR" sz="2000" dirty="0">
                <a:solidFill>
                  <a:schemeClr val="tx1"/>
                </a:solidFill>
                <a:cs typeface="Times New Roman" pitchFamily="18" charset="0"/>
              </a:rPr>
              <a:t> olduğu ve bu özelliğin C. </a:t>
            </a:r>
            <a:r>
              <a:rPr lang="tr-TR" sz="2000" dirty="0" err="1">
                <a:solidFill>
                  <a:schemeClr val="tx1"/>
                </a:solidFill>
                <a:cs typeface="Times New Roman" pitchFamily="18" charset="0"/>
              </a:rPr>
              <a:t>parasitica’nın</a:t>
            </a:r>
            <a:r>
              <a:rPr lang="tr-TR" sz="2000" dirty="0">
                <a:solidFill>
                  <a:schemeClr val="tx1"/>
                </a:solidFill>
                <a:cs typeface="Times New Roman" pitchFamily="18" charset="0"/>
              </a:rPr>
              <a:t> bir </a:t>
            </a:r>
            <a:r>
              <a:rPr lang="tr-TR" sz="2000" dirty="0" err="1">
                <a:solidFill>
                  <a:schemeClr val="tx1"/>
                </a:solidFill>
                <a:cs typeface="Times New Roman" pitchFamily="18" charset="0"/>
              </a:rPr>
              <a:t>straininden</a:t>
            </a:r>
            <a:r>
              <a:rPr lang="tr-TR" sz="2000" dirty="0">
                <a:solidFill>
                  <a:schemeClr val="tx1"/>
                </a:solidFill>
                <a:cs typeface="Times New Roman" pitchFamily="18" charset="0"/>
              </a:rPr>
              <a:t> diğerine </a:t>
            </a:r>
            <a:r>
              <a:rPr lang="tr-TR" sz="2000" dirty="0" err="1">
                <a:solidFill>
                  <a:schemeClr val="tx1"/>
                </a:solidFill>
                <a:cs typeface="Times New Roman" pitchFamily="18" charset="0"/>
              </a:rPr>
              <a:t>hifsel</a:t>
            </a:r>
            <a:r>
              <a:rPr lang="tr-TR" sz="2000" dirty="0">
                <a:solidFill>
                  <a:schemeClr val="tx1"/>
                </a:solidFill>
                <a:cs typeface="Times New Roman" pitchFamily="18" charset="0"/>
              </a:rPr>
              <a:t> </a:t>
            </a:r>
            <a:r>
              <a:rPr lang="tr-TR" sz="2000" dirty="0" err="1">
                <a:solidFill>
                  <a:schemeClr val="tx1"/>
                </a:solidFill>
                <a:cs typeface="Times New Roman" pitchFamily="18" charset="0"/>
              </a:rPr>
              <a:t>anastomozis</a:t>
            </a:r>
            <a:r>
              <a:rPr lang="tr-TR" sz="2000" dirty="0">
                <a:solidFill>
                  <a:schemeClr val="tx1"/>
                </a:solidFill>
                <a:cs typeface="Times New Roman" pitchFamily="18" charset="0"/>
              </a:rPr>
              <a:t> yoluyla </a:t>
            </a:r>
            <a:r>
              <a:rPr lang="tr-TR" sz="2000" dirty="0" err="1">
                <a:solidFill>
                  <a:schemeClr val="tx1"/>
                </a:solidFill>
                <a:cs typeface="Times New Roman" pitchFamily="18" charset="0"/>
              </a:rPr>
              <a:t>sitoplazmik</a:t>
            </a:r>
            <a:r>
              <a:rPr lang="tr-TR" sz="2000" dirty="0">
                <a:solidFill>
                  <a:schemeClr val="tx1"/>
                </a:solidFill>
                <a:cs typeface="Times New Roman" pitchFamily="18" charset="0"/>
              </a:rPr>
              <a:t> olarak </a:t>
            </a:r>
            <a:r>
              <a:rPr lang="tr-TR" sz="2000" dirty="0" err="1">
                <a:solidFill>
                  <a:schemeClr val="tx1"/>
                </a:solidFill>
                <a:cs typeface="Times New Roman" pitchFamily="18" charset="0"/>
              </a:rPr>
              <a:t>aktarılabilecği</a:t>
            </a:r>
            <a:r>
              <a:rPr lang="tr-TR" sz="2000" dirty="0">
                <a:solidFill>
                  <a:schemeClr val="tx1"/>
                </a:solidFill>
                <a:cs typeface="Times New Roman" pitchFamily="18" charset="0"/>
              </a:rPr>
              <a:t> saptanmıştır. Bu saptanan </a:t>
            </a:r>
            <a:r>
              <a:rPr lang="tr-TR" sz="2000" dirty="0" err="1">
                <a:solidFill>
                  <a:schemeClr val="tx1"/>
                </a:solidFill>
                <a:cs typeface="Times New Roman" pitchFamily="18" charset="0"/>
              </a:rPr>
              <a:t>hipovirulent</a:t>
            </a:r>
            <a:r>
              <a:rPr lang="tr-TR" sz="2000" dirty="0">
                <a:solidFill>
                  <a:schemeClr val="tx1"/>
                </a:solidFill>
                <a:cs typeface="Times New Roman" pitchFamily="18" charset="0"/>
              </a:rPr>
              <a:t> </a:t>
            </a:r>
            <a:r>
              <a:rPr lang="tr-TR" sz="2000" dirty="0" err="1">
                <a:solidFill>
                  <a:schemeClr val="tx1"/>
                </a:solidFill>
                <a:cs typeface="Times New Roman" pitchFamily="18" charset="0"/>
              </a:rPr>
              <a:t>strainin</a:t>
            </a:r>
            <a:r>
              <a:rPr lang="tr-TR" sz="2000" dirty="0">
                <a:solidFill>
                  <a:schemeClr val="tx1"/>
                </a:solidFill>
                <a:cs typeface="Times New Roman" pitchFamily="18" charset="0"/>
              </a:rPr>
              <a:t> </a:t>
            </a:r>
            <a:r>
              <a:rPr lang="tr-TR" sz="2000" dirty="0" err="1">
                <a:solidFill>
                  <a:schemeClr val="tx1"/>
                </a:solidFill>
                <a:cs typeface="Times New Roman" pitchFamily="18" charset="0"/>
              </a:rPr>
              <a:t>hifleri</a:t>
            </a:r>
            <a:r>
              <a:rPr lang="tr-TR" sz="2000" dirty="0">
                <a:solidFill>
                  <a:schemeClr val="tx1"/>
                </a:solidFill>
                <a:cs typeface="Times New Roman" pitchFamily="18" charset="0"/>
              </a:rPr>
              <a:t> bir Avrupa kestane ağacındaki kanserli dokunun kenarına bırakıldığında, kenarda yara dokusu oluşarak enfeksiyon yeri şişmiştir. Sonunda kanser kapanarak anormal kanser görünümünü almıştır. En önemli bulgulardan birisi de </a:t>
            </a:r>
            <a:r>
              <a:rPr lang="tr-TR" sz="2000" dirty="0" err="1">
                <a:solidFill>
                  <a:schemeClr val="tx1"/>
                </a:solidFill>
                <a:cs typeface="Times New Roman" pitchFamily="18" charset="0"/>
              </a:rPr>
              <a:t>hipovirulent</a:t>
            </a:r>
            <a:r>
              <a:rPr lang="tr-TR" sz="2000" dirty="0">
                <a:solidFill>
                  <a:schemeClr val="tx1"/>
                </a:solidFill>
                <a:cs typeface="Times New Roman" pitchFamily="18" charset="0"/>
              </a:rPr>
              <a:t> </a:t>
            </a:r>
            <a:r>
              <a:rPr lang="tr-TR" sz="2000" dirty="0" err="1">
                <a:solidFill>
                  <a:schemeClr val="tx1"/>
                </a:solidFill>
                <a:cs typeface="Times New Roman" pitchFamily="18" charset="0"/>
              </a:rPr>
              <a:t>strainlerin</a:t>
            </a:r>
            <a:r>
              <a:rPr lang="tr-TR" sz="2000" dirty="0">
                <a:solidFill>
                  <a:schemeClr val="tx1"/>
                </a:solidFill>
                <a:cs typeface="Times New Roman" pitchFamily="18" charset="0"/>
              </a:rPr>
              <a:t> sitoplazması içinde </a:t>
            </a:r>
            <a:r>
              <a:rPr lang="tr-TR" sz="2000" dirty="0" smtClean="0">
                <a:solidFill>
                  <a:schemeClr val="tx1"/>
                </a:solidFill>
                <a:cs typeface="Times New Roman" pitchFamily="18" charset="0"/>
              </a:rPr>
              <a:t>çift sarmal RNA (</a:t>
            </a:r>
            <a:r>
              <a:rPr lang="tr-TR" sz="2000" dirty="0" err="1" smtClean="0">
                <a:solidFill>
                  <a:schemeClr val="tx1"/>
                </a:solidFill>
                <a:cs typeface="Times New Roman" pitchFamily="18" charset="0"/>
              </a:rPr>
              <a:t>dsRNA</a:t>
            </a:r>
            <a:r>
              <a:rPr lang="tr-TR" sz="2000" dirty="0" smtClean="0">
                <a:solidFill>
                  <a:schemeClr val="tx1"/>
                </a:solidFill>
                <a:cs typeface="Times New Roman" pitchFamily="18" charset="0"/>
              </a:rPr>
              <a:t>) moleküllerinin varlığının saptanması olmuştur. </a:t>
            </a:r>
            <a:r>
              <a:rPr lang="tr-TR" sz="2000" dirty="0" err="1" smtClean="0">
                <a:solidFill>
                  <a:schemeClr val="tx1"/>
                </a:solidFill>
                <a:cs typeface="Times New Roman" pitchFamily="18" charset="0"/>
              </a:rPr>
              <a:t>Hipovirulent</a:t>
            </a:r>
            <a:r>
              <a:rPr lang="tr-TR" sz="2000" dirty="0" smtClean="0">
                <a:solidFill>
                  <a:schemeClr val="tx1"/>
                </a:solidFill>
                <a:cs typeface="Times New Roman" pitchFamily="18" charset="0"/>
              </a:rPr>
              <a:t> olanların aksine, pigmentli </a:t>
            </a:r>
            <a:r>
              <a:rPr lang="tr-TR" sz="2000" dirty="0" err="1" smtClean="0">
                <a:solidFill>
                  <a:schemeClr val="tx1"/>
                </a:solidFill>
                <a:cs typeface="Times New Roman" pitchFamily="18" charset="0"/>
              </a:rPr>
              <a:t>virulent</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strainler</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dsRNA</a:t>
            </a:r>
            <a:r>
              <a:rPr lang="tr-TR" sz="2000" dirty="0" smtClean="0">
                <a:solidFill>
                  <a:schemeClr val="tx1"/>
                </a:solidFill>
                <a:cs typeface="Times New Roman" pitchFamily="18" charset="0"/>
              </a:rPr>
              <a:t> içermemiştir.</a:t>
            </a:r>
            <a:endParaRPr lang="tr-TR" sz="2000" dirty="0">
              <a:solidFill>
                <a:schemeClr val="tx1"/>
              </a:solidFill>
              <a:cs typeface="Times New Roman" pitchFamily="18" charset="0"/>
            </a:endParaRPr>
          </a:p>
          <a:p>
            <a:pPr marL="0" indent="0" algn="just">
              <a:buNone/>
            </a:pPr>
            <a:r>
              <a:rPr lang="tr-TR" sz="2000" b="1" i="1" dirty="0" smtClean="0">
                <a:solidFill>
                  <a:schemeClr val="tx1"/>
                </a:solidFill>
                <a:cs typeface="Times New Roman" pitchFamily="18" charset="0"/>
              </a:rPr>
              <a:t>C. </a:t>
            </a:r>
            <a:r>
              <a:rPr lang="tr-TR" sz="2000" b="1" i="1" dirty="0" err="1" smtClean="0">
                <a:solidFill>
                  <a:schemeClr val="tx1"/>
                </a:solidFill>
                <a:cs typeface="Times New Roman" pitchFamily="18" charset="0"/>
              </a:rPr>
              <a:t>parasitica</a:t>
            </a:r>
            <a:r>
              <a:rPr lang="tr-TR" sz="2000" dirty="0" err="1" smtClean="0">
                <a:solidFill>
                  <a:schemeClr val="tx1"/>
                </a:solidFill>
                <a:cs typeface="Times New Roman" pitchFamily="18" charset="0"/>
              </a:rPr>
              <a:t>’nın</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virulent</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strainlerinin</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hipovirulent</a:t>
            </a:r>
            <a:r>
              <a:rPr lang="tr-TR" sz="2000" dirty="0" smtClean="0">
                <a:solidFill>
                  <a:schemeClr val="tx1"/>
                </a:solidFill>
                <a:cs typeface="Times New Roman" pitchFamily="18" charset="0"/>
              </a:rPr>
              <a:t> bir </a:t>
            </a:r>
            <a:r>
              <a:rPr lang="tr-TR" sz="2000" dirty="0" err="1" smtClean="0">
                <a:solidFill>
                  <a:schemeClr val="tx1"/>
                </a:solidFill>
                <a:cs typeface="Times New Roman" pitchFamily="18" charset="0"/>
              </a:rPr>
              <a:t>strainle</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hifsel</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anastomozisinden</a:t>
            </a:r>
            <a:r>
              <a:rPr lang="tr-TR" sz="2000" dirty="0" smtClean="0">
                <a:solidFill>
                  <a:schemeClr val="tx1"/>
                </a:solidFill>
                <a:cs typeface="Times New Roman" pitchFamily="18" charset="0"/>
              </a:rPr>
              <a:t> sonra </a:t>
            </a:r>
            <a:r>
              <a:rPr lang="tr-TR" sz="2000" dirty="0" err="1" smtClean="0">
                <a:solidFill>
                  <a:schemeClr val="tx1"/>
                </a:solidFill>
                <a:cs typeface="Times New Roman" pitchFamily="18" charset="0"/>
              </a:rPr>
              <a:t>hipovirulent</a:t>
            </a:r>
            <a:r>
              <a:rPr lang="tr-TR" sz="2000" dirty="0" smtClean="0">
                <a:solidFill>
                  <a:schemeClr val="tx1"/>
                </a:solidFill>
                <a:cs typeface="Times New Roman" pitchFamily="18" charset="0"/>
              </a:rPr>
              <a:t> olmasına </a:t>
            </a:r>
            <a:r>
              <a:rPr lang="tr-TR" sz="2000" b="1" dirty="0" smtClean="0">
                <a:solidFill>
                  <a:schemeClr val="tx1"/>
                </a:solidFill>
                <a:cs typeface="Times New Roman" pitchFamily="18" charset="0"/>
              </a:rPr>
              <a:t>dönüşüm</a:t>
            </a:r>
            <a:r>
              <a:rPr lang="tr-TR" sz="2000" dirty="0" smtClean="0">
                <a:solidFill>
                  <a:schemeClr val="tx1"/>
                </a:solidFill>
                <a:cs typeface="Times New Roman" pitchFamily="18" charset="0"/>
              </a:rPr>
              <a:t> denir. Dönüşüm kestane kanserinin biyolojik savaşımındaki en önemli aşamadır. </a:t>
            </a:r>
            <a:r>
              <a:rPr lang="tr-TR" sz="2000" b="1" i="1" dirty="0" smtClean="0">
                <a:solidFill>
                  <a:schemeClr val="tx1"/>
                </a:solidFill>
                <a:cs typeface="Times New Roman" pitchFamily="18" charset="0"/>
              </a:rPr>
              <a:t>C. </a:t>
            </a:r>
            <a:r>
              <a:rPr lang="tr-TR" sz="2000" b="1" i="1" dirty="0" err="1">
                <a:solidFill>
                  <a:schemeClr val="tx1"/>
                </a:solidFill>
                <a:cs typeface="Times New Roman" pitchFamily="18" charset="0"/>
              </a:rPr>
              <a:t>p</a:t>
            </a:r>
            <a:r>
              <a:rPr lang="tr-TR" sz="2000" b="1" i="1" dirty="0" err="1" smtClean="0">
                <a:solidFill>
                  <a:schemeClr val="tx1"/>
                </a:solidFill>
                <a:cs typeface="Times New Roman" pitchFamily="18" charset="0"/>
              </a:rPr>
              <a:t>arasitica</a:t>
            </a:r>
            <a:r>
              <a:rPr lang="tr-TR" sz="2000" dirty="0" err="1" smtClean="0">
                <a:solidFill>
                  <a:schemeClr val="tx1"/>
                </a:solidFill>
                <a:cs typeface="Times New Roman" pitchFamily="18" charset="0"/>
              </a:rPr>
              <a:t>’nın</a:t>
            </a:r>
            <a:r>
              <a:rPr lang="tr-TR" sz="2000" dirty="0" smtClean="0">
                <a:solidFill>
                  <a:schemeClr val="tx1"/>
                </a:solidFill>
                <a:cs typeface="Times New Roman" pitchFamily="18" charset="0"/>
              </a:rPr>
              <a:t> 2 ırkı arasındaki </a:t>
            </a:r>
            <a:r>
              <a:rPr lang="tr-TR" sz="2000" dirty="0" err="1" smtClean="0">
                <a:solidFill>
                  <a:schemeClr val="tx1"/>
                </a:solidFill>
                <a:cs typeface="Times New Roman" pitchFamily="18" charset="0"/>
              </a:rPr>
              <a:t>hifsel</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anastomosizin</a:t>
            </a:r>
            <a:r>
              <a:rPr lang="tr-TR" sz="2000" dirty="0" smtClean="0">
                <a:solidFill>
                  <a:schemeClr val="tx1"/>
                </a:solidFill>
                <a:cs typeface="Times New Roman" pitchFamily="18" charset="0"/>
              </a:rPr>
              <a:t> önlenmesi </a:t>
            </a:r>
            <a:r>
              <a:rPr lang="tr-TR" sz="2000" dirty="0" err="1" smtClean="0">
                <a:solidFill>
                  <a:schemeClr val="tx1"/>
                </a:solidFill>
                <a:cs typeface="Times New Roman" pitchFamily="18" charset="0"/>
              </a:rPr>
              <a:t>virulent</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strainlerin</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hipovirulente</a:t>
            </a:r>
            <a:r>
              <a:rPr lang="tr-TR" sz="2000" dirty="0" smtClean="0">
                <a:solidFill>
                  <a:schemeClr val="tx1"/>
                </a:solidFill>
                <a:cs typeface="Times New Roman" pitchFamily="18" charset="0"/>
              </a:rPr>
              <a:t> dönüşümünü engelleyecektir. </a:t>
            </a:r>
            <a:r>
              <a:rPr lang="tr-TR" sz="2000" dirty="0" err="1" smtClean="0">
                <a:solidFill>
                  <a:schemeClr val="tx1"/>
                </a:solidFill>
                <a:cs typeface="Times New Roman" pitchFamily="18" charset="0"/>
              </a:rPr>
              <a:t>Hipovirulens</a:t>
            </a:r>
            <a:r>
              <a:rPr lang="tr-TR" sz="2000" dirty="0" smtClean="0">
                <a:solidFill>
                  <a:schemeClr val="tx1"/>
                </a:solidFill>
                <a:cs typeface="Times New Roman" pitchFamily="18" charset="0"/>
              </a:rPr>
              <a:t>, Avrupa’da kestane kanserinin biyolojik savaşımında ticari anlamda kullanılmaktadır. Bu amaçla aktif kanserlerin belirli bir bölgesine uyuşur </a:t>
            </a:r>
            <a:r>
              <a:rPr lang="tr-TR" sz="2000" dirty="0" err="1" smtClean="0">
                <a:solidFill>
                  <a:schemeClr val="tx1"/>
                </a:solidFill>
                <a:cs typeface="Times New Roman" pitchFamily="18" charset="0"/>
              </a:rPr>
              <a:t>hipovirulent</a:t>
            </a:r>
            <a:r>
              <a:rPr lang="tr-TR" sz="2000" dirty="0" smtClean="0">
                <a:solidFill>
                  <a:schemeClr val="tx1"/>
                </a:solidFill>
                <a:cs typeface="Times New Roman" pitchFamily="18" charset="0"/>
              </a:rPr>
              <a:t> ırktan elde edilen </a:t>
            </a:r>
            <a:r>
              <a:rPr lang="tr-TR" sz="2000" dirty="0" err="1" smtClean="0">
                <a:solidFill>
                  <a:schemeClr val="tx1"/>
                </a:solidFill>
                <a:cs typeface="Times New Roman" pitchFamily="18" charset="0"/>
              </a:rPr>
              <a:t>biyoformulasyon</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inokule</a:t>
            </a:r>
            <a:r>
              <a:rPr lang="tr-TR" sz="2000" dirty="0" smtClean="0">
                <a:solidFill>
                  <a:schemeClr val="tx1"/>
                </a:solidFill>
                <a:cs typeface="Times New Roman" pitchFamily="18" charset="0"/>
              </a:rPr>
              <a:t> edilmiştir.</a:t>
            </a:r>
            <a:endParaRPr lang="tr-TR" sz="2000" dirty="0">
              <a:solidFill>
                <a:schemeClr val="tx1"/>
              </a:solidFill>
              <a:cs typeface="Times New Roman" pitchFamily="18" charset="0"/>
            </a:endParaRPr>
          </a:p>
        </p:txBody>
      </p:sp>
    </p:spTree>
    <p:extLst>
      <p:ext uri="{BB962C8B-B14F-4D97-AF65-F5344CB8AC3E}">
        <p14:creationId xmlns:p14="http://schemas.microsoft.com/office/powerpoint/2010/main" val="2945283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16632"/>
            <a:ext cx="8928991" cy="6741368"/>
          </a:xfrm>
          <a:solidFill>
            <a:schemeClr val="accent5">
              <a:lumMod val="20000"/>
              <a:lumOff val="80000"/>
            </a:schemeClr>
          </a:solidFill>
        </p:spPr>
        <p:txBody>
          <a:bodyPr>
            <a:normAutofit/>
          </a:bodyPr>
          <a:lstStyle/>
          <a:p>
            <a:pPr marL="0" indent="0" algn="ctr">
              <a:buNone/>
            </a:pPr>
            <a:r>
              <a:rPr lang="tr-TR" sz="2000" b="1" dirty="0" smtClean="0">
                <a:solidFill>
                  <a:schemeClr val="tx1"/>
                </a:solidFill>
                <a:cs typeface="Times New Roman" pitchFamily="18" charset="0"/>
              </a:rPr>
              <a:t>5. Uyarılmış Dayanıklılık</a:t>
            </a:r>
          </a:p>
          <a:p>
            <a:pPr marL="0" indent="0" algn="just">
              <a:buNone/>
            </a:pPr>
            <a:r>
              <a:rPr lang="tr-TR" sz="2000" dirty="0" smtClean="0">
                <a:solidFill>
                  <a:schemeClr val="tx1"/>
                </a:solidFill>
                <a:cs typeface="Times New Roman" pitchFamily="18" charset="0"/>
              </a:rPr>
              <a:t>Hayvanlardaki </a:t>
            </a:r>
            <a:r>
              <a:rPr lang="tr-TR" sz="2000" dirty="0" err="1" smtClean="0">
                <a:solidFill>
                  <a:schemeClr val="tx1"/>
                </a:solidFill>
                <a:cs typeface="Times New Roman" pitchFamily="18" charset="0"/>
              </a:rPr>
              <a:t>immun</a:t>
            </a:r>
            <a:r>
              <a:rPr lang="tr-TR" sz="2000" dirty="0" smtClean="0">
                <a:solidFill>
                  <a:schemeClr val="tx1"/>
                </a:solidFill>
                <a:cs typeface="Times New Roman" pitchFamily="18" charset="0"/>
              </a:rPr>
              <a:t> sistemden yapı ve işleyiş bakımından biraz farklı olsa da , bitkilerde bir </a:t>
            </a:r>
            <a:r>
              <a:rPr lang="tr-TR" sz="2000" dirty="0" err="1" smtClean="0">
                <a:solidFill>
                  <a:schemeClr val="tx1"/>
                </a:solidFill>
                <a:cs typeface="Times New Roman" pitchFamily="18" charset="0"/>
              </a:rPr>
              <a:t>immun</a:t>
            </a:r>
            <a:r>
              <a:rPr lang="tr-TR" sz="2000" dirty="0" smtClean="0">
                <a:solidFill>
                  <a:schemeClr val="tx1"/>
                </a:solidFill>
                <a:cs typeface="Times New Roman" pitchFamily="18" charset="0"/>
              </a:rPr>
              <a:t> sisteme sahiptir. Bitkilerdeki </a:t>
            </a:r>
            <a:r>
              <a:rPr lang="tr-TR" sz="2000" dirty="0" err="1" smtClean="0">
                <a:solidFill>
                  <a:schemeClr val="tx1"/>
                </a:solidFill>
                <a:cs typeface="Times New Roman" pitchFamily="18" charset="0"/>
              </a:rPr>
              <a:t>immun</a:t>
            </a:r>
            <a:r>
              <a:rPr lang="tr-TR" sz="2000" dirty="0" smtClean="0">
                <a:solidFill>
                  <a:schemeClr val="tx1"/>
                </a:solidFill>
                <a:cs typeface="Times New Roman" pitchFamily="18" charset="0"/>
              </a:rPr>
              <a:t> sistem çeşitli mekanizmaları içerir. Bitkilerde hastalıklara dayanıklılık mekanizmalarından birisi; düşük moleküler ağırlıklı </a:t>
            </a:r>
            <a:r>
              <a:rPr lang="tr-TR" sz="2000" dirty="0" err="1" smtClean="0">
                <a:solidFill>
                  <a:schemeClr val="tx1"/>
                </a:solidFill>
                <a:cs typeface="Times New Roman" pitchFamily="18" charset="0"/>
              </a:rPr>
              <a:t>antimikrobiyal</a:t>
            </a:r>
            <a:r>
              <a:rPr lang="tr-TR" sz="2000" dirty="0" smtClean="0">
                <a:solidFill>
                  <a:schemeClr val="tx1"/>
                </a:solidFill>
                <a:cs typeface="Times New Roman" pitchFamily="18" charset="0"/>
              </a:rPr>
              <a:t> maddelerin (</a:t>
            </a:r>
            <a:r>
              <a:rPr lang="tr-TR" sz="2000" b="1" dirty="0" err="1" smtClean="0">
                <a:solidFill>
                  <a:schemeClr val="tx1"/>
                </a:solidFill>
                <a:cs typeface="Times New Roman" pitchFamily="18" charset="0"/>
              </a:rPr>
              <a:t>fitoaleksinle</a:t>
            </a:r>
            <a:r>
              <a:rPr lang="tr-TR" sz="2000" dirty="0" err="1" smtClean="0">
                <a:solidFill>
                  <a:schemeClr val="tx1"/>
                </a:solidFill>
                <a:cs typeface="Times New Roman" pitchFamily="18" charset="0"/>
              </a:rPr>
              <a:t>r</a:t>
            </a:r>
            <a:r>
              <a:rPr lang="tr-TR" sz="2000" dirty="0" smtClean="0">
                <a:solidFill>
                  <a:schemeClr val="tx1"/>
                </a:solidFill>
                <a:cs typeface="Times New Roman" pitchFamily="18" charset="0"/>
              </a:rPr>
              <a:t>), hemen enfeksiyon yerinde ve çevresinde birikmesidir. </a:t>
            </a:r>
            <a:r>
              <a:rPr lang="tr-TR" sz="2000" dirty="0" err="1" smtClean="0">
                <a:solidFill>
                  <a:schemeClr val="tx1"/>
                </a:solidFill>
                <a:cs typeface="Times New Roman" pitchFamily="18" charset="0"/>
              </a:rPr>
              <a:t>Fitoaleksiler</a:t>
            </a:r>
            <a:r>
              <a:rPr lang="tr-TR" sz="2000" dirty="0" smtClean="0">
                <a:solidFill>
                  <a:schemeClr val="tx1"/>
                </a:solidFill>
                <a:cs typeface="Times New Roman" pitchFamily="18" charset="0"/>
              </a:rPr>
              <a:t>, ön-enfeksiyon yoluyla duyarlı kılınmış bitkilerde, enfeksiyon ya da stresten hemen sonra hızla birikirler. Duyarlılık; </a:t>
            </a:r>
            <a:r>
              <a:rPr lang="tr-TR" sz="2000" dirty="0" err="1" smtClean="0">
                <a:solidFill>
                  <a:schemeClr val="tx1"/>
                </a:solidFill>
                <a:cs typeface="Times New Roman" pitchFamily="18" charset="0"/>
              </a:rPr>
              <a:t>fungus</a:t>
            </a:r>
            <a:r>
              <a:rPr lang="tr-TR" sz="2000" dirty="0" smtClean="0">
                <a:solidFill>
                  <a:schemeClr val="tx1"/>
                </a:solidFill>
                <a:cs typeface="Times New Roman" pitchFamily="18" charset="0"/>
              </a:rPr>
              <a:t>, bakteri ya da virüslerle sınırlı </a:t>
            </a:r>
            <a:r>
              <a:rPr lang="tr-TR" sz="2000" dirty="0" err="1" smtClean="0">
                <a:solidFill>
                  <a:schemeClr val="tx1"/>
                </a:solidFill>
                <a:cs typeface="Times New Roman" pitchFamily="18" charset="0"/>
              </a:rPr>
              <a:t>mikrobiyal</a:t>
            </a:r>
            <a:r>
              <a:rPr lang="tr-TR" sz="2000" dirty="0" smtClean="0">
                <a:solidFill>
                  <a:schemeClr val="tx1"/>
                </a:solidFill>
                <a:cs typeface="Times New Roman" pitchFamily="18" charset="0"/>
              </a:rPr>
              <a:t> enfeksiyon yoluyla, bağışık kılınmış bitkilerden elde edilen ürünlerle ya da sentetik kimyasallarla başarılır.</a:t>
            </a:r>
          </a:p>
          <a:p>
            <a:pPr marL="0" indent="0" algn="just">
              <a:buNone/>
            </a:pPr>
            <a:r>
              <a:rPr lang="tr-TR" sz="2000" dirty="0" smtClean="0">
                <a:solidFill>
                  <a:schemeClr val="tx1"/>
                </a:solidFill>
                <a:cs typeface="Times New Roman" pitchFamily="18" charset="0"/>
              </a:rPr>
              <a:t>Uyarılmış dayanıklılığın bazı üstünlükleri vardır:</a:t>
            </a:r>
          </a:p>
          <a:p>
            <a:pPr marL="0" indent="0" algn="just">
              <a:buNone/>
            </a:pPr>
            <a:r>
              <a:rPr lang="tr-TR" sz="2000" b="1" dirty="0" smtClean="0">
                <a:solidFill>
                  <a:schemeClr val="tx1"/>
                </a:solidFill>
                <a:cs typeface="Times New Roman" pitchFamily="18" charset="0"/>
              </a:rPr>
              <a:t>1.</a:t>
            </a:r>
            <a:r>
              <a:rPr lang="tr-TR" sz="2000" dirty="0" smtClean="0">
                <a:solidFill>
                  <a:schemeClr val="tx1"/>
                </a:solidFill>
                <a:cs typeface="Times New Roman" pitchFamily="18" charset="0"/>
              </a:rPr>
              <a:t> Bağışık kılma; </a:t>
            </a:r>
            <a:r>
              <a:rPr lang="tr-TR" sz="2000" dirty="0" err="1" smtClean="0">
                <a:solidFill>
                  <a:schemeClr val="tx1"/>
                </a:solidFill>
                <a:cs typeface="Times New Roman" pitchFamily="18" charset="0"/>
              </a:rPr>
              <a:t>viral</a:t>
            </a:r>
            <a:r>
              <a:rPr lang="tr-TR" sz="2000" dirty="0" smtClean="0">
                <a:solidFill>
                  <a:schemeClr val="tx1"/>
                </a:solidFill>
                <a:cs typeface="Times New Roman" pitchFamily="18" charset="0"/>
              </a:rPr>
              <a:t> , bakteriyel Ve </a:t>
            </a:r>
            <a:r>
              <a:rPr lang="tr-TR" sz="2000" dirty="0" err="1" smtClean="0">
                <a:solidFill>
                  <a:schemeClr val="tx1"/>
                </a:solidFill>
                <a:cs typeface="Times New Roman" pitchFamily="18" charset="0"/>
              </a:rPr>
              <a:t>fungal</a:t>
            </a:r>
            <a:r>
              <a:rPr lang="tr-TR" sz="2000" dirty="0" smtClean="0">
                <a:solidFill>
                  <a:schemeClr val="tx1"/>
                </a:solidFill>
                <a:cs typeface="Times New Roman" pitchFamily="18" charset="0"/>
              </a:rPr>
              <a:t> hastalıklara karşı etkilidir.</a:t>
            </a:r>
          </a:p>
          <a:p>
            <a:pPr marL="0" indent="0" algn="just">
              <a:buNone/>
            </a:pPr>
            <a:r>
              <a:rPr lang="tr-TR" sz="2000" b="1" dirty="0" smtClean="0">
                <a:solidFill>
                  <a:schemeClr val="tx1"/>
                </a:solidFill>
                <a:cs typeface="Times New Roman" pitchFamily="18" charset="0"/>
              </a:rPr>
              <a:t>2.</a:t>
            </a:r>
            <a:r>
              <a:rPr lang="tr-TR" sz="2000" dirty="0" smtClean="0">
                <a:solidFill>
                  <a:schemeClr val="tx1"/>
                </a:solidFill>
                <a:cs typeface="Times New Roman" pitchFamily="18" charset="0"/>
              </a:rPr>
              <a:t> Uyarılmış dayanıklılık; çeşitli mekanizmaların etkisi ile ortaya çıktığından daha stabildir. Tek yanlı </a:t>
            </a:r>
            <a:r>
              <a:rPr lang="tr-TR" sz="2000" dirty="0" err="1" smtClean="0">
                <a:solidFill>
                  <a:schemeClr val="tx1"/>
                </a:solidFill>
                <a:cs typeface="Times New Roman" pitchFamily="18" charset="0"/>
              </a:rPr>
              <a:t>metabolik</a:t>
            </a:r>
            <a:r>
              <a:rPr lang="tr-TR" sz="2000" dirty="0" smtClean="0">
                <a:solidFill>
                  <a:schemeClr val="tx1"/>
                </a:solidFill>
                <a:cs typeface="Times New Roman" pitchFamily="18" charset="0"/>
              </a:rPr>
              <a:t> etkili sistemik </a:t>
            </a:r>
            <a:r>
              <a:rPr lang="tr-TR" sz="2000" dirty="0" err="1" smtClean="0">
                <a:solidFill>
                  <a:schemeClr val="tx1"/>
                </a:solidFill>
                <a:cs typeface="Times New Roman" pitchFamily="18" charset="0"/>
              </a:rPr>
              <a:t>fungisitler</a:t>
            </a:r>
            <a:r>
              <a:rPr lang="tr-TR" sz="2000" dirty="0" smtClean="0">
                <a:solidFill>
                  <a:schemeClr val="tx1"/>
                </a:solidFill>
                <a:cs typeface="Times New Roman" pitchFamily="18" charset="0"/>
              </a:rPr>
              <a:t> patojenin yeni ırklar oluşturması karşısında etkisizleşir.</a:t>
            </a:r>
          </a:p>
          <a:p>
            <a:pPr marL="0" indent="0" algn="just">
              <a:buNone/>
            </a:pPr>
            <a:r>
              <a:rPr lang="tr-TR" sz="2000" b="1" dirty="0" smtClean="0">
                <a:solidFill>
                  <a:schemeClr val="tx1"/>
                </a:solidFill>
                <a:cs typeface="Times New Roman" pitchFamily="18" charset="0"/>
              </a:rPr>
              <a:t>3. </a:t>
            </a:r>
            <a:r>
              <a:rPr lang="tr-TR" sz="2000" dirty="0" smtClean="0">
                <a:solidFill>
                  <a:schemeClr val="tx1"/>
                </a:solidFill>
                <a:cs typeface="Times New Roman" pitchFamily="18" charset="0"/>
              </a:rPr>
              <a:t>Uyarılmış dayanıklılık sistemiktir.</a:t>
            </a:r>
          </a:p>
          <a:p>
            <a:pPr marL="0" indent="0" algn="just">
              <a:buNone/>
            </a:pPr>
            <a:r>
              <a:rPr lang="tr-TR" sz="2000" b="1" dirty="0" smtClean="0">
                <a:solidFill>
                  <a:schemeClr val="tx1"/>
                </a:solidFill>
                <a:cs typeface="Times New Roman" pitchFamily="18" charset="0"/>
              </a:rPr>
              <a:t>4.</a:t>
            </a:r>
            <a:r>
              <a:rPr lang="tr-TR" sz="2000" dirty="0" smtClean="0">
                <a:solidFill>
                  <a:schemeClr val="tx1"/>
                </a:solidFill>
                <a:cs typeface="Times New Roman" pitchFamily="18" charset="0"/>
              </a:rPr>
              <a:t> Uyarılmış dayanıklılık kalıcıdır. Bazen tek yıllık bir bitkinin yaşamı boyunca kalıcı olabilir.</a:t>
            </a:r>
          </a:p>
          <a:p>
            <a:pPr marL="0" indent="0" algn="just">
              <a:buNone/>
            </a:pPr>
            <a:r>
              <a:rPr lang="tr-TR" sz="2000" b="1" dirty="0" smtClean="0">
                <a:solidFill>
                  <a:schemeClr val="tx1"/>
                </a:solidFill>
                <a:cs typeface="Times New Roman" pitchFamily="18" charset="0"/>
              </a:rPr>
              <a:t>5.</a:t>
            </a:r>
            <a:r>
              <a:rPr lang="tr-TR" sz="2000" dirty="0" smtClean="0">
                <a:solidFill>
                  <a:schemeClr val="tx1"/>
                </a:solidFill>
                <a:cs typeface="Times New Roman" pitchFamily="18" charset="0"/>
              </a:rPr>
              <a:t> Tütünde ve </a:t>
            </a:r>
            <a:r>
              <a:rPr lang="tr-TR" sz="2000" dirty="0" err="1" smtClean="0">
                <a:solidFill>
                  <a:schemeClr val="tx1"/>
                </a:solidFill>
                <a:cs typeface="Times New Roman" pitchFamily="18" charset="0"/>
              </a:rPr>
              <a:t>kabakgillerde</a:t>
            </a:r>
            <a:r>
              <a:rPr lang="tr-TR" sz="2000" dirty="0" smtClean="0">
                <a:solidFill>
                  <a:schemeClr val="tx1"/>
                </a:solidFill>
                <a:cs typeface="Times New Roman" pitchFamily="18" charset="0"/>
              </a:rPr>
              <a:t> uyarılmış dayanıklılık aşı ile nakledilebilmektedir. Aşı ile üretilen bitkiler için bu önemlidir.</a:t>
            </a:r>
          </a:p>
          <a:p>
            <a:pPr marL="0" indent="0" algn="just">
              <a:buNone/>
            </a:pPr>
            <a:endParaRPr lang="tr-TR"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704440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16632"/>
            <a:ext cx="8928991" cy="6624736"/>
          </a:xfrm>
          <a:solidFill>
            <a:schemeClr val="accent5">
              <a:lumMod val="20000"/>
              <a:lumOff val="80000"/>
            </a:schemeClr>
          </a:solidFill>
        </p:spPr>
        <p:txBody>
          <a:bodyPr>
            <a:normAutofit/>
          </a:bodyPr>
          <a:lstStyle/>
          <a:p>
            <a:pPr marL="0" indent="0" algn="just">
              <a:buNone/>
            </a:pPr>
            <a:r>
              <a:rPr lang="tr-TR" sz="2000" b="1" dirty="0" smtClean="0">
                <a:solidFill>
                  <a:schemeClr val="tx1"/>
                </a:solidFill>
                <a:cs typeface="Times New Roman" pitchFamily="18" charset="0"/>
              </a:rPr>
              <a:t>6.</a:t>
            </a:r>
            <a:r>
              <a:rPr lang="tr-TR" sz="2000" dirty="0" smtClean="0">
                <a:solidFill>
                  <a:schemeClr val="tx1"/>
                </a:solidFill>
                <a:cs typeface="Times New Roman" pitchFamily="18" charset="0"/>
              </a:rPr>
              <a:t> Uyarılmış dayanıklılık gösteren bitkilerden </a:t>
            </a:r>
            <a:r>
              <a:rPr lang="tr-TR" sz="2000" dirty="0" err="1" smtClean="0">
                <a:solidFill>
                  <a:schemeClr val="tx1"/>
                </a:solidFill>
                <a:cs typeface="Times New Roman" pitchFamily="18" charset="0"/>
              </a:rPr>
              <a:t>ekstrakte</a:t>
            </a:r>
            <a:r>
              <a:rPr lang="tr-TR" sz="2000" dirty="0" smtClean="0">
                <a:solidFill>
                  <a:schemeClr val="tx1"/>
                </a:solidFill>
                <a:cs typeface="Times New Roman" pitchFamily="18" charset="0"/>
              </a:rPr>
              <a:t> edilen kimyasal maddelerle bitkilere bağışıklık kazandırılabilmesi bu olanağın ileride tarlada tohum ilaçlaması ya da bitkilere püskürtme ile de kullanılabileceği umudunu getirmektedir.</a:t>
            </a:r>
          </a:p>
          <a:p>
            <a:pPr marL="0" indent="0">
              <a:buNone/>
            </a:pPr>
            <a:endParaRPr lang="tr-TR" sz="2000" b="1" dirty="0" smtClean="0">
              <a:solidFill>
                <a:schemeClr val="tx1"/>
              </a:solidFill>
              <a:cs typeface="Times New Roman" pitchFamily="18" charset="0"/>
            </a:endParaRPr>
          </a:p>
          <a:p>
            <a:pPr marL="0" indent="0">
              <a:buNone/>
            </a:pPr>
            <a:r>
              <a:rPr lang="tr-TR" sz="2000" b="1" dirty="0" smtClean="0">
                <a:solidFill>
                  <a:schemeClr val="tx1"/>
                </a:solidFill>
                <a:cs typeface="Times New Roman" pitchFamily="18" charset="0"/>
              </a:rPr>
              <a:t>6</a:t>
            </a:r>
            <a:r>
              <a:rPr lang="tr-TR" sz="2000" b="1" dirty="0">
                <a:solidFill>
                  <a:schemeClr val="tx1"/>
                </a:solidFill>
                <a:cs typeface="Times New Roman" pitchFamily="18" charset="0"/>
              </a:rPr>
              <a:t>. ÇAPRAZ KORUMA</a:t>
            </a:r>
          </a:p>
          <a:p>
            <a:pPr marL="0" indent="0" algn="just">
              <a:buNone/>
            </a:pPr>
            <a:r>
              <a:rPr lang="tr-TR" sz="2000" dirty="0">
                <a:solidFill>
                  <a:schemeClr val="tx1"/>
                </a:solidFill>
                <a:cs typeface="Times New Roman" pitchFamily="18" charset="0"/>
              </a:rPr>
              <a:t>Çapraz koruma bir bitkinin, bir patojenin az </a:t>
            </a:r>
            <a:r>
              <a:rPr lang="tr-TR" sz="2000" dirty="0" err="1">
                <a:solidFill>
                  <a:schemeClr val="tx1"/>
                </a:solidFill>
                <a:cs typeface="Times New Roman" pitchFamily="18" charset="0"/>
              </a:rPr>
              <a:t>virulent</a:t>
            </a:r>
            <a:r>
              <a:rPr lang="tr-TR" sz="2000" dirty="0">
                <a:solidFill>
                  <a:schemeClr val="tx1"/>
                </a:solidFill>
                <a:cs typeface="Times New Roman" pitchFamily="18" charset="0"/>
              </a:rPr>
              <a:t> bir ırkı ile </a:t>
            </a:r>
            <a:r>
              <a:rPr lang="tr-TR" sz="2000" dirty="0" err="1">
                <a:solidFill>
                  <a:schemeClr val="tx1"/>
                </a:solidFill>
                <a:cs typeface="Times New Roman" pitchFamily="18" charset="0"/>
              </a:rPr>
              <a:t>inokule</a:t>
            </a:r>
            <a:r>
              <a:rPr lang="tr-TR" sz="2000" dirty="0">
                <a:solidFill>
                  <a:schemeClr val="tx1"/>
                </a:solidFill>
                <a:cs typeface="Times New Roman" pitchFamily="18" charset="0"/>
              </a:rPr>
              <a:t> edilerek aynı patojenin az </a:t>
            </a:r>
            <a:r>
              <a:rPr lang="tr-TR" sz="2000" dirty="0" err="1">
                <a:solidFill>
                  <a:schemeClr val="tx1"/>
                </a:solidFill>
                <a:cs typeface="Times New Roman" pitchFamily="18" charset="0"/>
              </a:rPr>
              <a:t>virulent</a:t>
            </a:r>
            <a:r>
              <a:rPr lang="tr-TR" sz="2000" dirty="0">
                <a:solidFill>
                  <a:schemeClr val="tx1"/>
                </a:solidFill>
                <a:cs typeface="Times New Roman" pitchFamily="18" charset="0"/>
              </a:rPr>
              <a:t> ırkına karşılık bağışıklık kazandırılmasıdır. Bu durum genellikle virüs ırkları arasında sağlanmaktadır. Bunun pratikte uygulanmasında bazı başarılı sonuçlar bulunmaktadır. Domateslerde TMV ve turunçgillerde göçüren (</a:t>
            </a:r>
            <a:r>
              <a:rPr lang="tr-TR" sz="2000" dirty="0" err="1">
                <a:solidFill>
                  <a:schemeClr val="tx1"/>
                </a:solidFill>
                <a:cs typeface="Times New Roman" pitchFamily="18" charset="0"/>
              </a:rPr>
              <a:t>Tristeza</a:t>
            </a:r>
            <a:r>
              <a:rPr lang="tr-TR" sz="2000" dirty="0">
                <a:solidFill>
                  <a:schemeClr val="tx1"/>
                </a:solidFill>
                <a:cs typeface="Times New Roman" pitchFamily="18" charset="0"/>
              </a:rPr>
              <a:t>) hastalığında bu yöntem uygulanmış ve iyi sonuç alınmıştır.</a:t>
            </a:r>
          </a:p>
          <a:p>
            <a:pPr marL="0" indent="0">
              <a:buNone/>
            </a:pPr>
            <a:endParaRPr lang="tr-TR"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93410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44624"/>
            <a:ext cx="8229600" cy="648072"/>
          </a:xfrm>
        </p:spPr>
        <p:txBody>
          <a:bodyPr>
            <a:normAutofit/>
          </a:bodyPr>
          <a:lstStyle/>
          <a:p>
            <a:r>
              <a:rPr lang="tr-TR" sz="2000" b="1" dirty="0" smtClean="0">
                <a:solidFill>
                  <a:srgbClr val="FF0000"/>
                </a:solidFill>
                <a:latin typeface="Times New Roman" pitchFamily="18" charset="0"/>
                <a:cs typeface="Times New Roman" pitchFamily="18" charset="0"/>
              </a:rPr>
              <a:t>FİZİKSEL MÜCADELE</a:t>
            </a:r>
            <a:endParaRPr lang="tr-TR" sz="2000"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0" y="548680"/>
            <a:ext cx="9143999" cy="6309320"/>
          </a:xfrm>
          <a:solidFill>
            <a:schemeClr val="accent5">
              <a:lumMod val="20000"/>
              <a:lumOff val="80000"/>
            </a:schemeClr>
          </a:solidFill>
        </p:spPr>
        <p:txBody>
          <a:bodyPr>
            <a:noAutofit/>
          </a:bodyPr>
          <a:lstStyle/>
          <a:p>
            <a:pPr marL="0" lvl="0" indent="0" algn="just" fontAlgn="base">
              <a:spcBef>
                <a:spcPct val="50000"/>
              </a:spcBef>
              <a:spcAft>
                <a:spcPct val="0"/>
              </a:spcAft>
              <a:buNone/>
            </a:pPr>
            <a:endParaRPr lang="tr-TR" altLang="tr-TR" sz="2200" dirty="0" smtClean="0">
              <a:solidFill>
                <a:srgbClr val="000000"/>
              </a:solidFill>
            </a:endParaRPr>
          </a:p>
          <a:p>
            <a:pPr marL="0" lvl="0" indent="0" algn="just" fontAlgn="base">
              <a:spcBef>
                <a:spcPct val="50000"/>
              </a:spcBef>
              <a:spcAft>
                <a:spcPct val="0"/>
              </a:spcAft>
              <a:buNone/>
            </a:pPr>
            <a:r>
              <a:rPr lang="tr-TR" altLang="tr-TR" sz="2200" dirty="0" smtClean="0">
                <a:solidFill>
                  <a:srgbClr val="000000"/>
                </a:solidFill>
              </a:rPr>
              <a:t>Diğer mücadele </a:t>
            </a:r>
            <a:r>
              <a:rPr lang="tr-TR" altLang="tr-TR" sz="2200" dirty="0">
                <a:solidFill>
                  <a:srgbClr val="000000"/>
                </a:solidFill>
              </a:rPr>
              <a:t>olanaklarının olmadığı ya da sakıncalı olduğu durumlarda fiziksel önlemlere başvurulur. </a:t>
            </a:r>
            <a:r>
              <a:rPr lang="tr-TR" altLang="tr-TR" sz="2200" b="1" dirty="0" smtClean="0">
                <a:solidFill>
                  <a:srgbClr val="000000"/>
                </a:solidFill>
              </a:rPr>
              <a:t>Fiziksel mücadele yöntemleri 2 gruba ayrılır:</a:t>
            </a:r>
          </a:p>
          <a:p>
            <a:pPr marL="0" lvl="0" indent="0" algn="just" fontAlgn="base">
              <a:spcBef>
                <a:spcPct val="50000"/>
              </a:spcBef>
              <a:spcAft>
                <a:spcPct val="0"/>
              </a:spcAft>
              <a:buNone/>
            </a:pPr>
            <a:r>
              <a:rPr lang="tr-TR" altLang="tr-TR" sz="2200" b="1" dirty="0" smtClean="0">
                <a:solidFill>
                  <a:srgbClr val="000000"/>
                </a:solidFill>
              </a:rPr>
              <a:t>a) Mekanik yöntemler:</a:t>
            </a:r>
            <a:r>
              <a:rPr lang="tr-TR" altLang="tr-TR" sz="2200" dirty="0" smtClean="0">
                <a:solidFill>
                  <a:srgbClr val="000000"/>
                </a:solidFill>
              </a:rPr>
              <a:t> Bu yöntem, hastalık etmenini uzaklaştırmak ya da oluşumunu engellemek amacıyla yapılan işlemleri kapsar. Sonbaharda dökülen hastalıklı yaprakların toplanması, kurumuş ve ağaçta kalmış sürgün dal ve meyvelerin temizlenmesi mekanik savaşa örnek olarak verilebilir. Bazı yabancı otlar ve parazit bitkiler için </a:t>
            </a:r>
            <a:r>
              <a:rPr lang="tr-TR" altLang="tr-TR" sz="2200" dirty="0" err="1" smtClean="0">
                <a:solidFill>
                  <a:srgbClr val="000000"/>
                </a:solidFill>
              </a:rPr>
              <a:t>mekaniksel</a:t>
            </a:r>
            <a:r>
              <a:rPr lang="tr-TR" altLang="tr-TR" sz="2200" dirty="0" smtClean="0">
                <a:solidFill>
                  <a:srgbClr val="000000"/>
                </a:solidFill>
              </a:rPr>
              <a:t> yola başvurulabilir. Örneğin ökse otunun bıçakla, canavar otunun elle ya da çapa ile temizlenmesi.</a:t>
            </a:r>
          </a:p>
          <a:p>
            <a:pPr marL="0" lvl="0" indent="0" fontAlgn="base">
              <a:spcBef>
                <a:spcPct val="50000"/>
              </a:spcBef>
              <a:spcAft>
                <a:spcPct val="0"/>
              </a:spcAft>
              <a:buNone/>
            </a:pPr>
            <a:r>
              <a:rPr lang="tr-TR" altLang="tr-TR" sz="2200" b="1" dirty="0" smtClean="0">
                <a:solidFill>
                  <a:srgbClr val="000000"/>
                </a:solidFill>
              </a:rPr>
              <a:t>b) Termik </a:t>
            </a:r>
            <a:r>
              <a:rPr lang="tr-TR" altLang="tr-TR" sz="2200" b="1" dirty="0">
                <a:solidFill>
                  <a:srgbClr val="000000"/>
                </a:solidFill>
              </a:rPr>
              <a:t>yöntemler:</a:t>
            </a:r>
            <a:r>
              <a:rPr lang="tr-TR" altLang="tr-TR" sz="2200" dirty="0">
                <a:solidFill>
                  <a:srgbClr val="000000"/>
                </a:solidFill>
              </a:rPr>
              <a:t> hastalık etmeninin yok edilmesi ya da uzaklaştırılması için başvurulan ısıtma ile ilgili tedbirlerdir. </a:t>
            </a:r>
          </a:p>
          <a:p>
            <a:pPr marL="0" lvl="0" indent="0" algn="just" fontAlgn="base">
              <a:spcBef>
                <a:spcPct val="50000"/>
              </a:spcBef>
              <a:spcAft>
                <a:spcPct val="0"/>
              </a:spcAft>
              <a:buNone/>
            </a:pPr>
            <a:endParaRPr lang="tr-TR" altLang="tr-TR" sz="2200" dirty="0" smtClean="0">
              <a:solidFill>
                <a:srgbClr val="000000"/>
              </a:solidFill>
            </a:endParaRPr>
          </a:p>
          <a:p>
            <a:pPr marL="0" lvl="0" indent="0" algn="just" fontAlgn="base">
              <a:spcBef>
                <a:spcPct val="50000"/>
              </a:spcBef>
              <a:spcAft>
                <a:spcPct val="0"/>
              </a:spcAft>
              <a:buNone/>
            </a:pPr>
            <a:endParaRPr lang="tr-TR" altLang="tr-TR" sz="2200" b="1" dirty="0"/>
          </a:p>
          <a:p>
            <a:pPr marL="0" lvl="0" indent="0" algn="just" fontAlgn="base">
              <a:spcBef>
                <a:spcPct val="50000"/>
              </a:spcBef>
              <a:spcAft>
                <a:spcPct val="0"/>
              </a:spcAft>
              <a:buNone/>
            </a:pPr>
            <a:r>
              <a:rPr lang="tr-TR" altLang="tr-TR" sz="2200" dirty="0"/>
              <a:t> </a:t>
            </a:r>
            <a:endParaRPr lang="tr-TR" sz="2200" b="1" cap="small" dirty="0" smtClean="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5">
              <a:lumMod val="20000"/>
              <a:lumOff val="80000"/>
            </a:schemeClr>
          </a:solidFill>
        </p:spPr>
        <p:txBody>
          <a:bodyPr>
            <a:normAutofit/>
          </a:bodyPr>
          <a:lstStyle/>
          <a:p>
            <a:pPr marL="0" lvl="0" indent="0" algn="just" fontAlgn="base">
              <a:spcBef>
                <a:spcPct val="50000"/>
              </a:spcBef>
              <a:spcAft>
                <a:spcPct val="0"/>
              </a:spcAft>
              <a:buNone/>
            </a:pPr>
            <a:r>
              <a:rPr lang="tr-TR" altLang="tr-TR" sz="2000" dirty="0"/>
              <a:t> </a:t>
            </a:r>
            <a:endParaRPr lang="tr-TR" altLang="tr-TR" sz="2000" dirty="0" smtClean="0"/>
          </a:p>
          <a:p>
            <a:pPr marL="0" lvl="0" indent="0" algn="just" fontAlgn="base">
              <a:spcBef>
                <a:spcPct val="50000"/>
              </a:spcBef>
              <a:spcAft>
                <a:spcPct val="0"/>
              </a:spcAft>
              <a:buNone/>
            </a:pPr>
            <a:r>
              <a:rPr lang="tr-TR" altLang="tr-TR" sz="2000" b="1" dirty="0" smtClean="0"/>
              <a:t>b.1) Güneş </a:t>
            </a:r>
            <a:r>
              <a:rPr lang="tr-TR" altLang="tr-TR" sz="2000" b="1" dirty="0"/>
              <a:t>enerjisi İle Toprağın Isıtılması (</a:t>
            </a:r>
            <a:r>
              <a:rPr lang="tr-TR" altLang="tr-TR" sz="2000" b="1" dirty="0" err="1"/>
              <a:t>Solarizasyon</a:t>
            </a:r>
            <a:r>
              <a:rPr lang="tr-TR" altLang="tr-TR" sz="2000" b="1" dirty="0"/>
              <a:t>):</a:t>
            </a:r>
            <a:r>
              <a:rPr lang="tr-TR" altLang="tr-TR" sz="2000" dirty="0">
                <a:solidFill>
                  <a:srgbClr val="000000"/>
                </a:solidFill>
              </a:rPr>
              <a:t> Toprağın güneş ışınlarından yararlanılarak ısıtılması  bu yöntemin esasını teşkil eder. Uygulama yaz aylarında yapılabilir. Toprağın kök </a:t>
            </a:r>
            <a:r>
              <a:rPr lang="tr-TR" altLang="tr-TR" sz="2000" dirty="0" err="1">
                <a:solidFill>
                  <a:srgbClr val="000000"/>
                </a:solidFill>
              </a:rPr>
              <a:t>zonu</a:t>
            </a:r>
            <a:r>
              <a:rPr lang="tr-TR" altLang="tr-TR" sz="2000" dirty="0">
                <a:solidFill>
                  <a:srgbClr val="000000"/>
                </a:solidFill>
              </a:rPr>
              <a:t> çevresinin bu yöntemle 40-55</a:t>
            </a:r>
            <a:r>
              <a:rPr lang="tr-TR" altLang="tr-TR" sz="2000" dirty="0">
                <a:solidFill>
                  <a:srgbClr val="000000"/>
                </a:solidFill>
                <a:cs typeface="Times New Roman" pitchFamily="18" charset="0"/>
                <a:sym typeface="Symbol" pitchFamily="18" charset="2"/>
              </a:rPr>
              <a:t></a:t>
            </a:r>
            <a:r>
              <a:rPr lang="tr-TR" altLang="tr-TR" sz="2000" dirty="0">
                <a:solidFill>
                  <a:srgbClr val="000000"/>
                </a:solidFill>
                <a:cs typeface="Times New Roman" pitchFamily="18" charset="0"/>
              </a:rPr>
              <a:t>C</a:t>
            </a:r>
            <a:r>
              <a:rPr lang="tr-TR" altLang="tr-TR" sz="2000" dirty="0">
                <a:solidFill>
                  <a:srgbClr val="000000"/>
                </a:solidFill>
              </a:rPr>
              <a:t> ‘ye kadar ısıtılması mümkün olmaktadır. </a:t>
            </a:r>
            <a:r>
              <a:rPr lang="tr-TR" altLang="tr-TR" sz="2000" b="1" dirty="0">
                <a:solidFill>
                  <a:srgbClr val="000000"/>
                </a:solidFill>
              </a:rPr>
              <a:t>Uygulama şu şekilde yapılır:</a:t>
            </a:r>
          </a:p>
          <a:p>
            <a:pPr marL="0" lvl="0" indent="0" algn="just" fontAlgn="base">
              <a:spcBef>
                <a:spcPct val="50000"/>
              </a:spcBef>
              <a:spcAft>
                <a:spcPct val="0"/>
              </a:spcAft>
              <a:buFontTx/>
              <a:buAutoNum type="arabicParenR"/>
            </a:pPr>
            <a:r>
              <a:rPr lang="tr-TR" altLang="tr-TR" sz="2000" dirty="0">
                <a:solidFill>
                  <a:srgbClr val="000000"/>
                </a:solidFill>
              </a:rPr>
              <a:t> Toprak önce derin sürülür.</a:t>
            </a:r>
          </a:p>
          <a:p>
            <a:pPr marL="0" lvl="0" indent="0" algn="just" fontAlgn="base">
              <a:spcBef>
                <a:spcPct val="50000"/>
              </a:spcBef>
              <a:spcAft>
                <a:spcPct val="0"/>
              </a:spcAft>
              <a:buNone/>
            </a:pPr>
            <a:r>
              <a:rPr lang="tr-TR" altLang="tr-TR" sz="2000" dirty="0">
                <a:solidFill>
                  <a:srgbClr val="000000"/>
                </a:solidFill>
              </a:rPr>
              <a:t>2) Topraktaki mikroorganizmaların ve bunların dinlenen yapılarının aktiviteleri ile toprağın iletkenliğini artırmak için sulanır.  Su, toprağın 40-50 </a:t>
            </a:r>
            <a:r>
              <a:rPr lang="tr-TR" altLang="tr-TR" sz="2000" dirty="0" err="1">
                <a:solidFill>
                  <a:srgbClr val="000000"/>
                </a:solidFill>
              </a:rPr>
              <a:t>cm’lik</a:t>
            </a:r>
            <a:r>
              <a:rPr lang="tr-TR" altLang="tr-TR" sz="2000" dirty="0">
                <a:solidFill>
                  <a:srgbClr val="000000"/>
                </a:solidFill>
              </a:rPr>
              <a:t> üst tabakasını iyice ıslatmalıdır.</a:t>
            </a:r>
          </a:p>
          <a:p>
            <a:pPr marL="0" lvl="0" indent="0" algn="just" fontAlgn="base">
              <a:spcBef>
                <a:spcPct val="50000"/>
              </a:spcBef>
              <a:spcAft>
                <a:spcPct val="0"/>
              </a:spcAft>
              <a:buNone/>
            </a:pPr>
            <a:r>
              <a:rPr lang="tr-TR" altLang="tr-TR" sz="2000" dirty="0">
                <a:solidFill>
                  <a:srgbClr val="000000"/>
                </a:solidFill>
              </a:rPr>
              <a:t>3) Sulamadan 1-2 gün sonra toprak yüzeyi bir kültivatörle düzeltilir ve bastırılır. Toprak iyice düzeltilmezse,  </a:t>
            </a:r>
            <a:r>
              <a:rPr lang="tr-TR" altLang="tr-TR" sz="2000" dirty="0" err="1">
                <a:solidFill>
                  <a:srgbClr val="000000"/>
                </a:solidFill>
              </a:rPr>
              <a:t>solarizasyonun</a:t>
            </a:r>
            <a:r>
              <a:rPr lang="tr-TR" altLang="tr-TR" sz="2000" dirty="0">
                <a:solidFill>
                  <a:srgbClr val="000000"/>
                </a:solidFill>
              </a:rPr>
              <a:t> başarı şansı azalır.</a:t>
            </a:r>
          </a:p>
          <a:p>
            <a:pPr lvl="0" algn="just">
              <a:buNone/>
            </a:pPr>
            <a:r>
              <a:rPr lang="tr-TR" sz="2000" dirty="0" smtClean="0">
                <a:solidFill>
                  <a:prstClr val="black"/>
                </a:solidFill>
              </a:rPr>
              <a:t>4) </a:t>
            </a:r>
            <a:r>
              <a:rPr lang="tr-TR" sz="2000" dirty="0">
                <a:solidFill>
                  <a:prstClr val="black"/>
                </a:solidFill>
              </a:rPr>
              <a:t>Toprak 0.030 mm kalınlıkta, şeffaf polietilen bir örtü ile tamamen kapatılır. Örtünün</a:t>
            </a:r>
          </a:p>
          <a:p>
            <a:pPr lvl="0" algn="just">
              <a:buNone/>
            </a:pPr>
            <a:r>
              <a:rPr lang="tr-TR" sz="2000" dirty="0">
                <a:solidFill>
                  <a:prstClr val="black"/>
                </a:solidFill>
              </a:rPr>
              <a:t>kenarları iyice toprak içine sokularak nemin uzun süre toprakta kalmasına çalışılır.</a:t>
            </a:r>
          </a:p>
          <a:p>
            <a:pPr lvl="0" algn="just">
              <a:buNone/>
            </a:pPr>
            <a:r>
              <a:rPr lang="tr-TR" sz="2000" dirty="0">
                <a:solidFill>
                  <a:prstClr val="black"/>
                </a:solidFill>
              </a:rPr>
              <a:t>5) Toprak nemini korumak için her 10-14 günde bir yağmurlama yöntemi ile sulama</a:t>
            </a:r>
          </a:p>
          <a:p>
            <a:pPr lvl="0" algn="just">
              <a:buNone/>
            </a:pPr>
            <a:r>
              <a:rPr lang="tr-TR" sz="2000" dirty="0">
                <a:solidFill>
                  <a:prstClr val="black"/>
                </a:solidFill>
              </a:rPr>
              <a:t>tekrarlanır. Sulama yapılırken örtü kaldırılır, bitince tekrar örtülür.</a:t>
            </a:r>
          </a:p>
          <a:p>
            <a:pPr lvl="0" algn="just">
              <a:buNone/>
            </a:pPr>
            <a:r>
              <a:rPr lang="tr-TR" sz="2000" dirty="0">
                <a:solidFill>
                  <a:prstClr val="black"/>
                </a:solidFill>
              </a:rPr>
              <a:t>6) 4-6 hafta sonra örtü kaldırılır. Gerekli </a:t>
            </a:r>
            <a:r>
              <a:rPr lang="tr-TR" sz="2000" dirty="0" err="1">
                <a:solidFill>
                  <a:prstClr val="black"/>
                </a:solidFill>
              </a:rPr>
              <a:t>kültivasyon</a:t>
            </a:r>
            <a:r>
              <a:rPr lang="tr-TR" sz="2000" dirty="0">
                <a:solidFill>
                  <a:prstClr val="black"/>
                </a:solidFill>
              </a:rPr>
              <a:t> ile birlikte hemen ekim veya</a:t>
            </a:r>
          </a:p>
          <a:p>
            <a:pPr lvl="0" algn="just">
              <a:buNone/>
            </a:pPr>
            <a:r>
              <a:rPr lang="tr-TR" sz="2000" dirty="0">
                <a:solidFill>
                  <a:prstClr val="black"/>
                </a:solidFill>
              </a:rPr>
              <a:t>dikime geçilir. Hemen ekim dikim yapılamayacaksa, toprak öylece bırakılır, işlenmez.</a:t>
            </a:r>
          </a:p>
          <a:p>
            <a:pPr lvl="0" algn="just">
              <a:buNone/>
            </a:pPr>
            <a:endParaRPr lang="tr-TR" sz="2000" dirty="0">
              <a:solidFill>
                <a:prstClr val="black"/>
              </a:solidFill>
            </a:endParaRPr>
          </a:p>
          <a:p>
            <a:pPr marL="0" indent="0" algn="just">
              <a:buNone/>
            </a:pPr>
            <a:endParaRPr lang="tr-TR" sz="2400" b="1" cap="small" dirty="0">
              <a:latin typeface="Times New Roman" pitchFamily="18" charset="0"/>
              <a:cs typeface="Times New Roman" pitchFamily="18" charset="0"/>
            </a:endParaRPr>
          </a:p>
          <a:p>
            <a:pPr marL="0" indent="0">
              <a:buNone/>
            </a:pPr>
            <a:endParaRPr lang="tr-TR" sz="2000" dirty="0"/>
          </a:p>
        </p:txBody>
      </p:sp>
    </p:spTree>
    <p:extLst>
      <p:ext uri="{BB962C8B-B14F-4D97-AF65-F5344CB8AC3E}">
        <p14:creationId xmlns:p14="http://schemas.microsoft.com/office/powerpoint/2010/main" val="2880019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99392"/>
            <a:ext cx="8229600" cy="720080"/>
          </a:xfrm>
        </p:spPr>
        <p:txBody>
          <a:bodyPr>
            <a:normAutofit/>
          </a:bodyPr>
          <a:lstStyle/>
          <a:p>
            <a:r>
              <a:rPr lang="tr-TR" sz="2000" b="1" dirty="0" smtClean="0">
                <a:solidFill>
                  <a:srgbClr val="FF0000"/>
                </a:solidFill>
              </a:rPr>
              <a:t>FİZİKSEL MÜCADELE</a:t>
            </a:r>
            <a:endParaRPr lang="tr-TR" sz="2000" b="1" dirty="0">
              <a:solidFill>
                <a:srgbClr val="FF0000"/>
              </a:solidFill>
            </a:endParaRPr>
          </a:p>
        </p:txBody>
      </p:sp>
      <p:sp>
        <p:nvSpPr>
          <p:cNvPr id="3" name="2 İçerik Yer Tutucusu"/>
          <p:cNvSpPr>
            <a:spLocks noGrp="1"/>
          </p:cNvSpPr>
          <p:nvPr>
            <p:ph idx="1"/>
          </p:nvPr>
        </p:nvSpPr>
        <p:spPr>
          <a:xfrm>
            <a:off x="0" y="476672"/>
            <a:ext cx="9143999" cy="6336704"/>
          </a:xfrm>
          <a:solidFill>
            <a:schemeClr val="accent5">
              <a:lumMod val="20000"/>
              <a:lumOff val="80000"/>
            </a:schemeClr>
          </a:solidFill>
        </p:spPr>
        <p:txBody>
          <a:bodyPr>
            <a:normAutofit/>
          </a:bodyPr>
          <a:lstStyle/>
          <a:p>
            <a:pPr lvl="0" algn="just">
              <a:buNone/>
            </a:pPr>
            <a:endParaRPr lang="tr-TR" sz="2000" dirty="0" smtClean="0"/>
          </a:p>
          <a:p>
            <a:pPr lvl="0" algn="just">
              <a:buNone/>
            </a:pPr>
            <a:r>
              <a:rPr lang="tr-TR" sz="2400" dirty="0" smtClean="0"/>
              <a:t>Nemli </a:t>
            </a:r>
            <a:r>
              <a:rPr lang="tr-TR" sz="2400" dirty="0"/>
              <a:t>toprağın polietilen örtülerle kapalı tutularak ısıtılması ile </a:t>
            </a:r>
            <a:r>
              <a:rPr lang="tr-TR" sz="2400" dirty="0" smtClean="0"/>
              <a:t>toprak</a:t>
            </a:r>
          </a:p>
          <a:p>
            <a:pPr lvl="0" algn="just">
              <a:buNone/>
            </a:pPr>
            <a:r>
              <a:rPr lang="tr-TR" sz="2400" dirty="0" smtClean="0"/>
              <a:t>Kaynaklı patojenlerin yanı sıra </a:t>
            </a:r>
            <a:r>
              <a:rPr lang="tr-TR" sz="2400" dirty="0" err="1" smtClean="0"/>
              <a:t>nematod</a:t>
            </a:r>
            <a:r>
              <a:rPr lang="tr-TR" sz="2400" dirty="0"/>
              <a:t>, yabancı ot ve çiçekli </a:t>
            </a:r>
            <a:r>
              <a:rPr lang="tr-TR" sz="2400" dirty="0" smtClean="0"/>
              <a:t>parazit</a:t>
            </a:r>
          </a:p>
          <a:p>
            <a:pPr lvl="0" algn="just">
              <a:buNone/>
            </a:pPr>
            <a:r>
              <a:rPr lang="tr-TR" sz="2400" dirty="0" smtClean="0"/>
              <a:t>bitkilerin </a:t>
            </a:r>
            <a:r>
              <a:rPr lang="tr-TR" sz="2400" dirty="0"/>
              <a:t>de </a:t>
            </a:r>
            <a:r>
              <a:rPr lang="tr-TR" sz="2400" dirty="0" smtClean="0"/>
              <a:t>kontrol edildiği </a:t>
            </a:r>
            <a:r>
              <a:rPr lang="tr-TR" sz="2400" dirty="0"/>
              <a:t>bildirilmektedir. </a:t>
            </a:r>
            <a:endParaRPr lang="tr-TR" sz="2400" dirty="0" smtClean="0"/>
          </a:p>
          <a:p>
            <a:pPr lvl="0" algn="just">
              <a:buNone/>
            </a:pPr>
            <a:endParaRPr lang="tr-TR" sz="2400" dirty="0" smtClean="0"/>
          </a:p>
          <a:p>
            <a:pPr lvl="0" algn="just">
              <a:buNone/>
            </a:pPr>
            <a:r>
              <a:rPr lang="tr-TR" sz="2400" b="1" dirty="0" smtClean="0"/>
              <a:t>Bu </a:t>
            </a:r>
            <a:r>
              <a:rPr lang="tr-TR" sz="2400" b="1" dirty="0"/>
              <a:t>yöntemle kontrol edilebilen patojenlerden </a:t>
            </a:r>
            <a:r>
              <a:rPr lang="tr-TR" sz="2400" b="1" dirty="0" smtClean="0"/>
              <a:t>bazıları:</a:t>
            </a:r>
          </a:p>
          <a:p>
            <a:pPr lvl="0" algn="just">
              <a:buNone/>
            </a:pPr>
            <a:r>
              <a:rPr lang="tr-TR" sz="2400" i="1" dirty="0" err="1" smtClean="0"/>
              <a:t>Solanaceae</a:t>
            </a:r>
            <a:r>
              <a:rPr lang="tr-TR" sz="2400" dirty="0" err="1" smtClean="0"/>
              <a:t>’lerdeki</a:t>
            </a:r>
            <a:r>
              <a:rPr lang="tr-TR" sz="2400" dirty="0" smtClean="0"/>
              <a:t> </a:t>
            </a:r>
            <a:r>
              <a:rPr lang="tr-TR" sz="2400" b="1" i="1" dirty="0" err="1" smtClean="0"/>
              <a:t>Verticillium</a:t>
            </a:r>
            <a:r>
              <a:rPr lang="tr-TR" sz="2400" dirty="0"/>
              <a:t> </a:t>
            </a:r>
            <a:r>
              <a:rPr lang="tr-TR" sz="2400" dirty="0" smtClean="0"/>
              <a:t>hastalıkları</a:t>
            </a:r>
            <a:r>
              <a:rPr lang="tr-TR" sz="2400" dirty="0"/>
              <a:t>, </a:t>
            </a:r>
            <a:endParaRPr lang="tr-TR" sz="2400" dirty="0" smtClean="0"/>
          </a:p>
          <a:p>
            <a:pPr lvl="0" algn="just">
              <a:buNone/>
            </a:pPr>
            <a:r>
              <a:rPr lang="tr-TR" sz="2400" dirty="0" smtClean="0"/>
              <a:t>Patates</a:t>
            </a:r>
            <a:r>
              <a:rPr lang="tr-TR" sz="2400" dirty="0"/>
              <a:t>, pamuk ve soğanda </a:t>
            </a:r>
            <a:r>
              <a:rPr lang="tr-TR" sz="2400" b="1" i="1" dirty="0" err="1" smtClean="0"/>
              <a:t>Rhizoctonia</a:t>
            </a:r>
            <a:r>
              <a:rPr lang="tr-TR" sz="2400" b="1" i="1" dirty="0"/>
              <a:t> </a:t>
            </a:r>
            <a:r>
              <a:rPr lang="tr-TR" sz="2400" b="1" dirty="0" err="1" smtClean="0"/>
              <a:t>solani</a:t>
            </a:r>
            <a:r>
              <a:rPr lang="tr-TR" sz="2400" dirty="0"/>
              <a:t>, </a:t>
            </a:r>
            <a:endParaRPr lang="tr-TR" sz="2400" dirty="0" smtClean="0"/>
          </a:p>
          <a:p>
            <a:pPr lvl="0" algn="just">
              <a:buNone/>
            </a:pPr>
            <a:r>
              <a:rPr lang="tr-TR" sz="2400" dirty="0" smtClean="0"/>
              <a:t>pamuk</a:t>
            </a:r>
            <a:r>
              <a:rPr lang="tr-TR" sz="2400" dirty="0"/>
              <a:t>, domates </a:t>
            </a:r>
            <a:r>
              <a:rPr lang="tr-TR" sz="2400" dirty="0" smtClean="0"/>
              <a:t>ve soğanda </a:t>
            </a:r>
            <a:r>
              <a:rPr lang="tr-TR" sz="2400" b="1" i="1" dirty="0" err="1"/>
              <a:t>Fusarium</a:t>
            </a:r>
            <a:r>
              <a:rPr lang="tr-TR" sz="2400" b="1" i="1" dirty="0"/>
              <a:t> </a:t>
            </a:r>
            <a:r>
              <a:rPr lang="tr-TR" sz="2400" b="1" dirty="0" err="1"/>
              <a:t>spp</a:t>
            </a:r>
            <a:r>
              <a:rPr lang="tr-TR" sz="2400" b="1" dirty="0"/>
              <a:t>., </a:t>
            </a:r>
            <a:endParaRPr lang="tr-TR" sz="2400" b="1" dirty="0" smtClean="0"/>
          </a:p>
          <a:p>
            <a:pPr lvl="0" algn="just">
              <a:buNone/>
            </a:pPr>
            <a:r>
              <a:rPr lang="tr-TR" sz="2400" dirty="0" smtClean="0"/>
              <a:t>Havuç </a:t>
            </a:r>
            <a:r>
              <a:rPr lang="tr-TR" sz="2400" dirty="0"/>
              <a:t>ve patlıcanda </a:t>
            </a:r>
            <a:r>
              <a:rPr lang="tr-TR" sz="2400" b="1" i="1" dirty="0" err="1" smtClean="0"/>
              <a:t>Orabanche</a:t>
            </a:r>
            <a:r>
              <a:rPr lang="tr-TR" sz="2400" b="1" i="1" dirty="0"/>
              <a:t> </a:t>
            </a:r>
            <a:r>
              <a:rPr lang="tr-TR" sz="2400" b="1" dirty="0" err="1" smtClean="0"/>
              <a:t>spp</a:t>
            </a:r>
            <a:r>
              <a:rPr lang="tr-TR" sz="2400" b="1" dirty="0" smtClean="0"/>
              <a:t>.</a:t>
            </a:r>
            <a:r>
              <a:rPr lang="tr-TR" sz="2400" dirty="0" smtClean="0"/>
              <a:t>’</a:t>
            </a:r>
            <a:r>
              <a:rPr lang="tr-TR" sz="2400" dirty="0" err="1" smtClean="0"/>
              <a:t>dir</a:t>
            </a:r>
            <a:r>
              <a:rPr lang="tr-TR" sz="2400" dirty="0" smtClean="0"/>
              <a:t>.</a:t>
            </a:r>
            <a:endParaRPr lang="tr-TR" sz="2400" dirty="0"/>
          </a:p>
          <a:p>
            <a:pPr lvl="0" algn="just">
              <a:buNone/>
            </a:pPr>
            <a:endParaRPr lang="tr-TR" sz="20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5877272"/>
          </a:xfrm>
        </p:spPr>
        <p:txBody>
          <a:bodyPr>
            <a:normAutofit/>
          </a:bodyPr>
          <a:lstStyle/>
          <a:p>
            <a:pPr algn="l"/>
            <a:endParaRPr lang="tr-TR" sz="1600" dirty="0"/>
          </a:p>
        </p:txBody>
      </p:sp>
      <p:sp>
        <p:nvSpPr>
          <p:cNvPr id="3" name="İçerik Yer Tutucusu 2"/>
          <p:cNvSpPr>
            <a:spLocks noGrp="1"/>
          </p:cNvSpPr>
          <p:nvPr>
            <p:ph idx="1"/>
          </p:nvPr>
        </p:nvSpPr>
        <p:spPr>
          <a:xfrm>
            <a:off x="1" y="6381328"/>
            <a:ext cx="9143999" cy="360040"/>
          </a:xfrm>
        </p:spPr>
        <p:txBody>
          <a:bodyPr>
            <a:noAutofit/>
          </a:bodyPr>
          <a:lstStyle/>
          <a:p>
            <a:pPr marL="0" indent="0" algn="ctr">
              <a:buNone/>
            </a:pPr>
            <a:r>
              <a:rPr lang="tr-TR" sz="2800" b="1" dirty="0" smtClean="0"/>
              <a:t>Toprak yüzeyinin düzeltilmesi</a:t>
            </a:r>
            <a:endParaRPr lang="tr-TR" sz="2800" b="1"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6" y="-1539552"/>
            <a:ext cx="9173636" cy="792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991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9036496" cy="4495130"/>
          </a:xfrm>
        </p:spPr>
        <p:txBody>
          <a:bodyPr>
            <a:normAutofit/>
          </a:bodyPr>
          <a:lstStyle/>
          <a:p>
            <a:endParaRPr lang="tr-TR" sz="1800" dirty="0"/>
          </a:p>
        </p:txBody>
      </p:sp>
      <p:sp>
        <p:nvSpPr>
          <p:cNvPr id="3" name="İçerik Yer Tutucusu 2"/>
          <p:cNvSpPr>
            <a:spLocks noGrp="1"/>
          </p:cNvSpPr>
          <p:nvPr>
            <p:ph idx="1"/>
          </p:nvPr>
        </p:nvSpPr>
        <p:spPr>
          <a:xfrm>
            <a:off x="0" y="6309320"/>
            <a:ext cx="9252520" cy="546106"/>
          </a:xfrm>
        </p:spPr>
        <p:txBody>
          <a:bodyPr>
            <a:normAutofit/>
          </a:bodyPr>
          <a:lstStyle/>
          <a:p>
            <a:pPr marL="0" indent="0">
              <a:buNone/>
            </a:pPr>
            <a:r>
              <a:rPr lang="tr-TR" sz="2400" b="1" dirty="0"/>
              <a:t>Damla sulama borularının yerleştirilmesi ve naylon örtünün kapatılması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350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0" y="0"/>
            <a:ext cx="9144000" cy="620688"/>
          </a:xfr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a:normAutofit/>
          </a:bodyPr>
          <a:lstStyle/>
          <a:p>
            <a:r>
              <a:rPr lang="tr-TR" sz="2400" b="1" dirty="0" smtClean="0">
                <a:solidFill>
                  <a:srgbClr val="FF0000"/>
                </a:solidFill>
              </a:rPr>
              <a:t>YASAL (KANUNSAL) ÖNLEMLER</a:t>
            </a:r>
            <a:endParaRPr lang="tr-TR" sz="2400" b="1" dirty="0">
              <a:solidFill>
                <a:srgbClr val="FF0000"/>
              </a:solidFill>
            </a:endParaRPr>
          </a:p>
        </p:txBody>
      </p:sp>
      <p:sp>
        <p:nvSpPr>
          <p:cNvPr id="3" name="2 İçerik Yer Tutucusu"/>
          <p:cNvSpPr>
            <a:spLocks noGrp="1"/>
          </p:cNvSpPr>
          <p:nvPr>
            <p:ph idx="1"/>
          </p:nvPr>
        </p:nvSpPr>
        <p:spPr>
          <a:xfrm>
            <a:off x="0" y="692696"/>
            <a:ext cx="9144000" cy="6165304"/>
          </a:xfr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endParaRPr lang="tr-TR" dirty="0" smtClean="0"/>
          </a:p>
          <a:p>
            <a:pPr marL="0" indent="0" algn="just">
              <a:buNone/>
            </a:pPr>
            <a:r>
              <a:rPr lang="tr-TR" sz="2600" dirty="0" smtClean="0">
                <a:cs typeface="Times New Roman" pitchFamily="18" charset="0"/>
              </a:rPr>
              <a:t>Türkiye’de  15.5.1957 tarih ve </a:t>
            </a:r>
            <a:r>
              <a:rPr lang="tr-TR" sz="2600" b="1" dirty="0" smtClean="0">
                <a:cs typeface="Times New Roman" pitchFamily="18" charset="0"/>
              </a:rPr>
              <a:t>6968</a:t>
            </a:r>
            <a:r>
              <a:rPr lang="tr-TR" sz="2600" dirty="0" smtClean="0">
                <a:cs typeface="Times New Roman" pitchFamily="18" charset="0"/>
              </a:rPr>
              <a:t> sayılı zirai mücadele ve zirai karantina kanununun bazı maddeleri karantina ile ilgili yasal önlemleri içermektedir. </a:t>
            </a:r>
          </a:p>
          <a:p>
            <a:pPr marL="0" indent="0" algn="ctr">
              <a:buNone/>
            </a:pPr>
            <a:r>
              <a:rPr lang="tr-TR" sz="2600" b="1" dirty="0" smtClean="0">
                <a:cs typeface="Times New Roman" pitchFamily="18" charset="0"/>
              </a:rPr>
              <a:t>Karantina </a:t>
            </a:r>
          </a:p>
          <a:p>
            <a:pPr marL="0" indent="0" algn="ctr">
              <a:buNone/>
            </a:pPr>
            <a:r>
              <a:rPr lang="tr-TR" sz="2600" b="1" dirty="0">
                <a:cs typeface="Times New Roman" pitchFamily="18" charset="0"/>
              </a:rPr>
              <a:t>İ</a:t>
            </a:r>
            <a:r>
              <a:rPr lang="tr-TR" sz="2600" b="1" dirty="0" smtClean="0">
                <a:cs typeface="Times New Roman" pitchFamily="18" charset="0"/>
              </a:rPr>
              <a:t>ç ve dış karantina olmak üzere ikiye ayrılmaktadır.</a:t>
            </a:r>
          </a:p>
          <a:p>
            <a:pPr marL="0" indent="0" algn="just">
              <a:buNone/>
            </a:pPr>
            <a:r>
              <a:rPr lang="tr-TR" sz="2600" b="1" dirty="0">
                <a:solidFill>
                  <a:schemeClr val="tx1"/>
                </a:solidFill>
                <a:cs typeface="Times New Roman" pitchFamily="18" charset="0"/>
              </a:rPr>
              <a:t>İç karantina önlemleri, </a:t>
            </a:r>
            <a:r>
              <a:rPr lang="tr-TR" sz="2600" i="1" u="sng" dirty="0" smtClean="0">
                <a:solidFill>
                  <a:schemeClr val="tx1"/>
                </a:solidFill>
                <a:cs typeface="Times New Roman" pitchFamily="18" charset="0"/>
              </a:rPr>
              <a:t>ülke içindeki</a:t>
            </a:r>
            <a:r>
              <a:rPr lang="tr-TR" sz="2600" i="1" dirty="0" smtClean="0">
                <a:solidFill>
                  <a:schemeClr val="tx1"/>
                </a:solidFill>
                <a:cs typeface="Times New Roman" pitchFamily="18" charset="0"/>
              </a:rPr>
              <a:t> </a:t>
            </a:r>
            <a:r>
              <a:rPr lang="tr-TR" sz="2600" dirty="0" smtClean="0">
                <a:solidFill>
                  <a:schemeClr val="tx1"/>
                </a:solidFill>
                <a:cs typeface="Times New Roman" pitchFamily="18" charset="0"/>
              </a:rPr>
              <a:t>belirli bir bölgeden diğer </a:t>
            </a:r>
            <a:r>
              <a:rPr lang="tr-TR" sz="2600" dirty="0">
                <a:solidFill>
                  <a:schemeClr val="tx1"/>
                </a:solidFill>
                <a:cs typeface="Times New Roman" pitchFamily="18" charset="0"/>
              </a:rPr>
              <a:t>bölgeye bitki veya çeşitli bitki aksamları ile  girebilecek hastalık etmenleri,  yabancı otlar, parazit bitkiler ile zararlıların girmesini önlemeye yöneliktir. </a:t>
            </a:r>
          </a:p>
          <a:p>
            <a:pPr marL="0" indent="0" algn="just">
              <a:buNone/>
            </a:pPr>
            <a:r>
              <a:rPr lang="tr-TR" sz="2600" b="1" dirty="0" smtClean="0">
                <a:cs typeface="Times New Roman" pitchFamily="18" charset="0"/>
              </a:rPr>
              <a:t>Dış karantina önlemleri</a:t>
            </a:r>
            <a:r>
              <a:rPr lang="tr-TR" sz="2600" dirty="0" smtClean="0">
                <a:cs typeface="Times New Roman" pitchFamily="18" charset="0"/>
              </a:rPr>
              <a:t>, </a:t>
            </a:r>
            <a:r>
              <a:rPr lang="tr-TR" sz="2600" i="1" u="sng" dirty="0" smtClean="0">
                <a:cs typeface="Times New Roman" pitchFamily="18" charset="0"/>
              </a:rPr>
              <a:t>ülke dışından</a:t>
            </a:r>
            <a:r>
              <a:rPr lang="tr-TR" sz="2600" i="1" dirty="0" smtClean="0">
                <a:cs typeface="Times New Roman" pitchFamily="18" charset="0"/>
              </a:rPr>
              <a:t> </a:t>
            </a:r>
            <a:r>
              <a:rPr lang="tr-TR" sz="2600" dirty="0" smtClean="0">
                <a:cs typeface="Times New Roman" pitchFamily="18" charset="0"/>
              </a:rPr>
              <a:t>bitki veya çeşitli bitki aksamları ile  girebilecek hastalık etmenleri,  yabancı otlar, parazit bitkiler ile zararlıların girmesini önlemeye yöneliktir. </a:t>
            </a:r>
          </a:p>
          <a:p>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5373216"/>
          </a:xfrm>
        </p:spPr>
        <p:txBody>
          <a:bodyPr/>
          <a:lstStyle/>
          <a:p>
            <a:endParaRPr lang="tr-TR" dirty="0"/>
          </a:p>
        </p:txBody>
      </p:sp>
      <p:sp>
        <p:nvSpPr>
          <p:cNvPr id="3" name="İçerik Yer Tutucusu 2"/>
          <p:cNvSpPr>
            <a:spLocks noGrp="1"/>
          </p:cNvSpPr>
          <p:nvPr>
            <p:ph idx="1"/>
          </p:nvPr>
        </p:nvSpPr>
        <p:spPr>
          <a:xfrm>
            <a:off x="0" y="5877272"/>
            <a:ext cx="8686800" cy="980728"/>
          </a:xfrm>
        </p:spPr>
        <p:txBody>
          <a:bodyPr>
            <a:normAutofit fontScale="92500" lnSpcReduction="10000"/>
          </a:bodyPr>
          <a:lstStyle/>
          <a:p>
            <a:pPr marL="0" indent="0">
              <a:buNone/>
            </a:pPr>
            <a:endParaRPr lang="tr-TR" dirty="0" smtClean="0">
              <a:solidFill>
                <a:srgbClr val="000000"/>
              </a:solidFill>
              <a:latin typeface="Arial"/>
            </a:endParaRPr>
          </a:p>
          <a:p>
            <a:pPr marL="0" indent="0" algn="ctr">
              <a:buNone/>
            </a:pPr>
            <a:r>
              <a:rPr lang="tr-TR" sz="2800" b="1" dirty="0" smtClean="0">
                <a:solidFill>
                  <a:srgbClr val="000000"/>
                </a:solidFill>
              </a:rPr>
              <a:t>Toprak </a:t>
            </a:r>
            <a:r>
              <a:rPr lang="tr-TR" sz="2800" b="1" dirty="0">
                <a:solidFill>
                  <a:srgbClr val="000000"/>
                </a:solidFill>
              </a:rPr>
              <a:t>yüzeyinin naylon örtü ile kapatılması </a:t>
            </a:r>
            <a:endParaRPr lang="tr-TR" sz="28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3608"/>
            <a:ext cx="9143999" cy="8352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8320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9036496" cy="4941168"/>
          </a:xfrm>
        </p:spPr>
        <p:txBody>
          <a:bodyPr>
            <a:normAutofit/>
          </a:bodyPr>
          <a:lstStyle/>
          <a:p>
            <a:pPr algn="l"/>
            <a:endParaRPr lang="tr-TR" sz="1800" dirty="0"/>
          </a:p>
        </p:txBody>
      </p:sp>
      <p:sp>
        <p:nvSpPr>
          <p:cNvPr id="3" name="İçerik Yer Tutucusu 2"/>
          <p:cNvSpPr>
            <a:spLocks noGrp="1"/>
          </p:cNvSpPr>
          <p:nvPr>
            <p:ph idx="1"/>
          </p:nvPr>
        </p:nvSpPr>
        <p:spPr>
          <a:xfrm>
            <a:off x="0" y="6381328"/>
            <a:ext cx="9144000" cy="360040"/>
          </a:xfrm>
        </p:spPr>
        <p:txBody>
          <a:bodyPr>
            <a:noAutofit/>
          </a:bodyPr>
          <a:lstStyle/>
          <a:p>
            <a:pPr marL="0" indent="0" algn="ctr">
              <a:buNone/>
            </a:pPr>
            <a:r>
              <a:rPr lang="tr-TR" sz="2800" b="1" dirty="0" err="1" smtClean="0"/>
              <a:t>Solarizasyon</a:t>
            </a:r>
            <a:r>
              <a:rPr lang="tr-TR" sz="2800" b="1" dirty="0" smtClean="0"/>
              <a:t> Uygulaması</a:t>
            </a:r>
            <a:endParaRPr lang="tr-TR" sz="2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5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4393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5">
              <a:lumMod val="20000"/>
              <a:lumOff val="80000"/>
            </a:schemeClr>
          </a:solidFill>
        </p:spPr>
        <p:txBody>
          <a:bodyPr>
            <a:normAutofit/>
          </a:bodyPr>
          <a:lstStyle/>
          <a:p>
            <a:pPr lvl="0" fontAlgn="base">
              <a:lnSpc>
                <a:spcPct val="80000"/>
              </a:lnSpc>
              <a:spcAft>
                <a:spcPct val="0"/>
              </a:spcAft>
              <a:buNone/>
            </a:pPr>
            <a:endParaRPr lang="tr-TR" altLang="tr-TR" sz="2000" b="1" kern="0" dirty="0" smtClean="0">
              <a:solidFill>
                <a:srgbClr val="FF0000"/>
              </a:solidFill>
              <a:latin typeface="Arial"/>
            </a:endParaRPr>
          </a:p>
          <a:p>
            <a:pPr lvl="0" fontAlgn="base">
              <a:lnSpc>
                <a:spcPct val="80000"/>
              </a:lnSpc>
              <a:spcAft>
                <a:spcPct val="0"/>
              </a:spcAft>
              <a:buNone/>
            </a:pPr>
            <a:r>
              <a:rPr lang="tr-TR" altLang="tr-TR" sz="2000" b="1" kern="0" dirty="0" smtClean="0"/>
              <a:t>b.2) Tohumlara </a:t>
            </a:r>
            <a:r>
              <a:rPr lang="tr-TR" altLang="tr-TR" sz="2000" b="1" kern="0" dirty="0"/>
              <a:t>Termoterapi (</a:t>
            </a:r>
            <a:r>
              <a:rPr lang="tr-TR" altLang="tr-TR" sz="2000" b="1" kern="0" dirty="0" err="1"/>
              <a:t>Thermotherapy</a:t>
            </a:r>
            <a:r>
              <a:rPr lang="tr-TR" altLang="tr-TR" sz="2000" b="1" kern="0" dirty="0"/>
              <a:t>) Uygulaması: </a:t>
            </a:r>
            <a:endParaRPr lang="tr-TR" altLang="tr-TR" sz="2000" b="1" kern="0" dirty="0" smtClean="0"/>
          </a:p>
          <a:p>
            <a:pPr lvl="0" algn="just" fontAlgn="base">
              <a:lnSpc>
                <a:spcPct val="80000"/>
              </a:lnSpc>
              <a:spcAft>
                <a:spcPct val="0"/>
              </a:spcAft>
              <a:buNone/>
            </a:pPr>
            <a:endParaRPr lang="tr-TR" altLang="tr-TR" sz="2000" kern="0" dirty="0" smtClean="0">
              <a:solidFill>
                <a:srgbClr val="000000"/>
              </a:solidFill>
            </a:endParaRPr>
          </a:p>
          <a:p>
            <a:pPr lvl="0" algn="just" fontAlgn="base">
              <a:lnSpc>
                <a:spcPct val="80000"/>
              </a:lnSpc>
              <a:spcAft>
                <a:spcPct val="0"/>
              </a:spcAft>
              <a:buNone/>
            </a:pPr>
            <a:r>
              <a:rPr lang="tr-TR" altLang="tr-TR" sz="2000" kern="0" dirty="0" smtClean="0">
                <a:solidFill>
                  <a:srgbClr val="000000"/>
                </a:solidFill>
              </a:rPr>
              <a:t>Birçok </a:t>
            </a:r>
            <a:r>
              <a:rPr lang="tr-TR" altLang="tr-TR" sz="2000" kern="0" dirty="0">
                <a:solidFill>
                  <a:srgbClr val="000000"/>
                </a:solidFill>
              </a:rPr>
              <a:t>bakteriyel, </a:t>
            </a:r>
            <a:r>
              <a:rPr lang="tr-TR" altLang="tr-TR" sz="2000" kern="0" dirty="0" err="1">
                <a:solidFill>
                  <a:srgbClr val="000000"/>
                </a:solidFill>
              </a:rPr>
              <a:t>fungal</a:t>
            </a:r>
            <a:r>
              <a:rPr lang="tr-TR" altLang="tr-TR" sz="2000" kern="0" dirty="0">
                <a:solidFill>
                  <a:srgbClr val="000000"/>
                </a:solidFill>
              </a:rPr>
              <a:t> ve hatta bazı </a:t>
            </a:r>
            <a:r>
              <a:rPr lang="tr-TR" altLang="tr-TR" sz="2000" kern="0" dirty="0" err="1">
                <a:solidFill>
                  <a:srgbClr val="000000"/>
                </a:solidFill>
              </a:rPr>
              <a:t>viral</a:t>
            </a:r>
            <a:r>
              <a:rPr lang="tr-TR" altLang="tr-TR" sz="2000" kern="0" dirty="0">
                <a:solidFill>
                  <a:srgbClr val="000000"/>
                </a:solidFill>
              </a:rPr>
              <a:t> etmenlerle bulaşık olan tohumlar, </a:t>
            </a:r>
            <a:r>
              <a:rPr lang="tr-TR" altLang="tr-TR" sz="2000" kern="0" dirty="0" smtClean="0">
                <a:solidFill>
                  <a:srgbClr val="000000"/>
                </a:solidFill>
              </a:rPr>
              <a:t>sıcaklık</a:t>
            </a:r>
          </a:p>
          <a:p>
            <a:pPr lvl="0" algn="just" fontAlgn="base">
              <a:lnSpc>
                <a:spcPct val="80000"/>
              </a:lnSpc>
              <a:spcAft>
                <a:spcPct val="0"/>
              </a:spcAft>
              <a:buNone/>
            </a:pPr>
            <a:r>
              <a:rPr lang="tr-TR" altLang="tr-TR" sz="2000" kern="0" dirty="0" smtClean="0">
                <a:solidFill>
                  <a:srgbClr val="000000"/>
                </a:solidFill>
              </a:rPr>
              <a:t>uygulaması </a:t>
            </a:r>
            <a:r>
              <a:rPr lang="tr-TR" altLang="tr-TR" sz="2000" kern="0" dirty="0">
                <a:solidFill>
                  <a:srgbClr val="000000"/>
                </a:solidFill>
              </a:rPr>
              <a:t>ile temizlenebilir. Sıcaklık uygulamasının esası, tohumların </a:t>
            </a:r>
            <a:r>
              <a:rPr lang="tr-TR" altLang="tr-TR" sz="2000" kern="0" dirty="0" smtClean="0">
                <a:solidFill>
                  <a:srgbClr val="000000"/>
                </a:solidFill>
              </a:rPr>
              <a:t>canlılıklarına</a:t>
            </a:r>
          </a:p>
          <a:p>
            <a:pPr lvl="0" algn="just" fontAlgn="base">
              <a:lnSpc>
                <a:spcPct val="80000"/>
              </a:lnSpc>
              <a:spcAft>
                <a:spcPct val="0"/>
              </a:spcAft>
              <a:buNone/>
            </a:pPr>
            <a:r>
              <a:rPr lang="tr-TR" altLang="tr-TR" sz="2000" kern="0" dirty="0" smtClean="0">
                <a:solidFill>
                  <a:srgbClr val="000000"/>
                </a:solidFill>
              </a:rPr>
              <a:t>zarar </a:t>
            </a:r>
            <a:r>
              <a:rPr lang="tr-TR" altLang="tr-TR" sz="2000" kern="0" dirty="0">
                <a:solidFill>
                  <a:srgbClr val="000000"/>
                </a:solidFill>
              </a:rPr>
              <a:t>vermeksizin, içindeki veya üzerindeki patojenleri sıcaklık uygulaması </a:t>
            </a:r>
            <a:r>
              <a:rPr lang="tr-TR" altLang="tr-TR" sz="2000" kern="0" dirty="0" smtClean="0">
                <a:solidFill>
                  <a:srgbClr val="000000"/>
                </a:solidFill>
              </a:rPr>
              <a:t>ile</a:t>
            </a:r>
          </a:p>
          <a:p>
            <a:pPr lvl="0" algn="just" fontAlgn="base">
              <a:lnSpc>
                <a:spcPct val="80000"/>
              </a:lnSpc>
              <a:spcAft>
                <a:spcPct val="0"/>
              </a:spcAft>
              <a:buNone/>
            </a:pPr>
            <a:r>
              <a:rPr lang="tr-TR" altLang="tr-TR" sz="2000" kern="0" dirty="0" smtClean="0">
                <a:solidFill>
                  <a:srgbClr val="000000"/>
                </a:solidFill>
              </a:rPr>
              <a:t>öldürmektir</a:t>
            </a:r>
            <a:r>
              <a:rPr lang="tr-TR" altLang="tr-TR" sz="2000" kern="0" dirty="0">
                <a:solidFill>
                  <a:srgbClr val="000000"/>
                </a:solidFill>
              </a:rPr>
              <a:t>.</a:t>
            </a:r>
          </a:p>
          <a:p>
            <a:pPr lvl="0" fontAlgn="base">
              <a:lnSpc>
                <a:spcPct val="80000"/>
              </a:lnSpc>
              <a:spcAft>
                <a:spcPct val="0"/>
              </a:spcAft>
              <a:buNone/>
            </a:pPr>
            <a:endParaRPr lang="tr-TR" altLang="tr-TR" sz="2000" kern="0" dirty="0" smtClean="0">
              <a:solidFill>
                <a:srgbClr val="000000"/>
              </a:solidFill>
            </a:endParaRPr>
          </a:p>
          <a:p>
            <a:pPr lvl="0" fontAlgn="base">
              <a:lnSpc>
                <a:spcPct val="80000"/>
              </a:lnSpc>
              <a:spcAft>
                <a:spcPct val="0"/>
              </a:spcAft>
              <a:buNone/>
            </a:pPr>
            <a:r>
              <a:rPr lang="tr-TR" altLang="tr-TR" sz="2000" b="1" kern="0" dirty="0" smtClean="0">
                <a:solidFill>
                  <a:srgbClr val="000000"/>
                </a:solidFill>
              </a:rPr>
              <a:t>Tohumlar </a:t>
            </a:r>
            <a:r>
              <a:rPr lang="tr-TR" altLang="tr-TR" sz="2000" b="1" kern="0" dirty="0">
                <a:solidFill>
                  <a:srgbClr val="000000"/>
                </a:solidFill>
              </a:rPr>
              <a:t>için termoterapi uygulaması </a:t>
            </a:r>
            <a:r>
              <a:rPr lang="tr-TR" altLang="tr-TR" sz="2000" b="1" kern="0" dirty="0" smtClean="0">
                <a:solidFill>
                  <a:srgbClr val="000000"/>
                </a:solidFill>
              </a:rPr>
              <a:t>başlıca:</a:t>
            </a:r>
            <a:endParaRPr lang="tr-TR" altLang="tr-TR" sz="2000" b="1" kern="0" dirty="0">
              <a:solidFill>
                <a:srgbClr val="000000"/>
              </a:solidFill>
            </a:endParaRPr>
          </a:p>
          <a:p>
            <a:pPr lvl="0" fontAlgn="base">
              <a:lnSpc>
                <a:spcPct val="80000"/>
              </a:lnSpc>
              <a:spcAft>
                <a:spcPct val="0"/>
              </a:spcAft>
              <a:buNone/>
            </a:pPr>
            <a:r>
              <a:rPr lang="tr-TR" altLang="tr-TR" sz="2000" b="1" kern="0" dirty="0" smtClean="0">
                <a:solidFill>
                  <a:srgbClr val="000000"/>
                </a:solidFill>
              </a:rPr>
              <a:t>1) </a:t>
            </a:r>
            <a:r>
              <a:rPr lang="tr-TR" altLang="tr-TR" sz="2000" kern="0" dirty="0" smtClean="0">
                <a:solidFill>
                  <a:srgbClr val="000000"/>
                </a:solidFill>
              </a:rPr>
              <a:t>sıcak </a:t>
            </a:r>
            <a:r>
              <a:rPr lang="tr-TR" altLang="tr-TR" sz="2000" kern="0" dirty="0">
                <a:solidFill>
                  <a:srgbClr val="000000"/>
                </a:solidFill>
              </a:rPr>
              <a:t>su, </a:t>
            </a:r>
          </a:p>
          <a:p>
            <a:pPr lvl="0" fontAlgn="base">
              <a:lnSpc>
                <a:spcPct val="80000"/>
              </a:lnSpc>
              <a:spcAft>
                <a:spcPct val="0"/>
              </a:spcAft>
              <a:buNone/>
            </a:pPr>
            <a:r>
              <a:rPr lang="tr-TR" altLang="tr-TR" sz="2000" b="1" kern="0" dirty="0" smtClean="0">
                <a:solidFill>
                  <a:srgbClr val="000000"/>
                </a:solidFill>
              </a:rPr>
              <a:t>2) </a:t>
            </a:r>
            <a:r>
              <a:rPr lang="tr-TR" altLang="tr-TR" sz="2000" kern="0" dirty="0" smtClean="0">
                <a:solidFill>
                  <a:srgbClr val="000000"/>
                </a:solidFill>
              </a:rPr>
              <a:t>kuru </a:t>
            </a:r>
            <a:r>
              <a:rPr lang="tr-TR" altLang="tr-TR" sz="2000" kern="0" dirty="0">
                <a:solidFill>
                  <a:srgbClr val="000000"/>
                </a:solidFill>
              </a:rPr>
              <a:t>sıcaklık uygulaması ve</a:t>
            </a:r>
          </a:p>
          <a:p>
            <a:pPr lvl="0" fontAlgn="base">
              <a:lnSpc>
                <a:spcPct val="80000"/>
              </a:lnSpc>
              <a:spcAft>
                <a:spcPct val="0"/>
              </a:spcAft>
              <a:buNone/>
            </a:pPr>
            <a:r>
              <a:rPr lang="tr-TR" altLang="tr-TR" sz="2000" b="1" kern="0" dirty="0" smtClean="0">
                <a:solidFill>
                  <a:srgbClr val="000000"/>
                </a:solidFill>
              </a:rPr>
              <a:t>3) </a:t>
            </a:r>
            <a:r>
              <a:rPr lang="tr-TR" altLang="tr-TR" sz="2000" kern="0" dirty="0" smtClean="0">
                <a:solidFill>
                  <a:srgbClr val="000000"/>
                </a:solidFill>
              </a:rPr>
              <a:t>sıcak </a:t>
            </a:r>
            <a:r>
              <a:rPr lang="tr-TR" altLang="tr-TR" sz="2000" kern="0" dirty="0">
                <a:solidFill>
                  <a:srgbClr val="000000"/>
                </a:solidFill>
              </a:rPr>
              <a:t>buhar-hava karışımları şeklinde yürütülmektedir.   </a:t>
            </a:r>
          </a:p>
          <a:p>
            <a:pPr lvl="0" fontAlgn="base">
              <a:lnSpc>
                <a:spcPct val="80000"/>
              </a:lnSpc>
              <a:spcAft>
                <a:spcPct val="0"/>
              </a:spcAft>
              <a:buNone/>
            </a:pPr>
            <a:endParaRPr lang="tr-TR" altLang="tr-TR" sz="2000" b="1" kern="0" dirty="0" smtClean="0">
              <a:solidFill>
                <a:srgbClr val="000000"/>
              </a:solidFill>
            </a:endParaRPr>
          </a:p>
          <a:p>
            <a:pPr lvl="0" algn="just" fontAlgn="base">
              <a:lnSpc>
                <a:spcPct val="80000"/>
              </a:lnSpc>
              <a:spcAft>
                <a:spcPct val="0"/>
              </a:spcAft>
              <a:buNone/>
            </a:pPr>
            <a:r>
              <a:rPr lang="tr-TR" altLang="tr-TR" sz="2000" b="1" kern="0" dirty="0" smtClean="0">
                <a:solidFill>
                  <a:srgbClr val="000000"/>
                </a:solidFill>
              </a:rPr>
              <a:t>Sıcak </a:t>
            </a:r>
            <a:r>
              <a:rPr lang="tr-TR" altLang="tr-TR" sz="2000" b="1" kern="0" dirty="0">
                <a:solidFill>
                  <a:srgbClr val="000000"/>
                </a:solidFill>
              </a:rPr>
              <a:t>Su Uygulaması:</a:t>
            </a:r>
            <a:r>
              <a:rPr lang="tr-TR" altLang="tr-TR" sz="2000" kern="0" dirty="0">
                <a:solidFill>
                  <a:srgbClr val="000000"/>
                </a:solidFill>
              </a:rPr>
              <a:t> Tohumluğun sıcak su ile temizlenmesi işlemi, ilk defa </a:t>
            </a:r>
            <a:r>
              <a:rPr lang="tr-TR" altLang="tr-TR" sz="2000" kern="0" dirty="0" smtClean="0">
                <a:solidFill>
                  <a:srgbClr val="000000"/>
                </a:solidFill>
              </a:rPr>
              <a:t>1983</a:t>
            </a:r>
          </a:p>
          <a:p>
            <a:pPr lvl="0" algn="just" fontAlgn="base">
              <a:lnSpc>
                <a:spcPct val="80000"/>
              </a:lnSpc>
              <a:spcAft>
                <a:spcPct val="0"/>
              </a:spcAft>
              <a:buNone/>
            </a:pPr>
            <a:r>
              <a:rPr lang="tr-TR" altLang="tr-TR" sz="2000" kern="0" dirty="0" smtClean="0">
                <a:solidFill>
                  <a:srgbClr val="000000"/>
                </a:solidFill>
              </a:rPr>
              <a:t>yılında </a:t>
            </a:r>
            <a:r>
              <a:rPr lang="tr-TR" altLang="tr-TR" sz="2000" kern="0" dirty="0">
                <a:solidFill>
                  <a:srgbClr val="000000"/>
                </a:solidFill>
              </a:rPr>
              <a:t>Patates </a:t>
            </a:r>
            <a:r>
              <a:rPr lang="tr-TR" altLang="tr-TR" sz="2000" kern="0" dirty="0" err="1">
                <a:solidFill>
                  <a:srgbClr val="000000"/>
                </a:solidFill>
              </a:rPr>
              <a:t>mildiyösü</a:t>
            </a:r>
            <a:r>
              <a:rPr lang="tr-TR" altLang="tr-TR" sz="2000" kern="0" dirty="0">
                <a:solidFill>
                  <a:srgbClr val="000000"/>
                </a:solidFill>
              </a:rPr>
              <a:t> (</a:t>
            </a:r>
            <a:r>
              <a:rPr lang="tr-TR" altLang="tr-TR" sz="2000" b="1" i="1" kern="0" dirty="0" err="1">
                <a:solidFill>
                  <a:srgbClr val="000000"/>
                </a:solidFill>
              </a:rPr>
              <a:t>Phytophthora</a:t>
            </a:r>
            <a:r>
              <a:rPr lang="tr-TR" altLang="tr-TR" sz="2000" b="1" i="1" kern="0" dirty="0">
                <a:solidFill>
                  <a:srgbClr val="000000"/>
                </a:solidFill>
              </a:rPr>
              <a:t> </a:t>
            </a:r>
            <a:r>
              <a:rPr lang="tr-TR" altLang="tr-TR" sz="2000" b="1" i="1" kern="0" dirty="0" err="1">
                <a:solidFill>
                  <a:srgbClr val="000000"/>
                </a:solidFill>
              </a:rPr>
              <a:t>infestans</a:t>
            </a:r>
            <a:r>
              <a:rPr lang="tr-TR" altLang="tr-TR" sz="2000" kern="0" dirty="0">
                <a:solidFill>
                  <a:srgbClr val="000000"/>
                </a:solidFill>
              </a:rPr>
              <a:t>) hastalığına karşı </a:t>
            </a:r>
            <a:r>
              <a:rPr lang="tr-TR" altLang="tr-TR" sz="2000" kern="0" dirty="0" smtClean="0">
                <a:solidFill>
                  <a:srgbClr val="000000"/>
                </a:solidFill>
              </a:rPr>
              <a:t>başlamıştır.</a:t>
            </a:r>
          </a:p>
          <a:p>
            <a:pPr lvl="0" algn="just" fontAlgn="base">
              <a:lnSpc>
                <a:spcPct val="80000"/>
              </a:lnSpc>
              <a:spcAft>
                <a:spcPct val="0"/>
              </a:spcAft>
              <a:buNone/>
            </a:pPr>
            <a:endParaRPr lang="tr-TR" altLang="tr-TR" sz="2000" kern="0" dirty="0" smtClean="0">
              <a:solidFill>
                <a:srgbClr val="000000"/>
              </a:solidFill>
            </a:endParaRPr>
          </a:p>
          <a:p>
            <a:pPr lvl="0" algn="just" fontAlgn="base">
              <a:lnSpc>
                <a:spcPct val="80000"/>
              </a:lnSpc>
              <a:spcAft>
                <a:spcPct val="0"/>
              </a:spcAft>
              <a:buNone/>
            </a:pPr>
            <a:r>
              <a:rPr lang="tr-TR" altLang="tr-TR" sz="2000" kern="0" dirty="0" smtClean="0">
                <a:solidFill>
                  <a:srgbClr val="000000"/>
                </a:solidFill>
              </a:rPr>
              <a:t>Daha </a:t>
            </a:r>
            <a:r>
              <a:rPr lang="tr-TR" altLang="tr-TR" sz="2000" kern="0" dirty="0">
                <a:solidFill>
                  <a:srgbClr val="000000"/>
                </a:solidFill>
              </a:rPr>
              <a:t>sonra </a:t>
            </a:r>
            <a:r>
              <a:rPr lang="tr-TR" altLang="tr-TR" sz="2000" kern="0" dirty="0" err="1">
                <a:solidFill>
                  <a:srgbClr val="000000"/>
                </a:solidFill>
              </a:rPr>
              <a:t>fungal</a:t>
            </a:r>
            <a:r>
              <a:rPr lang="tr-TR" altLang="tr-TR" sz="2000" kern="0" dirty="0">
                <a:solidFill>
                  <a:srgbClr val="000000"/>
                </a:solidFill>
              </a:rPr>
              <a:t> kaynaklı patojenlerden </a:t>
            </a:r>
            <a:r>
              <a:rPr lang="tr-TR" altLang="tr-TR" sz="2000" kern="0" dirty="0" smtClean="0">
                <a:solidFill>
                  <a:srgbClr val="000000"/>
                </a:solidFill>
              </a:rPr>
              <a:t>yulaf </a:t>
            </a:r>
            <a:r>
              <a:rPr lang="tr-TR" altLang="tr-TR" sz="2000" kern="0" dirty="0">
                <a:solidFill>
                  <a:srgbClr val="000000"/>
                </a:solidFill>
              </a:rPr>
              <a:t>açık rastığı (</a:t>
            </a:r>
            <a:r>
              <a:rPr lang="tr-TR" altLang="tr-TR" sz="2000" b="1" i="1" kern="0" dirty="0" err="1">
                <a:solidFill>
                  <a:srgbClr val="000000"/>
                </a:solidFill>
              </a:rPr>
              <a:t>Ustilago</a:t>
            </a:r>
            <a:r>
              <a:rPr lang="tr-TR" altLang="tr-TR" sz="2000" b="1" i="1" kern="0" dirty="0">
                <a:solidFill>
                  <a:srgbClr val="000000"/>
                </a:solidFill>
              </a:rPr>
              <a:t> </a:t>
            </a:r>
            <a:r>
              <a:rPr lang="tr-TR" altLang="tr-TR" sz="2000" b="1" i="1" kern="0" dirty="0" err="1">
                <a:solidFill>
                  <a:srgbClr val="000000"/>
                </a:solidFill>
              </a:rPr>
              <a:t>avenae</a:t>
            </a:r>
            <a:r>
              <a:rPr lang="tr-TR" altLang="tr-TR" sz="2000" kern="0" dirty="0">
                <a:solidFill>
                  <a:srgbClr val="000000"/>
                </a:solidFill>
              </a:rPr>
              <a:t>) </a:t>
            </a:r>
            <a:r>
              <a:rPr lang="tr-TR" altLang="tr-TR" sz="2000" kern="0" dirty="0" smtClean="0">
                <a:solidFill>
                  <a:srgbClr val="000000"/>
                </a:solidFill>
              </a:rPr>
              <a:t>arpa</a:t>
            </a:r>
          </a:p>
          <a:p>
            <a:pPr lvl="0" algn="just" fontAlgn="base">
              <a:lnSpc>
                <a:spcPct val="80000"/>
              </a:lnSpc>
              <a:spcAft>
                <a:spcPct val="0"/>
              </a:spcAft>
              <a:buNone/>
            </a:pPr>
            <a:r>
              <a:rPr lang="tr-TR" altLang="tr-TR" sz="2000" kern="0" dirty="0" smtClean="0">
                <a:solidFill>
                  <a:srgbClr val="000000"/>
                </a:solidFill>
              </a:rPr>
              <a:t>açık </a:t>
            </a:r>
            <a:r>
              <a:rPr lang="tr-TR" altLang="tr-TR" sz="2000" kern="0" dirty="0">
                <a:solidFill>
                  <a:srgbClr val="000000"/>
                </a:solidFill>
              </a:rPr>
              <a:t>rastığı (</a:t>
            </a:r>
            <a:r>
              <a:rPr lang="tr-TR" altLang="tr-TR" sz="2000" b="1" i="1" kern="0" dirty="0">
                <a:solidFill>
                  <a:srgbClr val="000000"/>
                </a:solidFill>
              </a:rPr>
              <a:t>U. </a:t>
            </a:r>
            <a:r>
              <a:rPr lang="tr-TR" altLang="tr-TR" sz="2000" b="1" i="1" kern="0" dirty="0" err="1">
                <a:solidFill>
                  <a:srgbClr val="000000"/>
                </a:solidFill>
              </a:rPr>
              <a:t>nuda</a:t>
            </a:r>
            <a:r>
              <a:rPr lang="tr-TR" altLang="tr-TR" sz="2000" b="1" i="1" kern="0" dirty="0">
                <a:solidFill>
                  <a:srgbClr val="000000"/>
                </a:solidFill>
              </a:rPr>
              <a:t> </a:t>
            </a:r>
            <a:r>
              <a:rPr lang="tr-TR" altLang="tr-TR" sz="2000" b="1" i="1" kern="0" dirty="0" err="1" smtClean="0">
                <a:solidFill>
                  <a:srgbClr val="000000"/>
                </a:solidFill>
              </a:rPr>
              <a:t>hordei</a:t>
            </a:r>
            <a:r>
              <a:rPr lang="tr-TR" altLang="tr-TR" sz="2000" kern="0" dirty="0" smtClean="0">
                <a:solidFill>
                  <a:srgbClr val="000000"/>
                </a:solidFill>
              </a:rPr>
              <a:t>), Kereviz </a:t>
            </a:r>
            <a:r>
              <a:rPr lang="tr-TR" altLang="tr-TR" sz="2000" kern="0" dirty="0">
                <a:solidFill>
                  <a:srgbClr val="000000"/>
                </a:solidFill>
              </a:rPr>
              <a:t>yanıklığı (</a:t>
            </a:r>
            <a:r>
              <a:rPr lang="tr-TR" altLang="tr-TR" sz="2000" b="1" i="1" kern="0" dirty="0" err="1">
                <a:solidFill>
                  <a:srgbClr val="000000"/>
                </a:solidFill>
              </a:rPr>
              <a:t>Septoria</a:t>
            </a:r>
            <a:r>
              <a:rPr lang="tr-TR" altLang="tr-TR" sz="2000" b="1" i="1" kern="0" dirty="0">
                <a:solidFill>
                  <a:srgbClr val="000000"/>
                </a:solidFill>
              </a:rPr>
              <a:t> </a:t>
            </a:r>
            <a:r>
              <a:rPr lang="tr-TR" altLang="tr-TR" sz="2000" b="1" i="1" kern="0" dirty="0" err="1">
                <a:solidFill>
                  <a:srgbClr val="000000"/>
                </a:solidFill>
              </a:rPr>
              <a:t>apiicola</a:t>
            </a:r>
            <a:r>
              <a:rPr lang="tr-TR" altLang="tr-TR" sz="2000" kern="0" dirty="0" smtClean="0">
                <a:solidFill>
                  <a:srgbClr val="000000"/>
                </a:solidFill>
              </a:rPr>
              <a:t>)’</a:t>
            </a:r>
            <a:r>
              <a:rPr lang="tr-TR" altLang="tr-TR" sz="2000" kern="0" dirty="0" err="1" smtClean="0">
                <a:solidFill>
                  <a:srgbClr val="000000"/>
                </a:solidFill>
              </a:rPr>
              <a:t>na</a:t>
            </a:r>
            <a:r>
              <a:rPr lang="tr-TR" altLang="tr-TR" sz="2000" kern="0" dirty="0" smtClean="0">
                <a:solidFill>
                  <a:srgbClr val="000000"/>
                </a:solidFill>
              </a:rPr>
              <a:t> karşı</a:t>
            </a:r>
          </a:p>
          <a:p>
            <a:pPr lvl="0" algn="just" fontAlgn="base">
              <a:lnSpc>
                <a:spcPct val="80000"/>
              </a:lnSpc>
              <a:spcAft>
                <a:spcPct val="0"/>
              </a:spcAft>
              <a:buNone/>
            </a:pPr>
            <a:r>
              <a:rPr lang="tr-TR" altLang="tr-TR" sz="2000" kern="0" dirty="0" smtClean="0">
                <a:solidFill>
                  <a:srgbClr val="000000"/>
                </a:solidFill>
              </a:rPr>
              <a:t>kullanılmıştır</a:t>
            </a:r>
            <a:r>
              <a:rPr lang="tr-TR" altLang="tr-TR" sz="2000" kern="0" dirty="0">
                <a:solidFill>
                  <a:srgbClr val="000000"/>
                </a:solidFill>
              </a:rPr>
              <a:t>. </a:t>
            </a:r>
          </a:p>
          <a:p>
            <a:pPr marL="0" indent="0">
              <a:buNone/>
            </a:pPr>
            <a:endParaRPr lang="tr-TR" sz="2000" dirty="0"/>
          </a:p>
        </p:txBody>
      </p:sp>
    </p:spTree>
    <p:extLst>
      <p:ext uri="{BB962C8B-B14F-4D97-AF65-F5344CB8AC3E}">
        <p14:creationId xmlns:p14="http://schemas.microsoft.com/office/powerpoint/2010/main" val="3215855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252520" cy="6858000"/>
          </a:xfrm>
          <a:solidFill>
            <a:schemeClr val="accent5">
              <a:lumMod val="20000"/>
              <a:lumOff val="80000"/>
            </a:schemeClr>
          </a:solidFill>
        </p:spPr>
        <p:txBody>
          <a:bodyPr>
            <a:normAutofit/>
          </a:bodyPr>
          <a:lstStyle/>
          <a:p>
            <a:pPr lvl="0" fontAlgn="base">
              <a:lnSpc>
                <a:spcPct val="90000"/>
              </a:lnSpc>
              <a:spcAft>
                <a:spcPct val="0"/>
              </a:spcAft>
              <a:buNone/>
            </a:pPr>
            <a:endParaRPr lang="tr-TR" altLang="tr-TR" sz="1800" b="1" kern="0" dirty="0" smtClean="0">
              <a:solidFill>
                <a:srgbClr val="FF0000"/>
              </a:solidFill>
              <a:latin typeface="Arial"/>
            </a:endParaRPr>
          </a:p>
          <a:p>
            <a:pPr lvl="0" fontAlgn="base">
              <a:lnSpc>
                <a:spcPct val="90000"/>
              </a:lnSpc>
              <a:spcAft>
                <a:spcPct val="0"/>
              </a:spcAft>
              <a:buNone/>
            </a:pPr>
            <a:r>
              <a:rPr lang="tr-TR" altLang="tr-TR" sz="1800" b="1" kern="0" dirty="0" smtClean="0">
                <a:latin typeface="Arial"/>
              </a:rPr>
              <a:t>Sıcak </a:t>
            </a:r>
            <a:r>
              <a:rPr lang="tr-TR" altLang="tr-TR" sz="1800" b="1" kern="0" dirty="0">
                <a:latin typeface="Arial"/>
              </a:rPr>
              <a:t>su uygulaması pratik olarak bazı dezavantajlara sahiptir:</a:t>
            </a:r>
          </a:p>
          <a:p>
            <a:pPr lvl="0" fontAlgn="base">
              <a:lnSpc>
                <a:spcPct val="90000"/>
              </a:lnSpc>
              <a:spcAft>
                <a:spcPct val="0"/>
              </a:spcAft>
              <a:buNone/>
            </a:pPr>
            <a:r>
              <a:rPr lang="tr-TR" altLang="tr-TR" sz="1800" b="1" kern="0" dirty="0" smtClean="0">
                <a:solidFill>
                  <a:srgbClr val="000000"/>
                </a:solidFill>
                <a:latin typeface="Arial"/>
              </a:rPr>
              <a:t>1</a:t>
            </a:r>
            <a:r>
              <a:rPr lang="tr-TR" altLang="tr-TR" sz="1800" b="1" kern="0" dirty="0">
                <a:solidFill>
                  <a:srgbClr val="000000"/>
                </a:solidFill>
                <a:latin typeface="Arial"/>
              </a:rPr>
              <a:t>) </a:t>
            </a:r>
            <a:r>
              <a:rPr lang="tr-TR" altLang="tr-TR" sz="1800" kern="0" dirty="0">
                <a:solidFill>
                  <a:srgbClr val="000000"/>
                </a:solidFill>
                <a:latin typeface="Arial"/>
              </a:rPr>
              <a:t>Tohumların canlılığının veya çimlenme gücünün zarar görme tehlikesi vardır. Özellikle bayat ve zayıf tohumlar daha çok zarar görebilirler.</a:t>
            </a:r>
          </a:p>
          <a:p>
            <a:pPr lvl="0" fontAlgn="base">
              <a:lnSpc>
                <a:spcPct val="90000"/>
              </a:lnSpc>
              <a:spcAft>
                <a:spcPct val="0"/>
              </a:spcAft>
              <a:buNone/>
            </a:pPr>
            <a:r>
              <a:rPr lang="tr-TR" altLang="tr-TR" sz="1800" b="1" kern="0" dirty="0" smtClean="0">
                <a:solidFill>
                  <a:srgbClr val="000000"/>
                </a:solidFill>
                <a:latin typeface="Arial"/>
              </a:rPr>
              <a:t>2</a:t>
            </a:r>
            <a:r>
              <a:rPr lang="tr-TR" altLang="tr-TR" sz="1800" b="1" kern="0" dirty="0">
                <a:solidFill>
                  <a:srgbClr val="000000"/>
                </a:solidFill>
                <a:latin typeface="Arial"/>
              </a:rPr>
              <a:t>)</a:t>
            </a:r>
            <a:r>
              <a:rPr lang="tr-TR" altLang="tr-TR" sz="1800" kern="0" dirty="0">
                <a:solidFill>
                  <a:srgbClr val="000000"/>
                </a:solidFill>
                <a:latin typeface="Arial"/>
              </a:rPr>
              <a:t> Bir defada az miktarda tohum sıcak su ile muamele edilebilir. Genellikle 0.5-2.5 kg tohuma termoterapi uygulanabilmektedir.</a:t>
            </a:r>
          </a:p>
          <a:p>
            <a:pPr lvl="0" fontAlgn="base">
              <a:lnSpc>
                <a:spcPct val="90000"/>
              </a:lnSpc>
              <a:spcAft>
                <a:spcPct val="0"/>
              </a:spcAft>
              <a:buNone/>
            </a:pPr>
            <a:r>
              <a:rPr lang="tr-TR" altLang="tr-TR" sz="1800" b="1" kern="0" dirty="0" smtClean="0">
                <a:solidFill>
                  <a:srgbClr val="000000"/>
                </a:solidFill>
                <a:latin typeface="Arial"/>
              </a:rPr>
              <a:t>3</a:t>
            </a:r>
            <a:r>
              <a:rPr lang="tr-TR" altLang="tr-TR" sz="1800" b="1" kern="0" dirty="0">
                <a:solidFill>
                  <a:srgbClr val="000000"/>
                </a:solidFill>
                <a:latin typeface="Arial"/>
              </a:rPr>
              <a:t>)</a:t>
            </a:r>
            <a:r>
              <a:rPr lang="tr-TR" altLang="tr-TR" sz="1800" kern="0" dirty="0">
                <a:solidFill>
                  <a:srgbClr val="000000"/>
                </a:solidFill>
                <a:latin typeface="Arial"/>
              </a:rPr>
              <a:t> Uygulama zorluğu vardır. Suyun başlangıçtan, uygulama sonuna kadar aynı sıcaklık düzeyinde tutulması oldukça güçtür.</a:t>
            </a:r>
          </a:p>
          <a:p>
            <a:pPr lvl="0" fontAlgn="base">
              <a:lnSpc>
                <a:spcPct val="90000"/>
              </a:lnSpc>
              <a:spcAft>
                <a:spcPct val="0"/>
              </a:spcAft>
              <a:buNone/>
            </a:pPr>
            <a:r>
              <a:rPr lang="tr-TR" altLang="tr-TR" sz="1800" b="1" kern="0" dirty="0" smtClean="0">
                <a:solidFill>
                  <a:srgbClr val="000000"/>
                </a:solidFill>
                <a:latin typeface="Arial"/>
              </a:rPr>
              <a:t>4</a:t>
            </a:r>
            <a:r>
              <a:rPr lang="tr-TR" altLang="tr-TR" sz="1800" b="1" kern="0" dirty="0">
                <a:solidFill>
                  <a:srgbClr val="000000"/>
                </a:solidFill>
                <a:latin typeface="Arial"/>
              </a:rPr>
              <a:t>)</a:t>
            </a:r>
            <a:r>
              <a:rPr lang="tr-TR" altLang="tr-TR" sz="1800" kern="0" dirty="0">
                <a:solidFill>
                  <a:srgbClr val="000000"/>
                </a:solidFill>
                <a:latin typeface="Arial"/>
              </a:rPr>
              <a:t> Termoterapi, her tohum patojeni için etkili değildir. Örneğin nohut, bezelye veya </a:t>
            </a:r>
            <a:r>
              <a:rPr lang="tr-TR" altLang="tr-TR" sz="1800" kern="0" dirty="0" smtClean="0">
                <a:solidFill>
                  <a:srgbClr val="000000"/>
                </a:solidFill>
                <a:latin typeface="Arial"/>
              </a:rPr>
              <a:t>fasulye</a:t>
            </a:r>
          </a:p>
          <a:p>
            <a:pPr lvl="0" fontAlgn="base">
              <a:lnSpc>
                <a:spcPct val="90000"/>
              </a:lnSpc>
              <a:spcAft>
                <a:spcPct val="0"/>
              </a:spcAft>
              <a:buNone/>
            </a:pPr>
            <a:r>
              <a:rPr lang="tr-TR" altLang="tr-TR" sz="1800" kern="0" dirty="0" smtClean="0">
                <a:solidFill>
                  <a:srgbClr val="000000"/>
                </a:solidFill>
                <a:latin typeface="Arial"/>
              </a:rPr>
              <a:t>gibi </a:t>
            </a:r>
            <a:r>
              <a:rPr lang="tr-TR" altLang="tr-TR" sz="1800" kern="0" dirty="0">
                <a:solidFill>
                  <a:srgbClr val="000000"/>
                </a:solidFill>
                <a:latin typeface="Arial"/>
              </a:rPr>
              <a:t>büyük tohumların </a:t>
            </a:r>
            <a:r>
              <a:rPr lang="tr-TR" altLang="tr-TR" sz="1800" kern="0" dirty="0" err="1">
                <a:solidFill>
                  <a:srgbClr val="000000"/>
                </a:solidFill>
                <a:latin typeface="Arial"/>
              </a:rPr>
              <a:t>Antraknoz</a:t>
            </a:r>
            <a:r>
              <a:rPr lang="tr-TR" altLang="tr-TR" sz="1800" kern="0" dirty="0">
                <a:solidFill>
                  <a:srgbClr val="000000"/>
                </a:solidFill>
                <a:latin typeface="Arial"/>
              </a:rPr>
              <a:t> gibi hastalıklarında etkisizdir.</a:t>
            </a:r>
          </a:p>
          <a:p>
            <a:pPr lvl="0" fontAlgn="base">
              <a:lnSpc>
                <a:spcPct val="90000"/>
              </a:lnSpc>
              <a:spcAft>
                <a:spcPct val="0"/>
              </a:spcAft>
              <a:buNone/>
            </a:pPr>
            <a:endParaRPr lang="tr-TR" altLang="tr-TR" sz="1800" kern="0" dirty="0" smtClean="0">
              <a:solidFill>
                <a:srgbClr val="000000"/>
              </a:solidFill>
              <a:latin typeface="Arial"/>
            </a:endParaRPr>
          </a:p>
          <a:p>
            <a:pPr lvl="0" algn="just" fontAlgn="base">
              <a:lnSpc>
                <a:spcPct val="90000"/>
              </a:lnSpc>
              <a:spcAft>
                <a:spcPct val="0"/>
              </a:spcAft>
              <a:buNone/>
            </a:pPr>
            <a:r>
              <a:rPr lang="tr-TR" altLang="tr-TR" sz="1800" kern="0" dirty="0" smtClean="0">
                <a:solidFill>
                  <a:srgbClr val="000000"/>
                </a:solidFill>
                <a:latin typeface="Arial"/>
              </a:rPr>
              <a:t>Sıcak </a:t>
            </a:r>
            <a:r>
              <a:rPr lang="tr-TR" altLang="tr-TR" sz="1800" kern="0" dirty="0">
                <a:solidFill>
                  <a:srgbClr val="000000"/>
                </a:solidFill>
                <a:latin typeface="Arial"/>
              </a:rPr>
              <a:t>su uygulaması, tohumluğa uygulanan sistemik </a:t>
            </a:r>
            <a:r>
              <a:rPr lang="tr-TR" altLang="tr-TR" sz="1800" kern="0" dirty="0" err="1">
                <a:solidFill>
                  <a:srgbClr val="000000"/>
                </a:solidFill>
                <a:latin typeface="Arial"/>
              </a:rPr>
              <a:t>fungisitler</a:t>
            </a:r>
            <a:r>
              <a:rPr lang="tr-TR" altLang="tr-TR" sz="1800" kern="0" dirty="0">
                <a:solidFill>
                  <a:srgbClr val="000000"/>
                </a:solidFill>
                <a:latin typeface="Arial"/>
              </a:rPr>
              <a:t> nedeni ile </a:t>
            </a:r>
            <a:r>
              <a:rPr lang="tr-TR" altLang="tr-TR" sz="1800" kern="0" dirty="0" smtClean="0">
                <a:solidFill>
                  <a:srgbClr val="000000"/>
                </a:solidFill>
                <a:latin typeface="Arial"/>
              </a:rPr>
              <a:t>günümüzde</a:t>
            </a:r>
          </a:p>
          <a:p>
            <a:pPr lvl="0" algn="just" fontAlgn="base">
              <a:lnSpc>
                <a:spcPct val="90000"/>
              </a:lnSpc>
              <a:spcAft>
                <a:spcPct val="0"/>
              </a:spcAft>
              <a:buNone/>
            </a:pPr>
            <a:r>
              <a:rPr lang="tr-TR" altLang="tr-TR" sz="1800" kern="0" dirty="0" smtClean="0">
                <a:solidFill>
                  <a:srgbClr val="000000"/>
                </a:solidFill>
                <a:latin typeface="Arial"/>
              </a:rPr>
              <a:t>uygulanan </a:t>
            </a:r>
            <a:r>
              <a:rPr lang="tr-TR" altLang="tr-TR" sz="1800" kern="0" dirty="0">
                <a:solidFill>
                  <a:srgbClr val="000000"/>
                </a:solidFill>
                <a:latin typeface="Arial"/>
              </a:rPr>
              <a:t>bir </a:t>
            </a:r>
            <a:r>
              <a:rPr lang="tr-TR" altLang="tr-TR" sz="1800" kern="0" dirty="0" err="1">
                <a:solidFill>
                  <a:srgbClr val="000000"/>
                </a:solidFill>
                <a:latin typeface="Arial"/>
              </a:rPr>
              <a:t>metod</a:t>
            </a:r>
            <a:r>
              <a:rPr lang="tr-TR" altLang="tr-TR" sz="1800" kern="0" dirty="0">
                <a:solidFill>
                  <a:srgbClr val="000000"/>
                </a:solidFill>
                <a:latin typeface="Arial"/>
              </a:rPr>
              <a:t> değildir, </a:t>
            </a:r>
            <a:r>
              <a:rPr lang="tr-TR" altLang="tr-TR" sz="1800" b="1" kern="0" dirty="0">
                <a:latin typeface="Arial"/>
              </a:rPr>
              <a:t>ancak amaç organik tarım ise kullanılması </a:t>
            </a:r>
            <a:r>
              <a:rPr lang="tr-TR" altLang="tr-TR" sz="1800" b="1" kern="0" dirty="0" smtClean="0">
                <a:latin typeface="Arial"/>
              </a:rPr>
              <a:t>gereken</a:t>
            </a:r>
          </a:p>
          <a:p>
            <a:pPr lvl="0" algn="just" fontAlgn="base">
              <a:lnSpc>
                <a:spcPct val="90000"/>
              </a:lnSpc>
              <a:spcAft>
                <a:spcPct val="0"/>
              </a:spcAft>
              <a:buNone/>
            </a:pPr>
            <a:r>
              <a:rPr lang="tr-TR" altLang="tr-TR" sz="1800" b="1" kern="0" dirty="0" smtClean="0">
                <a:latin typeface="Arial"/>
              </a:rPr>
              <a:t>yöntemlerden </a:t>
            </a:r>
            <a:r>
              <a:rPr lang="tr-TR" altLang="tr-TR" sz="1800" b="1" kern="0" dirty="0">
                <a:latin typeface="Arial"/>
              </a:rPr>
              <a:t>biridir.</a:t>
            </a:r>
            <a:r>
              <a:rPr lang="tr-TR" altLang="tr-TR" sz="1800" kern="0" dirty="0">
                <a:latin typeface="Arial"/>
              </a:rPr>
              <a:t> </a:t>
            </a:r>
            <a:endParaRPr lang="tr-TR" altLang="tr-TR" sz="1800" b="1" kern="0" dirty="0">
              <a:latin typeface="Arial"/>
            </a:endParaRPr>
          </a:p>
          <a:p>
            <a:pPr lvl="0" fontAlgn="base">
              <a:lnSpc>
                <a:spcPct val="90000"/>
              </a:lnSpc>
              <a:spcAft>
                <a:spcPct val="0"/>
              </a:spcAft>
              <a:buNone/>
            </a:pPr>
            <a:endParaRPr lang="tr-TR" altLang="tr-TR" sz="1800" kern="0" dirty="0" smtClean="0">
              <a:solidFill>
                <a:srgbClr val="000000"/>
              </a:solidFill>
              <a:latin typeface="Arial"/>
            </a:endParaRPr>
          </a:p>
          <a:p>
            <a:pPr lvl="0" algn="just" fontAlgn="base">
              <a:lnSpc>
                <a:spcPct val="90000"/>
              </a:lnSpc>
              <a:spcAft>
                <a:spcPct val="0"/>
              </a:spcAft>
              <a:buNone/>
            </a:pPr>
            <a:r>
              <a:rPr lang="tr-TR" altLang="tr-TR" sz="1800" kern="0" dirty="0" smtClean="0">
                <a:solidFill>
                  <a:srgbClr val="000000"/>
                </a:solidFill>
                <a:latin typeface="Arial"/>
              </a:rPr>
              <a:t>Sebzelerde </a:t>
            </a:r>
            <a:r>
              <a:rPr lang="tr-TR" altLang="tr-TR" sz="1800" kern="0" dirty="0">
                <a:solidFill>
                  <a:srgbClr val="000000"/>
                </a:solidFill>
                <a:latin typeface="Arial"/>
              </a:rPr>
              <a:t>sıcak su uygulaması daha yaygın olarak kullanılmaktadır ve birçok </a:t>
            </a:r>
            <a:r>
              <a:rPr lang="tr-TR" altLang="tr-TR" sz="1800" kern="0" dirty="0" smtClean="0">
                <a:solidFill>
                  <a:srgbClr val="000000"/>
                </a:solidFill>
                <a:latin typeface="Arial"/>
              </a:rPr>
              <a:t>tohum</a:t>
            </a:r>
          </a:p>
          <a:p>
            <a:pPr lvl="0" algn="just" fontAlgn="base">
              <a:lnSpc>
                <a:spcPct val="90000"/>
              </a:lnSpc>
              <a:spcAft>
                <a:spcPct val="0"/>
              </a:spcAft>
              <a:buNone/>
            </a:pPr>
            <a:r>
              <a:rPr lang="tr-TR" altLang="tr-TR" sz="1800" kern="0" dirty="0" smtClean="0">
                <a:solidFill>
                  <a:srgbClr val="000000"/>
                </a:solidFill>
                <a:latin typeface="Arial"/>
              </a:rPr>
              <a:t>kökenli </a:t>
            </a:r>
            <a:r>
              <a:rPr lang="tr-TR" altLang="tr-TR" sz="1800" kern="0" dirty="0">
                <a:solidFill>
                  <a:srgbClr val="000000"/>
                </a:solidFill>
                <a:latin typeface="Arial"/>
              </a:rPr>
              <a:t>patojen bu yolla elimine etmek mümkündür. Bu uygulama lahana, </a:t>
            </a:r>
            <a:r>
              <a:rPr lang="tr-TR" altLang="tr-TR" sz="1800" kern="0" dirty="0" smtClean="0">
                <a:solidFill>
                  <a:srgbClr val="000000"/>
                </a:solidFill>
                <a:latin typeface="Arial"/>
              </a:rPr>
              <a:t>karnabahar,</a:t>
            </a:r>
          </a:p>
          <a:p>
            <a:pPr lvl="0" algn="just" fontAlgn="base">
              <a:lnSpc>
                <a:spcPct val="90000"/>
              </a:lnSpc>
              <a:spcAft>
                <a:spcPct val="0"/>
              </a:spcAft>
              <a:buNone/>
            </a:pPr>
            <a:r>
              <a:rPr lang="tr-TR" altLang="tr-TR" sz="1800" kern="0" dirty="0" smtClean="0">
                <a:solidFill>
                  <a:srgbClr val="000000"/>
                </a:solidFill>
                <a:latin typeface="Arial"/>
              </a:rPr>
              <a:t>havuç</a:t>
            </a:r>
            <a:r>
              <a:rPr lang="tr-TR" altLang="tr-TR" sz="1800" kern="0" dirty="0">
                <a:solidFill>
                  <a:srgbClr val="000000"/>
                </a:solidFill>
                <a:latin typeface="Arial"/>
              </a:rPr>
              <a:t>, turp, ıspanak, şalgam, marul, domates, biber, patlıcan, hıyar gibi </a:t>
            </a:r>
            <a:r>
              <a:rPr lang="tr-TR" altLang="tr-TR" sz="1800" kern="0" dirty="0" smtClean="0">
                <a:solidFill>
                  <a:srgbClr val="000000"/>
                </a:solidFill>
                <a:latin typeface="Arial"/>
              </a:rPr>
              <a:t>tohumların</a:t>
            </a:r>
          </a:p>
          <a:p>
            <a:pPr lvl="0" algn="just" fontAlgn="base">
              <a:lnSpc>
                <a:spcPct val="90000"/>
              </a:lnSpc>
              <a:spcAft>
                <a:spcPct val="0"/>
              </a:spcAft>
              <a:buNone/>
            </a:pPr>
            <a:r>
              <a:rPr lang="tr-TR" altLang="tr-TR" sz="1800" kern="0" dirty="0" smtClean="0">
                <a:solidFill>
                  <a:srgbClr val="000000"/>
                </a:solidFill>
                <a:latin typeface="Arial"/>
              </a:rPr>
              <a:t>özellikle </a:t>
            </a:r>
            <a:r>
              <a:rPr lang="tr-TR" altLang="tr-TR" sz="1800" kern="0" dirty="0">
                <a:solidFill>
                  <a:srgbClr val="000000"/>
                </a:solidFill>
                <a:latin typeface="Arial"/>
              </a:rPr>
              <a:t>bakteriyel kökenli patojenler için geniş çapta yapılmaktadır. </a:t>
            </a:r>
          </a:p>
          <a:p>
            <a:pPr marL="0" indent="0">
              <a:buNone/>
            </a:pPr>
            <a:endParaRPr lang="tr-TR" sz="2000" dirty="0"/>
          </a:p>
        </p:txBody>
      </p:sp>
    </p:spTree>
    <p:extLst>
      <p:ext uri="{BB962C8B-B14F-4D97-AF65-F5344CB8AC3E}">
        <p14:creationId xmlns:p14="http://schemas.microsoft.com/office/powerpoint/2010/main" val="36741116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5">
              <a:lumMod val="20000"/>
              <a:lumOff val="80000"/>
            </a:schemeClr>
          </a:solidFill>
        </p:spPr>
        <p:txBody>
          <a:bodyPr>
            <a:normAutofit fontScale="92500" lnSpcReduction="20000"/>
          </a:bodyPr>
          <a:lstStyle/>
          <a:p>
            <a:pPr lvl="0" fontAlgn="base">
              <a:lnSpc>
                <a:spcPct val="90000"/>
              </a:lnSpc>
              <a:spcAft>
                <a:spcPct val="0"/>
              </a:spcAft>
              <a:buNone/>
            </a:pPr>
            <a:endParaRPr lang="tr-TR" altLang="tr-TR" sz="1900" b="1" kern="0" dirty="0" smtClean="0">
              <a:solidFill>
                <a:srgbClr val="000000"/>
              </a:solidFill>
            </a:endParaRPr>
          </a:p>
          <a:p>
            <a:pPr lvl="0" fontAlgn="base">
              <a:lnSpc>
                <a:spcPct val="90000"/>
              </a:lnSpc>
              <a:spcAft>
                <a:spcPct val="0"/>
              </a:spcAft>
              <a:buNone/>
            </a:pPr>
            <a:r>
              <a:rPr lang="tr-TR" altLang="tr-TR" sz="1900" b="1" kern="0" dirty="0" smtClean="0">
                <a:solidFill>
                  <a:srgbClr val="000000"/>
                </a:solidFill>
              </a:rPr>
              <a:t>Sebzelerde </a:t>
            </a:r>
            <a:r>
              <a:rPr lang="tr-TR" altLang="tr-TR" sz="1900" b="1" kern="0" dirty="0">
                <a:solidFill>
                  <a:srgbClr val="000000"/>
                </a:solidFill>
              </a:rPr>
              <a:t>sıcak su uygulaması şu şekilde yapılır:</a:t>
            </a:r>
          </a:p>
          <a:p>
            <a:pPr lvl="0" fontAlgn="base">
              <a:lnSpc>
                <a:spcPct val="90000"/>
              </a:lnSpc>
              <a:spcAft>
                <a:spcPct val="0"/>
              </a:spcAft>
              <a:buNone/>
            </a:pPr>
            <a:r>
              <a:rPr lang="tr-TR" altLang="tr-TR" sz="1900" kern="0" dirty="0" smtClean="0">
                <a:solidFill>
                  <a:srgbClr val="000000"/>
                </a:solidFill>
              </a:rPr>
              <a:t>1) 0.5-2.5 </a:t>
            </a:r>
            <a:r>
              <a:rPr lang="tr-TR" altLang="tr-TR" sz="1900" kern="0" dirty="0">
                <a:solidFill>
                  <a:srgbClr val="000000"/>
                </a:solidFill>
              </a:rPr>
              <a:t>kg tohum gevşek örülmüş pamuk bez torbaya yarıyı geçmeyecek </a:t>
            </a:r>
            <a:r>
              <a:rPr lang="tr-TR" altLang="tr-TR" sz="1900" kern="0" dirty="0" smtClean="0">
                <a:solidFill>
                  <a:srgbClr val="000000"/>
                </a:solidFill>
              </a:rPr>
              <a:t>şekilde</a:t>
            </a:r>
          </a:p>
          <a:p>
            <a:pPr lvl="0" fontAlgn="base">
              <a:lnSpc>
                <a:spcPct val="90000"/>
              </a:lnSpc>
              <a:spcAft>
                <a:spcPct val="0"/>
              </a:spcAft>
              <a:buNone/>
            </a:pPr>
            <a:r>
              <a:rPr lang="tr-TR" altLang="tr-TR" sz="1900" kern="0" dirty="0" smtClean="0">
                <a:solidFill>
                  <a:srgbClr val="000000"/>
                </a:solidFill>
              </a:rPr>
              <a:t>konur </a:t>
            </a:r>
            <a:r>
              <a:rPr lang="tr-TR" altLang="tr-TR" sz="1900" kern="0" dirty="0">
                <a:solidFill>
                  <a:srgbClr val="000000"/>
                </a:solidFill>
              </a:rPr>
              <a:t>ve ağzı bağlanır.</a:t>
            </a:r>
          </a:p>
          <a:p>
            <a:pPr lvl="0" fontAlgn="base">
              <a:lnSpc>
                <a:spcPct val="90000"/>
              </a:lnSpc>
              <a:spcAft>
                <a:spcPct val="0"/>
              </a:spcAft>
              <a:buNone/>
            </a:pPr>
            <a:r>
              <a:rPr lang="tr-TR" altLang="tr-TR" sz="1900" kern="0" dirty="0" smtClean="0">
                <a:solidFill>
                  <a:srgbClr val="000000"/>
                </a:solidFill>
              </a:rPr>
              <a:t>2</a:t>
            </a:r>
            <a:r>
              <a:rPr lang="tr-TR" altLang="tr-TR" sz="1900" kern="0" dirty="0">
                <a:solidFill>
                  <a:srgbClr val="000000"/>
                </a:solidFill>
              </a:rPr>
              <a:t>) Torba 38°C sıcaklıktaki su banyosunda 10 dakika bir ön ısıtmaya tabi tutulur.</a:t>
            </a:r>
          </a:p>
          <a:p>
            <a:pPr lvl="0" fontAlgn="base">
              <a:lnSpc>
                <a:spcPct val="90000"/>
              </a:lnSpc>
              <a:spcAft>
                <a:spcPct val="0"/>
              </a:spcAft>
              <a:buNone/>
            </a:pPr>
            <a:r>
              <a:rPr lang="tr-TR" altLang="tr-TR" sz="1900" kern="0" dirty="0" smtClean="0">
                <a:solidFill>
                  <a:srgbClr val="000000"/>
                </a:solidFill>
              </a:rPr>
              <a:t>3</a:t>
            </a:r>
            <a:r>
              <a:rPr lang="tr-TR" altLang="tr-TR" sz="1900" kern="0" dirty="0">
                <a:solidFill>
                  <a:srgbClr val="000000"/>
                </a:solidFill>
              </a:rPr>
              <a:t>) Sonra tohum torbaları her sebze için önerilen sıcaklığa tam olarak ayarlanmış </a:t>
            </a:r>
            <a:r>
              <a:rPr lang="tr-TR" altLang="tr-TR" sz="1900" kern="0" dirty="0" smtClean="0">
                <a:solidFill>
                  <a:srgbClr val="000000"/>
                </a:solidFill>
              </a:rPr>
              <a:t>su</a:t>
            </a:r>
          </a:p>
          <a:p>
            <a:pPr lvl="0" fontAlgn="base">
              <a:lnSpc>
                <a:spcPct val="90000"/>
              </a:lnSpc>
              <a:spcAft>
                <a:spcPct val="0"/>
              </a:spcAft>
              <a:buNone/>
            </a:pPr>
            <a:r>
              <a:rPr lang="tr-TR" altLang="tr-TR" sz="1900" kern="0" dirty="0" smtClean="0">
                <a:solidFill>
                  <a:srgbClr val="000000"/>
                </a:solidFill>
              </a:rPr>
              <a:t>banyosuna daldırılır ve uygun </a:t>
            </a:r>
            <a:r>
              <a:rPr lang="tr-TR" altLang="tr-TR" sz="1900" kern="0" dirty="0">
                <a:solidFill>
                  <a:srgbClr val="000000"/>
                </a:solidFill>
              </a:rPr>
              <a:t>sürelerde bekletilir.</a:t>
            </a:r>
          </a:p>
          <a:p>
            <a:pPr lvl="0" fontAlgn="base">
              <a:lnSpc>
                <a:spcPct val="90000"/>
              </a:lnSpc>
              <a:spcAft>
                <a:spcPct val="0"/>
              </a:spcAft>
              <a:buNone/>
            </a:pPr>
            <a:r>
              <a:rPr lang="tr-TR" altLang="tr-TR" sz="1900" kern="0" dirty="0">
                <a:solidFill>
                  <a:srgbClr val="000000"/>
                </a:solidFill>
              </a:rPr>
              <a:t>          Lahana, patlıcan, domates, ıspanak tohumluğu için 50°C’de 25 dakika</a:t>
            </a:r>
          </a:p>
          <a:p>
            <a:pPr lvl="0" fontAlgn="base">
              <a:lnSpc>
                <a:spcPct val="90000"/>
              </a:lnSpc>
              <a:spcAft>
                <a:spcPct val="0"/>
              </a:spcAft>
              <a:buNone/>
            </a:pPr>
            <a:r>
              <a:rPr lang="tr-TR" altLang="tr-TR" sz="1900" kern="0" dirty="0">
                <a:solidFill>
                  <a:srgbClr val="000000"/>
                </a:solidFill>
              </a:rPr>
              <a:t>          Biber tohumluğu için 51.7°C’de 30 dakika</a:t>
            </a:r>
          </a:p>
          <a:p>
            <a:pPr lvl="0" fontAlgn="base">
              <a:lnSpc>
                <a:spcPct val="90000"/>
              </a:lnSpc>
              <a:spcAft>
                <a:spcPct val="0"/>
              </a:spcAft>
              <a:buNone/>
            </a:pPr>
            <a:r>
              <a:rPr lang="tr-TR" altLang="tr-TR" sz="1900" kern="0" dirty="0" smtClean="0">
                <a:solidFill>
                  <a:srgbClr val="000000"/>
                </a:solidFill>
              </a:rPr>
              <a:t>4</a:t>
            </a:r>
            <a:r>
              <a:rPr lang="tr-TR" altLang="tr-TR" sz="1900" kern="0" dirty="0">
                <a:solidFill>
                  <a:srgbClr val="000000"/>
                </a:solidFill>
              </a:rPr>
              <a:t>) Uygulama sonunda torbalar hemen soğuk suya daldırılarak soğutulur.</a:t>
            </a:r>
          </a:p>
          <a:p>
            <a:pPr lvl="0" fontAlgn="base">
              <a:lnSpc>
                <a:spcPct val="90000"/>
              </a:lnSpc>
              <a:spcAft>
                <a:spcPct val="0"/>
              </a:spcAft>
              <a:buNone/>
            </a:pPr>
            <a:r>
              <a:rPr lang="tr-TR" altLang="tr-TR" sz="1900" kern="0" dirty="0" smtClean="0">
                <a:solidFill>
                  <a:srgbClr val="000000"/>
                </a:solidFill>
              </a:rPr>
              <a:t>5</a:t>
            </a:r>
            <a:r>
              <a:rPr lang="tr-TR" altLang="tr-TR" sz="1900" kern="0" dirty="0">
                <a:solidFill>
                  <a:srgbClr val="000000"/>
                </a:solidFill>
              </a:rPr>
              <a:t>) Soğutulmuş tohumlar düzgün zemine serilerek kurutulur ve daha sonra ekim yapılır.</a:t>
            </a:r>
          </a:p>
          <a:p>
            <a:pPr>
              <a:buNone/>
            </a:pPr>
            <a:r>
              <a:rPr lang="tr-TR" altLang="tr-TR" sz="1900" b="1" kern="0" dirty="0">
                <a:solidFill>
                  <a:srgbClr val="000000"/>
                </a:solidFill>
                <a:ea typeface="+mj-ea"/>
                <a:cs typeface="+mj-cs"/>
              </a:rPr>
              <a:t>Kuru Sıcaklık Uygulaması: </a:t>
            </a:r>
            <a:r>
              <a:rPr lang="tr-TR" altLang="tr-TR" sz="1900" kern="0" dirty="0">
                <a:solidFill>
                  <a:srgbClr val="000000"/>
                </a:solidFill>
                <a:ea typeface="+mj-ea"/>
                <a:cs typeface="+mj-cs"/>
              </a:rPr>
              <a:t>Tohumlar için uygulanan ikinci </a:t>
            </a:r>
            <a:r>
              <a:rPr lang="tr-TR" altLang="tr-TR" sz="1900" kern="0" dirty="0" err="1">
                <a:solidFill>
                  <a:srgbClr val="000000"/>
                </a:solidFill>
                <a:ea typeface="+mj-ea"/>
                <a:cs typeface="+mj-cs"/>
              </a:rPr>
              <a:t>termoterapik</a:t>
            </a:r>
            <a:r>
              <a:rPr lang="tr-TR" altLang="tr-TR" sz="1900" kern="0" dirty="0">
                <a:solidFill>
                  <a:srgbClr val="000000"/>
                </a:solidFill>
                <a:ea typeface="+mj-ea"/>
                <a:cs typeface="+mj-cs"/>
              </a:rPr>
              <a:t> yöntem kuru </a:t>
            </a:r>
            <a:r>
              <a:rPr lang="tr-TR" altLang="tr-TR" sz="1900" kern="0" dirty="0" smtClean="0">
                <a:solidFill>
                  <a:srgbClr val="000000"/>
                </a:solidFill>
                <a:ea typeface="+mj-ea"/>
                <a:cs typeface="+mj-cs"/>
              </a:rPr>
              <a:t>sıcaklık</a:t>
            </a:r>
          </a:p>
          <a:p>
            <a:pPr>
              <a:buNone/>
            </a:pPr>
            <a:r>
              <a:rPr lang="tr-TR" altLang="tr-TR" sz="1900" kern="0" dirty="0" smtClean="0">
                <a:solidFill>
                  <a:srgbClr val="000000"/>
                </a:solidFill>
                <a:ea typeface="+mj-ea"/>
                <a:cs typeface="+mj-cs"/>
              </a:rPr>
              <a:t>uygulamasıdır</a:t>
            </a:r>
            <a:r>
              <a:rPr lang="tr-TR" altLang="tr-TR" sz="1900" kern="0" dirty="0">
                <a:solidFill>
                  <a:srgbClr val="000000"/>
                </a:solidFill>
                <a:ea typeface="+mj-ea"/>
                <a:cs typeface="+mj-cs"/>
              </a:rPr>
              <a:t>. Bu yöntemin uygulamada başarı şansı az olmaktadır</a:t>
            </a:r>
            <a:r>
              <a:rPr lang="tr-TR" altLang="tr-TR" sz="1900" kern="0" dirty="0" smtClean="0">
                <a:solidFill>
                  <a:srgbClr val="000000"/>
                </a:solidFill>
                <a:ea typeface="+mj-ea"/>
                <a:cs typeface="+mj-cs"/>
              </a:rPr>
              <a:t>.</a:t>
            </a:r>
            <a:r>
              <a:rPr lang="tr-TR" altLang="tr-TR" sz="1900" b="1" dirty="0"/>
              <a:t> </a:t>
            </a:r>
            <a:endParaRPr lang="tr-TR" altLang="tr-TR" sz="1900" b="1" dirty="0" smtClean="0"/>
          </a:p>
          <a:p>
            <a:pPr>
              <a:buNone/>
            </a:pPr>
            <a:r>
              <a:rPr lang="tr-TR" altLang="tr-TR" sz="1900" b="1" dirty="0" smtClean="0"/>
              <a:t>Sıcak Buhar-Hava Karışımları</a:t>
            </a:r>
            <a:r>
              <a:rPr lang="tr-TR" altLang="tr-TR" sz="1900" b="1" dirty="0"/>
              <a:t>:</a:t>
            </a:r>
            <a:r>
              <a:rPr lang="tr-TR" altLang="tr-TR" sz="1900" b="1" dirty="0">
                <a:solidFill>
                  <a:srgbClr val="FF0000"/>
                </a:solidFill>
              </a:rPr>
              <a:t> </a:t>
            </a:r>
            <a:r>
              <a:rPr lang="tr-TR" altLang="tr-TR" sz="1900" dirty="0"/>
              <a:t>Üçüncü termoterapi yöntemidir. Bu yöntem, bir buhar </a:t>
            </a:r>
            <a:r>
              <a:rPr lang="tr-TR" altLang="tr-TR" sz="1900" dirty="0" smtClean="0"/>
              <a:t>borusu</a:t>
            </a:r>
          </a:p>
          <a:p>
            <a:pPr>
              <a:buNone/>
            </a:pPr>
            <a:r>
              <a:rPr lang="tr-TR" altLang="tr-TR" sz="1900" dirty="0" smtClean="0"/>
              <a:t>içerisine </a:t>
            </a:r>
            <a:r>
              <a:rPr lang="tr-TR" altLang="tr-TR" sz="1900" dirty="0"/>
              <a:t>hava verilmesiyle düzenlenir. Uygulamadan önce çoğu kez tohumların </a:t>
            </a:r>
            <a:r>
              <a:rPr lang="tr-TR" altLang="tr-TR" sz="1900" dirty="0" smtClean="0"/>
              <a:t>nemlendirilmesi</a:t>
            </a:r>
          </a:p>
          <a:p>
            <a:pPr>
              <a:buNone/>
            </a:pPr>
            <a:r>
              <a:rPr lang="tr-TR" altLang="tr-TR" sz="1900" dirty="0" smtClean="0"/>
              <a:t>gerekir</a:t>
            </a:r>
            <a:r>
              <a:rPr lang="tr-TR" altLang="tr-TR" sz="1900" dirty="0"/>
              <a:t>. Bu yöntemde tohumlar genellikle 30 dakika süre ile 56-57°C sıcaklıkta tutulurlar. </a:t>
            </a:r>
            <a:r>
              <a:rPr lang="tr-TR" altLang="tr-TR" sz="1900" dirty="0" smtClean="0"/>
              <a:t>Bu</a:t>
            </a:r>
          </a:p>
          <a:p>
            <a:pPr>
              <a:buNone/>
            </a:pPr>
            <a:r>
              <a:rPr lang="tr-TR" altLang="tr-TR" sz="1900" dirty="0" smtClean="0"/>
              <a:t>yöntem </a:t>
            </a:r>
            <a:r>
              <a:rPr lang="tr-TR" altLang="tr-TR" sz="1900" dirty="0"/>
              <a:t>bazı ülkelerde çiçek tohumları, şekerpancarı ve lahana için uygulama alanı </a:t>
            </a:r>
            <a:r>
              <a:rPr lang="tr-TR" altLang="tr-TR" sz="1900" dirty="0" smtClean="0"/>
              <a:t>bulmuşsa</a:t>
            </a:r>
          </a:p>
          <a:p>
            <a:pPr>
              <a:buNone/>
            </a:pPr>
            <a:r>
              <a:rPr lang="tr-TR" altLang="tr-TR" sz="1900" dirty="0" smtClean="0"/>
              <a:t>da</a:t>
            </a:r>
            <a:r>
              <a:rPr lang="tr-TR" altLang="tr-TR" sz="1900" dirty="0"/>
              <a:t>, pratikte sebzeler için pek uygun değildir.</a:t>
            </a:r>
          </a:p>
          <a:p>
            <a:pPr algn="just">
              <a:buNone/>
            </a:pPr>
            <a:r>
              <a:rPr lang="tr-TR" altLang="tr-TR" sz="1900" b="1" dirty="0" smtClean="0"/>
              <a:t>Çoğalma </a:t>
            </a:r>
            <a:r>
              <a:rPr lang="tr-TR" altLang="tr-TR" sz="1900" b="1" dirty="0"/>
              <a:t>Organlarına Sıcak Hava Uygulaması: </a:t>
            </a:r>
            <a:r>
              <a:rPr lang="tr-TR" altLang="tr-TR" sz="1900" dirty="0"/>
              <a:t>Virüs hastalıklarının </a:t>
            </a:r>
            <a:r>
              <a:rPr lang="tr-TR" altLang="tr-TR" sz="1900" dirty="0" smtClean="0"/>
              <a:t>eliminasyonunda</a:t>
            </a:r>
          </a:p>
          <a:p>
            <a:pPr algn="just">
              <a:buNone/>
            </a:pPr>
            <a:r>
              <a:rPr lang="tr-TR" altLang="tr-TR" sz="1900" dirty="0" smtClean="0"/>
              <a:t>oldukça </a:t>
            </a:r>
            <a:r>
              <a:rPr lang="tr-TR" altLang="tr-TR" sz="1900" dirty="0"/>
              <a:t>yaygın olarak kullanılan bir yöntemdir. Sıcaklık uygulaması elma, armut, </a:t>
            </a:r>
            <a:r>
              <a:rPr lang="tr-TR" altLang="tr-TR" sz="1900" dirty="0" smtClean="0"/>
              <a:t>şeftali,</a:t>
            </a:r>
          </a:p>
          <a:p>
            <a:pPr algn="just">
              <a:buNone/>
            </a:pPr>
            <a:r>
              <a:rPr lang="tr-TR" altLang="tr-TR" sz="1900" dirty="0" err="1" smtClean="0"/>
              <a:t>turunçgil</a:t>
            </a:r>
            <a:r>
              <a:rPr lang="tr-TR" altLang="tr-TR" sz="1900" dirty="0"/>
              <a:t>, şekerkamışı, çilek, muz, patates, birçok tohumlu, yumrulu veya soğanlı süs bitkileri </a:t>
            </a:r>
            <a:r>
              <a:rPr lang="tr-TR" altLang="tr-TR" sz="1900" dirty="0" smtClean="0"/>
              <a:t>ve</a:t>
            </a:r>
          </a:p>
          <a:p>
            <a:pPr algn="just">
              <a:buNone/>
            </a:pPr>
            <a:r>
              <a:rPr lang="tr-TR" altLang="tr-TR" sz="1900" dirty="0" smtClean="0"/>
              <a:t>sebzeler </a:t>
            </a:r>
            <a:r>
              <a:rPr lang="tr-TR" altLang="tr-TR" sz="1900" dirty="0"/>
              <a:t>için rutin olarak kullanılmaktadır. Virüs hastalıklarına karşı ilk termoterapi </a:t>
            </a:r>
            <a:r>
              <a:rPr lang="tr-TR" altLang="tr-TR" sz="1900" dirty="0" smtClean="0"/>
              <a:t>uygulaması</a:t>
            </a:r>
          </a:p>
          <a:p>
            <a:pPr algn="just">
              <a:buNone/>
            </a:pPr>
            <a:r>
              <a:rPr lang="tr-TR" altLang="tr-TR" sz="1900" dirty="0" smtClean="0"/>
              <a:t>patates </a:t>
            </a:r>
            <a:r>
              <a:rPr lang="tr-TR" altLang="tr-TR" sz="1900" dirty="0"/>
              <a:t>yaprak kıvırcıklığına karşı patates yumrularında yapılmıştır</a:t>
            </a:r>
            <a:r>
              <a:rPr lang="tr-TR" altLang="tr-TR" sz="1900" dirty="0" smtClean="0"/>
              <a:t>. </a:t>
            </a:r>
            <a:r>
              <a:rPr lang="tr-TR" altLang="tr-TR" sz="1900" dirty="0" err="1" smtClean="0"/>
              <a:t>Dormant</a:t>
            </a:r>
            <a:r>
              <a:rPr lang="tr-TR" altLang="tr-TR" sz="1900" dirty="0" smtClean="0"/>
              <a:t> </a:t>
            </a:r>
            <a:r>
              <a:rPr lang="tr-TR" altLang="tr-TR" sz="1900" dirty="0"/>
              <a:t>durumdaki </a:t>
            </a:r>
            <a:r>
              <a:rPr lang="tr-TR" altLang="tr-TR" sz="1900" dirty="0" smtClean="0"/>
              <a:t>patates</a:t>
            </a:r>
          </a:p>
          <a:p>
            <a:pPr algn="just">
              <a:buNone/>
            </a:pPr>
            <a:r>
              <a:rPr lang="tr-TR" altLang="tr-TR" sz="1900" dirty="0" smtClean="0"/>
              <a:t>yumruları </a:t>
            </a:r>
            <a:r>
              <a:rPr lang="tr-TR" altLang="tr-TR" sz="1900" dirty="0"/>
              <a:t>yüksek sıcaklık derecelerine karşı fazla duyarlı olmadıkları için bunlara 54° C’ye </a:t>
            </a:r>
            <a:r>
              <a:rPr lang="tr-TR" altLang="tr-TR" sz="1900" dirty="0" smtClean="0"/>
              <a:t>kadar</a:t>
            </a:r>
          </a:p>
          <a:p>
            <a:pPr algn="just">
              <a:buNone/>
            </a:pPr>
            <a:r>
              <a:rPr lang="tr-TR" altLang="tr-TR" sz="1900" dirty="0" smtClean="0"/>
              <a:t>sıcaklık </a:t>
            </a:r>
            <a:r>
              <a:rPr lang="tr-TR" altLang="tr-TR" sz="1900" dirty="0"/>
              <a:t>uygulanabilmektedir.</a:t>
            </a:r>
          </a:p>
          <a:p>
            <a:pPr marL="0" indent="0">
              <a:buNone/>
            </a:pPr>
            <a:endParaRPr lang="tr-TR" sz="2000" dirty="0"/>
          </a:p>
        </p:txBody>
      </p:sp>
    </p:spTree>
    <p:extLst>
      <p:ext uri="{BB962C8B-B14F-4D97-AF65-F5344CB8AC3E}">
        <p14:creationId xmlns:p14="http://schemas.microsoft.com/office/powerpoint/2010/main" val="17308575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6858000"/>
          </a:xfrm>
          <a:solidFill>
            <a:schemeClr val="accent5">
              <a:lumMod val="20000"/>
              <a:lumOff val="80000"/>
            </a:schemeClr>
          </a:solidFill>
        </p:spPr>
        <p:txBody>
          <a:bodyPr>
            <a:normAutofit/>
          </a:bodyPr>
          <a:lstStyle/>
          <a:p>
            <a:pPr marL="0" indent="0" algn="ctr">
              <a:buNone/>
            </a:pPr>
            <a:endParaRPr lang="tr-TR" sz="2400" b="1" dirty="0" smtClean="0">
              <a:solidFill>
                <a:srgbClr val="FF0000"/>
              </a:solidFill>
            </a:endParaRPr>
          </a:p>
          <a:p>
            <a:pPr marL="0" indent="0" algn="ctr">
              <a:buNone/>
            </a:pPr>
            <a:r>
              <a:rPr lang="tr-TR" sz="2400" b="1" dirty="0" smtClean="0">
                <a:solidFill>
                  <a:srgbClr val="FF0000"/>
                </a:solidFill>
              </a:rPr>
              <a:t>ENTEGRE MÜCADELE</a:t>
            </a:r>
          </a:p>
          <a:p>
            <a:pPr marL="0" indent="0" algn="just">
              <a:buNone/>
            </a:pPr>
            <a:r>
              <a:rPr lang="tr-TR" sz="2200" dirty="0" smtClean="0"/>
              <a:t>Entegre mücadele bitki hastalıkları ile mücadele olgusunun günümüzde ulaştığı son noktadır. Bu anlamda modern ya da çağdaş mücadele yöntemidir. </a:t>
            </a:r>
          </a:p>
          <a:p>
            <a:pPr marL="0" indent="0" algn="just">
              <a:buNone/>
            </a:pPr>
            <a:r>
              <a:rPr lang="tr-TR" sz="2200" dirty="0" smtClean="0"/>
              <a:t>Gerçekte entegre mücadele yöntemi bir anda ortaya çıkmış değildir. Önce kültürel önlemlerle başlayan tarımsal mücadele 1800’lü yıllarda ilaçların uygulamaya geçişi ile ikili bir önleme dönüşmüştür. </a:t>
            </a:r>
          </a:p>
          <a:p>
            <a:pPr marL="0" indent="0" algn="just">
              <a:buNone/>
            </a:pPr>
            <a:r>
              <a:rPr lang="tr-TR" sz="2200" dirty="0" smtClean="0"/>
              <a:t>Daha sonraları kültürel önlemler, ilaçlı savaşımı destekler nitelikte kullanılmıştır. 1900’lü yıllarda dayanıklı çeşit üretiminin başlaması tarımsal mücadeleye bir 3. yöntemi eklemiştir. </a:t>
            </a:r>
          </a:p>
          <a:p>
            <a:pPr marL="0" indent="0" algn="just">
              <a:buNone/>
            </a:pPr>
            <a:r>
              <a:rPr lang="tr-TR" sz="2200" dirty="0" smtClean="0"/>
              <a:t>1930’lardan başlayarak ilaçlı savaşım, dayanıklı çeşit kullanımıyla birlikte uygulamaya başlanmıştır. Giderek en az giderle en sağlıklı ve etkili mücadele yöntemlerinin bir arada uygulanması noktasına gelinmiştir. </a:t>
            </a:r>
            <a:endParaRPr lang="tr-TR" sz="2200" b="1" i="1" dirty="0"/>
          </a:p>
        </p:txBody>
      </p:sp>
    </p:spTree>
    <p:extLst>
      <p:ext uri="{BB962C8B-B14F-4D97-AF65-F5344CB8AC3E}">
        <p14:creationId xmlns:p14="http://schemas.microsoft.com/office/powerpoint/2010/main" val="35495365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816" y="35781"/>
            <a:ext cx="9221704" cy="6822219"/>
          </a:xfrm>
          <a:solidFill>
            <a:schemeClr val="accent5">
              <a:lumMod val="20000"/>
              <a:lumOff val="80000"/>
            </a:schemeClr>
          </a:solidFill>
        </p:spPr>
        <p:txBody>
          <a:bodyPr>
            <a:normAutofit/>
          </a:bodyPr>
          <a:lstStyle/>
          <a:p>
            <a:pPr marL="0" indent="0" algn="just">
              <a:lnSpc>
                <a:spcPct val="80000"/>
              </a:lnSpc>
              <a:buNone/>
            </a:pPr>
            <a:endParaRPr lang="tr-TR" altLang="tr-TR" sz="2400" dirty="0" smtClean="0"/>
          </a:p>
          <a:p>
            <a:pPr marL="0" indent="0" algn="just">
              <a:lnSpc>
                <a:spcPct val="80000"/>
              </a:lnSpc>
              <a:buNone/>
            </a:pPr>
            <a:r>
              <a:rPr lang="tr-TR" altLang="tr-TR" sz="2000" dirty="0" smtClean="0"/>
              <a:t>Entegre mücadele, </a:t>
            </a:r>
            <a:r>
              <a:rPr lang="tr-TR" altLang="tr-TR" sz="2000" b="1" dirty="0" smtClean="0"/>
              <a:t>Entegre Zararlı Yönetimi (IPM) </a:t>
            </a:r>
            <a:r>
              <a:rPr lang="tr-TR" altLang="tr-TR" sz="2000" dirty="0" smtClean="0"/>
              <a:t>veya </a:t>
            </a:r>
            <a:r>
              <a:rPr lang="tr-TR" altLang="tr-TR" sz="2000" b="1" dirty="0" smtClean="0"/>
              <a:t>Entegre Zararlı Kontrolü (IPC)</a:t>
            </a:r>
            <a:r>
              <a:rPr lang="tr-TR" altLang="tr-TR" sz="2000" dirty="0" smtClean="0"/>
              <a:t> olarak da bilinmekte ve kısaca, "Zararlıların Yönetim Sistemi" olarak ifade edilmektedir. </a:t>
            </a:r>
          </a:p>
          <a:p>
            <a:pPr marL="0" indent="0" algn="just">
              <a:lnSpc>
                <a:spcPct val="80000"/>
              </a:lnSpc>
              <a:buNone/>
            </a:pPr>
            <a:endParaRPr lang="tr-TR" altLang="tr-TR" sz="2000" b="1" dirty="0" smtClean="0"/>
          </a:p>
          <a:p>
            <a:pPr marL="0" indent="0" algn="just">
              <a:lnSpc>
                <a:spcPct val="80000"/>
              </a:lnSpc>
              <a:buNone/>
            </a:pPr>
            <a:r>
              <a:rPr lang="tr-TR" altLang="tr-TR" sz="2000" b="1" dirty="0" smtClean="0"/>
              <a:t>Entegre mücadele, </a:t>
            </a:r>
            <a:r>
              <a:rPr lang="tr-TR" altLang="tr-TR" sz="2000" dirty="0" smtClean="0"/>
              <a:t>“Zararlı türlerin popülasyon dinamikleri ve çevre ile ilişkilerini dikkate alarak, uygun olan tüm  mücadele yöntemlerini ve tekniklerini uyumlu bir şekilde kullanarak, bunların popülasyon yoğunluklarını ekonomik zarar seviyesinin altında tutan bir zararlı yönetim sistemidir” şeklinde tanımlanmaktadır. </a:t>
            </a:r>
          </a:p>
          <a:p>
            <a:pPr marL="0" indent="0" algn="just">
              <a:lnSpc>
                <a:spcPct val="80000"/>
              </a:lnSpc>
              <a:buNone/>
            </a:pPr>
            <a:endParaRPr lang="tr-TR" altLang="tr-TR" sz="2000" dirty="0" smtClean="0"/>
          </a:p>
          <a:p>
            <a:pPr marL="0" indent="0" algn="just">
              <a:lnSpc>
                <a:spcPct val="80000"/>
              </a:lnSpc>
              <a:buNone/>
            </a:pPr>
            <a:r>
              <a:rPr lang="tr-TR" altLang="tr-TR" sz="2000" dirty="0" smtClean="0"/>
              <a:t>Burada sözü edilen “zararlı” tabiri, kültür bitkilerinde zarar yapan böcekleri, kırmızı örümcekleri, </a:t>
            </a:r>
            <a:r>
              <a:rPr lang="tr-TR" altLang="tr-TR" sz="2000" dirty="0" err="1" smtClean="0"/>
              <a:t>nematodları</a:t>
            </a:r>
            <a:r>
              <a:rPr lang="tr-TR" altLang="tr-TR" sz="2000" dirty="0" smtClean="0"/>
              <a:t>, </a:t>
            </a:r>
            <a:r>
              <a:rPr lang="tr-TR" altLang="tr-TR" sz="2000" dirty="0" err="1" smtClean="0"/>
              <a:t>fungusları</a:t>
            </a:r>
            <a:r>
              <a:rPr lang="tr-TR" altLang="tr-TR" sz="2000" dirty="0" smtClean="0"/>
              <a:t>, bakterileri, virüsleri, yabancı otları, kemirgenleri ve kuşları kapsamaktadır.</a:t>
            </a:r>
          </a:p>
          <a:p>
            <a:pPr marL="0" indent="0" algn="just">
              <a:lnSpc>
                <a:spcPct val="80000"/>
              </a:lnSpc>
              <a:buNone/>
            </a:pPr>
            <a:endParaRPr lang="tr-TR" altLang="tr-TR" sz="2000" dirty="0" smtClean="0"/>
          </a:p>
          <a:p>
            <a:pPr marL="0" indent="0" algn="just">
              <a:lnSpc>
                <a:spcPct val="80000"/>
              </a:lnSpc>
              <a:buNone/>
            </a:pPr>
            <a:r>
              <a:rPr lang="tr-TR" altLang="tr-TR" sz="2000" smtClean="0"/>
              <a:t>Zararlı Yönetimi </a:t>
            </a:r>
            <a:r>
              <a:rPr lang="tr-TR" altLang="tr-TR" sz="2000" dirty="0" smtClean="0"/>
              <a:t>(</a:t>
            </a:r>
            <a:r>
              <a:rPr lang="tr-TR" altLang="tr-TR" sz="2000" smtClean="0"/>
              <a:t>İdaresi): Hastalık</a:t>
            </a:r>
            <a:r>
              <a:rPr lang="tr-TR" altLang="tr-TR" sz="2000" dirty="0" smtClean="0"/>
              <a:t>, zararlı ve yabancı otların popülasyon yoğunluklarının, ekonomik zarar seviyesinin altında tutulabilmesi için yapılan bütün faaliyetlerdir.</a:t>
            </a:r>
          </a:p>
          <a:p>
            <a:pPr marL="0" indent="0" algn="just">
              <a:lnSpc>
                <a:spcPct val="80000"/>
              </a:lnSpc>
              <a:buNone/>
            </a:pPr>
            <a:endParaRPr lang="tr-TR" altLang="tr-TR" sz="2000" b="1" dirty="0" smtClean="0"/>
          </a:p>
          <a:p>
            <a:pPr marL="0" indent="0" algn="just">
              <a:lnSpc>
                <a:spcPct val="80000"/>
              </a:lnSpc>
              <a:buNone/>
            </a:pPr>
            <a:r>
              <a:rPr lang="tr-TR" altLang="tr-TR" sz="2000" b="1" dirty="0" smtClean="0"/>
              <a:t>Ekonomik Zarar Seviyesi: </a:t>
            </a:r>
            <a:r>
              <a:rPr lang="tr-TR" altLang="tr-TR" sz="2000" dirty="0" smtClean="0"/>
              <a:t>Hastalık, zararlı ve yabancı otların, ekonomik zarara neden olan en düşük popülasyon yoğunluğudur.</a:t>
            </a:r>
          </a:p>
          <a:p>
            <a:pPr marL="0" indent="0" algn="just">
              <a:lnSpc>
                <a:spcPct val="80000"/>
              </a:lnSpc>
              <a:buNone/>
            </a:pPr>
            <a:endParaRPr lang="tr-TR" altLang="tr-TR" sz="2000" b="1" dirty="0" smtClean="0"/>
          </a:p>
          <a:p>
            <a:pPr marL="0" indent="0" algn="just">
              <a:lnSpc>
                <a:spcPct val="80000"/>
              </a:lnSpc>
              <a:buNone/>
            </a:pPr>
            <a:r>
              <a:rPr lang="tr-TR" altLang="tr-TR" sz="2000" b="1" dirty="0" smtClean="0"/>
              <a:t>Ekonomik Zarar Eşiği: </a:t>
            </a:r>
            <a:r>
              <a:rPr lang="tr-TR" altLang="tr-TR" sz="2000" dirty="0" smtClean="0"/>
              <a:t>Bir zararlı popülasyonunun çoğalarak, ekonomik zarar seviyesine ulaşmasına engel olmak için mücadeleye karar verildiği yoğunluktur.</a:t>
            </a:r>
          </a:p>
          <a:p>
            <a:pPr marL="0" indent="0">
              <a:buNone/>
            </a:pPr>
            <a:endParaRPr lang="tr-TR" sz="2400" dirty="0"/>
          </a:p>
        </p:txBody>
      </p:sp>
    </p:spTree>
    <p:extLst>
      <p:ext uri="{BB962C8B-B14F-4D97-AF65-F5344CB8AC3E}">
        <p14:creationId xmlns:p14="http://schemas.microsoft.com/office/powerpoint/2010/main" val="39413988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5">
              <a:lumMod val="20000"/>
              <a:lumOff val="80000"/>
            </a:schemeClr>
          </a:solidFill>
        </p:spPr>
        <p:txBody>
          <a:bodyPr>
            <a:normAutofit/>
          </a:bodyPr>
          <a:lstStyle/>
          <a:p>
            <a:pPr marL="0" indent="0">
              <a:buNone/>
            </a:pPr>
            <a:endParaRPr lang="tr-TR" sz="2400" b="1" dirty="0" smtClean="0"/>
          </a:p>
          <a:p>
            <a:pPr marL="0" indent="0">
              <a:buNone/>
            </a:pPr>
            <a:r>
              <a:rPr lang="tr-TR" sz="2400" b="1" dirty="0" smtClean="0"/>
              <a:t>Entegre Mücadelenin Prensipleri:</a:t>
            </a:r>
          </a:p>
          <a:p>
            <a:pPr marL="0" lvl="0" indent="0" algn="just" fontAlgn="base">
              <a:lnSpc>
                <a:spcPct val="80000"/>
              </a:lnSpc>
              <a:spcAft>
                <a:spcPct val="0"/>
              </a:spcAft>
              <a:buClr>
                <a:srgbClr val="330066"/>
              </a:buClr>
              <a:buSzPct val="70000"/>
              <a:buNone/>
            </a:pPr>
            <a:r>
              <a:rPr kumimoji="0" lang="tr-TR" altLang="tr-TR" sz="2000" b="1" i="0" u="none" strike="noStrike" kern="0" cap="none" spc="0" normalizeH="0" baseline="0" noProof="0" dirty="0" smtClean="0">
                <a:ln>
                  <a:noFill/>
                </a:ln>
                <a:solidFill>
                  <a:srgbClr val="000000"/>
                </a:solidFill>
                <a:effectLst/>
                <a:uLnTx/>
                <a:uFillTx/>
                <a:ea typeface="+mn-ea"/>
                <a:cs typeface="Arial"/>
              </a:rPr>
              <a:t>1.</a:t>
            </a:r>
            <a:r>
              <a:rPr kumimoji="0" lang="tr-TR" altLang="tr-TR" sz="2000" i="0" u="none" strike="noStrike" kern="0" cap="none" spc="0" normalizeH="0" baseline="0" noProof="0" dirty="0" smtClean="0">
                <a:ln>
                  <a:noFill/>
                </a:ln>
                <a:solidFill>
                  <a:srgbClr val="000000"/>
                </a:solidFill>
                <a:effectLst/>
                <a:uLnTx/>
                <a:uFillTx/>
                <a:ea typeface="+mn-ea"/>
                <a:cs typeface="Arial"/>
              </a:rPr>
              <a:t> Entegre mücadele, belirli bir </a:t>
            </a:r>
            <a:r>
              <a:rPr kumimoji="0" lang="tr-TR" altLang="tr-TR" sz="2000" i="0" u="none" strike="noStrike" kern="0" cap="none" spc="0" normalizeH="0" baseline="0" noProof="0" dirty="0" err="1" smtClean="0">
                <a:ln>
                  <a:noFill/>
                </a:ln>
                <a:solidFill>
                  <a:srgbClr val="000000"/>
                </a:solidFill>
                <a:effectLst/>
                <a:uLnTx/>
                <a:uFillTx/>
                <a:ea typeface="+mn-ea"/>
                <a:cs typeface="Arial"/>
              </a:rPr>
              <a:t>agro</a:t>
            </a:r>
            <a:r>
              <a:rPr kumimoji="0" lang="tr-TR" altLang="tr-TR" sz="2000" i="0" u="none" strike="noStrike" kern="0" cap="none" spc="0" normalizeH="0" baseline="0" noProof="0" dirty="0" smtClean="0">
                <a:ln>
                  <a:noFill/>
                </a:ln>
                <a:solidFill>
                  <a:srgbClr val="000000"/>
                </a:solidFill>
                <a:effectLst/>
                <a:uLnTx/>
                <a:uFillTx/>
                <a:ea typeface="+mn-ea"/>
                <a:cs typeface="Arial"/>
              </a:rPr>
              <a:t>-ekosistemde bulunan hastalıklar, zararlılar ve yabancı otların mücadelesinin ayrı ayrı değil, </a:t>
            </a:r>
            <a:r>
              <a:rPr kumimoji="0" lang="tr-TR" altLang="tr-TR" sz="2000" b="1" i="0" u="none" strike="noStrike" kern="0" cap="none" spc="0" normalizeH="0" baseline="0" noProof="0" dirty="0" smtClean="0">
                <a:ln>
                  <a:noFill/>
                </a:ln>
                <a:solidFill>
                  <a:srgbClr val="000000"/>
                </a:solidFill>
                <a:effectLst/>
                <a:uLnTx/>
                <a:uFillTx/>
                <a:ea typeface="+mn-ea"/>
                <a:cs typeface="Arial"/>
              </a:rPr>
              <a:t>en</a:t>
            </a:r>
            <a:r>
              <a:rPr kumimoji="0" lang="tr-TR" altLang="tr-TR" sz="2000" b="1" i="0" u="none" strike="noStrike" kern="0" cap="none" spc="0" normalizeH="0" noProof="0" dirty="0" smtClean="0">
                <a:ln>
                  <a:noFill/>
                </a:ln>
                <a:solidFill>
                  <a:srgbClr val="000000"/>
                </a:solidFill>
                <a:effectLst/>
                <a:uLnTx/>
                <a:uFillTx/>
                <a:ea typeface="+mn-ea"/>
                <a:cs typeface="Arial"/>
              </a:rPr>
              <a:t> az iki mücadele yönteminin</a:t>
            </a:r>
            <a:r>
              <a:rPr kumimoji="0" lang="tr-TR" altLang="tr-TR" sz="2000" b="1" i="0" u="none" strike="noStrike" kern="0" cap="none" spc="0" normalizeH="0" baseline="0" noProof="0" dirty="0" smtClean="0">
                <a:ln>
                  <a:noFill/>
                </a:ln>
                <a:solidFill>
                  <a:srgbClr val="000000"/>
                </a:solidFill>
                <a:effectLst/>
                <a:uLnTx/>
                <a:uFillTx/>
                <a:ea typeface="+mn-ea"/>
                <a:cs typeface="Arial"/>
              </a:rPr>
              <a:t> birlikte yapılmasını </a:t>
            </a:r>
            <a:r>
              <a:rPr kumimoji="0" lang="tr-TR" altLang="tr-TR" sz="2000" i="0" u="none" strike="noStrike" kern="0" cap="none" spc="0" normalizeH="0" baseline="0" noProof="0" dirty="0" smtClean="0">
                <a:ln>
                  <a:noFill/>
                </a:ln>
                <a:solidFill>
                  <a:srgbClr val="000000"/>
                </a:solidFill>
                <a:effectLst/>
                <a:uLnTx/>
                <a:uFillTx/>
                <a:ea typeface="+mn-ea"/>
                <a:cs typeface="Arial"/>
              </a:rPr>
              <a:t>ve uygun mücadele yöntemleri ve tekniklerinin birlikte, birbirini tamamlayacak şekilde entegre edilmesini öngörmektedir.</a:t>
            </a:r>
            <a:r>
              <a:rPr kumimoji="0" lang="tr-TR" altLang="tr-TR" sz="2000" i="1" u="none" strike="noStrike" kern="0" cap="none" spc="0" normalizeH="0" baseline="0" noProof="0" dirty="0" smtClean="0">
                <a:ln>
                  <a:noFill/>
                </a:ln>
                <a:solidFill>
                  <a:srgbClr val="000000"/>
                </a:solidFill>
                <a:effectLst/>
                <a:uLnTx/>
                <a:uFillTx/>
                <a:ea typeface="+mn-ea"/>
                <a:cs typeface="Arial"/>
              </a:rPr>
              <a:t> </a:t>
            </a:r>
            <a:endParaRPr kumimoji="0" lang="tr-TR" altLang="tr-TR" sz="2000" i="0" u="none" strike="noStrike" kern="0" cap="none" spc="0" normalizeH="0" baseline="0" noProof="0" dirty="0" smtClean="0">
              <a:ln>
                <a:noFill/>
              </a:ln>
              <a:solidFill>
                <a:srgbClr val="000000"/>
              </a:solidFill>
              <a:effectLst/>
              <a:uLnTx/>
              <a:uFillTx/>
              <a:ea typeface="+mn-ea"/>
              <a:cs typeface="Arial"/>
            </a:endParaRPr>
          </a:p>
          <a:p>
            <a:pPr marL="0" lvl="0" indent="0" algn="just" fontAlgn="base">
              <a:lnSpc>
                <a:spcPct val="80000"/>
              </a:lnSpc>
              <a:spcAft>
                <a:spcPct val="0"/>
              </a:spcAft>
              <a:buClr>
                <a:srgbClr val="330066"/>
              </a:buClr>
              <a:buSzPct val="70000"/>
              <a:buNone/>
            </a:pPr>
            <a:endParaRPr kumimoji="0" lang="tr-TR" altLang="tr-TR" sz="2000" i="0" u="none" strike="noStrike" kern="0" cap="none" spc="0" normalizeH="0" baseline="0" noProof="0" dirty="0" smtClean="0">
              <a:ln>
                <a:noFill/>
              </a:ln>
              <a:solidFill>
                <a:srgbClr val="000000"/>
              </a:solidFill>
              <a:effectLst/>
              <a:uLnTx/>
              <a:uFillTx/>
              <a:ea typeface="+mn-ea"/>
              <a:cs typeface="Arial"/>
            </a:endParaRPr>
          </a:p>
          <a:p>
            <a:pPr marL="0" lvl="0" indent="0" algn="just" fontAlgn="base">
              <a:lnSpc>
                <a:spcPct val="80000"/>
              </a:lnSpc>
              <a:spcAft>
                <a:spcPct val="0"/>
              </a:spcAft>
              <a:buClr>
                <a:srgbClr val="330066"/>
              </a:buClr>
              <a:buSzPct val="70000"/>
              <a:buNone/>
            </a:pPr>
            <a:r>
              <a:rPr kumimoji="0" lang="tr-TR" altLang="tr-TR" sz="2000" b="1" i="0" u="none" strike="noStrike" kern="0" cap="none" spc="0" normalizeH="0" baseline="0" noProof="0" dirty="0" smtClean="0">
                <a:ln>
                  <a:noFill/>
                </a:ln>
                <a:solidFill>
                  <a:srgbClr val="000000"/>
                </a:solidFill>
                <a:effectLst/>
                <a:uLnTx/>
                <a:uFillTx/>
                <a:ea typeface="+mn-ea"/>
                <a:cs typeface="Arial"/>
              </a:rPr>
              <a:t>2.</a:t>
            </a:r>
            <a:r>
              <a:rPr kumimoji="0" lang="tr-TR" altLang="tr-TR" sz="2000" i="0" u="none" strike="noStrike" kern="0" cap="none" spc="0" normalizeH="0" baseline="0" noProof="0" dirty="0" smtClean="0">
                <a:ln>
                  <a:noFill/>
                </a:ln>
                <a:solidFill>
                  <a:srgbClr val="000000"/>
                </a:solidFill>
                <a:effectLst/>
                <a:uLnTx/>
                <a:uFillTx/>
                <a:ea typeface="+mn-ea"/>
                <a:cs typeface="Arial"/>
              </a:rPr>
              <a:t> Entegre mücadelede; hastalık etmenleri, zararlılar ve yabancı otların tamamen ortadan kaldırılması değil; bunların popülasyon yoğunluklarının, ekonomik zarar seviyesinin</a:t>
            </a:r>
            <a:r>
              <a:rPr kumimoji="0" lang="tr-TR" altLang="tr-TR" sz="2000" i="1" u="none" strike="noStrike" kern="0" cap="none" spc="0" normalizeH="0" baseline="0" noProof="0" dirty="0" smtClean="0">
                <a:ln>
                  <a:noFill/>
                </a:ln>
                <a:solidFill>
                  <a:srgbClr val="000000"/>
                </a:solidFill>
                <a:effectLst/>
                <a:uLnTx/>
                <a:uFillTx/>
                <a:ea typeface="+mn-ea"/>
                <a:cs typeface="Arial"/>
              </a:rPr>
              <a:t> </a:t>
            </a:r>
            <a:r>
              <a:rPr kumimoji="0" lang="tr-TR" altLang="tr-TR" sz="2000" i="0" u="none" strike="noStrike" kern="0" cap="none" spc="0" normalizeH="0" baseline="0" noProof="0" dirty="0" smtClean="0">
                <a:ln>
                  <a:noFill/>
                </a:ln>
                <a:solidFill>
                  <a:srgbClr val="000000"/>
                </a:solidFill>
                <a:effectLst/>
                <a:uLnTx/>
                <a:uFillTx/>
                <a:ea typeface="+mn-ea"/>
                <a:cs typeface="Arial"/>
              </a:rPr>
              <a:t>altında tutulması esastır.</a:t>
            </a:r>
          </a:p>
          <a:p>
            <a:pPr marL="0" lvl="0" indent="0" algn="just" fontAlgn="base">
              <a:lnSpc>
                <a:spcPct val="80000"/>
              </a:lnSpc>
              <a:spcAft>
                <a:spcPct val="0"/>
              </a:spcAft>
              <a:buClr>
                <a:srgbClr val="330066"/>
              </a:buClr>
              <a:buSzPct val="70000"/>
              <a:buNone/>
            </a:pPr>
            <a:endParaRPr kumimoji="0" lang="tr-TR" altLang="tr-TR" sz="2000" i="0" u="none" strike="noStrike" kern="0" cap="none" spc="0" normalizeH="0" baseline="0" noProof="0" dirty="0" smtClean="0">
              <a:ln>
                <a:noFill/>
              </a:ln>
              <a:solidFill>
                <a:srgbClr val="000000"/>
              </a:solidFill>
              <a:effectLst/>
              <a:uLnTx/>
              <a:uFillTx/>
              <a:ea typeface="+mn-ea"/>
              <a:cs typeface="Arial"/>
            </a:endParaRPr>
          </a:p>
          <a:p>
            <a:pPr marL="0" lvl="0" indent="0" algn="just" fontAlgn="base">
              <a:lnSpc>
                <a:spcPct val="80000"/>
              </a:lnSpc>
              <a:spcAft>
                <a:spcPct val="0"/>
              </a:spcAft>
              <a:buClr>
                <a:srgbClr val="330066"/>
              </a:buClr>
              <a:buSzPct val="70000"/>
              <a:buNone/>
            </a:pPr>
            <a:r>
              <a:rPr kumimoji="0" lang="tr-TR" altLang="tr-TR" sz="2000" b="1" i="0" u="none" strike="noStrike" kern="0" cap="none" spc="0" normalizeH="0" baseline="0" noProof="0" dirty="0" smtClean="0">
                <a:ln>
                  <a:noFill/>
                </a:ln>
                <a:solidFill>
                  <a:srgbClr val="000000"/>
                </a:solidFill>
                <a:effectLst/>
                <a:uLnTx/>
                <a:uFillTx/>
                <a:ea typeface="+mn-ea"/>
                <a:cs typeface="Arial"/>
              </a:rPr>
              <a:t>3. </a:t>
            </a:r>
            <a:r>
              <a:rPr kumimoji="0" lang="tr-TR" altLang="tr-TR" sz="2000" i="0" u="none" strike="noStrike" kern="0" cap="none" spc="0" normalizeH="0" baseline="0" noProof="0" dirty="0" smtClean="0">
                <a:ln>
                  <a:noFill/>
                </a:ln>
                <a:solidFill>
                  <a:srgbClr val="000000"/>
                </a:solidFill>
                <a:effectLst/>
                <a:uLnTx/>
                <a:uFillTx/>
                <a:ea typeface="+mn-ea"/>
                <a:cs typeface="Arial"/>
              </a:rPr>
              <a:t>Entegre mücadele programları, ele alınan kültür bitkisinde en çok zarar yapan ana (veya anahtar) zararlı, hastalık ve yabancı otun mücadelesi esas alınarak uygulanır. Ancak potansiyel zararlılar da dikkate alınır.</a:t>
            </a:r>
          </a:p>
          <a:p>
            <a:pPr marL="0" lvl="0" indent="0" algn="just" fontAlgn="base">
              <a:lnSpc>
                <a:spcPct val="80000"/>
              </a:lnSpc>
              <a:spcAft>
                <a:spcPct val="0"/>
              </a:spcAft>
              <a:buClr>
                <a:srgbClr val="330066"/>
              </a:buClr>
              <a:buSzPct val="70000"/>
              <a:buNone/>
            </a:pPr>
            <a:endParaRPr kumimoji="0" lang="tr-TR" altLang="tr-TR" sz="2000" i="0" u="none" strike="noStrike" kern="0" cap="none" spc="0" normalizeH="0" baseline="0" noProof="0" dirty="0" smtClean="0">
              <a:ln>
                <a:noFill/>
              </a:ln>
              <a:solidFill>
                <a:srgbClr val="000000"/>
              </a:solidFill>
              <a:effectLst/>
              <a:uLnTx/>
              <a:uFillTx/>
              <a:ea typeface="+mn-ea"/>
              <a:cs typeface="Arial"/>
            </a:endParaRPr>
          </a:p>
          <a:p>
            <a:pPr marL="0" lvl="0" indent="0" algn="just" fontAlgn="base">
              <a:lnSpc>
                <a:spcPct val="80000"/>
              </a:lnSpc>
              <a:spcAft>
                <a:spcPct val="0"/>
              </a:spcAft>
              <a:buClr>
                <a:srgbClr val="330066"/>
              </a:buClr>
              <a:buSzPct val="70000"/>
              <a:buNone/>
            </a:pPr>
            <a:r>
              <a:rPr kumimoji="0" lang="tr-TR" altLang="tr-TR" sz="2000" b="1" i="0" u="none" strike="noStrike" kern="0" cap="none" spc="0" normalizeH="0" baseline="0" noProof="0" dirty="0" smtClean="0">
                <a:ln>
                  <a:noFill/>
                </a:ln>
                <a:solidFill>
                  <a:srgbClr val="000000"/>
                </a:solidFill>
                <a:effectLst/>
                <a:uLnTx/>
                <a:uFillTx/>
                <a:ea typeface="+mn-ea"/>
                <a:cs typeface="Arial"/>
              </a:rPr>
              <a:t>4.</a:t>
            </a:r>
            <a:r>
              <a:rPr kumimoji="0" lang="tr-TR" altLang="tr-TR" sz="2000" i="0" u="none" strike="noStrike" kern="0" cap="none" spc="0" normalizeH="0" baseline="0" noProof="0" dirty="0" smtClean="0">
                <a:ln>
                  <a:noFill/>
                </a:ln>
                <a:solidFill>
                  <a:srgbClr val="000000"/>
                </a:solidFill>
                <a:effectLst/>
                <a:uLnTx/>
                <a:uFillTx/>
                <a:ea typeface="+mn-ea"/>
                <a:cs typeface="Arial"/>
              </a:rPr>
              <a:t> Entegre mücadelede, doğada mevcut doğal düşmanların korunması ve desteklenmesi esastır. Bunların kitle halinde üretilerek veya dışarıdan ithal edilerek salınması, zorunlu hallerde düşünülmesi gereken bir husustur.</a:t>
            </a:r>
          </a:p>
          <a:p>
            <a:pPr marL="0" lvl="0" indent="0" algn="just" fontAlgn="base">
              <a:lnSpc>
                <a:spcPct val="80000"/>
              </a:lnSpc>
              <a:spcAft>
                <a:spcPct val="0"/>
              </a:spcAft>
              <a:buClr>
                <a:srgbClr val="330066"/>
              </a:buClr>
              <a:buSzPct val="70000"/>
              <a:buNone/>
            </a:pPr>
            <a:endParaRPr kumimoji="0" lang="tr-TR" altLang="tr-TR" sz="2000" i="0" u="none" strike="noStrike" kern="0" cap="none" spc="0" normalizeH="0" baseline="0" noProof="0" dirty="0" smtClean="0">
              <a:ln>
                <a:noFill/>
              </a:ln>
              <a:solidFill>
                <a:srgbClr val="000000"/>
              </a:solidFill>
              <a:effectLst/>
              <a:uLnTx/>
              <a:uFillTx/>
              <a:ea typeface="+mn-ea"/>
              <a:cs typeface="Arial"/>
            </a:endParaRPr>
          </a:p>
          <a:p>
            <a:pPr marL="0" lvl="0" indent="0" algn="just" fontAlgn="base">
              <a:lnSpc>
                <a:spcPct val="80000"/>
              </a:lnSpc>
              <a:spcAft>
                <a:spcPct val="0"/>
              </a:spcAft>
              <a:buClr>
                <a:srgbClr val="330066"/>
              </a:buClr>
              <a:buSzPct val="70000"/>
              <a:buNone/>
            </a:pPr>
            <a:r>
              <a:rPr kumimoji="0" lang="tr-TR" altLang="tr-TR" sz="2000" b="1" i="0" u="none" strike="noStrike" kern="0" cap="none" spc="0" normalizeH="0" baseline="0" noProof="0" dirty="0" smtClean="0">
                <a:ln>
                  <a:noFill/>
                </a:ln>
                <a:solidFill>
                  <a:srgbClr val="000000"/>
                </a:solidFill>
                <a:effectLst/>
                <a:uLnTx/>
                <a:uFillTx/>
                <a:ea typeface="+mn-ea"/>
                <a:cs typeface="Arial"/>
              </a:rPr>
              <a:t>5.</a:t>
            </a:r>
            <a:r>
              <a:rPr kumimoji="0" lang="tr-TR" altLang="tr-TR" sz="2000" i="0" u="none" strike="noStrike" kern="0" cap="none" spc="0" normalizeH="0" baseline="0" noProof="0" dirty="0" smtClean="0">
                <a:ln>
                  <a:noFill/>
                </a:ln>
                <a:solidFill>
                  <a:srgbClr val="000000"/>
                </a:solidFill>
                <a:effectLst/>
                <a:uLnTx/>
                <a:uFillTx/>
                <a:ea typeface="+mn-ea"/>
                <a:cs typeface="Arial"/>
              </a:rPr>
              <a:t> Kimyasal mücadele, Entegre mücadele programlarında en son başvurulması gereken bir mücadele yöntemidir. Hatta ekonomik ve ekolojik olarak bir zorunluluk bulunmadığı sürece, kimyasal mücadeleye yer verilmemesi gerekir. Ancak kimyasal mücadele zorunlu ise, çevre dostu ve spesifik ilaçlar kullanılmalı, bunlar etkili en düşük dozda ve en uygun zamanda uygulanmalıdır.</a:t>
            </a:r>
          </a:p>
          <a:p>
            <a:pPr marL="0" indent="0">
              <a:buNone/>
            </a:pPr>
            <a:endParaRPr lang="tr-TR" sz="2400" b="1" dirty="0"/>
          </a:p>
        </p:txBody>
      </p:sp>
    </p:spTree>
    <p:extLst>
      <p:ext uri="{BB962C8B-B14F-4D97-AF65-F5344CB8AC3E}">
        <p14:creationId xmlns:p14="http://schemas.microsoft.com/office/powerpoint/2010/main" val="20048162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5">
              <a:lumMod val="20000"/>
              <a:lumOff val="80000"/>
            </a:schemeClr>
          </a:solidFill>
        </p:spPr>
        <p:txBody>
          <a:bodyPr>
            <a:normAutofit/>
          </a:bodyPr>
          <a:lstStyle/>
          <a:p>
            <a:pPr marL="0" indent="0" algn="just">
              <a:buNone/>
            </a:pPr>
            <a:endParaRPr lang="tr-TR" sz="2000" b="1" dirty="0" smtClean="0"/>
          </a:p>
          <a:p>
            <a:pPr marL="0" indent="0" algn="just">
              <a:buNone/>
            </a:pPr>
            <a:r>
              <a:rPr lang="tr-TR" sz="2000" b="1" dirty="0" smtClean="0"/>
              <a:t>Entegre Mücadelenin Hedefleri:</a:t>
            </a:r>
          </a:p>
          <a:p>
            <a:pPr marL="0" indent="0" algn="just">
              <a:buNone/>
            </a:pPr>
            <a:r>
              <a:rPr lang="tr-TR" sz="2000" b="1" dirty="0" smtClean="0"/>
              <a:t>1.</a:t>
            </a:r>
            <a:r>
              <a:rPr lang="tr-TR" sz="2000" dirty="0" smtClean="0"/>
              <a:t> Bitkisel üretimin artırılması, kaliteli ve pestisit kalıntısı bulunmayan ürün elde edilmesi,</a:t>
            </a:r>
          </a:p>
          <a:p>
            <a:pPr marL="0" indent="0" algn="just">
              <a:buNone/>
            </a:pPr>
            <a:r>
              <a:rPr lang="tr-TR" sz="2000" b="1" dirty="0" smtClean="0"/>
              <a:t>2.</a:t>
            </a:r>
            <a:r>
              <a:rPr lang="tr-TR" sz="2000" dirty="0" smtClean="0"/>
              <a:t> Doğal düşmanların korunması ve desteklenmesi,</a:t>
            </a:r>
          </a:p>
          <a:p>
            <a:pPr marL="0" indent="0" algn="just">
              <a:buNone/>
            </a:pPr>
            <a:r>
              <a:rPr lang="tr-TR" sz="2000" b="1" dirty="0" smtClean="0"/>
              <a:t>3.</a:t>
            </a:r>
            <a:r>
              <a:rPr lang="tr-TR" sz="2000" dirty="0" smtClean="0"/>
              <a:t> Tarla, bahçe ve bağların periyodik olarak kontrol edilmesi,</a:t>
            </a:r>
          </a:p>
          <a:p>
            <a:pPr marL="0" indent="0" algn="just">
              <a:buNone/>
            </a:pPr>
            <a:r>
              <a:rPr lang="tr-TR" sz="2000" b="1" dirty="0" smtClean="0"/>
              <a:t>4. </a:t>
            </a:r>
            <a:r>
              <a:rPr lang="tr-TR" sz="2000" dirty="0" smtClean="0"/>
              <a:t>Çiftçilerin kendi tarlası, bahçesi ve bağının uzmanı haline getirilmesi,</a:t>
            </a:r>
          </a:p>
          <a:p>
            <a:pPr marL="0" indent="0" algn="just">
              <a:buNone/>
            </a:pPr>
            <a:r>
              <a:rPr lang="tr-TR" sz="2000" b="1" dirty="0" smtClean="0"/>
              <a:t>5. </a:t>
            </a:r>
            <a:r>
              <a:rPr lang="tr-TR" sz="2000" dirty="0" smtClean="0"/>
              <a:t>Pestisitlerin çevreye (toprak, su ve hava) bulaşmasının önlenmesi. </a:t>
            </a:r>
          </a:p>
          <a:p>
            <a:pPr marL="0" indent="0" algn="just">
              <a:buNone/>
            </a:pPr>
            <a:endParaRPr lang="tr-TR" sz="2000" b="1" dirty="0" smtClean="0"/>
          </a:p>
          <a:p>
            <a:pPr marL="0" indent="0" algn="just">
              <a:buNone/>
            </a:pPr>
            <a:r>
              <a:rPr lang="tr-TR" sz="2000" b="1" dirty="0" smtClean="0"/>
              <a:t>Kimyasal ilaçların zararları, aşağıdaki şekilde özetlenebilir: </a:t>
            </a:r>
          </a:p>
          <a:p>
            <a:pPr marL="0" indent="0" algn="just">
              <a:buNone/>
            </a:pPr>
            <a:r>
              <a:rPr lang="tr-TR" sz="2000" b="1" dirty="0" smtClean="0"/>
              <a:t>1.</a:t>
            </a:r>
            <a:r>
              <a:rPr lang="tr-TR" sz="2000" dirty="0" smtClean="0"/>
              <a:t> Kimyasal ilaçlar, canlılar arasında var olan doğal dengeyi bozar,</a:t>
            </a:r>
          </a:p>
          <a:p>
            <a:pPr marL="0" indent="0" algn="just">
              <a:buNone/>
            </a:pPr>
            <a:r>
              <a:rPr lang="tr-TR" sz="2000" b="1" dirty="0" smtClean="0"/>
              <a:t>2. </a:t>
            </a:r>
            <a:r>
              <a:rPr lang="tr-TR" sz="2000" dirty="0" smtClean="0"/>
              <a:t>İnsan ve sıcak kanlılarda, doğrudan veya dolaylı olarak zehirlenmelere neden olur,</a:t>
            </a:r>
          </a:p>
          <a:p>
            <a:pPr marL="0" indent="0" algn="just">
              <a:buNone/>
            </a:pPr>
            <a:r>
              <a:rPr lang="tr-TR" sz="2000" b="1" dirty="0" smtClean="0"/>
              <a:t>3.</a:t>
            </a:r>
            <a:r>
              <a:rPr lang="tr-TR" sz="2000" dirty="0" smtClean="0"/>
              <a:t> Doğal düşmanlara (faydalı organizmalar) zarar vererek ve bitkinin biyokimyasal yapısını bozarak, zararlı popülasyonlarının artmasına neden  olur. Bunun sonucu olarak, zararlıların salgın yapma tehlikesi artar,</a:t>
            </a:r>
          </a:p>
          <a:p>
            <a:pPr marL="0" indent="0" algn="just">
              <a:buNone/>
            </a:pPr>
            <a:r>
              <a:rPr lang="tr-TR" sz="2000" b="1" dirty="0" smtClean="0"/>
              <a:t>4.</a:t>
            </a:r>
            <a:r>
              <a:rPr lang="tr-TR" sz="2000" dirty="0" smtClean="0"/>
              <a:t> Toprağa, havaya ve suya karışarak çevre kirliliğine yol açar,</a:t>
            </a:r>
          </a:p>
          <a:p>
            <a:pPr marL="0" indent="0" algn="just">
              <a:buNone/>
            </a:pPr>
            <a:r>
              <a:rPr lang="tr-TR" sz="2000" b="1" dirty="0" smtClean="0"/>
              <a:t>5.</a:t>
            </a:r>
            <a:r>
              <a:rPr lang="tr-TR" sz="2000" dirty="0" smtClean="0"/>
              <a:t> Hastalık, zararlı ve yabancı otların, zamanla bazı ilaçlara karşı direnç kazanmalarına neden olur,</a:t>
            </a:r>
          </a:p>
          <a:p>
            <a:pPr marL="0" indent="0" algn="just">
              <a:buNone/>
            </a:pPr>
            <a:endParaRPr lang="tr-TR" sz="2400" dirty="0" smtClean="0"/>
          </a:p>
          <a:p>
            <a:pPr marL="0" indent="0" algn="just">
              <a:buNone/>
            </a:pPr>
            <a:endParaRPr lang="tr-TR" sz="2400" dirty="0"/>
          </a:p>
        </p:txBody>
      </p:sp>
    </p:spTree>
    <p:extLst>
      <p:ext uri="{BB962C8B-B14F-4D97-AF65-F5344CB8AC3E}">
        <p14:creationId xmlns:p14="http://schemas.microsoft.com/office/powerpoint/2010/main" val="12337766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5">
              <a:lumMod val="20000"/>
              <a:lumOff val="80000"/>
            </a:schemeClr>
          </a:solidFill>
        </p:spPr>
        <p:txBody>
          <a:bodyPr>
            <a:normAutofit/>
          </a:bodyPr>
          <a:lstStyle/>
          <a:p>
            <a:pPr marL="0" indent="0" algn="just">
              <a:buNone/>
            </a:pPr>
            <a:endParaRPr lang="tr-TR" sz="2000" dirty="0" smtClean="0"/>
          </a:p>
          <a:p>
            <a:pPr marL="0" indent="0" algn="just">
              <a:buNone/>
            </a:pPr>
            <a:r>
              <a:rPr lang="tr-TR" sz="2000" b="1" dirty="0" smtClean="0"/>
              <a:t>6.</a:t>
            </a:r>
            <a:r>
              <a:rPr lang="tr-TR" sz="2000" dirty="0" smtClean="0"/>
              <a:t> Ürünlerde kalıntı bırakır; bu durum, iç ve dış satımda sorun yaratır, </a:t>
            </a:r>
          </a:p>
          <a:p>
            <a:pPr marL="0" indent="0" algn="just">
              <a:buNone/>
            </a:pPr>
            <a:r>
              <a:rPr lang="tr-TR" sz="2000" b="1" dirty="0" smtClean="0"/>
              <a:t>7.</a:t>
            </a:r>
            <a:r>
              <a:rPr lang="tr-TR" sz="2000" dirty="0" smtClean="0"/>
              <a:t> İlaç fiyatlarının pahalı olması nedeniyle, gereksiz yapılan ilaçlamalar, mücadele masraflarını ve dolayısıyla ürünün maliyetini artırır,</a:t>
            </a:r>
          </a:p>
          <a:p>
            <a:pPr marL="0" indent="0" algn="just">
              <a:buNone/>
            </a:pPr>
            <a:r>
              <a:rPr lang="tr-TR" sz="2000" b="1" dirty="0" smtClean="0"/>
              <a:t>8.</a:t>
            </a:r>
            <a:r>
              <a:rPr lang="tr-TR" sz="2000" dirty="0" smtClean="0"/>
              <a:t> Bazı ilaçlar, kültür bitkilerinde </a:t>
            </a:r>
            <a:r>
              <a:rPr lang="tr-TR" sz="2000" dirty="0" err="1" smtClean="0"/>
              <a:t>toksik</a:t>
            </a:r>
            <a:r>
              <a:rPr lang="tr-TR" sz="2000" dirty="0" smtClean="0"/>
              <a:t> etkilere ve genetik bozulmalara neden olur,</a:t>
            </a:r>
          </a:p>
          <a:p>
            <a:pPr marL="0" indent="0" algn="just">
              <a:buNone/>
            </a:pPr>
            <a:r>
              <a:rPr lang="tr-TR" sz="2000" b="1" dirty="0" smtClean="0"/>
              <a:t>9.</a:t>
            </a:r>
            <a:r>
              <a:rPr lang="tr-TR" sz="2000" dirty="0" smtClean="0"/>
              <a:t> Bal arıları, </a:t>
            </a:r>
            <a:r>
              <a:rPr lang="tr-TR" sz="2000" dirty="0" err="1" smtClean="0"/>
              <a:t>tozlayıcı</a:t>
            </a:r>
            <a:r>
              <a:rPr lang="tr-TR" sz="2000" dirty="0" smtClean="0"/>
              <a:t> (</a:t>
            </a:r>
            <a:r>
              <a:rPr lang="tr-TR" sz="2000" dirty="0" err="1" smtClean="0"/>
              <a:t>Polinatör</a:t>
            </a:r>
            <a:r>
              <a:rPr lang="tr-TR" sz="2000" dirty="0" smtClean="0"/>
              <a:t>) arılar, kuşlar, balıklar ve suda yaşayan diğer canlılar ve toprak mikroorganizmaları gibi hedef olmayan organizmaları olumsuz yönde etkiler.</a:t>
            </a:r>
          </a:p>
          <a:p>
            <a:pPr marL="0" indent="0" algn="just">
              <a:buNone/>
            </a:pPr>
            <a:r>
              <a:rPr lang="tr-TR" sz="2000" b="1" dirty="0" smtClean="0"/>
              <a:t>10.</a:t>
            </a:r>
            <a:r>
              <a:rPr lang="tr-TR" sz="2000" dirty="0" smtClean="0"/>
              <a:t> Gelişigüzel ve yoğun olarak yapılan ilaçlamalar sonucunda, bu zararlar daha  da artar. </a:t>
            </a:r>
          </a:p>
          <a:p>
            <a:pPr marL="0" indent="0" algn="just">
              <a:buNone/>
            </a:pPr>
            <a:endParaRPr lang="tr-TR" sz="2000" b="1" dirty="0" smtClean="0"/>
          </a:p>
          <a:p>
            <a:pPr marL="0" indent="0" algn="just">
              <a:buNone/>
            </a:pPr>
            <a:r>
              <a:rPr lang="tr-TR" sz="2000" b="1" dirty="0" smtClean="0"/>
              <a:t>Entegre mücadelenin yararları:</a:t>
            </a:r>
          </a:p>
          <a:p>
            <a:pPr marL="0" indent="0" algn="just">
              <a:buNone/>
            </a:pPr>
            <a:r>
              <a:rPr lang="tr-TR" sz="2000" b="1" dirty="0" smtClean="0"/>
              <a:t>1.</a:t>
            </a:r>
            <a:r>
              <a:rPr lang="tr-TR" sz="2000" dirty="0" smtClean="0"/>
              <a:t> Sürdürülebilir tarımsal üretimi ve sürdürülebilir kalkınmayı sağlar, </a:t>
            </a:r>
          </a:p>
          <a:p>
            <a:pPr marL="0" indent="0" algn="just">
              <a:buNone/>
            </a:pPr>
            <a:r>
              <a:rPr lang="tr-TR" sz="2000" b="1" dirty="0" smtClean="0"/>
              <a:t>2.</a:t>
            </a:r>
            <a:r>
              <a:rPr lang="tr-TR" sz="2000" dirty="0" smtClean="0"/>
              <a:t> Bol, kaliteli ve pestisit kalıntısı bulunmayan ürün elde edilmesini  sağlar,</a:t>
            </a:r>
          </a:p>
          <a:p>
            <a:pPr marL="0" indent="0" algn="just">
              <a:buNone/>
            </a:pPr>
            <a:r>
              <a:rPr lang="tr-TR" sz="2000" b="1" dirty="0" smtClean="0"/>
              <a:t>3.</a:t>
            </a:r>
            <a:r>
              <a:rPr lang="tr-TR" sz="2000" dirty="0" smtClean="0"/>
              <a:t> Zararlıların, kullanılan ilaçlara karşı direnç oluşturmasını azaltır veya geciktirir,</a:t>
            </a:r>
          </a:p>
          <a:p>
            <a:pPr marL="0" indent="0" algn="just">
              <a:buNone/>
            </a:pPr>
            <a:endParaRPr lang="tr-TR" sz="2400" dirty="0" smtClean="0"/>
          </a:p>
          <a:p>
            <a:pPr marL="0" indent="0" algn="just">
              <a:buNone/>
            </a:pPr>
            <a:endParaRPr lang="tr-TR" sz="2400" dirty="0" smtClean="0"/>
          </a:p>
          <a:p>
            <a:pPr marL="0" indent="0" algn="just">
              <a:buNone/>
            </a:pPr>
            <a:endParaRPr lang="tr-TR" sz="2400" b="1" dirty="0" smtClean="0"/>
          </a:p>
        </p:txBody>
      </p:sp>
    </p:spTree>
    <p:extLst>
      <p:ext uri="{BB962C8B-B14F-4D97-AF65-F5344CB8AC3E}">
        <p14:creationId xmlns:p14="http://schemas.microsoft.com/office/powerpoint/2010/main" val="3936997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Başlık"/>
          <p:cNvSpPr txBox="1">
            <a:spLocks noGrp="1"/>
          </p:cNvSpPr>
          <p:nvPr>
            <p:ph type="title"/>
          </p:nvPr>
        </p:nvSpPr>
        <p:spPr>
          <a:xfrm>
            <a:off x="0" y="0"/>
            <a:ext cx="9144000" cy="764704"/>
          </a:xfrm>
          <a:prstGeom prst="rect">
            <a:avLst/>
          </a:prstGeom>
          <a:solidFill>
            <a:schemeClr val="accent5">
              <a:lumMod val="20000"/>
              <a:lumOff val="80000"/>
            </a:schemeClr>
          </a:solidFill>
          <a:ln>
            <a:noFill/>
          </a:ln>
          <a:effectLst>
            <a:outerShdw blurRad="50800" dist="50800" dir="5400000" algn="ctr" rotWithShape="0">
              <a:schemeClr val="bg1"/>
            </a:outerShdw>
          </a:effectLst>
        </p:spPr>
        <p:style>
          <a:lnRef idx="0">
            <a:scrgbClr r="0" g="0" b="0"/>
          </a:lnRef>
          <a:fillRef idx="1001">
            <a:schemeClr val="lt1"/>
          </a:fillRef>
          <a:effectRef idx="0">
            <a:scrgbClr r="0" g="0" b="0"/>
          </a:effectRef>
          <a:fontRef idx="major"/>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000" b="1" i="0" u="none" strike="noStrike" kern="1200" cap="none" spc="0" normalizeH="0" baseline="0" noProof="0" dirty="0" smtClean="0">
                <a:ln>
                  <a:noFill/>
                </a:ln>
                <a:solidFill>
                  <a:srgbClr val="FF0000"/>
                </a:solidFill>
                <a:uLnTx/>
                <a:uFillTx/>
                <a:latin typeface="Times New Roman" pitchFamily="18" charset="0"/>
                <a:cs typeface="Times New Roman" pitchFamily="18" charset="0"/>
              </a:rPr>
              <a:t>YASAL (KANUNSAL) ÖNLEMLER</a:t>
            </a:r>
            <a:endParaRPr kumimoji="0" lang="tr-TR" sz="2000" b="1" i="0" u="none" strike="noStrike" kern="1200" cap="none" spc="0" normalizeH="0" baseline="0" noProof="0" dirty="0">
              <a:ln>
                <a:noFill/>
              </a:ln>
              <a:solidFill>
                <a:srgbClr val="FF0000"/>
              </a:solidFill>
              <a:uLnTx/>
              <a:uFillTx/>
              <a:latin typeface="Times New Roman" pitchFamily="18" charset="0"/>
              <a:cs typeface="Times New Roman" pitchFamily="18" charset="0"/>
            </a:endParaRPr>
          </a:p>
        </p:txBody>
      </p:sp>
      <p:sp>
        <p:nvSpPr>
          <p:cNvPr id="3" name="2 İçerik Yer Tutucusu"/>
          <p:cNvSpPr>
            <a:spLocks noGrp="1"/>
          </p:cNvSpPr>
          <p:nvPr>
            <p:ph idx="1"/>
          </p:nvPr>
        </p:nvSpPr>
        <p:spPr>
          <a:xfrm>
            <a:off x="0" y="764705"/>
            <a:ext cx="9143999" cy="6093296"/>
          </a:xfrm>
          <a:solidFill>
            <a:schemeClr val="accent5">
              <a:lumMod val="20000"/>
              <a:lumOff val="80000"/>
            </a:schemeClr>
          </a:solidFill>
          <a:ln>
            <a:noFill/>
          </a:ln>
        </p:spPr>
        <p:txBody>
          <a:bodyPr>
            <a:normAutofit/>
          </a:bodyPr>
          <a:lstStyle/>
          <a:p>
            <a:pPr algn="just">
              <a:buNone/>
            </a:pPr>
            <a:r>
              <a:rPr lang="tr-TR" sz="2400" dirty="0" smtClean="0">
                <a:solidFill>
                  <a:schemeClr val="tx1"/>
                </a:solidFill>
                <a:cs typeface="Times New Roman" pitchFamily="18" charset="0"/>
              </a:rPr>
              <a:t>Karantina uygulamalarının başarısı, bu işin yurttaşlara benimsetilmesine</a:t>
            </a:r>
          </a:p>
          <a:p>
            <a:pPr algn="just">
              <a:buNone/>
            </a:pPr>
            <a:r>
              <a:rPr lang="tr-TR" sz="2400" dirty="0" smtClean="0">
                <a:solidFill>
                  <a:schemeClr val="tx1"/>
                </a:solidFill>
                <a:cs typeface="Times New Roman" pitchFamily="18" charset="0"/>
              </a:rPr>
              <a:t>ve yasaklara uyulmasına bağlıdır. Son yıllarda bu sorumluluğun eksikliği</a:t>
            </a:r>
          </a:p>
          <a:p>
            <a:pPr algn="just">
              <a:buNone/>
            </a:pPr>
            <a:r>
              <a:rPr lang="tr-TR" sz="2400" dirty="0" smtClean="0">
                <a:solidFill>
                  <a:schemeClr val="tx1"/>
                </a:solidFill>
                <a:cs typeface="Times New Roman" pitchFamily="18" charset="0"/>
              </a:rPr>
              <a:t>nedeniyle Türkiye’ ye sayısız hastalık ve zararlı girmiştir. </a:t>
            </a:r>
          </a:p>
          <a:p>
            <a:pPr algn="just">
              <a:buNone/>
            </a:pPr>
            <a:endParaRPr lang="tr-TR" sz="2400" dirty="0" smtClean="0">
              <a:solidFill>
                <a:schemeClr val="tx1"/>
              </a:solidFill>
              <a:cs typeface="Times New Roman" pitchFamily="18" charset="0"/>
            </a:endParaRPr>
          </a:p>
          <a:p>
            <a:pPr algn="just">
              <a:buNone/>
            </a:pPr>
            <a:r>
              <a:rPr lang="tr-TR" sz="2400" dirty="0" smtClean="0">
                <a:solidFill>
                  <a:schemeClr val="tx1"/>
                </a:solidFill>
                <a:cs typeface="Times New Roman" pitchFamily="18" charset="0"/>
              </a:rPr>
              <a:t>İç karantina zorlukları dış karantinadan çok daha fazla olup, kontrolü çok</a:t>
            </a:r>
          </a:p>
          <a:p>
            <a:pPr algn="just">
              <a:buNone/>
            </a:pPr>
            <a:r>
              <a:rPr lang="tr-TR" sz="2400" dirty="0" smtClean="0">
                <a:solidFill>
                  <a:schemeClr val="tx1"/>
                </a:solidFill>
                <a:cs typeface="Times New Roman" pitchFamily="18" charset="0"/>
              </a:rPr>
              <a:t>güçtür. İç karantinanın asıl görevi, yurt içinde hastalıkla bulaşık sahaları</a:t>
            </a:r>
          </a:p>
          <a:p>
            <a:pPr algn="just">
              <a:buNone/>
            </a:pPr>
            <a:r>
              <a:rPr lang="tr-TR" sz="2400" dirty="0" smtClean="0">
                <a:solidFill>
                  <a:schemeClr val="tx1"/>
                </a:solidFill>
                <a:cs typeface="Times New Roman" pitchFamily="18" charset="0"/>
              </a:rPr>
              <a:t>temiz sahalardan tecrit etmektir. Ancak, bu önlemlerin alınması bir hayli</a:t>
            </a:r>
          </a:p>
          <a:p>
            <a:pPr algn="just">
              <a:buNone/>
            </a:pPr>
            <a:r>
              <a:rPr lang="tr-TR" sz="2400" dirty="0" smtClean="0">
                <a:solidFill>
                  <a:schemeClr val="tx1"/>
                </a:solidFill>
                <a:cs typeface="Times New Roman" pitchFamily="18" charset="0"/>
              </a:rPr>
              <a:t>güçtür. Bu itibarla ülke içinde ortaya çıkan bir hastalık süratle yayılma</a:t>
            </a:r>
          </a:p>
          <a:p>
            <a:pPr algn="just">
              <a:buNone/>
            </a:pPr>
            <a:r>
              <a:rPr lang="tr-TR" sz="2400" dirty="0" smtClean="0">
                <a:solidFill>
                  <a:schemeClr val="tx1"/>
                </a:solidFill>
                <a:cs typeface="Times New Roman" pitchFamily="18" charset="0"/>
              </a:rPr>
              <a:t>eğilimi göstermektedir.</a:t>
            </a:r>
          </a:p>
          <a:p>
            <a:endParaRPr lang="tr-TR" dirty="0" smtClean="0"/>
          </a:p>
          <a:p>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5">
              <a:lumMod val="20000"/>
              <a:lumOff val="80000"/>
            </a:schemeClr>
          </a:solidFill>
        </p:spPr>
        <p:txBody>
          <a:bodyPr>
            <a:normAutofit/>
          </a:bodyPr>
          <a:lstStyle/>
          <a:p>
            <a:pPr marL="0" indent="0" algn="just">
              <a:buNone/>
            </a:pPr>
            <a:endParaRPr lang="tr-TR" sz="2000" dirty="0" smtClean="0"/>
          </a:p>
          <a:p>
            <a:pPr marL="0" indent="0" algn="just">
              <a:buNone/>
            </a:pPr>
            <a:r>
              <a:rPr lang="tr-TR" sz="2000" b="1" dirty="0" smtClean="0"/>
              <a:t>4. </a:t>
            </a:r>
            <a:r>
              <a:rPr lang="tr-TR" sz="2000" dirty="0" smtClean="0"/>
              <a:t>İlaç tüketimini ve ilaçlama sayısını azaltır. Buna bağlı olarak mücadele masrafları azalır ve ekonomik tasarruf sağlanır,</a:t>
            </a:r>
          </a:p>
          <a:p>
            <a:pPr marL="0" indent="0" algn="just">
              <a:buNone/>
            </a:pPr>
            <a:r>
              <a:rPr lang="tr-TR" sz="2000" b="1" dirty="0" smtClean="0"/>
              <a:t>5.</a:t>
            </a:r>
            <a:r>
              <a:rPr lang="tr-TR" sz="2000" dirty="0" smtClean="0"/>
              <a:t> Entegre mücadele, çevreci bir mücadele sistemi olup; insan sağlığı ve çevrenin korunmasını sağlar,</a:t>
            </a:r>
          </a:p>
          <a:p>
            <a:pPr marL="0" indent="0" algn="just">
              <a:buNone/>
            </a:pPr>
            <a:r>
              <a:rPr lang="tr-TR" sz="2000" b="1" dirty="0" smtClean="0"/>
              <a:t>6.</a:t>
            </a:r>
            <a:r>
              <a:rPr lang="tr-TR" sz="2000" dirty="0" smtClean="0"/>
              <a:t> Doğada var olan biyolojik zenginliğin ve canlılar arasındaki biyolojik dengenin korunmasını sağlar, </a:t>
            </a:r>
          </a:p>
          <a:p>
            <a:pPr marL="0" indent="0" algn="just">
              <a:buNone/>
            </a:pPr>
            <a:r>
              <a:rPr lang="tr-TR" sz="2000" b="1" dirty="0" smtClean="0"/>
              <a:t>7.</a:t>
            </a:r>
            <a:r>
              <a:rPr lang="tr-TR" sz="2000" dirty="0" smtClean="0"/>
              <a:t> Zararlı popülasyonlarının baskı altında tutulmasında büyük rol oynayan, doğal düşmanların korunmasını sağlar. Bunun sonucu olarak, zararlıların salgın yapma tehlikesi azalır,</a:t>
            </a:r>
          </a:p>
          <a:p>
            <a:pPr marL="0" indent="0" algn="just">
              <a:buNone/>
            </a:pPr>
            <a:r>
              <a:rPr lang="tr-TR" sz="2000" b="1" dirty="0" smtClean="0"/>
              <a:t>8.</a:t>
            </a:r>
            <a:r>
              <a:rPr lang="tr-TR" sz="2000" dirty="0" smtClean="0"/>
              <a:t> Gıda maddelerinin üzerindeki ve içindeki </a:t>
            </a:r>
            <a:r>
              <a:rPr lang="tr-TR" sz="2000" dirty="0" err="1" smtClean="0"/>
              <a:t>toksik</a:t>
            </a:r>
            <a:r>
              <a:rPr lang="tr-TR" sz="2000" dirty="0" smtClean="0"/>
              <a:t> olan ilaç kalıntılarını azaltır,</a:t>
            </a:r>
          </a:p>
          <a:p>
            <a:pPr marL="0" indent="0" algn="just">
              <a:buNone/>
            </a:pPr>
            <a:r>
              <a:rPr lang="tr-TR" sz="2000" b="1" dirty="0" smtClean="0"/>
              <a:t>9.</a:t>
            </a:r>
            <a:r>
              <a:rPr lang="tr-TR" sz="2000" dirty="0" smtClean="0"/>
              <a:t> Gereksiz ilaçlamaların önlenmesi nedeniyle, ilaçlama sayısı azalacağından, insan ve hayvanlarda oluşabilecek zehirlenme riski azalır.</a:t>
            </a:r>
          </a:p>
          <a:p>
            <a:pPr marL="0" indent="0">
              <a:buNone/>
            </a:pPr>
            <a:endParaRPr lang="tr-TR" sz="2400" dirty="0"/>
          </a:p>
        </p:txBody>
      </p:sp>
    </p:spTree>
    <p:extLst>
      <p:ext uri="{BB962C8B-B14F-4D97-AF65-F5344CB8AC3E}">
        <p14:creationId xmlns:p14="http://schemas.microsoft.com/office/powerpoint/2010/main" val="13007193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360040"/>
          </a:xfrm>
        </p:spPr>
        <p:txBody>
          <a:bodyPr>
            <a:noAutofit/>
          </a:bodyPr>
          <a:lstStyle/>
          <a:p>
            <a:r>
              <a:rPr lang="tr-TR" sz="2000" b="1" dirty="0" smtClean="0">
                <a:solidFill>
                  <a:srgbClr val="FF0000"/>
                </a:solidFill>
                <a:latin typeface="Times New Roman" pitchFamily="18" charset="0"/>
                <a:cs typeface="Times New Roman" pitchFamily="18" charset="0"/>
              </a:rPr>
              <a:t>KİMYASAL MÜCADELE</a:t>
            </a:r>
            <a:endParaRPr lang="tr-TR" sz="2000"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0" y="404664"/>
            <a:ext cx="9108503" cy="6453336"/>
          </a:xfrm>
          <a:solidFill>
            <a:schemeClr val="accent5">
              <a:lumMod val="20000"/>
              <a:lumOff val="80000"/>
            </a:schemeClr>
          </a:solidFill>
        </p:spPr>
        <p:txBody>
          <a:bodyPr>
            <a:normAutofit fontScale="92500" lnSpcReduction="20000"/>
          </a:bodyPr>
          <a:lstStyle/>
          <a:p>
            <a:pPr marL="0" lvl="0" indent="0" algn="just" fontAlgn="base">
              <a:spcBef>
                <a:spcPct val="50000"/>
              </a:spcBef>
              <a:spcAft>
                <a:spcPct val="0"/>
              </a:spcAft>
              <a:buClrTx/>
              <a:buSzTx/>
              <a:buNone/>
            </a:pPr>
            <a:r>
              <a:rPr lang="tr-TR" altLang="tr-TR" sz="1900" b="1" dirty="0">
                <a:solidFill>
                  <a:srgbClr val="000000"/>
                </a:solidFill>
                <a:cs typeface="Times New Roman" panose="02020603050405020304" pitchFamily="18" charset="0"/>
              </a:rPr>
              <a:t>Kimyasal </a:t>
            </a:r>
            <a:r>
              <a:rPr lang="tr-TR" altLang="tr-TR" sz="1900" b="1" dirty="0" smtClean="0">
                <a:solidFill>
                  <a:srgbClr val="000000"/>
                </a:solidFill>
                <a:cs typeface="Times New Roman" panose="02020603050405020304" pitchFamily="18" charset="0"/>
              </a:rPr>
              <a:t>Mücadele:</a:t>
            </a:r>
            <a:r>
              <a:rPr lang="tr-TR" altLang="tr-TR" sz="1900" dirty="0" smtClean="0">
                <a:solidFill>
                  <a:srgbClr val="000000"/>
                </a:solidFill>
                <a:cs typeface="Times New Roman" panose="02020603050405020304" pitchFamily="18" charset="0"/>
              </a:rPr>
              <a:t> </a:t>
            </a:r>
            <a:r>
              <a:rPr lang="tr-TR" altLang="tr-TR" sz="1900" dirty="0">
                <a:solidFill>
                  <a:srgbClr val="000000"/>
                </a:solidFill>
                <a:cs typeface="Times New Roman" panose="02020603050405020304" pitchFamily="18" charset="0"/>
              </a:rPr>
              <a:t>Bileşimlerinde bulunan zehirli kimyasal maddelerle hastalık ve zararlıları öldürmek için yapılan </a:t>
            </a:r>
            <a:r>
              <a:rPr lang="tr-TR" altLang="tr-TR" sz="1900" dirty="0" smtClean="0">
                <a:solidFill>
                  <a:srgbClr val="000000"/>
                </a:solidFill>
                <a:cs typeface="Times New Roman" panose="02020603050405020304" pitchFamily="18" charset="0"/>
              </a:rPr>
              <a:t>mücadeleye </a:t>
            </a:r>
            <a:r>
              <a:rPr lang="tr-TR" altLang="tr-TR" sz="1900" dirty="0">
                <a:solidFill>
                  <a:srgbClr val="000000"/>
                </a:solidFill>
                <a:cs typeface="Times New Roman" panose="02020603050405020304" pitchFamily="18" charset="0"/>
              </a:rPr>
              <a:t>denir. </a:t>
            </a:r>
            <a:r>
              <a:rPr lang="tr-TR" altLang="tr-TR" sz="1900" b="1" dirty="0">
                <a:solidFill>
                  <a:srgbClr val="000000"/>
                </a:solidFill>
                <a:cs typeface="Times New Roman" panose="02020603050405020304" pitchFamily="18" charset="0"/>
              </a:rPr>
              <a:t>Zirai mücadele ilacı</a:t>
            </a:r>
            <a:r>
              <a:rPr lang="tr-TR" altLang="tr-TR" sz="1900" dirty="0">
                <a:solidFill>
                  <a:srgbClr val="000000"/>
                </a:solidFill>
                <a:cs typeface="Times New Roman" panose="02020603050405020304" pitchFamily="18" charset="0"/>
              </a:rPr>
              <a:t>, </a:t>
            </a:r>
            <a:r>
              <a:rPr lang="tr-TR" altLang="tr-TR" sz="1900" b="1" dirty="0">
                <a:solidFill>
                  <a:srgbClr val="000000"/>
                </a:solidFill>
                <a:cs typeface="Times New Roman" panose="02020603050405020304" pitchFamily="18" charset="0"/>
              </a:rPr>
              <a:t>Bitki koruma ilacı</a:t>
            </a:r>
            <a:r>
              <a:rPr lang="tr-TR" altLang="tr-TR" sz="1900" dirty="0">
                <a:solidFill>
                  <a:srgbClr val="000000"/>
                </a:solidFill>
                <a:cs typeface="Times New Roman" panose="02020603050405020304" pitchFamily="18" charset="0"/>
              </a:rPr>
              <a:t> veya </a:t>
            </a:r>
            <a:r>
              <a:rPr lang="tr-TR" altLang="tr-TR" sz="1900" b="1" dirty="0">
                <a:solidFill>
                  <a:srgbClr val="000000"/>
                </a:solidFill>
                <a:cs typeface="Times New Roman" panose="02020603050405020304" pitchFamily="18" charset="0"/>
              </a:rPr>
              <a:t>Pestisit</a:t>
            </a:r>
            <a:r>
              <a:rPr lang="tr-TR" altLang="tr-TR" sz="1900" dirty="0">
                <a:solidFill>
                  <a:srgbClr val="000000"/>
                </a:solidFill>
                <a:cs typeface="Times New Roman" panose="02020603050405020304" pitchFamily="18" charset="0"/>
              </a:rPr>
              <a:t> olarak isimlendirilen kimyasallar, etkiledikleri canlı grubuna göre isimlendirilmektedir.  Fitopatoloji açısından zirai mücadele ilaçları aşağıdaki gibi gruplandırılmaktadır. </a:t>
            </a:r>
          </a:p>
          <a:p>
            <a:pPr marL="0" lvl="0" indent="0" algn="just" fontAlgn="base">
              <a:spcBef>
                <a:spcPct val="50000"/>
              </a:spcBef>
              <a:spcAft>
                <a:spcPct val="0"/>
              </a:spcAft>
              <a:buClrTx/>
              <a:buSzTx/>
              <a:buNone/>
            </a:pPr>
            <a:r>
              <a:rPr lang="tr-TR" altLang="tr-TR" sz="1900" b="1" dirty="0" err="1" smtClean="0">
                <a:solidFill>
                  <a:srgbClr val="000000"/>
                </a:solidFill>
                <a:cs typeface="Times New Roman" panose="02020603050405020304" pitchFamily="18" charset="0"/>
              </a:rPr>
              <a:t>Fungisit</a:t>
            </a:r>
            <a:r>
              <a:rPr lang="tr-TR" altLang="tr-TR" sz="1900" b="1" dirty="0">
                <a:solidFill>
                  <a:srgbClr val="000000"/>
                </a:solidFill>
                <a:cs typeface="Times New Roman" panose="02020603050405020304" pitchFamily="18" charset="0"/>
              </a:rPr>
              <a:t>:</a:t>
            </a:r>
            <a:r>
              <a:rPr lang="tr-TR" altLang="tr-TR" sz="1900" dirty="0">
                <a:solidFill>
                  <a:srgbClr val="000000"/>
                </a:solidFill>
                <a:cs typeface="Times New Roman" panose="02020603050405020304" pitchFamily="18" charset="0"/>
              </a:rPr>
              <a:t> </a:t>
            </a:r>
            <a:r>
              <a:rPr lang="tr-TR" altLang="tr-TR" sz="1900" dirty="0" err="1" smtClean="0">
                <a:solidFill>
                  <a:srgbClr val="000000"/>
                </a:solidFill>
                <a:cs typeface="Times New Roman" panose="02020603050405020304" pitchFamily="18" charset="0"/>
              </a:rPr>
              <a:t>Fungusları</a:t>
            </a:r>
            <a:r>
              <a:rPr lang="tr-TR" altLang="tr-TR" sz="1900" dirty="0" smtClean="0">
                <a:solidFill>
                  <a:srgbClr val="000000"/>
                </a:solidFill>
                <a:cs typeface="Times New Roman" panose="02020603050405020304" pitchFamily="18" charset="0"/>
              </a:rPr>
              <a:t> </a:t>
            </a:r>
            <a:r>
              <a:rPr lang="tr-TR" altLang="tr-TR" sz="1900" dirty="0">
                <a:solidFill>
                  <a:srgbClr val="000000"/>
                </a:solidFill>
                <a:cs typeface="Times New Roman" panose="02020603050405020304" pitchFamily="18" charset="0"/>
              </a:rPr>
              <a:t>öldüren ilaçlara denir. </a:t>
            </a:r>
            <a:r>
              <a:rPr lang="tr-TR" altLang="tr-TR" sz="1900" b="1" dirty="0">
                <a:solidFill>
                  <a:srgbClr val="000000"/>
                </a:solidFill>
                <a:cs typeface="Times New Roman" panose="02020603050405020304" pitchFamily="18" charset="0"/>
              </a:rPr>
              <a:t>Bakterisit:</a:t>
            </a:r>
            <a:r>
              <a:rPr lang="tr-TR" altLang="tr-TR" sz="1900" dirty="0">
                <a:solidFill>
                  <a:srgbClr val="000000"/>
                </a:solidFill>
                <a:cs typeface="Times New Roman" panose="02020603050405020304" pitchFamily="18" charset="0"/>
              </a:rPr>
              <a:t>  Bakterileri öldüren ilaçlara denir. </a:t>
            </a:r>
            <a:r>
              <a:rPr lang="tr-TR" altLang="tr-TR" sz="1900" b="1" dirty="0">
                <a:solidFill>
                  <a:srgbClr val="000000"/>
                </a:solidFill>
                <a:cs typeface="Times New Roman" panose="02020603050405020304" pitchFamily="18" charset="0"/>
              </a:rPr>
              <a:t>Herbisit: </a:t>
            </a:r>
            <a:r>
              <a:rPr lang="tr-TR" altLang="tr-TR" sz="1900" dirty="0">
                <a:solidFill>
                  <a:srgbClr val="000000"/>
                </a:solidFill>
                <a:cs typeface="Times New Roman" panose="02020603050405020304" pitchFamily="18" charset="0"/>
              </a:rPr>
              <a:t>Yabancı otları öldüren ilaçlara denir. </a:t>
            </a:r>
            <a:r>
              <a:rPr lang="tr-TR" altLang="tr-TR" sz="1900" b="1" dirty="0" smtClean="0">
                <a:solidFill>
                  <a:srgbClr val="000000"/>
                </a:solidFill>
                <a:cs typeface="Times New Roman" panose="02020603050405020304" pitchFamily="18" charset="0"/>
              </a:rPr>
              <a:t>Pestisit:</a:t>
            </a:r>
            <a:r>
              <a:rPr lang="tr-TR" altLang="tr-TR" sz="1900" dirty="0">
                <a:solidFill>
                  <a:srgbClr val="000000"/>
                </a:solidFill>
                <a:cs typeface="Times New Roman" panose="02020603050405020304" pitchFamily="18" charset="0"/>
              </a:rPr>
              <a:t> </a:t>
            </a:r>
            <a:r>
              <a:rPr lang="tr-TR" altLang="tr-TR" sz="1900" dirty="0" smtClean="0">
                <a:solidFill>
                  <a:srgbClr val="000000"/>
                </a:solidFill>
                <a:cs typeface="Times New Roman" panose="02020603050405020304" pitchFamily="18" charset="0"/>
              </a:rPr>
              <a:t>Zararlı</a:t>
            </a:r>
            <a:r>
              <a:rPr lang="tr-TR" altLang="tr-TR" sz="1900" dirty="0">
                <a:solidFill>
                  <a:srgbClr val="000000"/>
                </a:solidFill>
                <a:cs typeface="Times New Roman" panose="02020603050405020304" pitchFamily="18" charset="0"/>
              </a:rPr>
              <a:t>, hastalık, yabancı otlar gibi ürün azalmasına neden olabilecek etmenlere karşı  </a:t>
            </a:r>
            <a:r>
              <a:rPr lang="tr-TR" altLang="tr-TR" sz="1900" dirty="0" smtClean="0">
                <a:solidFill>
                  <a:srgbClr val="000000"/>
                </a:solidFill>
                <a:cs typeface="Times New Roman" panose="02020603050405020304" pitchFamily="18" charset="0"/>
              </a:rPr>
              <a:t>kullanılan </a:t>
            </a:r>
            <a:r>
              <a:rPr lang="tr-TR" altLang="tr-TR" sz="1900" dirty="0">
                <a:solidFill>
                  <a:srgbClr val="000000"/>
                </a:solidFill>
                <a:cs typeface="Times New Roman" panose="02020603050405020304" pitchFamily="18" charset="0"/>
              </a:rPr>
              <a:t>kimyasal öldürücülerin tümüne verilen genel isimdir. </a:t>
            </a:r>
          </a:p>
          <a:p>
            <a:pPr marL="0" lvl="0" indent="0" algn="just" fontAlgn="base">
              <a:spcBef>
                <a:spcPct val="0"/>
              </a:spcBef>
              <a:spcAft>
                <a:spcPct val="0"/>
              </a:spcAft>
              <a:buClrTx/>
              <a:buSzTx/>
              <a:buNone/>
            </a:pPr>
            <a:endParaRPr lang="tr-TR" altLang="tr-TR" sz="1900" dirty="0">
              <a:solidFill>
                <a:srgbClr val="000000"/>
              </a:solidFill>
              <a:cs typeface="Times New Roman" panose="02020603050405020304" pitchFamily="18" charset="0"/>
            </a:endParaRPr>
          </a:p>
          <a:p>
            <a:pPr marL="0" lvl="0" indent="0" algn="just" fontAlgn="base">
              <a:spcBef>
                <a:spcPct val="0"/>
              </a:spcBef>
              <a:spcAft>
                <a:spcPct val="0"/>
              </a:spcAft>
              <a:buClrTx/>
              <a:buSzTx/>
              <a:buNone/>
            </a:pPr>
            <a:r>
              <a:rPr lang="tr-TR" altLang="tr-TR" sz="1900" dirty="0">
                <a:solidFill>
                  <a:srgbClr val="000000"/>
                </a:solidFill>
                <a:cs typeface="Times New Roman" panose="02020603050405020304" pitchFamily="18" charset="0"/>
              </a:rPr>
              <a:t>Zirai mücadelede kullanılan kimyasallar; ülkemizde </a:t>
            </a:r>
            <a:r>
              <a:rPr lang="tr-TR" altLang="tr-TR" sz="1900" b="1" dirty="0">
                <a:solidFill>
                  <a:schemeClr val="tx1"/>
                </a:solidFill>
                <a:cs typeface="Times New Roman" panose="02020603050405020304" pitchFamily="18" charset="0"/>
              </a:rPr>
              <a:t>pestisit, zirai mücadele </a:t>
            </a:r>
            <a:r>
              <a:rPr lang="tr-TR" altLang="tr-TR" sz="1900" b="1" dirty="0" smtClean="0">
                <a:solidFill>
                  <a:schemeClr val="tx1"/>
                </a:solidFill>
                <a:cs typeface="Times New Roman" panose="02020603050405020304" pitchFamily="18" charset="0"/>
              </a:rPr>
              <a:t>ilacı</a:t>
            </a:r>
            <a:r>
              <a:rPr lang="tr-TR" altLang="tr-TR" sz="1900" dirty="0" smtClean="0">
                <a:solidFill>
                  <a:srgbClr val="000000"/>
                </a:solidFill>
                <a:cs typeface="Times New Roman" panose="02020603050405020304" pitchFamily="18" charset="0"/>
              </a:rPr>
              <a:t> </a:t>
            </a:r>
            <a:r>
              <a:rPr lang="tr-TR" altLang="tr-TR" sz="1900" dirty="0">
                <a:solidFill>
                  <a:srgbClr val="000000"/>
                </a:solidFill>
                <a:cs typeface="Times New Roman" panose="02020603050405020304" pitchFamily="18" charset="0"/>
              </a:rPr>
              <a:t>veya </a:t>
            </a:r>
            <a:r>
              <a:rPr lang="tr-TR" altLang="tr-TR" sz="1900" b="1" dirty="0">
                <a:solidFill>
                  <a:schemeClr val="tx1"/>
                </a:solidFill>
                <a:cs typeface="Times New Roman" panose="02020603050405020304" pitchFamily="18" charset="0"/>
              </a:rPr>
              <a:t>bitki koruma ürünü </a:t>
            </a:r>
            <a:r>
              <a:rPr lang="tr-TR" altLang="tr-TR" sz="1900" dirty="0">
                <a:solidFill>
                  <a:srgbClr val="000000"/>
                </a:solidFill>
                <a:cs typeface="Times New Roman" panose="02020603050405020304" pitchFamily="18" charset="0"/>
              </a:rPr>
              <a:t>olarak ifade edilmektedir.</a:t>
            </a:r>
          </a:p>
          <a:p>
            <a:pPr marL="0" lvl="0" indent="0" algn="just" fontAlgn="base">
              <a:spcBef>
                <a:spcPct val="50000"/>
              </a:spcBef>
              <a:spcAft>
                <a:spcPct val="0"/>
              </a:spcAft>
              <a:buClrTx/>
              <a:buSzTx/>
              <a:buNone/>
            </a:pPr>
            <a:r>
              <a:rPr lang="tr-TR" altLang="tr-TR" sz="1900" dirty="0" err="1">
                <a:solidFill>
                  <a:srgbClr val="000000"/>
                </a:solidFill>
                <a:cs typeface="Times New Roman" panose="02020603050405020304" pitchFamily="18" charset="0"/>
              </a:rPr>
              <a:t>Fungusların</a:t>
            </a:r>
            <a:r>
              <a:rPr lang="tr-TR" altLang="tr-TR" sz="1900" dirty="0">
                <a:solidFill>
                  <a:srgbClr val="000000"/>
                </a:solidFill>
                <a:cs typeface="Times New Roman" panose="02020603050405020304" pitchFamily="18" charset="0"/>
              </a:rPr>
              <a:t> sadece gelişmesini engelleyen kimyasallara </a:t>
            </a:r>
            <a:r>
              <a:rPr lang="tr-TR" altLang="tr-TR" sz="1900" b="1" dirty="0" err="1">
                <a:solidFill>
                  <a:srgbClr val="000000"/>
                </a:solidFill>
                <a:cs typeface="Times New Roman" panose="02020603050405020304" pitchFamily="18" charset="0"/>
              </a:rPr>
              <a:t>Fungustatik</a:t>
            </a:r>
            <a:r>
              <a:rPr lang="tr-TR" altLang="tr-TR" sz="1900" dirty="0">
                <a:solidFill>
                  <a:srgbClr val="000000"/>
                </a:solidFill>
                <a:cs typeface="Times New Roman" panose="02020603050405020304" pitchFamily="18" charset="0"/>
              </a:rPr>
              <a:t>, ürememesini engelleyenlere de </a:t>
            </a:r>
            <a:r>
              <a:rPr lang="tr-TR" altLang="tr-TR" sz="1900" b="1" dirty="0">
                <a:solidFill>
                  <a:srgbClr val="000000"/>
                </a:solidFill>
                <a:cs typeface="Times New Roman" panose="02020603050405020304" pitchFamily="18" charset="0"/>
              </a:rPr>
              <a:t>Anti-</a:t>
            </a:r>
            <a:r>
              <a:rPr lang="tr-TR" altLang="tr-TR" sz="1900" b="1" dirty="0" err="1">
                <a:solidFill>
                  <a:srgbClr val="000000"/>
                </a:solidFill>
                <a:cs typeface="Times New Roman" panose="02020603050405020304" pitchFamily="18" charset="0"/>
              </a:rPr>
              <a:t>sporulant</a:t>
            </a:r>
            <a:r>
              <a:rPr lang="tr-TR" altLang="tr-TR" sz="1900" dirty="0">
                <a:solidFill>
                  <a:srgbClr val="000000"/>
                </a:solidFill>
                <a:cs typeface="Times New Roman" panose="02020603050405020304" pitchFamily="18" charset="0"/>
              </a:rPr>
              <a:t> denir.</a:t>
            </a:r>
          </a:p>
          <a:p>
            <a:pPr marL="0" lvl="0" indent="0" algn="just" fontAlgn="base">
              <a:spcBef>
                <a:spcPct val="50000"/>
              </a:spcBef>
              <a:spcAft>
                <a:spcPct val="0"/>
              </a:spcAft>
              <a:buClrTx/>
              <a:buSzTx/>
              <a:buNone/>
            </a:pPr>
            <a:r>
              <a:rPr lang="tr-TR" altLang="tr-TR" sz="1900" b="1" dirty="0">
                <a:solidFill>
                  <a:srgbClr val="000000"/>
                </a:solidFill>
                <a:cs typeface="Times New Roman" panose="02020603050405020304" pitchFamily="18" charset="0"/>
              </a:rPr>
              <a:t>Aktif madde (Etkili madde):</a:t>
            </a:r>
            <a:r>
              <a:rPr lang="tr-TR" altLang="tr-TR" sz="1900" dirty="0">
                <a:solidFill>
                  <a:srgbClr val="000000"/>
                </a:solidFill>
                <a:cs typeface="Times New Roman" panose="02020603050405020304" pitchFamily="18" charset="0"/>
              </a:rPr>
              <a:t> Biyolojik etkinliğe sahip, organizmanın öldürülmesinde birinci derecede etkili olan maddedir.</a:t>
            </a:r>
          </a:p>
          <a:p>
            <a:pPr marL="0" lvl="0" indent="0" algn="just" fontAlgn="base">
              <a:spcBef>
                <a:spcPct val="50000"/>
              </a:spcBef>
              <a:spcAft>
                <a:spcPct val="0"/>
              </a:spcAft>
              <a:buClrTx/>
              <a:buSzTx/>
              <a:buNone/>
            </a:pPr>
            <a:r>
              <a:rPr lang="tr-TR" altLang="tr-TR" sz="1900" b="1" dirty="0">
                <a:solidFill>
                  <a:srgbClr val="000000"/>
                </a:solidFill>
                <a:cs typeface="Times New Roman" panose="02020603050405020304" pitchFamily="18" charset="0"/>
              </a:rPr>
              <a:t>Dolgu maddesi:</a:t>
            </a:r>
            <a:r>
              <a:rPr lang="tr-TR" altLang="tr-TR" sz="1900" dirty="0">
                <a:solidFill>
                  <a:srgbClr val="000000"/>
                </a:solidFill>
                <a:cs typeface="Times New Roman" panose="02020603050405020304" pitchFamily="18" charset="0"/>
              </a:rPr>
              <a:t> Biyolojik etkinliği olmayan, aktif maddeyi tamamlayan ve taşıyan maddelerdir. </a:t>
            </a:r>
          </a:p>
          <a:p>
            <a:pPr marL="0" lvl="0" indent="0" algn="just" fontAlgn="base">
              <a:spcBef>
                <a:spcPct val="50000"/>
              </a:spcBef>
              <a:spcAft>
                <a:spcPct val="0"/>
              </a:spcAft>
              <a:buClrTx/>
              <a:buSzTx/>
              <a:buNone/>
            </a:pPr>
            <a:r>
              <a:rPr lang="tr-TR" altLang="tr-TR" sz="1900" b="1" dirty="0" err="1">
                <a:solidFill>
                  <a:srgbClr val="000000"/>
                </a:solidFill>
                <a:cs typeface="Times New Roman" panose="02020603050405020304" pitchFamily="18" charset="0"/>
              </a:rPr>
              <a:t>Formülasyon</a:t>
            </a:r>
            <a:r>
              <a:rPr lang="tr-TR" altLang="tr-TR" sz="1900" b="1" dirty="0">
                <a:solidFill>
                  <a:srgbClr val="000000"/>
                </a:solidFill>
                <a:cs typeface="Times New Roman" panose="02020603050405020304" pitchFamily="18" charset="0"/>
              </a:rPr>
              <a:t>:</a:t>
            </a:r>
            <a:r>
              <a:rPr lang="tr-TR" altLang="tr-TR" sz="1900" dirty="0">
                <a:solidFill>
                  <a:srgbClr val="000000"/>
                </a:solidFill>
                <a:cs typeface="Times New Roman" panose="02020603050405020304" pitchFamily="18" charset="0"/>
              </a:rPr>
              <a:t> </a:t>
            </a:r>
            <a:r>
              <a:rPr lang="tr-TR" altLang="tr-TR" sz="1900" dirty="0" smtClean="0">
                <a:solidFill>
                  <a:srgbClr val="000000"/>
                </a:solidFill>
                <a:cs typeface="Times New Roman" panose="02020603050405020304" pitchFamily="18" charset="0"/>
              </a:rPr>
              <a:t>Etkili </a:t>
            </a:r>
            <a:r>
              <a:rPr lang="tr-TR" altLang="tr-TR" sz="1900" dirty="0">
                <a:solidFill>
                  <a:srgbClr val="000000"/>
                </a:solidFill>
                <a:cs typeface="Times New Roman" panose="02020603050405020304" pitchFamily="18" charset="0"/>
              </a:rPr>
              <a:t>madde çoğu kez direkt olarak yalnız başına kullanılmaz. Dolgu ve yardımcı maddelerle bir araya getirilerek etkili maddenin kullanılabilir hale getirilmesine </a:t>
            </a:r>
            <a:r>
              <a:rPr lang="tr-TR" altLang="tr-TR" sz="1900" dirty="0" err="1">
                <a:solidFill>
                  <a:srgbClr val="000000"/>
                </a:solidFill>
                <a:cs typeface="Times New Roman" panose="02020603050405020304" pitchFamily="18" charset="0"/>
              </a:rPr>
              <a:t>formülasyon</a:t>
            </a:r>
            <a:r>
              <a:rPr lang="tr-TR" altLang="tr-TR" sz="1900" dirty="0">
                <a:solidFill>
                  <a:srgbClr val="000000"/>
                </a:solidFill>
                <a:cs typeface="Times New Roman" panose="02020603050405020304" pitchFamily="18" charset="0"/>
              </a:rPr>
              <a:t> denir. </a:t>
            </a:r>
            <a:r>
              <a:rPr lang="tr-TR" altLang="tr-TR" sz="1900" b="1" dirty="0">
                <a:solidFill>
                  <a:srgbClr val="000000"/>
                </a:solidFill>
                <a:cs typeface="Times New Roman" panose="02020603050405020304" pitchFamily="18" charset="0"/>
              </a:rPr>
              <a:t>Bir başka deyişle </a:t>
            </a:r>
            <a:r>
              <a:rPr lang="tr-TR" altLang="tr-TR" sz="1900" b="1" dirty="0" err="1">
                <a:solidFill>
                  <a:srgbClr val="000000"/>
                </a:solidFill>
                <a:cs typeface="Times New Roman" panose="02020603050405020304" pitchFamily="18" charset="0"/>
              </a:rPr>
              <a:t>formülasyon</a:t>
            </a:r>
            <a:r>
              <a:rPr lang="tr-TR" altLang="tr-TR" sz="1900" b="1" dirty="0">
                <a:solidFill>
                  <a:srgbClr val="000000"/>
                </a:solidFill>
                <a:cs typeface="Times New Roman" panose="02020603050405020304" pitchFamily="18" charset="0"/>
              </a:rPr>
              <a:t>;</a:t>
            </a:r>
            <a:r>
              <a:rPr lang="tr-TR" altLang="tr-TR" sz="1900" dirty="0">
                <a:solidFill>
                  <a:srgbClr val="000000"/>
                </a:solidFill>
                <a:cs typeface="Times New Roman" panose="02020603050405020304" pitchFamily="18" charset="0"/>
              </a:rPr>
              <a:t> biyolojik etkinliği olan bir veya birkaç maddenin yardımcı maddelerle yapılan fiziksel bir karışımıdır.</a:t>
            </a:r>
          </a:p>
          <a:p>
            <a:pPr marL="0" lvl="0" indent="0" algn="just" fontAlgn="base">
              <a:spcBef>
                <a:spcPct val="50000"/>
              </a:spcBef>
              <a:spcAft>
                <a:spcPct val="0"/>
              </a:spcAft>
              <a:buClrTx/>
              <a:buSzTx/>
              <a:buNone/>
            </a:pPr>
            <a:r>
              <a:rPr lang="tr-TR" altLang="tr-TR" sz="1900" b="1" dirty="0" err="1">
                <a:solidFill>
                  <a:srgbClr val="000000"/>
                </a:solidFill>
                <a:cs typeface="Times New Roman" panose="02020603050405020304" pitchFamily="18" charset="0"/>
              </a:rPr>
              <a:t>Toksisite</a:t>
            </a:r>
            <a:r>
              <a:rPr lang="tr-TR" altLang="tr-TR" sz="1900" b="1" dirty="0">
                <a:solidFill>
                  <a:srgbClr val="000000"/>
                </a:solidFill>
                <a:cs typeface="Times New Roman" panose="02020603050405020304" pitchFamily="18" charset="0"/>
              </a:rPr>
              <a:t>:</a:t>
            </a:r>
            <a:r>
              <a:rPr lang="tr-TR" altLang="tr-TR" sz="1900" dirty="0">
                <a:solidFill>
                  <a:srgbClr val="000000"/>
                </a:solidFill>
                <a:cs typeface="Times New Roman" panose="02020603050405020304" pitchFamily="18" charset="0"/>
              </a:rPr>
              <a:t> Zehirlilik</a:t>
            </a:r>
          </a:p>
          <a:p>
            <a:pPr marL="0" lvl="0" indent="0" algn="just" fontAlgn="base">
              <a:spcBef>
                <a:spcPct val="50000"/>
              </a:spcBef>
              <a:spcAft>
                <a:spcPct val="0"/>
              </a:spcAft>
              <a:buClrTx/>
              <a:buSzTx/>
              <a:buNone/>
            </a:pPr>
            <a:r>
              <a:rPr lang="tr-TR" altLang="tr-TR" sz="1900" b="1" dirty="0" err="1">
                <a:solidFill>
                  <a:srgbClr val="000000"/>
                </a:solidFill>
                <a:cs typeface="Times New Roman" panose="02020603050405020304" pitchFamily="18" charset="0"/>
              </a:rPr>
              <a:t>Fitotoksisite</a:t>
            </a:r>
            <a:r>
              <a:rPr lang="tr-TR" altLang="tr-TR" sz="1900" b="1" dirty="0">
                <a:solidFill>
                  <a:srgbClr val="000000"/>
                </a:solidFill>
                <a:cs typeface="Times New Roman" panose="02020603050405020304" pitchFamily="18" charset="0"/>
              </a:rPr>
              <a:t>: </a:t>
            </a:r>
            <a:r>
              <a:rPr lang="tr-TR" altLang="tr-TR" sz="1900" dirty="0">
                <a:solidFill>
                  <a:srgbClr val="000000"/>
                </a:solidFill>
                <a:cs typeface="Times New Roman" panose="02020603050405020304" pitchFamily="18" charset="0"/>
              </a:rPr>
              <a:t>İlaçların, uygulama yapılan bitki üzerinde </a:t>
            </a:r>
            <a:r>
              <a:rPr lang="tr-TR" altLang="tr-TR" sz="1900" dirty="0" err="1">
                <a:solidFill>
                  <a:srgbClr val="000000"/>
                </a:solidFill>
                <a:cs typeface="Times New Roman" panose="02020603050405020304" pitchFamily="18" charset="0"/>
              </a:rPr>
              <a:t>toksisite</a:t>
            </a:r>
            <a:r>
              <a:rPr lang="tr-TR" altLang="tr-TR" sz="1900" dirty="0">
                <a:solidFill>
                  <a:srgbClr val="000000"/>
                </a:solidFill>
                <a:cs typeface="Times New Roman" panose="02020603050405020304" pitchFamily="18" charset="0"/>
              </a:rPr>
              <a:t> gösterme durumudur.</a:t>
            </a:r>
          </a:p>
          <a:p>
            <a:pPr algn="just">
              <a:buNone/>
            </a:pPr>
            <a:endParaRPr lang="tr-TR" sz="2000" dirty="0" smtClean="0">
              <a:solidFill>
                <a:schemeClr val="tx1"/>
              </a:solidFill>
              <a:latin typeface="Times New Roman" pitchFamily="18" charset="0"/>
              <a:cs typeface="Times New Roman" pitchFamily="18" charset="0"/>
            </a:endParaRPr>
          </a:p>
          <a:p>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6857999"/>
          </a:xfrm>
          <a:solidFill>
            <a:schemeClr val="accent5">
              <a:lumMod val="20000"/>
              <a:lumOff val="80000"/>
            </a:schemeClr>
          </a:solidFill>
        </p:spPr>
        <p:txBody>
          <a:bodyPr>
            <a:normAutofit lnSpcReduction="10000"/>
          </a:bodyPr>
          <a:lstStyle/>
          <a:p>
            <a:pPr marL="342900" lvl="0" indent="-342900" fontAlgn="base">
              <a:spcAft>
                <a:spcPct val="0"/>
              </a:spcAft>
              <a:buClrTx/>
              <a:buSzTx/>
              <a:buNone/>
            </a:pPr>
            <a:endParaRPr lang="tr-TR" altLang="tr-TR" sz="2000" b="1" kern="0" dirty="0" smtClean="0">
              <a:solidFill>
                <a:srgbClr val="000000"/>
              </a:solidFill>
              <a:ea typeface="+mj-ea"/>
              <a:cs typeface="Times New Roman" panose="02020603050405020304" pitchFamily="18" charset="0"/>
            </a:endParaRPr>
          </a:p>
          <a:p>
            <a:pPr marL="342900" lvl="0" indent="-342900" fontAlgn="base">
              <a:spcAft>
                <a:spcPct val="0"/>
              </a:spcAft>
              <a:buClrTx/>
              <a:buSzTx/>
              <a:buNone/>
            </a:pPr>
            <a:r>
              <a:rPr lang="tr-TR" altLang="tr-TR" sz="2000" b="1" kern="0" dirty="0" smtClean="0">
                <a:solidFill>
                  <a:srgbClr val="000000"/>
                </a:solidFill>
                <a:ea typeface="+mj-ea"/>
                <a:cs typeface="Times New Roman" panose="02020603050405020304" pitchFamily="18" charset="0"/>
              </a:rPr>
              <a:t>Doz=Kullanma </a:t>
            </a:r>
            <a:r>
              <a:rPr lang="tr-TR" altLang="tr-TR" sz="2000" b="1" kern="0" dirty="0">
                <a:solidFill>
                  <a:srgbClr val="000000"/>
                </a:solidFill>
                <a:ea typeface="+mj-ea"/>
                <a:cs typeface="Times New Roman" panose="02020603050405020304" pitchFamily="18" charset="0"/>
              </a:rPr>
              <a:t>Oranı: </a:t>
            </a:r>
            <a:r>
              <a:rPr lang="tr-TR" altLang="tr-TR" sz="2000" kern="0" dirty="0">
                <a:solidFill>
                  <a:srgbClr val="000000"/>
                </a:solidFill>
                <a:ea typeface="+mj-ea"/>
                <a:cs typeface="Times New Roman" panose="02020603050405020304" pitchFamily="18" charset="0"/>
              </a:rPr>
              <a:t>Pestisitlerin, etkili maddelerine göre ölçülü </a:t>
            </a:r>
            <a:r>
              <a:rPr lang="tr-TR" altLang="tr-TR" sz="2000" kern="0" dirty="0" smtClean="0">
                <a:solidFill>
                  <a:srgbClr val="000000"/>
                </a:solidFill>
                <a:ea typeface="+mj-ea"/>
                <a:cs typeface="Times New Roman" panose="02020603050405020304" pitchFamily="18" charset="0"/>
              </a:rPr>
              <a:t>oranda</a:t>
            </a:r>
          </a:p>
          <a:p>
            <a:pPr marL="342900" lvl="0" indent="-342900" fontAlgn="base">
              <a:spcAft>
                <a:spcPct val="0"/>
              </a:spcAft>
              <a:buClrTx/>
              <a:buSzTx/>
              <a:buNone/>
            </a:pPr>
            <a:r>
              <a:rPr lang="tr-TR" altLang="tr-TR" sz="2000" kern="0" dirty="0" smtClean="0">
                <a:solidFill>
                  <a:srgbClr val="000000"/>
                </a:solidFill>
                <a:ea typeface="+mj-ea"/>
                <a:cs typeface="Times New Roman" panose="02020603050405020304" pitchFamily="18" charset="0"/>
              </a:rPr>
              <a:t>kullanılmalarına </a:t>
            </a:r>
            <a:r>
              <a:rPr lang="tr-TR" altLang="tr-TR" sz="2000" kern="0" dirty="0">
                <a:solidFill>
                  <a:srgbClr val="000000"/>
                </a:solidFill>
                <a:ea typeface="+mj-ea"/>
                <a:cs typeface="Times New Roman" panose="02020603050405020304" pitchFamily="18" charset="0"/>
              </a:rPr>
              <a:t>denir. </a:t>
            </a:r>
            <a:r>
              <a:rPr lang="tr-TR" altLang="tr-TR" sz="2000" kern="0" dirty="0" smtClean="0">
                <a:solidFill>
                  <a:srgbClr val="000000"/>
                </a:solidFill>
                <a:ea typeface="+mj-ea"/>
                <a:cs typeface="Times New Roman" panose="02020603050405020304" pitchFamily="18" charset="0"/>
              </a:rPr>
              <a:t>Örnek: g/100 </a:t>
            </a:r>
            <a:r>
              <a:rPr lang="tr-TR" altLang="tr-TR" sz="2000" kern="0" dirty="0">
                <a:solidFill>
                  <a:srgbClr val="000000"/>
                </a:solidFill>
                <a:ea typeface="+mj-ea"/>
                <a:cs typeface="Times New Roman" panose="02020603050405020304" pitchFamily="18" charset="0"/>
              </a:rPr>
              <a:t>litre suya, g/da, </a:t>
            </a:r>
            <a:r>
              <a:rPr lang="tr-TR" altLang="tr-TR" sz="2000" kern="0" dirty="0" smtClean="0">
                <a:solidFill>
                  <a:srgbClr val="000000"/>
                </a:solidFill>
                <a:ea typeface="+mj-ea"/>
                <a:cs typeface="Times New Roman" panose="02020603050405020304" pitchFamily="18" charset="0"/>
              </a:rPr>
              <a:t>g/m</a:t>
            </a:r>
            <a:r>
              <a:rPr lang="tr-TR" altLang="tr-TR" sz="2000" kern="0" baseline="30000" dirty="0" smtClean="0">
                <a:solidFill>
                  <a:srgbClr val="000000"/>
                </a:solidFill>
                <a:ea typeface="+mj-ea"/>
                <a:cs typeface="Times New Roman" panose="02020603050405020304" pitchFamily="18" charset="0"/>
              </a:rPr>
              <a:t>2</a:t>
            </a:r>
            <a:r>
              <a:rPr lang="tr-TR" altLang="tr-TR" sz="2000" kern="0" dirty="0">
                <a:solidFill>
                  <a:srgbClr val="000000"/>
                </a:solidFill>
                <a:ea typeface="+mj-ea"/>
                <a:cs typeface="Times New Roman" panose="02020603050405020304" pitchFamily="18" charset="0"/>
              </a:rPr>
              <a:t/>
            </a:r>
            <a:br>
              <a:rPr lang="tr-TR" altLang="tr-TR" sz="2000" kern="0" dirty="0">
                <a:solidFill>
                  <a:srgbClr val="000000"/>
                </a:solidFill>
                <a:ea typeface="+mj-ea"/>
                <a:cs typeface="Times New Roman" panose="02020603050405020304" pitchFamily="18" charset="0"/>
              </a:rPr>
            </a:br>
            <a:endParaRPr lang="tr-TR" altLang="tr-TR" sz="2000" kern="0" dirty="0" smtClean="0">
              <a:solidFill>
                <a:srgbClr val="000000"/>
              </a:solidFill>
              <a:ea typeface="+mj-ea"/>
              <a:cs typeface="Times New Roman" panose="02020603050405020304" pitchFamily="18" charset="0"/>
            </a:endParaRPr>
          </a:p>
          <a:p>
            <a:pPr marL="342900" lvl="0" indent="-342900" algn="just" fontAlgn="base">
              <a:spcAft>
                <a:spcPct val="0"/>
              </a:spcAft>
              <a:buClrTx/>
              <a:buSzTx/>
              <a:buNone/>
            </a:pPr>
            <a:r>
              <a:rPr lang="tr-TR" altLang="tr-TR" sz="2000" b="1" kern="0" dirty="0" smtClean="0">
                <a:solidFill>
                  <a:srgbClr val="000000"/>
                </a:solidFill>
                <a:cs typeface="Times New Roman" panose="02020603050405020304" pitchFamily="18" charset="0"/>
              </a:rPr>
              <a:t>Kalıntı </a:t>
            </a:r>
            <a:r>
              <a:rPr lang="tr-TR" altLang="tr-TR" sz="2000" b="1" kern="0" dirty="0">
                <a:solidFill>
                  <a:srgbClr val="000000"/>
                </a:solidFill>
                <a:cs typeface="Times New Roman" panose="02020603050405020304" pitchFamily="18" charset="0"/>
              </a:rPr>
              <a:t>(</a:t>
            </a:r>
            <a:r>
              <a:rPr lang="tr-TR" altLang="tr-TR" sz="2000" b="1" kern="0" dirty="0" err="1">
                <a:solidFill>
                  <a:srgbClr val="000000"/>
                </a:solidFill>
                <a:cs typeface="Times New Roman" panose="02020603050405020304" pitchFamily="18" charset="0"/>
              </a:rPr>
              <a:t>Rezidü</a:t>
            </a:r>
            <a:r>
              <a:rPr lang="tr-TR" altLang="tr-TR" sz="2000" b="1" kern="0" dirty="0">
                <a:solidFill>
                  <a:srgbClr val="000000"/>
                </a:solidFill>
                <a:cs typeface="Times New Roman" panose="02020603050405020304" pitchFamily="18" charset="0"/>
              </a:rPr>
              <a:t>-Bakiye): </a:t>
            </a:r>
            <a:r>
              <a:rPr lang="tr-TR" altLang="tr-TR" sz="2000" kern="0" dirty="0">
                <a:solidFill>
                  <a:srgbClr val="000000"/>
                </a:solidFill>
                <a:cs typeface="Times New Roman" panose="02020603050405020304" pitchFamily="18" charset="0"/>
              </a:rPr>
              <a:t>Kullanılan ilacın belirli bir süre sonra kullanıldığı </a:t>
            </a:r>
            <a:r>
              <a:rPr lang="tr-TR" altLang="tr-TR" sz="2000" kern="0" dirty="0" smtClean="0">
                <a:solidFill>
                  <a:srgbClr val="000000"/>
                </a:solidFill>
                <a:cs typeface="Times New Roman" panose="02020603050405020304" pitchFamily="18" charset="0"/>
              </a:rPr>
              <a:t>yüzeyde</a:t>
            </a:r>
          </a:p>
          <a:p>
            <a:pPr marL="342900" lvl="0" indent="-342900" algn="just" fontAlgn="base">
              <a:spcAft>
                <a:spcPct val="0"/>
              </a:spcAft>
              <a:buClrTx/>
              <a:buSzTx/>
              <a:buNone/>
            </a:pPr>
            <a:r>
              <a:rPr lang="tr-TR" altLang="tr-TR" sz="2000" kern="0" dirty="0" smtClean="0">
                <a:solidFill>
                  <a:srgbClr val="000000"/>
                </a:solidFill>
                <a:cs typeface="Times New Roman" panose="02020603050405020304" pitchFamily="18" charset="0"/>
              </a:rPr>
              <a:t>(ortamda</a:t>
            </a:r>
            <a:r>
              <a:rPr lang="tr-TR" altLang="tr-TR" sz="2000" kern="0" dirty="0">
                <a:solidFill>
                  <a:srgbClr val="000000"/>
                </a:solidFill>
                <a:cs typeface="Times New Roman" panose="02020603050405020304" pitchFamily="18" charset="0"/>
              </a:rPr>
              <a:t>) kalan miktarıdır. Özellikle insan ve çevre sağlığı bakımından </a:t>
            </a:r>
            <a:r>
              <a:rPr lang="tr-TR" altLang="tr-TR" sz="2000" kern="0" dirty="0" smtClean="0">
                <a:solidFill>
                  <a:srgbClr val="000000"/>
                </a:solidFill>
                <a:cs typeface="Times New Roman" panose="02020603050405020304" pitchFamily="18" charset="0"/>
              </a:rPr>
              <a:t>önemlidir.</a:t>
            </a:r>
          </a:p>
          <a:p>
            <a:pPr marL="342900" lvl="0" indent="-342900" algn="just" fontAlgn="base">
              <a:spcAft>
                <a:spcPct val="0"/>
              </a:spcAft>
              <a:buClrTx/>
              <a:buSzTx/>
              <a:buNone/>
            </a:pPr>
            <a:r>
              <a:rPr lang="tr-TR" altLang="tr-TR" sz="2000" kern="0" dirty="0" err="1" smtClean="0">
                <a:solidFill>
                  <a:srgbClr val="000000"/>
                </a:solidFill>
                <a:cs typeface="Times New Roman" panose="02020603050405020304" pitchFamily="18" charset="0"/>
              </a:rPr>
              <a:t>ppm</a:t>
            </a:r>
            <a:r>
              <a:rPr lang="tr-TR" altLang="tr-TR" sz="2000" kern="0" dirty="0" smtClean="0">
                <a:solidFill>
                  <a:srgbClr val="000000"/>
                </a:solidFill>
                <a:cs typeface="Times New Roman" panose="02020603050405020304" pitchFamily="18" charset="0"/>
              </a:rPr>
              <a:t> </a:t>
            </a:r>
            <a:r>
              <a:rPr lang="tr-TR" altLang="tr-TR" sz="2000" kern="0" dirty="0">
                <a:solidFill>
                  <a:srgbClr val="000000"/>
                </a:solidFill>
                <a:cs typeface="Times New Roman" panose="02020603050405020304" pitchFamily="18" charset="0"/>
              </a:rPr>
              <a:t>ile ifade edilir.</a:t>
            </a:r>
          </a:p>
          <a:p>
            <a:pPr marL="342900" lvl="0" indent="-342900" algn="just" fontAlgn="base">
              <a:spcAft>
                <a:spcPct val="0"/>
              </a:spcAft>
              <a:buClrTx/>
              <a:buSzTx/>
              <a:buNone/>
            </a:pPr>
            <a:r>
              <a:rPr lang="tr-TR" altLang="tr-TR" sz="2000" kern="0" dirty="0">
                <a:solidFill>
                  <a:srgbClr val="000000"/>
                </a:solidFill>
                <a:cs typeface="Times New Roman" panose="02020603050405020304" pitchFamily="18" charset="0"/>
              </a:rPr>
              <a:t>   </a:t>
            </a:r>
          </a:p>
          <a:p>
            <a:pPr marL="342900" lvl="0" indent="-342900" algn="just" fontAlgn="base">
              <a:spcAft>
                <a:spcPct val="0"/>
              </a:spcAft>
              <a:buClrTx/>
              <a:buSzTx/>
              <a:buNone/>
            </a:pPr>
            <a:r>
              <a:rPr lang="tr-TR" altLang="tr-TR" sz="2000" b="1" kern="0" dirty="0">
                <a:solidFill>
                  <a:srgbClr val="000000"/>
                </a:solidFill>
                <a:cs typeface="Times New Roman" panose="02020603050405020304" pitchFamily="18" charset="0"/>
              </a:rPr>
              <a:t>Maksimum </a:t>
            </a:r>
            <a:r>
              <a:rPr lang="tr-TR" altLang="tr-TR" sz="2000" b="1" kern="0" dirty="0" err="1">
                <a:solidFill>
                  <a:srgbClr val="000000"/>
                </a:solidFill>
                <a:cs typeface="Times New Roman" panose="02020603050405020304" pitchFamily="18" charset="0"/>
              </a:rPr>
              <a:t>Rezidü</a:t>
            </a:r>
            <a:r>
              <a:rPr lang="tr-TR" altLang="tr-TR" sz="2000" b="1" kern="0" dirty="0">
                <a:solidFill>
                  <a:srgbClr val="000000"/>
                </a:solidFill>
                <a:cs typeface="Times New Roman" panose="02020603050405020304" pitchFamily="18" charset="0"/>
              </a:rPr>
              <a:t> Limiti (MRL):</a:t>
            </a:r>
            <a:r>
              <a:rPr lang="tr-TR" altLang="tr-TR" sz="2000" kern="0" dirty="0">
                <a:solidFill>
                  <a:srgbClr val="000000"/>
                </a:solidFill>
                <a:cs typeface="Times New Roman" panose="02020603050405020304" pitchFamily="18" charset="0"/>
              </a:rPr>
              <a:t> Tüketiciye sunulan gıda ürünlerinde insan </a:t>
            </a:r>
            <a:r>
              <a:rPr lang="tr-TR" altLang="tr-TR" sz="2000" kern="0" dirty="0" smtClean="0">
                <a:solidFill>
                  <a:srgbClr val="000000"/>
                </a:solidFill>
                <a:cs typeface="Times New Roman" panose="02020603050405020304" pitchFamily="18" charset="0"/>
              </a:rPr>
              <a:t>ve</a:t>
            </a:r>
          </a:p>
          <a:p>
            <a:pPr marL="342900" lvl="0" indent="-342900" algn="just" fontAlgn="base">
              <a:spcAft>
                <a:spcPct val="0"/>
              </a:spcAft>
              <a:buClrTx/>
              <a:buSzTx/>
              <a:buNone/>
            </a:pPr>
            <a:r>
              <a:rPr lang="tr-TR" altLang="tr-TR" sz="2000" kern="0" dirty="0" smtClean="0">
                <a:solidFill>
                  <a:srgbClr val="000000"/>
                </a:solidFill>
                <a:cs typeface="Times New Roman" panose="02020603050405020304" pitchFamily="18" charset="0"/>
              </a:rPr>
              <a:t>hayvan </a:t>
            </a:r>
            <a:r>
              <a:rPr lang="tr-TR" altLang="tr-TR" sz="2000" kern="0" dirty="0">
                <a:solidFill>
                  <a:srgbClr val="000000"/>
                </a:solidFill>
                <a:cs typeface="Times New Roman" panose="02020603050405020304" pitchFamily="18" charset="0"/>
              </a:rPr>
              <a:t>sağlığı için zararsız (zehirsiz)  kabul edilerek bulunmasına </a:t>
            </a:r>
            <a:r>
              <a:rPr lang="tr-TR" altLang="tr-TR" sz="2000" kern="0" dirty="0" err="1">
                <a:solidFill>
                  <a:srgbClr val="000000"/>
                </a:solidFill>
                <a:cs typeface="Times New Roman" panose="02020603050405020304" pitchFamily="18" charset="0"/>
              </a:rPr>
              <a:t>müsade</a:t>
            </a:r>
            <a:r>
              <a:rPr lang="tr-TR" altLang="tr-TR" sz="2000" kern="0" dirty="0">
                <a:solidFill>
                  <a:srgbClr val="000000"/>
                </a:solidFill>
                <a:cs typeface="Times New Roman" panose="02020603050405020304" pitchFamily="18" charset="0"/>
              </a:rPr>
              <a:t> </a:t>
            </a:r>
            <a:r>
              <a:rPr lang="tr-TR" altLang="tr-TR" sz="2000" kern="0" dirty="0" smtClean="0">
                <a:solidFill>
                  <a:srgbClr val="000000"/>
                </a:solidFill>
                <a:cs typeface="Times New Roman" panose="02020603050405020304" pitchFamily="18" charset="0"/>
              </a:rPr>
              <a:t>edilen</a:t>
            </a:r>
          </a:p>
          <a:p>
            <a:pPr marL="342900" lvl="0" indent="-342900" algn="just" fontAlgn="base">
              <a:spcAft>
                <a:spcPct val="0"/>
              </a:spcAft>
              <a:buClrTx/>
              <a:buSzTx/>
              <a:buNone/>
            </a:pPr>
            <a:r>
              <a:rPr lang="tr-TR" altLang="tr-TR" sz="2000" kern="0" dirty="0" smtClean="0">
                <a:solidFill>
                  <a:srgbClr val="000000"/>
                </a:solidFill>
                <a:cs typeface="Times New Roman" panose="02020603050405020304" pitchFamily="18" charset="0"/>
              </a:rPr>
              <a:t>kalıntı </a:t>
            </a:r>
            <a:r>
              <a:rPr lang="tr-TR" altLang="tr-TR" sz="2000" kern="0" dirty="0">
                <a:solidFill>
                  <a:srgbClr val="000000"/>
                </a:solidFill>
                <a:cs typeface="Times New Roman" panose="02020603050405020304" pitchFamily="18" charset="0"/>
              </a:rPr>
              <a:t>miktarına denir. mg/kg veya </a:t>
            </a:r>
            <a:r>
              <a:rPr lang="tr-TR" altLang="tr-TR" sz="2000" kern="0" dirty="0" err="1">
                <a:solidFill>
                  <a:srgbClr val="000000"/>
                </a:solidFill>
                <a:cs typeface="Times New Roman" panose="02020603050405020304" pitchFamily="18" charset="0"/>
              </a:rPr>
              <a:t>ppm</a:t>
            </a:r>
            <a:r>
              <a:rPr lang="tr-TR" altLang="tr-TR" sz="2000" kern="0" dirty="0">
                <a:solidFill>
                  <a:srgbClr val="000000"/>
                </a:solidFill>
                <a:cs typeface="Times New Roman" panose="02020603050405020304" pitchFamily="18" charset="0"/>
              </a:rPr>
              <a:t> olarak ifade edilir. Maksimum </a:t>
            </a:r>
            <a:r>
              <a:rPr lang="tr-TR" altLang="tr-TR" sz="2000" kern="0" dirty="0" err="1" smtClean="0">
                <a:solidFill>
                  <a:srgbClr val="000000"/>
                </a:solidFill>
                <a:cs typeface="Times New Roman" panose="02020603050405020304" pitchFamily="18" charset="0"/>
              </a:rPr>
              <a:t>Rezidü</a:t>
            </a:r>
            <a:endParaRPr lang="tr-TR" altLang="tr-TR" sz="2000" kern="0" dirty="0">
              <a:solidFill>
                <a:srgbClr val="000000"/>
              </a:solidFill>
              <a:cs typeface="Times New Roman" panose="02020603050405020304" pitchFamily="18" charset="0"/>
            </a:endParaRPr>
          </a:p>
          <a:p>
            <a:pPr marL="342900" lvl="0" indent="-342900" algn="just" fontAlgn="base">
              <a:spcAft>
                <a:spcPct val="0"/>
              </a:spcAft>
              <a:buClrTx/>
              <a:buSzTx/>
              <a:buNone/>
            </a:pPr>
            <a:r>
              <a:rPr lang="tr-TR" altLang="tr-TR" sz="2000" kern="0" dirty="0" smtClean="0">
                <a:solidFill>
                  <a:srgbClr val="000000"/>
                </a:solidFill>
                <a:cs typeface="Times New Roman" panose="02020603050405020304" pitchFamily="18" charset="0"/>
              </a:rPr>
              <a:t>Limiti</a:t>
            </a:r>
            <a:r>
              <a:rPr lang="tr-TR" altLang="tr-TR" sz="2000" kern="0" dirty="0">
                <a:solidFill>
                  <a:srgbClr val="000000"/>
                </a:solidFill>
                <a:cs typeface="Times New Roman" panose="02020603050405020304" pitchFamily="18" charset="0"/>
              </a:rPr>
              <a:t>, normal beslenme alışkanlıkları</a:t>
            </a:r>
            <a:r>
              <a:rPr lang="tr-TR" altLang="tr-TR" sz="2000" b="1" kern="0" dirty="0">
                <a:solidFill>
                  <a:srgbClr val="000000"/>
                </a:solidFill>
                <a:cs typeface="Times New Roman" panose="02020603050405020304" pitchFamily="18" charset="0"/>
              </a:rPr>
              <a:t> </a:t>
            </a:r>
            <a:r>
              <a:rPr lang="tr-TR" altLang="tr-TR" sz="2000" kern="0" dirty="0">
                <a:solidFill>
                  <a:srgbClr val="000000"/>
                </a:solidFill>
                <a:cs typeface="Times New Roman" panose="02020603050405020304" pitchFamily="18" charset="0"/>
              </a:rPr>
              <a:t>ve tüketilen besin maddesi miktarı </a:t>
            </a:r>
            <a:r>
              <a:rPr lang="tr-TR" altLang="tr-TR" sz="2000" kern="0" dirty="0" smtClean="0">
                <a:solidFill>
                  <a:srgbClr val="000000"/>
                </a:solidFill>
                <a:cs typeface="Times New Roman" panose="02020603050405020304" pitchFamily="18" charset="0"/>
              </a:rPr>
              <a:t>yanında,</a:t>
            </a:r>
          </a:p>
          <a:p>
            <a:pPr marL="342900" lvl="0" indent="-342900" algn="just" fontAlgn="base">
              <a:spcAft>
                <a:spcPct val="0"/>
              </a:spcAft>
              <a:buClrTx/>
              <a:buSzTx/>
              <a:buNone/>
            </a:pPr>
            <a:r>
              <a:rPr lang="tr-TR" altLang="tr-TR" sz="2000" kern="0" dirty="0" smtClean="0">
                <a:solidFill>
                  <a:srgbClr val="000000"/>
                </a:solidFill>
                <a:cs typeface="Times New Roman" panose="02020603050405020304" pitchFamily="18" charset="0"/>
              </a:rPr>
              <a:t>kullanılan </a:t>
            </a:r>
            <a:r>
              <a:rPr lang="tr-TR" altLang="tr-TR" sz="2000" kern="0" dirty="0">
                <a:solidFill>
                  <a:srgbClr val="000000"/>
                </a:solidFill>
                <a:cs typeface="Times New Roman" panose="02020603050405020304" pitchFamily="18" charset="0"/>
              </a:rPr>
              <a:t>ilacın cinsine, çevre şartlarına ve uygulamanın yapıldığı bitki türüne </a:t>
            </a:r>
            <a:r>
              <a:rPr lang="tr-TR" altLang="tr-TR" sz="2000" kern="0" dirty="0" smtClean="0">
                <a:solidFill>
                  <a:srgbClr val="000000"/>
                </a:solidFill>
                <a:cs typeface="Times New Roman" panose="02020603050405020304" pitchFamily="18" charset="0"/>
              </a:rPr>
              <a:t>bağlı</a:t>
            </a:r>
          </a:p>
          <a:p>
            <a:pPr marL="342900" lvl="0" indent="-342900" algn="just" fontAlgn="base">
              <a:spcAft>
                <a:spcPct val="0"/>
              </a:spcAft>
              <a:buClrTx/>
              <a:buSzTx/>
              <a:buNone/>
            </a:pPr>
            <a:r>
              <a:rPr lang="tr-TR" altLang="tr-TR" sz="2000" kern="0" dirty="0" smtClean="0">
                <a:solidFill>
                  <a:srgbClr val="000000"/>
                </a:solidFill>
                <a:cs typeface="Times New Roman" panose="02020603050405020304" pitchFamily="18" charset="0"/>
              </a:rPr>
              <a:t>olarak </a:t>
            </a:r>
            <a:r>
              <a:rPr lang="tr-TR" altLang="tr-TR" sz="2000" kern="0" dirty="0">
                <a:solidFill>
                  <a:srgbClr val="000000"/>
                </a:solidFill>
                <a:cs typeface="Times New Roman" panose="02020603050405020304" pitchFamily="18" charset="0"/>
              </a:rPr>
              <a:t>değişmekte ve her ülke  için ayrı  ayrı saptanmaktadır. Bu nedenle; her </a:t>
            </a:r>
            <a:r>
              <a:rPr lang="tr-TR" altLang="tr-TR" sz="2000" kern="0" dirty="0" smtClean="0">
                <a:solidFill>
                  <a:srgbClr val="000000"/>
                </a:solidFill>
                <a:cs typeface="Times New Roman" panose="02020603050405020304" pitchFamily="18" charset="0"/>
              </a:rPr>
              <a:t>ülke</a:t>
            </a:r>
          </a:p>
          <a:p>
            <a:pPr marL="342900" lvl="0" indent="-342900" algn="just" fontAlgn="base">
              <a:spcAft>
                <a:spcPct val="0"/>
              </a:spcAft>
              <a:buClrTx/>
              <a:buSzTx/>
              <a:buNone/>
            </a:pPr>
            <a:r>
              <a:rPr lang="tr-TR" altLang="tr-TR" sz="2000" kern="0" dirty="0" smtClean="0">
                <a:solidFill>
                  <a:srgbClr val="000000"/>
                </a:solidFill>
                <a:cs typeface="Times New Roman" panose="02020603050405020304" pitchFamily="18" charset="0"/>
              </a:rPr>
              <a:t>referans </a:t>
            </a:r>
            <a:r>
              <a:rPr lang="tr-TR" altLang="tr-TR" sz="2000" kern="0" dirty="0">
                <a:solidFill>
                  <a:srgbClr val="000000"/>
                </a:solidFill>
                <a:cs typeface="Times New Roman" panose="02020603050405020304" pitchFamily="18" charset="0"/>
              </a:rPr>
              <a:t>doküman olan </a:t>
            </a:r>
            <a:r>
              <a:rPr lang="tr-TR" altLang="tr-TR" sz="2000" kern="0" dirty="0" err="1">
                <a:solidFill>
                  <a:srgbClr val="000000"/>
                </a:solidFill>
                <a:cs typeface="Times New Roman" panose="02020603050405020304" pitchFamily="18" charset="0"/>
              </a:rPr>
              <a:t>Codex</a:t>
            </a:r>
            <a:r>
              <a:rPr lang="tr-TR" altLang="tr-TR" sz="2000" kern="0" dirty="0">
                <a:solidFill>
                  <a:srgbClr val="000000"/>
                </a:solidFill>
                <a:cs typeface="Times New Roman" panose="02020603050405020304" pitchFamily="18" charset="0"/>
              </a:rPr>
              <a:t> </a:t>
            </a:r>
            <a:r>
              <a:rPr lang="tr-TR" altLang="tr-TR" sz="2000" kern="0" dirty="0" err="1">
                <a:solidFill>
                  <a:srgbClr val="000000"/>
                </a:solidFill>
                <a:cs typeface="Times New Roman" panose="02020603050405020304" pitchFamily="18" charset="0"/>
              </a:rPr>
              <a:t>Alimentarius’u</a:t>
            </a:r>
            <a:r>
              <a:rPr lang="tr-TR" altLang="tr-TR" sz="2000" kern="0" dirty="0">
                <a:solidFill>
                  <a:srgbClr val="000000"/>
                </a:solidFill>
                <a:cs typeface="Times New Roman" panose="02020603050405020304" pitchFamily="18" charset="0"/>
              </a:rPr>
              <a:t> da dikkate alarak </a:t>
            </a:r>
            <a:r>
              <a:rPr lang="tr-TR" altLang="tr-TR" sz="2000" b="1" kern="0" dirty="0">
                <a:solidFill>
                  <a:srgbClr val="000000"/>
                </a:solidFill>
                <a:cs typeface="Times New Roman" panose="02020603050405020304" pitchFamily="18" charset="0"/>
              </a:rPr>
              <a:t>Ülkesel </a:t>
            </a:r>
            <a:r>
              <a:rPr lang="tr-TR" altLang="tr-TR" sz="2000" b="1" kern="0" dirty="0" smtClean="0">
                <a:solidFill>
                  <a:srgbClr val="000000"/>
                </a:solidFill>
                <a:cs typeface="Times New Roman" panose="02020603050405020304" pitchFamily="18" charset="0"/>
              </a:rPr>
              <a:t>Maksimum</a:t>
            </a:r>
          </a:p>
          <a:p>
            <a:pPr marL="342900" lvl="0" indent="-342900" algn="just" fontAlgn="base">
              <a:spcAft>
                <a:spcPct val="0"/>
              </a:spcAft>
              <a:buClrTx/>
              <a:buSzTx/>
              <a:buNone/>
            </a:pPr>
            <a:r>
              <a:rPr lang="tr-TR" altLang="tr-TR" sz="2000" b="1" kern="0" dirty="0" err="1" smtClean="0">
                <a:solidFill>
                  <a:srgbClr val="000000"/>
                </a:solidFill>
                <a:cs typeface="Times New Roman" panose="02020603050405020304" pitchFamily="18" charset="0"/>
              </a:rPr>
              <a:t>Rezidü</a:t>
            </a:r>
            <a:r>
              <a:rPr lang="tr-TR" altLang="tr-TR" sz="2000" b="1" kern="0" dirty="0" smtClean="0">
                <a:solidFill>
                  <a:srgbClr val="000000"/>
                </a:solidFill>
                <a:cs typeface="Times New Roman" panose="02020603050405020304" pitchFamily="18" charset="0"/>
              </a:rPr>
              <a:t> </a:t>
            </a:r>
            <a:r>
              <a:rPr lang="tr-TR" altLang="tr-TR" sz="2000" b="1" kern="0" dirty="0">
                <a:solidFill>
                  <a:srgbClr val="000000"/>
                </a:solidFill>
                <a:cs typeface="Times New Roman" panose="02020603050405020304" pitchFamily="18" charset="0"/>
              </a:rPr>
              <a:t>Limitlerini</a:t>
            </a:r>
            <a:r>
              <a:rPr lang="tr-TR" altLang="tr-TR" sz="2000" kern="0" dirty="0">
                <a:solidFill>
                  <a:srgbClr val="000000"/>
                </a:solidFill>
                <a:cs typeface="Times New Roman" panose="02020603050405020304" pitchFamily="18" charset="0"/>
              </a:rPr>
              <a:t> belirlemektedirler. </a:t>
            </a:r>
          </a:p>
          <a:p>
            <a:pPr marL="342900" lvl="0" indent="-342900" algn="just" fontAlgn="base">
              <a:spcAft>
                <a:spcPct val="0"/>
              </a:spcAft>
              <a:buClrTx/>
              <a:buSzTx/>
              <a:buNone/>
            </a:pPr>
            <a:endParaRPr lang="tr-TR" altLang="tr-TR" sz="2000" kern="0" dirty="0">
              <a:solidFill>
                <a:srgbClr val="000000"/>
              </a:solidFill>
              <a:cs typeface="Times New Roman" panose="02020603050405020304" pitchFamily="18" charset="0"/>
            </a:endParaRPr>
          </a:p>
          <a:p>
            <a:pPr marL="342900" lvl="0" indent="-342900" fontAlgn="base">
              <a:spcAft>
                <a:spcPct val="0"/>
              </a:spcAft>
              <a:buClrTx/>
              <a:buSzTx/>
              <a:buNone/>
            </a:pPr>
            <a:r>
              <a:rPr lang="tr-TR" altLang="tr-TR" sz="2000" kern="0" dirty="0">
                <a:solidFill>
                  <a:srgbClr val="000000"/>
                </a:solidFill>
                <a:cs typeface="Times New Roman" panose="02020603050405020304" pitchFamily="18" charset="0"/>
              </a:rPr>
              <a:t>Ülkemize ait </a:t>
            </a:r>
            <a:r>
              <a:rPr lang="tr-TR" altLang="tr-TR" sz="2000" b="1" kern="0" dirty="0">
                <a:solidFill>
                  <a:srgbClr val="000000"/>
                </a:solidFill>
                <a:cs typeface="Times New Roman" panose="02020603050405020304" pitchFamily="18" charset="0"/>
              </a:rPr>
              <a:t>Maksimum Kalıntı Limitleri Tebliği</a:t>
            </a:r>
            <a:r>
              <a:rPr lang="tr-TR" altLang="tr-TR" sz="2000" kern="0" dirty="0">
                <a:solidFill>
                  <a:srgbClr val="000000"/>
                </a:solidFill>
                <a:cs typeface="Times New Roman" panose="02020603050405020304" pitchFamily="18" charset="0"/>
              </a:rPr>
              <a:t>;</a:t>
            </a:r>
            <a:r>
              <a:rPr lang="tr-TR" altLang="tr-TR" sz="2000" b="1" kern="0" dirty="0">
                <a:solidFill>
                  <a:srgbClr val="000000"/>
                </a:solidFill>
                <a:cs typeface="Times New Roman" panose="02020603050405020304" pitchFamily="18" charset="0"/>
              </a:rPr>
              <a:t> </a:t>
            </a:r>
            <a:r>
              <a:rPr lang="tr-TR" altLang="tr-TR" sz="2000" kern="0" dirty="0">
                <a:solidFill>
                  <a:srgbClr val="000000"/>
                </a:solidFill>
                <a:cs typeface="Times New Roman" panose="02020603050405020304" pitchFamily="18" charset="0"/>
              </a:rPr>
              <a:t>Avrupa Birliği </a:t>
            </a:r>
            <a:r>
              <a:rPr lang="tr-TR" altLang="tr-TR" sz="2000" kern="0" dirty="0" smtClean="0">
                <a:solidFill>
                  <a:srgbClr val="000000"/>
                </a:solidFill>
                <a:cs typeface="Times New Roman" panose="02020603050405020304" pitchFamily="18" charset="0"/>
              </a:rPr>
              <a:t>direktifleri</a:t>
            </a:r>
          </a:p>
          <a:p>
            <a:pPr marL="342900" lvl="0" indent="-342900" fontAlgn="base">
              <a:spcAft>
                <a:spcPct val="0"/>
              </a:spcAft>
              <a:buClrTx/>
              <a:buSzTx/>
              <a:buNone/>
            </a:pPr>
            <a:r>
              <a:rPr lang="tr-TR" altLang="tr-TR" sz="2000" kern="0" dirty="0" smtClean="0">
                <a:solidFill>
                  <a:srgbClr val="000000"/>
                </a:solidFill>
                <a:cs typeface="Times New Roman" panose="02020603050405020304" pitchFamily="18" charset="0"/>
              </a:rPr>
              <a:t>yanında</a:t>
            </a:r>
            <a:r>
              <a:rPr lang="tr-TR" altLang="tr-TR" sz="2000" kern="0" dirty="0">
                <a:solidFill>
                  <a:srgbClr val="000000"/>
                </a:solidFill>
                <a:cs typeface="Times New Roman" panose="02020603050405020304" pitchFamily="18" charset="0"/>
              </a:rPr>
              <a:t>, </a:t>
            </a:r>
            <a:r>
              <a:rPr lang="tr-TR" altLang="tr-TR" sz="2000" kern="0" dirty="0" err="1">
                <a:solidFill>
                  <a:srgbClr val="000000"/>
                </a:solidFill>
                <a:cs typeface="Times New Roman" panose="02020603050405020304" pitchFamily="18" charset="0"/>
              </a:rPr>
              <a:t>Codex</a:t>
            </a:r>
            <a:r>
              <a:rPr lang="tr-TR" altLang="tr-TR" sz="2000" kern="0" dirty="0">
                <a:solidFill>
                  <a:srgbClr val="000000"/>
                </a:solidFill>
                <a:cs typeface="Times New Roman" panose="02020603050405020304" pitchFamily="18" charset="0"/>
              </a:rPr>
              <a:t>  </a:t>
            </a:r>
            <a:r>
              <a:rPr lang="tr-TR" altLang="tr-TR" sz="2000" kern="0" dirty="0" err="1">
                <a:solidFill>
                  <a:srgbClr val="000000"/>
                </a:solidFill>
                <a:cs typeface="Times New Roman" panose="02020603050405020304" pitchFamily="18" charset="0"/>
              </a:rPr>
              <a:t>Alimentarius</a:t>
            </a:r>
            <a:r>
              <a:rPr lang="tr-TR" altLang="tr-TR" sz="2000" kern="0" dirty="0">
                <a:solidFill>
                  <a:srgbClr val="000000"/>
                </a:solidFill>
                <a:cs typeface="Times New Roman" panose="02020603050405020304" pitchFamily="18" charset="0"/>
              </a:rPr>
              <a:t> ve ülkemizde ruhsatlandırılmış bitki </a:t>
            </a:r>
            <a:r>
              <a:rPr lang="tr-TR" altLang="tr-TR" sz="2000" kern="0" dirty="0" smtClean="0">
                <a:solidFill>
                  <a:srgbClr val="000000"/>
                </a:solidFill>
                <a:cs typeface="Times New Roman" panose="02020603050405020304" pitchFamily="18" charset="0"/>
              </a:rPr>
              <a:t>koruma</a:t>
            </a:r>
          </a:p>
          <a:p>
            <a:pPr marL="342900" lvl="0" indent="-342900" fontAlgn="base">
              <a:spcAft>
                <a:spcPct val="0"/>
              </a:spcAft>
              <a:buClrTx/>
              <a:buSzTx/>
              <a:buNone/>
            </a:pPr>
            <a:r>
              <a:rPr lang="tr-TR" altLang="tr-TR" sz="2000" kern="0" dirty="0" smtClean="0">
                <a:solidFill>
                  <a:srgbClr val="000000"/>
                </a:solidFill>
                <a:cs typeface="Times New Roman" panose="02020603050405020304" pitchFamily="18" charset="0"/>
              </a:rPr>
              <a:t>ürünlerinin </a:t>
            </a:r>
            <a:r>
              <a:rPr lang="tr-TR" altLang="tr-TR" sz="2000" kern="0" dirty="0">
                <a:solidFill>
                  <a:srgbClr val="000000"/>
                </a:solidFill>
                <a:cs typeface="Times New Roman" panose="02020603050405020304" pitchFamily="18" charset="0"/>
              </a:rPr>
              <a:t>kabul edilebilir en yüksek kalıntı limitleri dikkate alınarak hazırlanmıştır.</a:t>
            </a:r>
          </a:p>
          <a:p>
            <a:pPr marL="0" indent="0">
              <a:buNone/>
            </a:pPr>
            <a:endParaRPr lang="tr-TR" dirty="0"/>
          </a:p>
        </p:txBody>
      </p:sp>
    </p:spTree>
    <p:extLst>
      <p:ext uri="{BB962C8B-B14F-4D97-AF65-F5344CB8AC3E}">
        <p14:creationId xmlns:p14="http://schemas.microsoft.com/office/powerpoint/2010/main" val="4811928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6858000"/>
          </a:xfrm>
          <a:solidFill>
            <a:schemeClr val="accent5">
              <a:lumMod val="20000"/>
              <a:lumOff val="80000"/>
            </a:schemeClr>
          </a:solidFill>
        </p:spPr>
        <p:txBody>
          <a:bodyPr>
            <a:normAutofit/>
          </a:bodyPr>
          <a:lstStyle/>
          <a:p>
            <a:pPr marL="0" indent="0" algn="ctr">
              <a:lnSpc>
                <a:spcPct val="90000"/>
              </a:lnSpc>
              <a:buNone/>
            </a:pPr>
            <a:endParaRPr lang="tr-TR" altLang="tr-TR" sz="2000" b="1" dirty="0" smtClean="0">
              <a:solidFill>
                <a:srgbClr val="FF0000"/>
              </a:solidFill>
              <a:cs typeface="Times New Roman" panose="02020603050405020304" pitchFamily="18" charset="0"/>
            </a:endParaRPr>
          </a:p>
          <a:p>
            <a:pPr marL="0" indent="0" algn="ctr">
              <a:lnSpc>
                <a:spcPct val="90000"/>
              </a:lnSpc>
              <a:buNone/>
            </a:pPr>
            <a:r>
              <a:rPr lang="tr-TR" altLang="tr-TR" sz="2400" b="1" dirty="0" smtClean="0">
                <a:solidFill>
                  <a:srgbClr val="FF0000"/>
                </a:solidFill>
                <a:cs typeface="Times New Roman" panose="02020603050405020304" pitchFamily="18" charset="0"/>
              </a:rPr>
              <a:t>KALINTI SORUNUNA KARŞI ÇÖZÜM ÖNERİLERİ</a:t>
            </a:r>
          </a:p>
          <a:p>
            <a:pPr marL="0" indent="0" algn="just">
              <a:lnSpc>
                <a:spcPct val="90000"/>
              </a:lnSpc>
              <a:buNone/>
            </a:pPr>
            <a:endParaRPr lang="tr-TR" altLang="tr-TR" sz="2000" dirty="0" smtClean="0">
              <a:solidFill>
                <a:schemeClr val="tx1"/>
              </a:solidFill>
              <a:cs typeface="Times New Roman" panose="02020603050405020304" pitchFamily="18" charset="0"/>
            </a:endParaRPr>
          </a:p>
          <a:p>
            <a:pPr marL="0" indent="0" algn="just">
              <a:lnSpc>
                <a:spcPct val="90000"/>
              </a:lnSpc>
              <a:buNone/>
            </a:pPr>
            <a:r>
              <a:rPr lang="tr-TR" altLang="tr-TR" sz="2200" dirty="0" smtClean="0">
                <a:solidFill>
                  <a:schemeClr val="tx1"/>
                </a:solidFill>
                <a:cs typeface="Times New Roman" panose="02020603050405020304" pitchFamily="18" charset="0"/>
              </a:rPr>
              <a:t>Gıdalarda </a:t>
            </a:r>
            <a:r>
              <a:rPr lang="tr-TR" altLang="tr-TR" sz="2200" b="1" dirty="0">
                <a:solidFill>
                  <a:schemeClr val="tx1"/>
                </a:solidFill>
                <a:cs typeface="Times New Roman" panose="02020603050405020304" pitchFamily="18" charset="0"/>
              </a:rPr>
              <a:t>kalıntıya sebep olan en büyük etken</a:t>
            </a:r>
            <a:r>
              <a:rPr lang="tr-TR" altLang="tr-TR" sz="2200" dirty="0">
                <a:solidFill>
                  <a:schemeClr val="tx1"/>
                </a:solidFill>
                <a:cs typeface="Times New Roman" panose="02020603050405020304" pitchFamily="18" charset="0"/>
              </a:rPr>
              <a:t>, kimyasal </a:t>
            </a:r>
            <a:r>
              <a:rPr lang="tr-TR" altLang="tr-TR" sz="2200" dirty="0" smtClean="0">
                <a:solidFill>
                  <a:schemeClr val="tx1"/>
                </a:solidFill>
                <a:cs typeface="Times New Roman" panose="02020603050405020304" pitchFamily="18" charset="0"/>
              </a:rPr>
              <a:t>mücadele uygulamalarında </a:t>
            </a:r>
            <a:r>
              <a:rPr lang="tr-TR" altLang="tr-TR" sz="2200" dirty="0">
                <a:solidFill>
                  <a:schemeClr val="tx1"/>
                </a:solidFill>
                <a:cs typeface="Times New Roman" panose="02020603050405020304" pitchFamily="18" charset="0"/>
              </a:rPr>
              <a:t>ilaç etiketinde belirtilen </a:t>
            </a:r>
            <a:r>
              <a:rPr lang="tr-TR" altLang="tr-TR" sz="2200" b="1" dirty="0">
                <a:solidFill>
                  <a:schemeClr val="tx1"/>
                </a:solidFill>
                <a:cs typeface="Times New Roman" panose="02020603050405020304" pitchFamily="18" charset="0"/>
              </a:rPr>
              <a:t>‘Son İlaçlama İle Hasat </a:t>
            </a:r>
            <a:r>
              <a:rPr lang="tr-TR" altLang="tr-TR" sz="2200" b="1" dirty="0" smtClean="0">
                <a:solidFill>
                  <a:schemeClr val="tx1"/>
                </a:solidFill>
                <a:cs typeface="Times New Roman" panose="02020603050405020304" pitchFamily="18" charset="0"/>
              </a:rPr>
              <a:t>Arasında Geçmesi </a:t>
            </a:r>
            <a:r>
              <a:rPr lang="tr-TR" altLang="tr-TR" sz="2200" b="1" dirty="0">
                <a:solidFill>
                  <a:schemeClr val="tx1"/>
                </a:solidFill>
                <a:cs typeface="Times New Roman" panose="02020603050405020304" pitchFamily="18" charset="0"/>
              </a:rPr>
              <a:t>Gereken Bekleme Süresi’ </a:t>
            </a:r>
            <a:r>
              <a:rPr lang="tr-TR" altLang="tr-TR" sz="2200" dirty="0">
                <a:solidFill>
                  <a:schemeClr val="tx1"/>
                </a:solidFill>
                <a:cs typeface="Times New Roman" panose="02020603050405020304" pitchFamily="18" charset="0"/>
              </a:rPr>
              <a:t>dolmadan</a:t>
            </a:r>
            <a:r>
              <a:rPr lang="tr-TR" altLang="tr-TR" sz="2200" b="1" dirty="0">
                <a:solidFill>
                  <a:schemeClr val="tx1"/>
                </a:solidFill>
                <a:cs typeface="Times New Roman" panose="02020603050405020304" pitchFamily="18" charset="0"/>
              </a:rPr>
              <a:t> </a:t>
            </a:r>
            <a:r>
              <a:rPr lang="tr-TR" altLang="tr-TR" sz="2200" dirty="0">
                <a:solidFill>
                  <a:schemeClr val="tx1"/>
                </a:solidFill>
                <a:cs typeface="Times New Roman" panose="02020603050405020304" pitchFamily="18" charset="0"/>
              </a:rPr>
              <a:t>ürünün hasat edilerek </a:t>
            </a:r>
            <a:r>
              <a:rPr lang="tr-TR" altLang="tr-TR" sz="2200" dirty="0" smtClean="0">
                <a:solidFill>
                  <a:schemeClr val="tx1"/>
                </a:solidFill>
                <a:cs typeface="Times New Roman" panose="02020603050405020304" pitchFamily="18" charset="0"/>
              </a:rPr>
              <a:t>pazara sunulmasıdır. Bu </a:t>
            </a:r>
            <a:r>
              <a:rPr lang="tr-TR" altLang="tr-TR" sz="2200" dirty="0">
                <a:solidFill>
                  <a:schemeClr val="tx1"/>
                </a:solidFill>
                <a:cs typeface="Times New Roman" panose="02020603050405020304" pitchFamily="18" charset="0"/>
              </a:rPr>
              <a:t>nedenle; kimyasal mücadele uygulamalarında </a:t>
            </a:r>
            <a:r>
              <a:rPr lang="tr-TR" altLang="tr-TR" sz="2200" b="1" dirty="0">
                <a:solidFill>
                  <a:schemeClr val="tx1"/>
                </a:solidFill>
                <a:cs typeface="Times New Roman" panose="02020603050405020304" pitchFamily="18" charset="0"/>
              </a:rPr>
              <a:t>ilaç etiketi mutlaka </a:t>
            </a:r>
            <a:r>
              <a:rPr lang="tr-TR" altLang="tr-TR" sz="2200" b="1" dirty="0" smtClean="0">
                <a:solidFill>
                  <a:schemeClr val="tx1"/>
                </a:solidFill>
                <a:cs typeface="Times New Roman" panose="02020603050405020304" pitchFamily="18" charset="0"/>
              </a:rPr>
              <a:t>okunmalı</a:t>
            </a:r>
            <a:r>
              <a:rPr lang="tr-TR" altLang="tr-TR" sz="2200" dirty="0" smtClean="0">
                <a:solidFill>
                  <a:schemeClr val="tx1"/>
                </a:solidFill>
                <a:cs typeface="Times New Roman" panose="02020603050405020304" pitchFamily="18" charset="0"/>
              </a:rPr>
              <a:t>, </a:t>
            </a:r>
            <a:r>
              <a:rPr lang="tr-TR" altLang="tr-TR" sz="2200" b="1" dirty="0" smtClean="0">
                <a:solidFill>
                  <a:schemeClr val="tx1"/>
                </a:solidFill>
                <a:cs typeface="Times New Roman" panose="02020603050405020304" pitchFamily="18" charset="0"/>
              </a:rPr>
              <a:t>uygulama </a:t>
            </a:r>
            <a:r>
              <a:rPr lang="tr-TR" altLang="tr-TR" sz="2200" b="1" dirty="0">
                <a:solidFill>
                  <a:schemeClr val="tx1"/>
                </a:solidFill>
                <a:cs typeface="Times New Roman" panose="02020603050405020304" pitchFamily="18" charset="0"/>
              </a:rPr>
              <a:t>kayıtları tutulmalı </a:t>
            </a:r>
            <a:r>
              <a:rPr lang="tr-TR" altLang="tr-TR" sz="2200" dirty="0">
                <a:solidFill>
                  <a:schemeClr val="tx1"/>
                </a:solidFill>
                <a:cs typeface="Times New Roman" panose="02020603050405020304" pitchFamily="18" charset="0"/>
              </a:rPr>
              <a:t>ve </a:t>
            </a:r>
            <a:r>
              <a:rPr lang="tr-TR" altLang="tr-TR" sz="2200" b="1" dirty="0">
                <a:solidFill>
                  <a:schemeClr val="tx1"/>
                </a:solidFill>
                <a:cs typeface="Times New Roman" panose="02020603050405020304" pitchFamily="18" charset="0"/>
              </a:rPr>
              <a:t>bekleme süresi dolduktan sonra ürün </a:t>
            </a:r>
            <a:r>
              <a:rPr lang="tr-TR" altLang="tr-TR" sz="2200" b="1" dirty="0" smtClean="0">
                <a:solidFill>
                  <a:schemeClr val="tx1"/>
                </a:solidFill>
                <a:cs typeface="Times New Roman" panose="02020603050405020304" pitchFamily="18" charset="0"/>
              </a:rPr>
              <a:t>hasat edilmelidir</a:t>
            </a:r>
            <a:r>
              <a:rPr lang="tr-TR" altLang="tr-TR" sz="2200" dirty="0">
                <a:solidFill>
                  <a:schemeClr val="tx1"/>
                </a:solidFill>
                <a:cs typeface="Times New Roman" panose="02020603050405020304" pitchFamily="18" charset="0"/>
              </a:rPr>
              <a:t>. </a:t>
            </a:r>
            <a:r>
              <a:rPr lang="tr-TR" altLang="tr-TR" sz="2200" b="1" dirty="0">
                <a:solidFill>
                  <a:schemeClr val="tx1"/>
                </a:solidFill>
                <a:cs typeface="Times New Roman" panose="02020603050405020304" pitchFamily="18" charset="0"/>
              </a:rPr>
              <a:t>Aksi takdirde ürün yerine zehir hasat edilmiş olunur.</a:t>
            </a:r>
          </a:p>
          <a:p>
            <a:pPr marL="0" indent="0" algn="just">
              <a:lnSpc>
                <a:spcPct val="90000"/>
              </a:lnSpc>
              <a:buNone/>
            </a:pPr>
            <a:endParaRPr lang="tr-TR" altLang="tr-TR" sz="2200" dirty="0" smtClean="0">
              <a:solidFill>
                <a:schemeClr val="tx1"/>
              </a:solidFill>
              <a:cs typeface="Times New Roman" panose="02020603050405020304" pitchFamily="18" charset="0"/>
            </a:endParaRPr>
          </a:p>
          <a:p>
            <a:pPr marL="0" indent="0" algn="just">
              <a:lnSpc>
                <a:spcPct val="90000"/>
              </a:lnSpc>
              <a:buNone/>
            </a:pPr>
            <a:r>
              <a:rPr lang="tr-TR" altLang="tr-TR" sz="2200" dirty="0" smtClean="0">
                <a:solidFill>
                  <a:schemeClr val="tx1"/>
                </a:solidFill>
                <a:cs typeface="Times New Roman" panose="02020603050405020304" pitchFamily="18" charset="0"/>
              </a:rPr>
              <a:t>Kimyasal </a:t>
            </a:r>
            <a:r>
              <a:rPr lang="tr-TR" altLang="tr-TR" sz="2200" dirty="0">
                <a:solidFill>
                  <a:schemeClr val="tx1"/>
                </a:solidFill>
                <a:cs typeface="Times New Roman" panose="02020603050405020304" pitchFamily="18" charset="0"/>
              </a:rPr>
              <a:t>mücadelede kullanılan ilaçların etiketinde yer alan tavsiyelere </a:t>
            </a:r>
            <a:r>
              <a:rPr lang="tr-TR" altLang="tr-TR" sz="2200" dirty="0" smtClean="0">
                <a:solidFill>
                  <a:schemeClr val="tx1"/>
                </a:solidFill>
                <a:cs typeface="Times New Roman" panose="02020603050405020304" pitchFamily="18" charset="0"/>
              </a:rPr>
              <a:t>mutlaka uyulmalı</a:t>
            </a:r>
            <a:r>
              <a:rPr lang="tr-TR" altLang="tr-TR" sz="2200" dirty="0" smtClean="0">
                <a:cs typeface="Times New Roman" panose="02020603050405020304" pitchFamily="18" charset="0"/>
              </a:rPr>
              <a:t>dır.</a:t>
            </a:r>
            <a:r>
              <a:rPr lang="tr-TR" altLang="tr-TR" sz="2200" dirty="0" smtClean="0">
                <a:solidFill>
                  <a:schemeClr val="tx1"/>
                </a:solidFill>
                <a:cs typeface="Times New Roman" panose="02020603050405020304" pitchFamily="18" charset="0"/>
              </a:rPr>
              <a:t> </a:t>
            </a:r>
            <a:r>
              <a:rPr lang="tr-TR" altLang="tr-TR" sz="2200" b="1" dirty="0" smtClean="0">
                <a:solidFill>
                  <a:schemeClr val="tx1"/>
                </a:solidFill>
                <a:cs typeface="Times New Roman" panose="02020603050405020304" pitchFamily="18" charset="0"/>
              </a:rPr>
              <a:t>İlaç, </a:t>
            </a:r>
            <a:r>
              <a:rPr lang="tr-TR" altLang="tr-TR" sz="2200" b="1" dirty="0" err="1" smtClean="0">
                <a:solidFill>
                  <a:schemeClr val="tx1"/>
                </a:solidFill>
                <a:cs typeface="Times New Roman" panose="02020603050405020304" pitchFamily="18" charset="0"/>
              </a:rPr>
              <a:t>etiketde</a:t>
            </a:r>
            <a:r>
              <a:rPr lang="tr-TR" altLang="tr-TR" sz="2200" b="1" dirty="0" smtClean="0">
                <a:solidFill>
                  <a:schemeClr val="tx1"/>
                </a:solidFill>
                <a:cs typeface="Times New Roman" panose="02020603050405020304" pitchFamily="18" charset="0"/>
              </a:rPr>
              <a:t> </a:t>
            </a:r>
            <a:r>
              <a:rPr lang="tr-TR" altLang="tr-TR" sz="2200" b="1" dirty="0">
                <a:solidFill>
                  <a:schemeClr val="tx1"/>
                </a:solidFill>
                <a:cs typeface="Times New Roman" panose="02020603050405020304" pitchFamily="18" charset="0"/>
              </a:rPr>
              <a:t>yer almayan bitkilere kesinlikle </a:t>
            </a:r>
            <a:r>
              <a:rPr lang="tr-TR" altLang="tr-TR" sz="2200" b="1" dirty="0" smtClean="0">
                <a:solidFill>
                  <a:schemeClr val="tx1"/>
                </a:solidFill>
                <a:cs typeface="Times New Roman" panose="02020603050405020304" pitchFamily="18" charset="0"/>
              </a:rPr>
              <a:t>uygulanmamalıdır</a:t>
            </a:r>
            <a:r>
              <a:rPr lang="tr-TR" altLang="tr-TR" sz="2200" dirty="0" smtClean="0">
                <a:solidFill>
                  <a:schemeClr val="tx1"/>
                </a:solidFill>
                <a:cs typeface="Times New Roman" panose="02020603050405020304" pitchFamily="18" charset="0"/>
              </a:rPr>
              <a:t>. Çünkü</a:t>
            </a:r>
            <a:r>
              <a:rPr lang="tr-TR" altLang="tr-TR" sz="2200" dirty="0">
                <a:solidFill>
                  <a:schemeClr val="tx1"/>
                </a:solidFill>
                <a:cs typeface="Times New Roman" panose="02020603050405020304" pitchFamily="18" charset="0"/>
              </a:rPr>
              <a:t>; t</a:t>
            </a:r>
            <a:r>
              <a:rPr lang="tr-TR" altLang="tr-TR" sz="2200" dirty="0" smtClean="0">
                <a:solidFill>
                  <a:schemeClr val="tx1"/>
                </a:solidFill>
                <a:cs typeface="Times New Roman" panose="02020603050405020304" pitchFamily="18" charset="0"/>
              </a:rPr>
              <a:t>avsiye </a:t>
            </a:r>
            <a:r>
              <a:rPr lang="tr-TR" altLang="tr-TR" sz="2200" dirty="0">
                <a:solidFill>
                  <a:schemeClr val="tx1"/>
                </a:solidFill>
                <a:cs typeface="Times New Roman" panose="02020603050405020304" pitchFamily="18" charset="0"/>
              </a:rPr>
              <a:t>dışı uygulamalarda kalıntı riski yüksektir.</a:t>
            </a:r>
          </a:p>
          <a:p>
            <a:pPr algn="just">
              <a:lnSpc>
                <a:spcPct val="90000"/>
              </a:lnSpc>
              <a:buNone/>
            </a:pPr>
            <a:endParaRPr lang="tr-TR" altLang="tr-TR" sz="2200" dirty="0" smtClean="0">
              <a:solidFill>
                <a:schemeClr val="tx1"/>
              </a:solidFill>
              <a:cs typeface="Times New Roman" panose="02020603050405020304" pitchFamily="18" charset="0"/>
            </a:endParaRPr>
          </a:p>
          <a:p>
            <a:pPr algn="just">
              <a:lnSpc>
                <a:spcPct val="90000"/>
              </a:lnSpc>
              <a:buNone/>
            </a:pPr>
            <a:r>
              <a:rPr lang="tr-TR" altLang="tr-TR" sz="2200" dirty="0" smtClean="0">
                <a:solidFill>
                  <a:schemeClr val="tx1"/>
                </a:solidFill>
                <a:cs typeface="Times New Roman" panose="02020603050405020304" pitchFamily="18" charset="0"/>
              </a:rPr>
              <a:t>Bitki </a:t>
            </a:r>
            <a:r>
              <a:rPr lang="tr-TR" altLang="tr-TR" sz="2200" dirty="0">
                <a:solidFill>
                  <a:schemeClr val="tx1"/>
                </a:solidFill>
                <a:cs typeface="Times New Roman" panose="02020603050405020304" pitchFamily="18" charset="0"/>
              </a:rPr>
              <a:t>hastalık ve zararlıları ile mücadelede </a:t>
            </a:r>
            <a:r>
              <a:rPr lang="tr-TR" altLang="tr-TR" sz="2200" b="1" dirty="0">
                <a:solidFill>
                  <a:srgbClr val="FF0000"/>
                </a:solidFill>
                <a:cs typeface="Times New Roman" panose="02020603050405020304" pitchFamily="18" charset="0"/>
              </a:rPr>
              <a:t>kimyasal mücadele tek </a:t>
            </a:r>
            <a:r>
              <a:rPr lang="tr-TR" altLang="tr-TR" sz="2200" b="1" dirty="0" smtClean="0">
                <a:solidFill>
                  <a:srgbClr val="FF0000"/>
                </a:solidFill>
                <a:cs typeface="Times New Roman" panose="02020603050405020304" pitchFamily="18" charset="0"/>
              </a:rPr>
              <a:t>çare değildir.</a:t>
            </a:r>
          </a:p>
          <a:p>
            <a:pPr algn="just">
              <a:lnSpc>
                <a:spcPct val="90000"/>
              </a:lnSpc>
              <a:buNone/>
            </a:pPr>
            <a:r>
              <a:rPr lang="tr-TR" altLang="tr-TR" sz="2200" dirty="0" smtClean="0">
                <a:solidFill>
                  <a:schemeClr val="tx1"/>
                </a:solidFill>
                <a:cs typeface="Times New Roman" panose="02020603050405020304" pitchFamily="18" charset="0"/>
              </a:rPr>
              <a:t>Alternatif</a:t>
            </a:r>
            <a:r>
              <a:rPr lang="tr-TR" altLang="tr-TR" sz="2200" dirty="0">
                <a:cs typeface="Times New Roman" panose="02020603050405020304" pitchFamily="18" charset="0"/>
              </a:rPr>
              <a:t> </a:t>
            </a:r>
            <a:r>
              <a:rPr lang="tr-TR" altLang="tr-TR" sz="2200" dirty="0" smtClean="0">
                <a:solidFill>
                  <a:schemeClr val="tx1"/>
                </a:solidFill>
                <a:cs typeface="Times New Roman" panose="02020603050405020304" pitchFamily="18" charset="0"/>
              </a:rPr>
              <a:t>mücadele </a:t>
            </a:r>
            <a:r>
              <a:rPr lang="tr-TR" altLang="tr-TR" sz="2200" dirty="0">
                <a:solidFill>
                  <a:schemeClr val="tx1"/>
                </a:solidFill>
                <a:cs typeface="Times New Roman" panose="02020603050405020304" pitchFamily="18" charset="0"/>
              </a:rPr>
              <a:t>metotlarından olan </a:t>
            </a:r>
            <a:r>
              <a:rPr lang="tr-TR" altLang="tr-TR" sz="2200" dirty="0" smtClean="0">
                <a:solidFill>
                  <a:schemeClr val="tx1"/>
                </a:solidFill>
                <a:cs typeface="Times New Roman" panose="02020603050405020304" pitchFamily="18" charset="0"/>
              </a:rPr>
              <a:t>Biyolojik ve Entegre Mücadele devreye</a:t>
            </a:r>
          </a:p>
          <a:p>
            <a:pPr algn="just">
              <a:lnSpc>
                <a:spcPct val="90000"/>
              </a:lnSpc>
              <a:buNone/>
            </a:pPr>
            <a:r>
              <a:rPr lang="tr-TR" altLang="tr-TR" sz="2200" dirty="0" smtClean="0">
                <a:solidFill>
                  <a:schemeClr val="tx1"/>
                </a:solidFill>
                <a:cs typeface="Times New Roman" panose="02020603050405020304" pitchFamily="18" charset="0"/>
              </a:rPr>
              <a:t>sokulmalıdır.</a:t>
            </a:r>
          </a:p>
          <a:p>
            <a:pPr marL="0" indent="0">
              <a:lnSpc>
                <a:spcPct val="90000"/>
              </a:lnSpc>
              <a:buNone/>
            </a:pPr>
            <a:endParaRPr lang="tr-TR" altLang="tr-TR" sz="1800" dirty="0">
              <a:solidFill>
                <a:schemeClr val="tx1"/>
              </a:solidFill>
              <a:latin typeface="Times New Roman" panose="02020603050405020304" pitchFamily="18" charset="0"/>
              <a:cs typeface="Times New Roman" panose="02020603050405020304" pitchFamily="18" charset="0"/>
            </a:endParaRPr>
          </a:p>
          <a:p>
            <a:pPr marL="0" indent="0">
              <a:buNone/>
            </a:pPr>
            <a:endParaRPr lang="tr-TR" sz="1800" dirty="0" smtClean="0">
              <a:latin typeface="Times New Roman" panose="02020603050405020304" pitchFamily="18"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2512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036496" cy="6858000"/>
          </a:xfrm>
          <a:solidFill>
            <a:schemeClr val="accent5">
              <a:lumMod val="20000"/>
              <a:lumOff val="80000"/>
            </a:schemeClr>
          </a:solidFill>
        </p:spPr>
        <p:txBody>
          <a:bodyPr>
            <a:normAutofit/>
          </a:bodyPr>
          <a:lstStyle/>
          <a:p>
            <a:pPr marL="0" indent="0" algn="just">
              <a:lnSpc>
                <a:spcPct val="80000"/>
              </a:lnSpc>
              <a:buNone/>
            </a:pPr>
            <a:endParaRPr lang="tr-TR" altLang="tr-TR" sz="2000" dirty="0" smtClean="0">
              <a:cs typeface="Times New Roman" panose="02020603050405020304" pitchFamily="18" charset="0"/>
            </a:endParaRPr>
          </a:p>
          <a:p>
            <a:pPr marL="0" lvl="0" indent="0" algn="ctr">
              <a:lnSpc>
                <a:spcPct val="90000"/>
              </a:lnSpc>
              <a:buNone/>
            </a:pPr>
            <a:r>
              <a:rPr lang="tr-TR" altLang="tr-TR" sz="2400" b="1" dirty="0" smtClean="0">
                <a:solidFill>
                  <a:srgbClr val="FF0000"/>
                </a:solidFill>
                <a:cs typeface="Times New Roman" panose="02020603050405020304" pitchFamily="18" charset="0"/>
              </a:rPr>
              <a:t>KALINTI </a:t>
            </a:r>
            <a:r>
              <a:rPr lang="tr-TR" altLang="tr-TR" sz="2400" b="1" dirty="0">
                <a:solidFill>
                  <a:srgbClr val="FF0000"/>
                </a:solidFill>
                <a:cs typeface="Times New Roman" panose="02020603050405020304" pitchFamily="18" charset="0"/>
              </a:rPr>
              <a:t>SORUNUNA KARŞI ÇÖZÜM ÖNERİLERİ</a:t>
            </a:r>
          </a:p>
          <a:p>
            <a:pPr marL="0" indent="0" algn="just">
              <a:lnSpc>
                <a:spcPct val="80000"/>
              </a:lnSpc>
              <a:buNone/>
            </a:pPr>
            <a:endParaRPr lang="tr-TR" altLang="tr-TR" sz="2000" dirty="0">
              <a:cs typeface="Times New Roman" panose="02020603050405020304" pitchFamily="18" charset="0"/>
            </a:endParaRPr>
          </a:p>
          <a:p>
            <a:pPr marL="0" indent="0" algn="just">
              <a:lnSpc>
                <a:spcPct val="80000"/>
              </a:lnSpc>
              <a:buNone/>
            </a:pPr>
            <a:r>
              <a:rPr lang="tr-TR" altLang="tr-TR" sz="2200" dirty="0" smtClean="0">
                <a:cs typeface="Times New Roman" panose="02020603050405020304" pitchFamily="18" charset="0"/>
              </a:rPr>
              <a:t>Talebe </a:t>
            </a:r>
            <a:r>
              <a:rPr lang="tr-TR" altLang="tr-TR" sz="2200" dirty="0">
                <a:cs typeface="Times New Roman" panose="02020603050405020304" pitchFamily="18" charset="0"/>
              </a:rPr>
              <a:t>göre üretim planlanmalı ve </a:t>
            </a:r>
            <a:r>
              <a:rPr lang="tr-TR" altLang="tr-TR" sz="2200" b="1" dirty="0">
                <a:cs typeface="Times New Roman" panose="02020603050405020304" pitchFamily="18" charset="0"/>
              </a:rPr>
              <a:t>“İyi Tarım Uygulamaları” </a:t>
            </a:r>
            <a:r>
              <a:rPr lang="tr-TR" altLang="tr-TR" sz="2200" dirty="0">
                <a:cs typeface="Times New Roman" panose="02020603050405020304" pitchFamily="18" charset="0"/>
              </a:rPr>
              <a:t>standardında üretim gerçekleştirilmelidir. </a:t>
            </a:r>
            <a:endParaRPr lang="tr-TR" altLang="tr-TR" sz="2200" dirty="0" smtClean="0">
              <a:cs typeface="Times New Roman" panose="02020603050405020304" pitchFamily="18" charset="0"/>
            </a:endParaRPr>
          </a:p>
          <a:p>
            <a:pPr marL="0" indent="0" algn="just">
              <a:lnSpc>
                <a:spcPct val="80000"/>
              </a:lnSpc>
              <a:buNone/>
            </a:pPr>
            <a:endParaRPr lang="tr-TR" altLang="tr-TR" sz="2200" dirty="0">
              <a:cs typeface="Times New Roman" panose="02020603050405020304" pitchFamily="18" charset="0"/>
            </a:endParaRPr>
          </a:p>
          <a:p>
            <a:pPr marL="0" indent="0" algn="just">
              <a:lnSpc>
                <a:spcPct val="80000"/>
              </a:lnSpc>
              <a:buNone/>
            </a:pPr>
            <a:r>
              <a:rPr lang="tr-TR" altLang="tr-TR" sz="2200" dirty="0" smtClean="0">
                <a:cs typeface="Times New Roman" panose="02020603050405020304" pitchFamily="18" charset="0"/>
              </a:rPr>
              <a:t>Kimyasal </a:t>
            </a:r>
            <a:r>
              <a:rPr lang="tr-TR" altLang="tr-TR" sz="2200" dirty="0">
                <a:cs typeface="Times New Roman" panose="02020603050405020304" pitchFamily="18" charset="0"/>
              </a:rPr>
              <a:t>mücadele zorunlu ise özellikle kısa sürede hasat edilecek ürünler için </a:t>
            </a:r>
            <a:r>
              <a:rPr lang="tr-TR" altLang="tr-TR" sz="2200" b="1" dirty="0">
                <a:cs typeface="Times New Roman" panose="02020603050405020304" pitchFamily="18" charset="0"/>
              </a:rPr>
              <a:t>Düşük Riskli </a:t>
            </a:r>
            <a:r>
              <a:rPr lang="tr-TR" altLang="tr-TR" sz="2200" dirty="0">
                <a:cs typeface="Times New Roman" panose="02020603050405020304" pitchFamily="18" charset="0"/>
              </a:rPr>
              <a:t>yada </a:t>
            </a:r>
            <a:r>
              <a:rPr lang="tr-TR" altLang="tr-TR" sz="2200" b="1" dirty="0">
                <a:cs typeface="Times New Roman" panose="02020603050405020304" pitchFamily="18" charset="0"/>
              </a:rPr>
              <a:t>Çevre Dostu </a:t>
            </a:r>
            <a:r>
              <a:rPr lang="tr-TR" altLang="tr-TR" sz="2200" dirty="0">
                <a:cs typeface="Times New Roman" panose="02020603050405020304" pitchFamily="18" charset="0"/>
              </a:rPr>
              <a:t>zirai ilaçlar tercih edilmelidir.</a:t>
            </a:r>
          </a:p>
          <a:p>
            <a:pPr marL="0" indent="0" algn="just">
              <a:lnSpc>
                <a:spcPct val="80000"/>
              </a:lnSpc>
              <a:buNone/>
            </a:pPr>
            <a:endParaRPr lang="tr-TR" altLang="tr-TR" sz="2200" b="1" dirty="0" smtClean="0">
              <a:cs typeface="Times New Roman" panose="02020603050405020304" pitchFamily="18" charset="0"/>
            </a:endParaRPr>
          </a:p>
          <a:p>
            <a:pPr marL="0" indent="0" algn="just">
              <a:lnSpc>
                <a:spcPct val="80000"/>
              </a:lnSpc>
              <a:buNone/>
            </a:pPr>
            <a:r>
              <a:rPr lang="tr-TR" altLang="tr-TR" sz="2200" b="1" dirty="0" smtClean="0">
                <a:cs typeface="Times New Roman" panose="02020603050405020304" pitchFamily="18" charset="0"/>
              </a:rPr>
              <a:t>Sözleşmeli </a:t>
            </a:r>
            <a:r>
              <a:rPr lang="tr-TR" altLang="tr-TR" sz="2200" b="1" dirty="0">
                <a:cs typeface="Times New Roman" panose="02020603050405020304" pitchFamily="18" charset="0"/>
              </a:rPr>
              <a:t>Üretim </a:t>
            </a:r>
            <a:r>
              <a:rPr lang="tr-TR" altLang="tr-TR" sz="2200" dirty="0">
                <a:cs typeface="Times New Roman" panose="02020603050405020304" pitchFamily="18" charset="0"/>
              </a:rPr>
              <a:t>modeli uygulanmalıdır.</a:t>
            </a:r>
          </a:p>
          <a:p>
            <a:pPr marL="0" indent="0" algn="just">
              <a:lnSpc>
                <a:spcPct val="80000"/>
              </a:lnSpc>
              <a:buNone/>
            </a:pPr>
            <a:endParaRPr lang="tr-TR" altLang="tr-TR" sz="2200" dirty="0" smtClean="0">
              <a:cs typeface="Times New Roman" panose="02020603050405020304" pitchFamily="18" charset="0"/>
            </a:endParaRPr>
          </a:p>
          <a:p>
            <a:pPr marL="0" indent="0" algn="just">
              <a:lnSpc>
                <a:spcPct val="80000"/>
              </a:lnSpc>
              <a:buNone/>
            </a:pPr>
            <a:r>
              <a:rPr lang="tr-TR" altLang="tr-TR" sz="2200" dirty="0" smtClean="0">
                <a:cs typeface="Times New Roman" panose="02020603050405020304" pitchFamily="18" charset="0"/>
              </a:rPr>
              <a:t>Küçük </a:t>
            </a:r>
            <a:r>
              <a:rPr lang="tr-TR" altLang="tr-TR" sz="2200" dirty="0">
                <a:cs typeface="Times New Roman" panose="02020603050405020304" pitchFamily="18" charset="0"/>
              </a:rPr>
              <a:t>ölçekli üreticiler bir araya gelerek bir </a:t>
            </a:r>
            <a:r>
              <a:rPr lang="tr-TR" altLang="tr-TR" sz="2200" b="1" dirty="0">
                <a:cs typeface="Times New Roman" panose="02020603050405020304" pitchFamily="18" charset="0"/>
              </a:rPr>
              <a:t>Çalışma Grubu </a:t>
            </a:r>
            <a:r>
              <a:rPr lang="tr-TR" altLang="tr-TR" sz="2200" dirty="0">
                <a:cs typeface="Times New Roman" panose="02020603050405020304" pitchFamily="18" charset="0"/>
              </a:rPr>
              <a:t>oluşturmalıdırlar.</a:t>
            </a:r>
          </a:p>
          <a:p>
            <a:pPr marL="0" indent="0" algn="just">
              <a:lnSpc>
                <a:spcPct val="80000"/>
              </a:lnSpc>
              <a:buNone/>
            </a:pPr>
            <a:endParaRPr lang="tr-TR" altLang="tr-TR" sz="2200" dirty="0" smtClean="0">
              <a:cs typeface="Times New Roman" panose="02020603050405020304" pitchFamily="18" charset="0"/>
            </a:endParaRPr>
          </a:p>
          <a:p>
            <a:pPr marL="0" indent="0" algn="just">
              <a:lnSpc>
                <a:spcPct val="80000"/>
              </a:lnSpc>
              <a:buNone/>
            </a:pPr>
            <a:r>
              <a:rPr lang="tr-TR" altLang="tr-TR" sz="2200" dirty="0" smtClean="0">
                <a:cs typeface="Times New Roman" panose="02020603050405020304" pitchFamily="18" charset="0"/>
              </a:rPr>
              <a:t>Üreticilerin </a:t>
            </a:r>
            <a:r>
              <a:rPr lang="tr-TR" altLang="tr-TR" sz="2200" b="1" dirty="0">
                <a:cs typeface="Times New Roman" panose="02020603050405020304" pitchFamily="18" charset="0"/>
              </a:rPr>
              <a:t>‘İyi Tarım Uygulamaları’ </a:t>
            </a:r>
            <a:r>
              <a:rPr lang="tr-TR" altLang="tr-TR" sz="2200" dirty="0">
                <a:cs typeface="Times New Roman" panose="02020603050405020304" pitchFamily="18" charset="0"/>
              </a:rPr>
              <a:t>standardında bir üretim için ilk etapta mutlaka bir </a:t>
            </a:r>
            <a:r>
              <a:rPr lang="tr-TR" altLang="tr-TR" sz="2200" b="1" dirty="0">
                <a:cs typeface="Times New Roman" panose="02020603050405020304" pitchFamily="18" charset="0"/>
              </a:rPr>
              <a:t>Teknik Danışmanla </a:t>
            </a:r>
            <a:r>
              <a:rPr lang="tr-TR" altLang="tr-TR" sz="2200" dirty="0">
                <a:cs typeface="Times New Roman" panose="02020603050405020304" pitchFamily="18" charset="0"/>
              </a:rPr>
              <a:t>irtibata geçmelidirler.</a:t>
            </a:r>
          </a:p>
          <a:p>
            <a:pPr marL="0" indent="0" algn="just">
              <a:lnSpc>
                <a:spcPct val="80000"/>
              </a:lnSpc>
              <a:buNone/>
            </a:pPr>
            <a:endParaRPr lang="tr-TR" altLang="tr-TR" sz="2200" dirty="0" smtClean="0">
              <a:cs typeface="Times New Roman" panose="02020603050405020304" pitchFamily="18" charset="0"/>
            </a:endParaRPr>
          </a:p>
          <a:p>
            <a:pPr marL="0" indent="0" algn="just">
              <a:lnSpc>
                <a:spcPct val="80000"/>
              </a:lnSpc>
              <a:buNone/>
            </a:pPr>
            <a:r>
              <a:rPr lang="tr-TR" altLang="tr-TR" sz="2200" dirty="0" smtClean="0">
                <a:cs typeface="Times New Roman" panose="02020603050405020304" pitchFamily="18" charset="0"/>
              </a:rPr>
              <a:t>Üreticiler </a:t>
            </a:r>
            <a:r>
              <a:rPr lang="tr-TR" altLang="tr-TR" sz="2200" dirty="0">
                <a:cs typeface="Times New Roman" panose="02020603050405020304" pitchFamily="18" charset="0"/>
              </a:rPr>
              <a:t>‘Birlikten kuvvet doğar’ düşüncesini mutlaka hayata </a:t>
            </a:r>
            <a:r>
              <a:rPr lang="tr-TR" altLang="tr-TR" sz="2200" dirty="0" smtClean="0">
                <a:cs typeface="Times New Roman" panose="02020603050405020304" pitchFamily="18" charset="0"/>
              </a:rPr>
              <a:t>geçirmelidirler. Bunun </a:t>
            </a:r>
            <a:r>
              <a:rPr lang="tr-TR" altLang="tr-TR" sz="2200" dirty="0">
                <a:cs typeface="Times New Roman" panose="02020603050405020304" pitchFamily="18" charset="0"/>
              </a:rPr>
              <a:t>için de </a:t>
            </a:r>
            <a:r>
              <a:rPr lang="tr-TR" altLang="tr-TR" sz="2200" b="1" dirty="0" smtClean="0">
                <a:cs typeface="Times New Roman" panose="02020603050405020304" pitchFamily="18" charset="0"/>
              </a:rPr>
              <a:t>‘Üretici Birlikleri’</a:t>
            </a:r>
            <a:r>
              <a:rPr lang="tr-TR" altLang="tr-TR" sz="2200" dirty="0" smtClean="0">
                <a:cs typeface="Times New Roman" panose="02020603050405020304" pitchFamily="18" charset="0"/>
              </a:rPr>
              <a:t>ni </a:t>
            </a:r>
            <a:r>
              <a:rPr lang="tr-TR" altLang="tr-TR" sz="2200" dirty="0">
                <a:cs typeface="Times New Roman" panose="02020603050405020304" pitchFamily="18" charset="0"/>
              </a:rPr>
              <a:t>önemsemeli ve bölgelerinde kurulu bulunan birliklere üye olmalıdırlar.</a:t>
            </a:r>
          </a:p>
          <a:p>
            <a:pPr marL="0" indent="0">
              <a:buNone/>
            </a:pPr>
            <a:endParaRPr lang="tr-TR" sz="2000" dirty="0"/>
          </a:p>
        </p:txBody>
      </p:sp>
    </p:spTree>
    <p:extLst>
      <p:ext uri="{BB962C8B-B14F-4D97-AF65-F5344CB8AC3E}">
        <p14:creationId xmlns:p14="http://schemas.microsoft.com/office/powerpoint/2010/main" val="8201295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6858000"/>
          </a:xfrm>
          <a:solidFill>
            <a:schemeClr val="accent5">
              <a:lumMod val="20000"/>
              <a:lumOff val="80000"/>
            </a:schemeClr>
          </a:solidFill>
        </p:spPr>
        <p:txBody>
          <a:bodyPr>
            <a:normAutofit/>
          </a:bodyPr>
          <a:lstStyle/>
          <a:p>
            <a:pPr marL="0" lvl="0" indent="0" fontAlgn="base">
              <a:spcBef>
                <a:spcPct val="50000"/>
              </a:spcBef>
              <a:spcAft>
                <a:spcPct val="0"/>
              </a:spcAft>
              <a:buClrTx/>
              <a:buSzTx/>
              <a:buNone/>
            </a:pPr>
            <a:endParaRPr lang="tr-TR" altLang="tr-TR" sz="2000" b="1" dirty="0" smtClean="0">
              <a:solidFill>
                <a:srgbClr val="000000"/>
              </a:solidFill>
              <a:cs typeface="Times New Roman" panose="02020603050405020304" pitchFamily="18" charset="0"/>
            </a:endParaRPr>
          </a:p>
          <a:p>
            <a:pPr marL="0" lvl="0" indent="0" fontAlgn="base">
              <a:spcBef>
                <a:spcPct val="50000"/>
              </a:spcBef>
              <a:spcAft>
                <a:spcPct val="0"/>
              </a:spcAft>
              <a:buClrTx/>
              <a:buSzTx/>
              <a:buNone/>
            </a:pPr>
            <a:r>
              <a:rPr lang="tr-TR" altLang="tr-TR" sz="2000" b="1" dirty="0" smtClean="0">
                <a:solidFill>
                  <a:srgbClr val="000000"/>
                </a:solidFill>
                <a:cs typeface="Times New Roman" panose="02020603050405020304" pitchFamily="18" charset="0"/>
              </a:rPr>
              <a:t>Bazı </a:t>
            </a:r>
            <a:r>
              <a:rPr lang="tr-TR" altLang="tr-TR" sz="2000" b="1" dirty="0" err="1">
                <a:solidFill>
                  <a:srgbClr val="000000"/>
                </a:solidFill>
                <a:cs typeface="Times New Roman" panose="02020603050405020304" pitchFamily="18" charset="0"/>
              </a:rPr>
              <a:t>Formülasyon</a:t>
            </a:r>
            <a:r>
              <a:rPr lang="tr-TR" altLang="tr-TR" sz="2000" b="1" dirty="0">
                <a:solidFill>
                  <a:srgbClr val="000000"/>
                </a:solidFill>
                <a:cs typeface="Times New Roman" panose="02020603050405020304" pitchFamily="18" charset="0"/>
              </a:rPr>
              <a:t> Tipleri: </a:t>
            </a:r>
          </a:p>
          <a:p>
            <a:pPr marL="0" lvl="0" indent="0" fontAlgn="base">
              <a:spcBef>
                <a:spcPct val="50000"/>
              </a:spcBef>
              <a:spcAft>
                <a:spcPct val="0"/>
              </a:spcAft>
              <a:buClrTx/>
              <a:buSzTx/>
              <a:buNone/>
            </a:pPr>
            <a:r>
              <a:rPr lang="tr-TR" altLang="tr-TR" sz="2000" b="1" dirty="0" smtClean="0">
                <a:solidFill>
                  <a:srgbClr val="000000"/>
                </a:solidFill>
                <a:cs typeface="Times New Roman" panose="02020603050405020304" pitchFamily="18" charset="0"/>
              </a:rPr>
              <a:t>Toz ilaçlar:</a:t>
            </a:r>
            <a:r>
              <a:rPr lang="tr-TR" altLang="tr-TR" sz="2000" dirty="0" smtClean="0">
                <a:solidFill>
                  <a:srgbClr val="000000"/>
                </a:solidFill>
                <a:cs typeface="Times New Roman" panose="02020603050405020304" pitchFamily="18" charset="0"/>
              </a:rPr>
              <a:t> % 1-10 arasında etkili madde içerirler.</a:t>
            </a:r>
          </a:p>
          <a:p>
            <a:pPr marL="0" lvl="0" indent="0" fontAlgn="base">
              <a:spcBef>
                <a:spcPct val="50000"/>
              </a:spcBef>
              <a:spcAft>
                <a:spcPct val="0"/>
              </a:spcAft>
              <a:buClrTx/>
              <a:buSzTx/>
              <a:buNone/>
            </a:pPr>
            <a:r>
              <a:rPr lang="tr-TR" altLang="tr-TR" sz="2000" b="1" dirty="0" smtClean="0">
                <a:solidFill>
                  <a:srgbClr val="000000"/>
                </a:solidFill>
                <a:cs typeface="Times New Roman" panose="02020603050405020304" pitchFamily="18" charset="0"/>
              </a:rPr>
              <a:t>Islanabilir toz ilaçlar (WP):</a:t>
            </a:r>
            <a:r>
              <a:rPr lang="tr-TR" altLang="tr-TR" sz="2000" dirty="0" smtClean="0">
                <a:solidFill>
                  <a:srgbClr val="000000"/>
                </a:solidFill>
                <a:cs typeface="Times New Roman" panose="02020603050405020304" pitchFamily="18" charset="0"/>
              </a:rPr>
              <a:t> % 25-80 arasında etkili madde içerirler.</a:t>
            </a:r>
          </a:p>
          <a:p>
            <a:pPr marL="0" lvl="0" indent="0" fontAlgn="base">
              <a:spcBef>
                <a:spcPct val="50000"/>
              </a:spcBef>
              <a:spcAft>
                <a:spcPct val="0"/>
              </a:spcAft>
              <a:buClrTx/>
              <a:buSzTx/>
              <a:buNone/>
            </a:pPr>
            <a:r>
              <a:rPr lang="tr-TR" altLang="tr-TR" sz="2000" b="1" dirty="0" smtClean="0">
                <a:solidFill>
                  <a:srgbClr val="000000"/>
                </a:solidFill>
                <a:cs typeface="Times New Roman" panose="02020603050405020304" pitchFamily="18" charset="0"/>
              </a:rPr>
              <a:t>Emülsiyon konsantre ilaçlar (EC):</a:t>
            </a:r>
            <a:r>
              <a:rPr lang="tr-TR" altLang="tr-TR" sz="2000" dirty="0" smtClean="0">
                <a:solidFill>
                  <a:srgbClr val="000000"/>
                </a:solidFill>
                <a:cs typeface="Times New Roman" panose="02020603050405020304" pitchFamily="18" charset="0"/>
              </a:rPr>
              <a:t> % 20-50 arasında etkili madde içerirler.</a:t>
            </a:r>
          </a:p>
          <a:p>
            <a:pPr marL="0" lvl="0" indent="0" algn="ctr" fontAlgn="base">
              <a:spcBef>
                <a:spcPct val="50000"/>
              </a:spcBef>
              <a:spcAft>
                <a:spcPct val="0"/>
              </a:spcAft>
              <a:buClrTx/>
              <a:buSzTx/>
              <a:buNone/>
            </a:pPr>
            <a:r>
              <a:rPr lang="tr-TR" altLang="tr-TR" sz="2000" b="1" dirty="0" err="1" smtClean="0">
                <a:solidFill>
                  <a:srgbClr val="000000"/>
                </a:solidFill>
                <a:cs typeface="Times New Roman" panose="02020603050405020304" pitchFamily="18" charset="0"/>
              </a:rPr>
              <a:t>Fungisitlerin</a:t>
            </a:r>
            <a:r>
              <a:rPr lang="tr-TR" altLang="tr-TR" sz="2000" b="1" dirty="0" smtClean="0">
                <a:solidFill>
                  <a:srgbClr val="000000"/>
                </a:solidFill>
                <a:cs typeface="Times New Roman" panose="02020603050405020304" pitchFamily="18" charset="0"/>
              </a:rPr>
              <a:t> Uygulanması</a:t>
            </a:r>
          </a:p>
          <a:p>
            <a:pPr marL="0" lvl="0" indent="0" algn="just" fontAlgn="base">
              <a:spcBef>
                <a:spcPct val="50000"/>
              </a:spcBef>
              <a:spcAft>
                <a:spcPct val="0"/>
              </a:spcAft>
              <a:buClrTx/>
              <a:buSzTx/>
              <a:buNone/>
            </a:pPr>
            <a:r>
              <a:rPr lang="tr-TR" altLang="tr-TR" sz="2000" b="1" dirty="0" smtClean="0">
                <a:solidFill>
                  <a:srgbClr val="000000"/>
                </a:solidFill>
                <a:cs typeface="Times New Roman" panose="02020603050405020304" pitchFamily="18" charset="0"/>
              </a:rPr>
              <a:t>1) Toprak ilaçlaması: </a:t>
            </a:r>
            <a:r>
              <a:rPr lang="tr-TR" altLang="tr-TR" sz="2000" i="1" dirty="0" err="1" smtClean="0">
                <a:solidFill>
                  <a:srgbClr val="000000"/>
                </a:solidFill>
                <a:cs typeface="Times New Roman" panose="02020603050405020304" pitchFamily="18" charset="0"/>
              </a:rPr>
              <a:t>Phythium</a:t>
            </a:r>
            <a:r>
              <a:rPr lang="tr-TR" altLang="tr-TR" sz="2000" i="1" dirty="0" smtClean="0">
                <a:solidFill>
                  <a:srgbClr val="000000"/>
                </a:solidFill>
                <a:cs typeface="Times New Roman" panose="02020603050405020304" pitchFamily="18" charset="0"/>
              </a:rPr>
              <a:t>,</a:t>
            </a:r>
            <a:r>
              <a:rPr lang="tr-TR" altLang="tr-TR" sz="2000" b="1" i="1" dirty="0" smtClean="0">
                <a:solidFill>
                  <a:srgbClr val="000000"/>
                </a:solidFill>
                <a:cs typeface="Times New Roman" panose="02020603050405020304" pitchFamily="18" charset="0"/>
              </a:rPr>
              <a:t> </a:t>
            </a:r>
            <a:r>
              <a:rPr lang="tr-TR" altLang="tr-TR" sz="2000" i="1" dirty="0" err="1" smtClean="0">
                <a:solidFill>
                  <a:srgbClr val="000000"/>
                </a:solidFill>
                <a:cs typeface="Times New Roman" panose="02020603050405020304" pitchFamily="18" charset="0"/>
              </a:rPr>
              <a:t>Fusarium</a:t>
            </a:r>
            <a:r>
              <a:rPr lang="tr-TR" altLang="tr-TR" sz="2000" i="1" dirty="0" smtClean="0">
                <a:solidFill>
                  <a:srgbClr val="000000"/>
                </a:solidFill>
                <a:cs typeface="Times New Roman" panose="02020603050405020304" pitchFamily="18" charset="0"/>
              </a:rPr>
              <a:t>, </a:t>
            </a:r>
            <a:r>
              <a:rPr lang="tr-TR" altLang="tr-TR" sz="2000" i="1" dirty="0" err="1" smtClean="0">
                <a:solidFill>
                  <a:srgbClr val="000000"/>
                </a:solidFill>
                <a:cs typeface="Times New Roman" panose="02020603050405020304" pitchFamily="18" charset="0"/>
              </a:rPr>
              <a:t>Rhizoctonia</a:t>
            </a:r>
            <a:r>
              <a:rPr lang="tr-TR" altLang="tr-TR" sz="2000" i="1" dirty="0" smtClean="0">
                <a:solidFill>
                  <a:srgbClr val="000000"/>
                </a:solidFill>
                <a:cs typeface="Times New Roman" panose="02020603050405020304" pitchFamily="18" charset="0"/>
              </a:rPr>
              <a:t>, </a:t>
            </a:r>
            <a:r>
              <a:rPr lang="tr-TR" altLang="tr-TR" sz="2000" i="1" dirty="0" err="1" smtClean="0">
                <a:solidFill>
                  <a:srgbClr val="000000"/>
                </a:solidFill>
                <a:cs typeface="Times New Roman" panose="02020603050405020304" pitchFamily="18" charset="0"/>
              </a:rPr>
              <a:t>Phytophthora</a:t>
            </a:r>
            <a:r>
              <a:rPr lang="tr-TR" altLang="tr-TR" sz="2000" i="1" dirty="0" smtClean="0">
                <a:solidFill>
                  <a:srgbClr val="000000"/>
                </a:solidFill>
                <a:cs typeface="Times New Roman" panose="02020603050405020304" pitchFamily="18" charset="0"/>
              </a:rPr>
              <a:t>, </a:t>
            </a:r>
            <a:r>
              <a:rPr lang="tr-TR" altLang="tr-TR" sz="2000" i="1" dirty="0" err="1" smtClean="0">
                <a:solidFill>
                  <a:srgbClr val="000000"/>
                </a:solidFill>
                <a:cs typeface="Times New Roman" panose="02020603050405020304" pitchFamily="18" charset="0"/>
              </a:rPr>
              <a:t>Macrophomina</a:t>
            </a:r>
            <a:r>
              <a:rPr lang="tr-TR" altLang="tr-TR" sz="2000" dirty="0" smtClean="0">
                <a:solidFill>
                  <a:srgbClr val="000000"/>
                </a:solidFill>
                <a:cs typeface="Times New Roman" panose="02020603050405020304" pitchFamily="18" charset="0"/>
              </a:rPr>
              <a:t>, </a:t>
            </a:r>
            <a:r>
              <a:rPr lang="tr-TR" altLang="tr-TR" sz="2000" i="1" dirty="0" err="1" smtClean="0">
                <a:solidFill>
                  <a:srgbClr val="000000"/>
                </a:solidFill>
                <a:cs typeface="Times New Roman" panose="02020603050405020304" pitchFamily="18" charset="0"/>
              </a:rPr>
              <a:t>Sclerotinia</a:t>
            </a:r>
            <a:r>
              <a:rPr lang="tr-TR" altLang="tr-TR" sz="2000" i="1" dirty="0" smtClean="0">
                <a:solidFill>
                  <a:srgbClr val="000000"/>
                </a:solidFill>
                <a:cs typeface="Times New Roman" panose="02020603050405020304" pitchFamily="18" charset="0"/>
              </a:rPr>
              <a:t>, </a:t>
            </a:r>
            <a:r>
              <a:rPr lang="tr-TR" altLang="tr-TR" sz="2000" i="1" dirty="0" err="1" smtClean="0">
                <a:solidFill>
                  <a:srgbClr val="000000"/>
                </a:solidFill>
                <a:cs typeface="Times New Roman" panose="02020603050405020304" pitchFamily="18" charset="0"/>
              </a:rPr>
              <a:t>Verticillium</a:t>
            </a:r>
            <a:r>
              <a:rPr lang="tr-TR" altLang="tr-TR" sz="2000" dirty="0" smtClean="0">
                <a:solidFill>
                  <a:srgbClr val="000000"/>
                </a:solidFill>
                <a:cs typeface="Times New Roman" panose="02020603050405020304" pitchFamily="18" charset="0"/>
              </a:rPr>
              <a:t> gibi toprak </a:t>
            </a:r>
            <a:r>
              <a:rPr lang="tr-TR" altLang="tr-TR" sz="2000" dirty="0" err="1" smtClean="0">
                <a:solidFill>
                  <a:srgbClr val="000000"/>
                </a:solidFill>
                <a:cs typeface="Times New Roman" panose="02020603050405020304" pitchFamily="18" charset="0"/>
              </a:rPr>
              <a:t>funguslarına</a:t>
            </a:r>
            <a:r>
              <a:rPr lang="tr-TR" altLang="tr-TR" sz="2000" dirty="0" smtClean="0">
                <a:solidFill>
                  <a:srgbClr val="000000"/>
                </a:solidFill>
                <a:cs typeface="Times New Roman" panose="02020603050405020304" pitchFamily="18" charset="0"/>
              </a:rPr>
              <a:t> karşı kullanılır. Genellikle geniş alanlarda toprak ilaçlaması ekonomik değildir. Seralarda ve fide yastıklarında uygulanır. Toprak ilaçlamasında kullanılan kimyasallar aşağıda verilmiştir: </a:t>
            </a:r>
            <a:r>
              <a:rPr lang="tr-TR" altLang="tr-TR" sz="2000" b="1" dirty="0" smtClean="0">
                <a:solidFill>
                  <a:srgbClr val="000000"/>
                </a:solidFill>
                <a:cs typeface="Times New Roman" panose="02020603050405020304" pitchFamily="18" charset="0"/>
              </a:rPr>
              <a:t> </a:t>
            </a:r>
          </a:p>
          <a:p>
            <a:pPr marL="0" lvl="0" indent="0" algn="just" fontAlgn="base">
              <a:spcBef>
                <a:spcPct val="50000"/>
              </a:spcBef>
              <a:spcAft>
                <a:spcPct val="0"/>
              </a:spcAft>
              <a:buClrTx/>
              <a:buSzTx/>
              <a:buNone/>
            </a:pPr>
            <a:r>
              <a:rPr lang="tr-TR" altLang="tr-TR" sz="2000" b="1" dirty="0" smtClean="0">
                <a:solidFill>
                  <a:srgbClr val="000000"/>
                </a:solidFill>
                <a:cs typeface="Times New Roman" panose="02020603050405020304" pitchFamily="18" charset="0"/>
              </a:rPr>
              <a:t>Formaldehit (</a:t>
            </a:r>
            <a:r>
              <a:rPr lang="tr-TR" altLang="tr-TR" sz="2000" b="1" dirty="0" err="1" smtClean="0">
                <a:solidFill>
                  <a:srgbClr val="000000"/>
                </a:solidFill>
                <a:cs typeface="Times New Roman" panose="02020603050405020304" pitchFamily="18" charset="0"/>
              </a:rPr>
              <a:t>Formalin</a:t>
            </a:r>
            <a:r>
              <a:rPr lang="tr-TR" altLang="tr-TR" sz="2000" b="1" dirty="0" smtClean="0">
                <a:solidFill>
                  <a:srgbClr val="000000"/>
                </a:solidFill>
                <a:cs typeface="Times New Roman" panose="02020603050405020304" pitchFamily="18" charset="0"/>
              </a:rPr>
              <a:t>): </a:t>
            </a:r>
            <a:r>
              <a:rPr lang="tr-TR" altLang="tr-TR" sz="2000" dirty="0" smtClean="0">
                <a:solidFill>
                  <a:srgbClr val="000000"/>
                </a:solidFill>
                <a:cs typeface="Times New Roman" panose="02020603050405020304" pitchFamily="18" charset="0"/>
              </a:rPr>
              <a:t>Formaldehit, ancak </a:t>
            </a:r>
            <a:r>
              <a:rPr lang="tr-TR" altLang="tr-TR" sz="2000" b="1" dirty="0" smtClean="0">
                <a:solidFill>
                  <a:srgbClr val="000000"/>
                </a:solidFill>
                <a:cs typeface="Times New Roman" panose="02020603050405020304" pitchFamily="18" charset="0"/>
              </a:rPr>
              <a:t>bitkisiz topraklarda</a:t>
            </a:r>
            <a:r>
              <a:rPr lang="tr-TR" altLang="tr-TR" sz="2000" dirty="0" smtClean="0">
                <a:solidFill>
                  <a:srgbClr val="000000"/>
                </a:solidFill>
                <a:cs typeface="Times New Roman" panose="02020603050405020304" pitchFamily="18" charset="0"/>
              </a:rPr>
              <a:t> </a:t>
            </a:r>
            <a:r>
              <a:rPr lang="tr-TR" altLang="tr-TR" sz="2000" dirty="0" err="1" smtClean="0">
                <a:solidFill>
                  <a:srgbClr val="000000"/>
                </a:solidFill>
                <a:cs typeface="Times New Roman" panose="02020603050405020304" pitchFamily="18" charset="0"/>
              </a:rPr>
              <a:t>fumigant</a:t>
            </a:r>
            <a:r>
              <a:rPr lang="tr-TR" altLang="tr-TR" sz="2000" dirty="0" smtClean="0">
                <a:solidFill>
                  <a:srgbClr val="000000"/>
                </a:solidFill>
                <a:cs typeface="Times New Roman" panose="02020603050405020304" pitchFamily="18" charset="0"/>
              </a:rPr>
              <a:t> olarak kullanılabilen iyi bir bakterisit ve </a:t>
            </a:r>
            <a:r>
              <a:rPr lang="tr-TR" altLang="tr-TR" sz="2000" dirty="0" err="1" smtClean="0">
                <a:solidFill>
                  <a:srgbClr val="000000"/>
                </a:solidFill>
                <a:cs typeface="Times New Roman" panose="02020603050405020304" pitchFamily="18" charset="0"/>
              </a:rPr>
              <a:t>fungisittir</a:t>
            </a:r>
            <a:r>
              <a:rPr lang="tr-TR" altLang="tr-TR" sz="2000" dirty="0" smtClean="0">
                <a:solidFill>
                  <a:srgbClr val="000000"/>
                </a:solidFill>
                <a:cs typeface="Times New Roman" panose="02020603050405020304" pitchFamily="18" charset="0"/>
              </a:rPr>
              <a:t>. Ticarette %37’lik çözeltisi </a:t>
            </a:r>
            <a:r>
              <a:rPr lang="tr-TR" altLang="tr-TR" sz="2000" b="1" dirty="0" err="1" smtClean="0">
                <a:solidFill>
                  <a:srgbClr val="000000"/>
                </a:solidFill>
                <a:cs typeface="Times New Roman" panose="02020603050405020304" pitchFamily="18" charset="0"/>
              </a:rPr>
              <a:t>Formalin</a:t>
            </a:r>
            <a:r>
              <a:rPr lang="tr-TR" altLang="tr-TR" sz="2000" b="1" dirty="0" smtClean="0">
                <a:solidFill>
                  <a:srgbClr val="000000"/>
                </a:solidFill>
                <a:cs typeface="Times New Roman" panose="02020603050405020304" pitchFamily="18" charset="0"/>
              </a:rPr>
              <a:t> </a:t>
            </a:r>
            <a:r>
              <a:rPr lang="tr-TR" altLang="tr-TR" sz="2000" dirty="0" smtClean="0">
                <a:solidFill>
                  <a:srgbClr val="000000"/>
                </a:solidFill>
                <a:cs typeface="Times New Roman" panose="02020603050405020304" pitchFamily="18" charset="0"/>
              </a:rPr>
              <a:t>adıyla satılır. Uçucudur. Toprakta kalıntı bırakmaz, m</a:t>
            </a:r>
            <a:r>
              <a:rPr lang="tr-TR" altLang="tr-TR" sz="2000" baseline="30000" dirty="0" smtClean="0">
                <a:solidFill>
                  <a:srgbClr val="000000"/>
                </a:solidFill>
                <a:cs typeface="Times New Roman" panose="02020603050405020304" pitchFamily="18" charset="0"/>
              </a:rPr>
              <a:t>2’ </a:t>
            </a:r>
            <a:r>
              <a:rPr lang="tr-TR" altLang="tr-TR" sz="2000" dirty="0" smtClean="0">
                <a:solidFill>
                  <a:srgbClr val="000000"/>
                </a:solidFill>
                <a:cs typeface="Times New Roman" panose="02020603050405020304" pitchFamily="18" charset="0"/>
              </a:rPr>
              <a:t>ye  % 2’lik  </a:t>
            </a:r>
            <a:r>
              <a:rPr lang="tr-TR" altLang="tr-TR" sz="2000" dirty="0" err="1" smtClean="0">
                <a:solidFill>
                  <a:srgbClr val="000000"/>
                </a:solidFill>
                <a:cs typeface="Times New Roman" panose="02020603050405020304" pitchFamily="18" charset="0"/>
              </a:rPr>
              <a:t>formalinden</a:t>
            </a:r>
            <a:r>
              <a:rPr lang="tr-TR" altLang="tr-TR" sz="2000" dirty="0" smtClean="0">
                <a:solidFill>
                  <a:srgbClr val="000000"/>
                </a:solidFill>
                <a:cs typeface="Times New Roman" panose="02020603050405020304" pitchFamily="18" charset="0"/>
              </a:rPr>
              <a:t> 2-10 litre kullanılır. Bu seyreltik ilaç bazen süzgeçli kova ile toprağa serpilerek bazen de odun talaşına emdirilerek toprağa karıştırılır. Bu uygulamadan sonra toprağın polietilen bir örtü ile kapatılması gerekir. Bu uygulamadan 15 gün sonra ekim yapılmalıdır.</a:t>
            </a:r>
          </a:p>
          <a:p>
            <a:pPr marL="0" indent="0">
              <a:buNone/>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2065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6858000"/>
          </a:xfrm>
          <a:solidFill>
            <a:schemeClr val="accent5">
              <a:lumMod val="20000"/>
              <a:lumOff val="80000"/>
            </a:schemeClr>
          </a:solidFill>
        </p:spPr>
        <p:txBody>
          <a:bodyPr>
            <a:normAutofit/>
          </a:bodyPr>
          <a:lstStyle/>
          <a:p>
            <a:pPr marL="0" indent="0" algn="just">
              <a:spcBef>
                <a:spcPct val="50000"/>
              </a:spcBef>
              <a:buNone/>
            </a:pPr>
            <a:r>
              <a:rPr lang="tr-TR" altLang="tr-TR" sz="1800" b="1" dirty="0">
                <a:solidFill>
                  <a:schemeClr val="tx1"/>
                </a:solidFill>
                <a:cs typeface="Times New Roman" panose="02020603050405020304" pitchFamily="18" charset="0"/>
              </a:rPr>
              <a:t>Metil </a:t>
            </a:r>
            <a:r>
              <a:rPr lang="tr-TR" altLang="tr-TR" sz="1800" b="1" dirty="0" err="1">
                <a:solidFill>
                  <a:schemeClr val="tx1"/>
                </a:solidFill>
                <a:cs typeface="Times New Roman" panose="02020603050405020304" pitchFamily="18" charset="0"/>
              </a:rPr>
              <a:t>Bromid</a:t>
            </a:r>
            <a:r>
              <a:rPr lang="tr-TR" altLang="tr-TR" sz="1800" b="1" dirty="0">
                <a:solidFill>
                  <a:schemeClr val="tx1"/>
                </a:solidFill>
                <a:cs typeface="Times New Roman" panose="02020603050405020304" pitchFamily="18" charset="0"/>
              </a:rPr>
              <a:t>: </a:t>
            </a:r>
            <a:r>
              <a:rPr lang="tr-TR" altLang="tr-TR" sz="1800" dirty="0">
                <a:solidFill>
                  <a:schemeClr val="tx1"/>
                </a:solidFill>
                <a:cs typeface="Times New Roman" panose="02020603050405020304" pitchFamily="18" charset="0"/>
              </a:rPr>
              <a:t>Oda sıcaklığında gaz halindedir. Renksiz ve kokusuzdur. Kuvvetli bir </a:t>
            </a:r>
            <a:r>
              <a:rPr lang="tr-TR" altLang="tr-TR" sz="1800" dirty="0" err="1">
                <a:solidFill>
                  <a:schemeClr val="tx1"/>
                </a:solidFill>
                <a:cs typeface="Times New Roman" panose="02020603050405020304" pitchFamily="18" charset="0"/>
              </a:rPr>
              <a:t>insektisit</a:t>
            </a:r>
            <a:r>
              <a:rPr lang="tr-TR" altLang="tr-TR" sz="1800" dirty="0">
                <a:solidFill>
                  <a:schemeClr val="tx1"/>
                </a:solidFill>
                <a:cs typeface="Times New Roman" panose="02020603050405020304" pitchFamily="18" charset="0"/>
              </a:rPr>
              <a:t> ve </a:t>
            </a:r>
            <a:r>
              <a:rPr lang="tr-TR" altLang="tr-TR" sz="1800" dirty="0" err="1">
                <a:solidFill>
                  <a:schemeClr val="tx1"/>
                </a:solidFill>
                <a:cs typeface="Times New Roman" panose="02020603050405020304" pitchFamily="18" charset="0"/>
              </a:rPr>
              <a:t>fungisittir</a:t>
            </a:r>
            <a:r>
              <a:rPr lang="tr-TR" altLang="tr-TR" sz="1800" dirty="0">
                <a:solidFill>
                  <a:schemeClr val="tx1"/>
                </a:solidFill>
                <a:cs typeface="Times New Roman" panose="02020603050405020304" pitchFamily="18" charset="0"/>
              </a:rPr>
              <a:t>. Taze ve kuru sebze ve meyvelerin, tohum, yumru, soğan ve diğer besin maddelerinin </a:t>
            </a:r>
            <a:r>
              <a:rPr lang="tr-TR" altLang="tr-TR" sz="1800" dirty="0" err="1">
                <a:solidFill>
                  <a:schemeClr val="tx1"/>
                </a:solidFill>
                <a:cs typeface="Times New Roman" panose="02020603050405020304" pitchFamily="18" charset="0"/>
              </a:rPr>
              <a:t>fumigasyonunda</a:t>
            </a:r>
            <a:r>
              <a:rPr lang="tr-TR" altLang="tr-TR" sz="1800" dirty="0">
                <a:solidFill>
                  <a:schemeClr val="tx1"/>
                </a:solidFill>
                <a:cs typeface="Times New Roman" panose="02020603050405020304" pitchFamily="18" charset="0"/>
              </a:rPr>
              <a:t> kullanılır. Böcek ve </a:t>
            </a:r>
            <a:r>
              <a:rPr lang="tr-TR" altLang="tr-TR" sz="1800" dirty="0" err="1">
                <a:solidFill>
                  <a:schemeClr val="tx1"/>
                </a:solidFill>
                <a:cs typeface="Times New Roman" panose="02020603050405020304" pitchFamily="18" charset="0"/>
              </a:rPr>
              <a:t>funguslardan</a:t>
            </a:r>
            <a:r>
              <a:rPr lang="tr-TR" altLang="tr-TR" sz="1800" dirty="0">
                <a:solidFill>
                  <a:schemeClr val="tx1"/>
                </a:solidFill>
                <a:cs typeface="Times New Roman" panose="02020603050405020304" pitchFamily="18" charset="0"/>
              </a:rPr>
              <a:t> başka kemirgenlere, akar ve </a:t>
            </a:r>
            <a:r>
              <a:rPr lang="tr-TR" altLang="tr-TR" sz="1800" dirty="0" err="1">
                <a:solidFill>
                  <a:schemeClr val="tx1"/>
                </a:solidFill>
                <a:cs typeface="Times New Roman" panose="02020603050405020304" pitchFamily="18" charset="0"/>
              </a:rPr>
              <a:t>nematodlara</a:t>
            </a:r>
            <a:r>
              <a:rPr lang="tr-TR" altLang="tr-TR" sz="1800" dirty="0">
                <a:solidFill>
                  <a:schemeClr val="tx1"/>
                </a:solidFill>
                <a:cs typeface="Times New Roman" panose="02020603050405020304" pitchFamily="18" charset="0"/>
              </a:rPr>
              <a:t> da etkilidir. Toprak </a:t>
            </a:r>
            <a:r>
              <a:rPr lang="tr-TR" altLang="tr-TR" sz="1800" dirty="0" err="1">
                <a:solidFill>
                  <a:schemeClr val="tx1"/>
                </a:solidFill>
                <a:cs typeface="Times New Roman" panose="02020603050405020304" pitchFamily="18" charset="0"/>
              </a:rPr>
              <a:t>fumigasyonu</a:t>
            </a:r>
            <a:r>
              <a:rPr lang="tr-TR" altLang="tr-TR" sz="1800" dirty="0">
                <a:solidFill>
                  <a:schemeClr val="tx1"/>
                </a:solidFill>
                <a:cs typeface="Times New Roman" panose="02020603050405020304" pitchFamily="18" charset="0"/>
              </a:rPr>
              <a:t> için m</a:t>
            </a:r>
            <a:r>
              <a:rPr lang="tr-TR" altLang="tr-TR" sz="1800" baseline="30000" dirty="0">
                <a:solidFill>
                  <a:schemeClr val="tx1"/>
                </a:solidFill>
                <a:cs typeface="Times New Roman" panose="02020603050405020304" pitchFamily="18" charset="0"/>
              </a:rPr>
              <a:t>2’ </a:t>
            </a:r>
            <a:r>
              <a:rPr lang="tr-TR" altLang="tr-TR" sz="1800" dirty="0">
                <a:solidFill>
                  <a:schemeClr val="tx1"/>
                </a:solidFill>
                <a:cs typeface="Times New Roman" panose="02020603050405020304" pitchFamily="18" charset="0"/>
              </a:rPr>
              <a:t>ye 50 gram kullanılır.</a:t>
            </a:r>
          </a:p>
          <a:p>
            <a:pPr marL="0" indent="0" algn="just">
              <a:spcBef>
                <a:spcPct val="50000"/>
              </a:spcBef>
              <a:buNone/>
            </a:pPr>
            <a:r>
              <a:rPr lang="tr-TR" altLang="tr-TR" sz="1800" b="1" dirty="0">
                <a:solidFill>
                  <a:schemeClr val="tx1"/>
                </a:solidFill>
                <a:cs typeface="Times New Roman" panose="02020603050405020304" pitchFamily="18" charset="0"/>
              </a:rPr>
              <a:t>Kükürt:</a:t>
            </a:r>
            <a:r>
              <a:rPr lang="tr-TR" altLang="tr-TR" sz="1800" dirty="0">
                <a:solidFill>
                  <a:schemeClr val="tx1"/>
                </a:solidFill>
                <a:cs typeface="Times New Roman" panose="02020603050405020304" pitchFamily="18" charset="0"/>
              </a:rPr>
              <a:t> Meyve ağaçlarında kök uru (</a:t>
            </a:r>
            <a:r>
              <a:rPr lang="tr-TR" altLang="tr-TR" sz="1800" i="1" dirty="0" err="1">
                <a:solidFill>
                  <a:schemeClr val="tx1"/>
                </a:solidFill>
                <a:cs typeface="Times New Roman" panose="02020603050405020304" pitchFamily="18" charset="0"/>
              </a:rPr>
              <a:t>Agrobacterium</a:t>
            </a:r>
            <a:r>
              <a:rPr lang="tr-TR" altLang="tr-TR" sz="1800" i="1" dirty="0">
                <a:solidFill>
                  <a:schemeClr val="tx1"/>
                </a:solidFill>
                <a:cs typeface="Times New Roman" panose="02020603050405020304" pitchFamily="18" charset="0"/>
              </a:rPr>
              <a:t> </a:t>
            </a:r>
            <a:r>
              <a:rPr lang="tr-TR" altLang="tr-TR" sz="1800" i="1" dirty="0" err="1">
                <a:solidFill>
                  <a:schemeClr val="tx1"/>
                </a:solidFill>
                <a:cs typeface="Times New Roman" panose="02020603050405020304" pitchFamily="18" charset="0"/>
              </a:rPr>
              <a:t>tumefaciens</a:t>
            </a:r>
            <a:r>
              <a:rPr lang="tr-TR" altLang="tr-TR" sz="1800" dirty="0">
                <a:solidFill>
                  <a:schemeClr val="tx1"/>
                </a:solidFill>
                <a:cs typeface="Times New Roman" panose="02020603050405020304" pitchFamily="18" charset="0"/>
              </a:rPr>
              <a:t>)’</a:t>
            </a:r>
            <a:r>
              <a:rPr lang="tr-TR" altLang="tr-TR" sz="1800" dirty="0" err="1">
                <a:solidFill>
                  <a:schemeClr val="tx1"/>
                </a:solidFill>
                <a:cs typeface="Times New Roman" panose="02020603050405020304" pitchFamily="18" charset="0"/>
              </a:rPr>
              <a:t>na</a:t>
            </a:r>
            <a:r>
              <a:rPr lang="tr-TR" altLang="tr-TR" sz="1800" dirty="0">
                <a:solidFill>
                  <a:schemeClr val="tx1"/>
                </a:solidFill>
                <a:cs typeface="Times New Roman" panose="02020603050405020304" pitchFamily="18" charset="0"/>
              </a:rPr>
              <a:t> karşı toprağın </a:t>
            </a:r>
            <a:r>
              <a:rPr lang="tr-TR" altLang="tr-TR" sz="1800" dirty="0" err="1">
                <a:solidFill>
                  <a:schemeClr val="tx1"/>
                </a:solidFill>
                <a:cs typeface="Times New Roman" panose="02020603050405020304" pitchFamily="18" charset="0"/>
              </a:rPr>
              <a:t>pH’sını</a:t>
            </a:r>
            <a:r>
              <a:rPr lang="tr-TR" altLang="tr-TR" sz="1800" dirty="0">
                <a:solidFill>
                  <a:schemeClr val="tx1"/>
                </a:solidFill>
                <a:cs typeface="Times New Roman" panose="02020603050405020304" pitchFamily="18" charset="0"/>
              </a:rPr>
              <a:t> düşürmek için m</a:t>
            </a:r>
            <a:r>
              <a:rPr lang="tr-TR" altLang="tr-TR" sz="1800" baseline="30000" dirty="0">
                <a:solidFill>
                  <a:schemeClr val="tx1"/>
                </a:solidFill>
                <a:cs typeface="Times New Roman" panose="02020603050405020304" pitchFamily="18" charset="0"/>
              </a:rPr>
              <a:t>2’ </a:t>
            </a:r>
            <a:r>
              <a:rPr lang="tr-TR" altLang="tr-TR" sz="1800" dirty="0">
                <a:solidFill>
                  <a:schemeClr val="tx1"/>
                </a:solidFill>
                <a:cs typeface="Times New Roman" panose="02020603050405020304" pitchFamily="18" charset="0"/>
              </a:rPr>
              <a:t>ye 50 -100 gram kullanılır. Bakteriyi toprakta doğrudan öldürmekten çok, toprağın </a:t>
            </a:r>
            <a:r>
              <a:rPr lang="tr-TR" altLang="tr-TR" sz="1800" dirty="0" err="1">
                <a:solidFill>
                  <a:schemeClr val="tx1"/>
                </a:solidFill>
                <a:cs typeface="Times New Roman" panose="02020603050405020304" pitchFamily="18" charset="0"/>
              </a:rPr>
              <a:t>pH’sını</a:t>
            </a:r>
            <a:r>
              <a:rPr lang="tr-TR" altLang="tr-TR" sz="1800" dirty="0">
                <a:solidFill>
                  <a:schemeClr val="tx1"/>
                </a:solidFill>
                <a:cs typeface="Times New Roman" panose="02020603050405020304" pitchFamily="18" charset="0"/>
              </a:rPr>
              <a:t> düşürmek suretiyle dolaylı yoldan bakteriye etkili olmaktadır.</a:t>
            </a:r>
          </a:p>
          <a:p>
            <a:pPr marL="0" indent="0" algn="just">
              <a:spcBef>
                <a:spcPct val="50000"/>
              </a:spcBef>
              <a:buNone/>
            </a:pPr>
            <a:r>
              <a:rPr lang="tr-TR" altLang="tr-TR" sz="1800" b="1" dirty="0" err="1" smtClean="0">
                <a:solidFill>
                  <a:schemeClr val="tx1"/>
                </a:solidFill>
                <a:cs typeface="Times New Roman" panose="02020603050405020304" pitchFamily="18" charset="0"/>
              </a:rPr>
              <a:t>Quintozene</a:t>
            </a:r>
            <a:r>
              <a:rPr lang="tr-TR" altLang="tr-TR" sz="1800" b="1" dirty="0" smtClean="0">
                <a:solidFill>
                  <a:schemeClr val="tx1"/>
                </a:solidFill>
                <a:cs typeface="Times New Roman" panose="02020603050405020304" pitchFamily="18" charset="0"/>
              </a:rPr>
              <a:t> </a:t>
            </a:r>
            <a:r>
              <a:rPr lang="tr-TR" altLang="tr-TR" sz="1800" b="1" dirty="0">
                <a:solidFill>
                  <a:schemeClr val="tx1"/>
                </a:solidFill>
                <a:cs typeface="Times New Roman" panose="02020603050405020304" pitchFamily="18" charset="0"/>
              </a:rPr>
              <a:t>(PCNB): </a:t>
            </a:r>
            <a:r>
              <a:rPr lang="tr-TR" altLang="tr-TR" sz="1800" dirty="0">
                <a:solidFill>
                  <a:schemeClr val="tx1"/>
                </a:solidFill>
                <a:cs typeface="Times New Roman" panose="02020603050405020304" pitchFamily="18" charset="0"/>
              </a:rPr>
              <a:t>Toprak patojenlerinden özellikle çökerten etmenlerine karşı,</a:t>
            </a:r>
            <a:r>
              <a:rPr lang="tr-TR" altLang="tr-TR" sz="1800" b="1" dirty="0">
                <a:solidFill>
                  <a:schemeClr val="tx1"/>
                </a:solidFill>
                <a:cs typeface="Times New Roman" panose="02020603050405020304" pitchFamily="18" charset="0"/>
              </a:rPr>
              <a:t> </a:t>
            </a:r>
            <a:r>
              <a:rPr lang="tr-TR" altLang="tr-TR" sz="1800" dirty="0">
                <a:solidFill>
                  <a:schemeClr val="tx1"/>
                </a:solidFill>
                <a:cs typeface="Times New Roman" panose="02020603050405020304" pitchFamily="18" charset="0"/>
              </a:rPr>
              <a:t>toprağa ekimden 3-4 gün</a:t>
            </a:r>
            <a:r>
              <a:rPr lang="tr-TR" altLang="tr-TR" sz="1800" b="1" dirty="0">
                <a:solidFill>
                  <a:schemeClr val="tx1"/>
                </a:solidFill>
                <a:cs typeface="Times New Roman" panose="02020603050405020304" pitchFamily="18" charset="0"/>
              </a:rPr>
              <a:t> </a:t>
            </a:r>
            <a:r>
              <a:rPr lang="tr-TR" altLang="tr-TR" sz="1800" dirty="0">
                <a:solidFill>
                  <a:schemeClr val="tx1"/>
                </a:solidFill>
                <a:cs typeface="Times New Roman" panose="02020603050405020304" pitchFamily="18" charset="0"/>
              </a:rPr>
              <a:t>önce</a:t>
            </a:r>
            <a:r>
              <a:rPr lang="tr-TR" altLang="tr-TR" sz="1800" b="1" dirty="0">
                <a:solidFill>
                  <a:schemeClr val="tx1"/>
                </a:solidFill>
                <a:cs typeface="Times New Roman" panose="02020603050405020304" pitchFamily="18" charset="0"/>
              </a:rPr>
              <a:t> </a:t>
            </a:r>
            <a:r>
              <a:rPr lang="tr-TR" altLang="tr-TR" sz="1800" dirty="0">
                <a:solidFill>
                  <a:schemeClr val="tx1"/>
                </a:solidFill>
                <a:cs typeface="Times New Roman" panose="02020603050405020304" pitchFamily="18" charset="0"/>
              </a:rPr>
              <a:t>m</a:t>
            </a:r>
            <a:r>
              <a:rPr lang="tr-TR" altLang="tr-TR" sz="1800" baseline="30000" dirty="0">
                <a:solidFill>
                  <a:schemeClr val="tx1"/>
                </a:solidFill>
                <a:cs typeface="Times New Roman" panose="02020603050405020304" pitchFamily="18" charset="0"/>
              </a:rPr>
              <a:t>2’ </a:t>
            </a:r>
            <a:r>
              <a:rPr lang="tr-TR" altLang="tr-TR" sz="1800" dirty="0">
                <a:solidFill>
                  <a:schemeClr val="tx1"/>
                </a:solidFill>
                <a:cs typeface="Times New Roman" panose="02020603050405020304" pitchFamily="18" charset="0"/>
              </a:rPr>
              <a:t>ye 30-40 gram ilaç, 4-5 katı kum veya ince toprakla karıştırılıp fideliğe serpilir. Sonra ilaç toprağa karıştırılır.</a:t>
            </a:r>
          </a:p>
          <a:p>
            <a:pPr marL="0" indent="0" algn="just">
              <a:spcBef>
                <a:spcPct val="50000"/>
              </a:spcBef>
              <a:buNone/>
            </a:pPr>
            <a:r>
              <a:rPr lang="tr-TR" altLang="tr-TR" sz="1800" b="1" dirty="0">
                <a:solidFill>
                  <a:schemeClr val="tx1"/>
                </a:solidFill>
                <a:cs typeface="Times New Roman" panose="02020603050405020304" pitchFamily="18" charset="0"/>
              </a:rPr>
              <a:t>2) Tohum İlaçlaması: </a:t>
            </a:r>
            <a:r>
              <a:rPr lang="tr-TR" altLang="tr-TR" sz="1800" dirty="0">
                <a:solidFill>
                  <a:schemeClr val="tx1"/>
                </a:solidFill>
                <a:cs typeface="Times New Roman" panose="02020603050405020304" pitchFamily="18" charset="0"/>
              </a:rPr>
              <a:t>Tohumla geçen hastalıklara karşı</a:t>
            </a:r>
            <a:r>
              <a:rPr lang="tr-TR" altLang="tr-TR" sz="1800" b="1" dirty="0">
                <a:solidFill>
                  <a:schemeClr val="tx1"/>
                </a:solidFill>
                <a:cs typeface="Times New Roman" panose="02020603050405020304" pitchFamily="18" charset="0"/>
              </a:rPr>
              <a:t> </a:t>
            </a:r>
            <a:r>
              <a:rPr lang="tr-TR" altLang="tr-TR" sz="1800" dirty="0">
                <a:solidFill>
                  <a:schemeClr val="tx1"/>
                </a:solidFill>
                <a:cs typeface="Times New Roman" panose="02020603050405020304" pitchFamily="18" charset="0"/>
              </a:rPr>
              <a:t>tohumluğun korunması amacıyla tohum ilaçlaması yapılır. Tohumdan geçen hastalık etmenleri bazen tohumun dışında bulunabileceği gibi, bazen de tohumun içindedirler. Tohum ilaçlaması, genellikle dışta bulunan etmenleri yok eder. Ancak son yıllarda çıkan sistemik ilaçlar, içteki hastalık etmenlerinin enfeksiyon yapmasını engellemektedir</a:t>
            </a:r>
            <a:r>
              <a:rPr lang="tr-TR" altLang="tr-TR" sz="1800" dirty="0" smtClean="0">
                <a:solidFill>
                  <a:schemeClr val="tx1"/>
                </a:solidFill>
                <a:cs typeface="Times New Roman" panose="02020603050405020304" pitchFamily="18" charset="0"/>
              </a:rPr>
              <a:t>.</a:t>
            </a:r>
          </a:p>
          <a:p>
            <a:pPr marL="0" indent="0" algn="just">
              <a:spcBef>
                <a:spcPct val="50000"/>
              </a:spcBef>
              <a:buNone/>
            </a:pPr>
            <a:r>
              <a:rPr lang="tr-TR" altLang="tr-TR" sz="1800" dirty="0" smtClean="0">
                <a:solidFill>
                  <a:schemeClr val="tx1"/>
                </a:solidFill>
                <a:cs typeface="Times New Roman" panose="02020603050405020304" pitchFamily="18" charset="0"/>
              </a:rPr>
              <a:t> </a:t>
            </a:r>
            <a:r>
              <a:rPr lang="tr-TR" altLang="tr-TR" sz="1800" b="1" dirty="0" smtClean="0">
                <a:solidFill>
                  <a:schemeClr val="tx1"/>
                </a:solidFill>
                <a:cs typeface="Times New Roman" panose="02020603050405020304" pitchFamily="18" charset="0"/>
              </a:rPr>
              <a:t>Tohum ilaçlaması teknik olarak 4 şekilde yapılabilir</a:t>
            </a:r>
          </a:p>
          <a:p>
            <a:pPr marL="0" indent="0" algn="just">
              <a:spcBef>
                <a:spcPct val="50000"/>
              </a:spcBef>
              <a:buNone/>
            </a:pPr>
            <a:r>
              <a:rPr lang="tr-TR" altLang="tr-TR" sz="1800" b="1" dirty="0" smtClean="0">
                <a:solidFill>
                  <a:schemeClr val="tx1"/>
                </a:solidFill>
                <a:cs typeface="Times New Roman" panose="02020603050405020304" pitchFamily="18" charset="0"/>
              </a:rPr>
              <a:t>a</a:t>
            </a:r>
            <a:r>
              <a:rPr lang="tr-TR" altLang="tr-TR" sz="1800" b="1" dirty="0">
                <a:solidFill>
                  <a:schemeClr val="tx1"/>
                </a:solidFill>
                <a:cs typeface="Times New Roman" panose="02020603050405020304" pitchFamily="18" charset="0"/>
              </a:rPr>
              <a:t>) Bandırma Metodu: </a:t>
            </a:r>
            <a:r>
              <a:rPr lang="tr-TR" altLang="tr-TR" sz="1800" dirty="0">
                <a:solidFill>
                  <a:schemeClr val="tx1"/>
                </a:solidFill>
                <a:cs typeface="Times New Roman" panose="02020603050405020304" pitchFamily="18" charset="0"/>
              </a:rPr>
              <a:t>Metodun esası, tohumluğun belirli bir süre, belirli yoğunluktaki ilaç çözeltisine  </a:t>
            </a:r>
            <a:r>
              <a:rPr lang="tr-TR" altLang="tr-TR" sz="1800" dirty="0" smtClean="0">
                <a:solidFill>
                  <a:schemeClr val="tx1"/>
                </a:solidFill>
                <a:cs typeface="Times New Roman" panose="02020603050405020304" pitchFamily="18" charset="0"/>
              </a:rPr>
              <a:t> </a:t>
            </a:r>
            <a:r>
              <a:rPr lang="tr-TR" altLang="tr-TR" sz="1800" dirty="0">
                <a:solidFill>
                  <a:schemeClr val="tx1"/>
                </a:solidFill>
                <a:cs typeface="Times New Roman" panose="02020603050405020304" pitchFamily="18" charset="0"/>
              </a:rPr>
              <a:t>daldırılması, sonra çıkarılarak ekilmek üzere kurutulmasıdır.</a:t>
            </a:r>
          </a:p>
          <a:p>
            <a:pPr marL="0" indent="0" algn="just">
              <a:spcBef>
                <a:spcPct val="50000"/>
              </a:spcBef>
              <a:buNone/>
            </a:pPr>
            <a:r>
              <a:rPr lang="tr-TR" altLang="tr-TR" sz="1800" dirty="0" smtClean="0">
                <a:solidFill>
                  <a:schemeClr val="tx1"/>
                </a:solidFill>
                <a:cs typeface="Times New Roman" panose="02020603050405020304" pitchFamily="18" charset="0"/>
              </a:rPr>
              <a:t> </a:t>
            </a:r>
            <a:r>
              <a:rPr lang="tr-TR" altLang="tr-TR" sz="1800" b="1" dirty="0">
                <a:solidFill>
                  <a:schemeClr val="tx1"/>
                </a:solidFill>
                <a:cs typeface="Times New Roman" panose="02020603050405020304" pitchFamily="18" charset="0"/>
              </a:rPr>
              <a:t>b) Nemlendirme Metodu:  </a:t>
            </a:r>
            <a:r>
              <a:rPr lang="tr-TR" altLang="tr-TR" sz="1800" dirty="0" smtClean="0">
                <a:solidFill>
                  <a:schemeClr val="tx1"/>
                </a:solidFill>
                <a:cs typeface="Times New Roman" panose="02020603050405020304" pitchFamily="18" charset="0"/>
              </a:rPr>
              <a:t>Tohum </a:t>
            </a:r>
            <a:r>
              <a:rPr lang="tr-TR" altLang="tr-TR" sz="1800" dirty="0">
                <a:solidFill>
                  <a:schemeClr val="tx1"/>
                </a:solidFill>
                <a:cs typeface="Times New Roman" panose="02020603050405020304" pitchFamily="18" charset="0"/>
              </a:rPr>
              <a:t>ilaçlı su ile muamele edilir. Tohumu uygun bir yere yığın yaptıktan sonra üzerine yavaş yavaş ilaçlı su serpilir ve karıştırılır. Bu yöntemde 100 kg tohum için 10 -12 litre ilaçlı su harcanır. Bandırma yöntemine göre 2-4 kat fazla ilaç hesaplanmalıdır.</a:t>
            </a:r>
          </a:p>
          <a:p>
            <a:pPr marL="0" indent="0">
              <a:buNone/>
            </a:pP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7451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16632"/>
            <a:ext cx="8928991" cy="6624736"/>
          </a:xfrm>
          <a:solidFill>
            <a:schemeClr val="accent5">
              <a:lumMod val="20000"/>
              <a:lumOff val="80000"/>
            </a:schemeClr>
          </a:solidFill>
        </p:spPr>
        <p:txBody>
          <a:bodyPr>
            <a:normAutofit fontScale="92500" lnSpcReduction="10000"/>
          </a:bodyPr>
          <a:lstStyle/>
          <a:p>
            <a:pPr marL="0" indent="0" algn="just">
              <a:spcBef>
                <a:spcPct val="50000"/>
              </a:spcBef>
              <a:buNone/>
            </a:pPr>
            <a:r>
              <a:rPr lang="tr-TR" altLang="tr-TR" sz="1800" b="1" dirty="0">
                <a:solidFill>
                  <a:schemeClr val="tx1"/>
                </a:solidFill>
                <a:cs typeface="Times New Roman" panose="02020603050405020304" pitchFamily="18" charset="0"/>
              </a:rPr>
              <a:t>c) Kısa İlaçlama Metodu:</a:t>
            </a:r>
            <a:r>
              <a:rPr lang="tr-TR" altLang="tr-TR" sz="1800" dirty="0">
                <a:solidFill>
                  <a:schemeClr val="tx1"/>
                </a:solidFill>
                <a:cs typeface="Times New Roman" panose="02020603050405020304" pitchFamily="18" charset="0"/>
              </a:rPr>
              <a:t> Nemlendirme yönteminin geliştirilmiş şeklidir. Bu yöntemde doz yükseltilir, buna karşılık su miktarı azaltılır. Bu yöntemde tohumluk fazla ıslanmadığından ilaçlamadan sonra kurutmaya gerek yoktur. Ayrıca tohumun yüzeyinde koruyucu bir ilaç tabakası oluştuğundan ekimden sonra meydana gelebilecek enfeksiyonlardan da tohumu korur.</a:t>
            </a:r>
          </a:p>
          <a:p>
            <a:pPr marL="0" indent="0" algn="just">
              <a:spcBef>
                <a:spcPct val="50000"/>
              </a:spcBef>
              <a:buNone/>
            </a:pPr>
            <a:r>
              <a:rPr lang="tr-TR" altLang="tr-TR" sz="1800" b="1" dirty="0">
                <a:solidFill>
                  <a:schemeClr val="tx1"/>
                </a:solidFill>
                <a:cs typeface="Times New Roman" panose="02020603050405020304" pitchFamily="18" charset="0"/>
              </a:rPr>
              <a:t>d) Kuru İlaçlama Metodu: </a:t>
            </a:r>
            <a:r>
              <a:rPr lang="tr-TR" altLang="tr-TR" sz="1800" dirty="0">
                <a:solidFill>
                  <a:schemeClr val="tx1"/>
                </a:solidFill>
                <a:cs typeface="Times New Roman" panose="02020603050405020304" pitchFamily="18" charset="0"/>
              </a:rPr>
              <a:t>Bu yöntemde tohumluk, suya gerek kalmadan toz bir ilaçla kuru olarak muamele görür. Genel olarak 100 kg tohum için 150-200 gram toz ilaç kullanılır. Bu yöntem ülkemizde ve dünyada diğer yöntemlerden daha çok kullanılır.</a:t>
            </a:r>
          </a:p>
          <a:p>
            <a:pPr marL="0" indent="0" algn="just">
              <a:spcBef>
                <a:spcPct val="50000"/>
              </a:spcBef>
              <a:buNone/>
            </a:pPr>
            <a:r>
              <a:rPr lang="tr-TR" altLang="tr-TR" sz="1800" b="1" dirty="0">
                <a:solidFill>
                  <a:schemeClr val="tx1"/>
                </a:solidFill>
                <a:cs typeface="Times New Roman" panose="02020603050405020304" pitchFamily="18" charset="0"/>
              </a:rPr>
              <a:t>3) Toprak Üstü Kısımlarının İlaçlanması: </a:t>
            </a:r>
            <a:r>
              <a:rPr lang="tr-TR" altLang="tr-TR" sz="1800" dirty="0" err="1">
                <a:solidFill>
                  <a:schemeClr val="tx1"/>
                </a:solidFill>
                <a:cs typeface="Times New Roman" panose="02020603050405020304" pitchFamily="18" charset="0"/>
              </a:rPr>
              <a:t>Fungisitlerin</a:t>
            </a:r>
            <a:r>
              <a:rPr lang="tr-TR" altLang="tr-TR" sz="1800" dirty="0">
                <a:solidFill>
                  <a:schemeClr val="tx1"/>
                </a:solidFill>
                <a:cs typeface="Times New Roman" panose="02020603050405020304" pitchFamily="18" charset="0"/>
              </a:rPr>
              <a:t> çoğunluğu sıvı veya toz olarak patojenlerin </a:t>
            </a:r>
            <a:r>
              <a:rPr lang="tr-TR" altLang="tr-TR" sz="1800" dirty="0" err="1">
                <a:solidFill>
                  <a:schemeClr val="tx1"/>
                </a:solidFill>
                <a:cs typeface="Times New Roman" panose="02020603050405020304" pitchFamily="18" charset="0"/>
              </a:rPr>
              <a:t>primer</a:t>
            </a:r>
            <a:r>
              <a:rPr lang="tr-TR" altLang="tr-TR" sz="1800" dirty="0">
                <a:solidFill>
                  <a:schemeClr val="tx1"/>
                </a:solidFill>
                <a:cs typeface="Times New Roman" panose="02020603050405020304" pitchFamily="18" charset="0"/>
              </a:rPr>
              <a:t> enfeksiyonlarına karşı bitkinin yaprak, çiçek ve meyvelerini korumak amacıyla kullanılır.</a:t>
            </a:r>
          </a:p>
          <a:p>
            <a:pPr marL="0" indent="0" algn="just">
              <a:spcBef>
                <a:spcPct val="50000"/>
              </a:spcBef>
              <a:buNone/>
            </a:pPr>
            <a:r>
              <a:rPr lang="tr-TR" altLang="tr-TR" sz="1800" b="1" dirty="0">
                <a:solidFill>
                  <a:schemeClr val="tx1"/>
                </a:solidFill>
                <a:cs typeface="Times New Roman" panose="02020603050405020304" pitchFamily="18" charset="0"/>
              </a:rPr>
              <a:t>FUNGİSİTLERİN SINIFLANDIRILMASI</a:t>
            </a:r>
          </a:p>
          <a:p>
            <a:pPr algn="just"/>
            <a:endParaRPr lang="tr-TR" altLang="tr-TR" sz="1800" b="1" dirty="0">
              <a:solidFill>
                <a:schemeClr val="tx1"/>
              </a:solidFill>
              <a:cs typeface="Times New Roman" panose="02020603050405020304" pitchFamily="18" charset="0"/>
            </a:endParaRPr>
          </a:p>
          <a:p>
            <a:pPr marL="0" indent="0" algn="just">
              <a:buNone/>
            </a:pPr>
            <a:r>
              <a:rPr lang="tr-TR" altLang="tr-TR" sz="1800" b="1" dirty="0">
                <a:solidFill>
                  <a:schemeClr val="tx1"/>
                </a:solidFill>
                <a:cs typeface="Times New Roman" panose="02020603050405020304" pitchFamily="18" charset="0"/>
              </a:rPr>
              <a:t>1. İnorganik </a:t>
            </a:r>
            <a:r>
              <a:rPr lang="tr-TR" altLang="tr-TR" sz="1800" b="1" dirty="0" err="1">
                <a:solidFill>
                  <a:schemeClr val="tx1"/>
                </a:solidFill>
                <a:cs typeface="Times New Roman" panose="02020603050405020304" pitchFamily="18" charset="0"/>
              </a:rPr>
              <a:t>Fungisitler</a:t>
            </a:r>
            <a:r>
              <a:rPr lang="tr-TR" altLang="tr-TR" sz="1800" b="1" dirty="0">
                <a:solidFill>
                  <a:schemeClr val="tx1"/>
                </a:solidFill>
                <a:cs typeface="Times New Roman" panose="02020603050405020304" pitchFamily="18" charset="0"/>
              </a:rPr>
              <a:t>:</a:t>
            </a:r>
          </a:p>
          <a:p>
            <a:pPr algn="just"/>
            <a:endParaRPr lang="tr-TR" altLang="tr-TR" sz="1800" b="1" dirty="0">
              <a:solidFill>
                <a:schemeClr val="tx1"/>
              </a:solidFill>
              <a:cs typeface="Times New Roman" panose="02020603050405020304" pitchFamily="18" charset="0"/>
            </a:endParaRPr>
          </a:p>
          <a:p>
            <a:pPr marL="0" indent="0" algn="just">
              <a:buNone/>
            </a:pPr>
            <a:r>
              <a:rPr lang="tr-TR" altLang="tr-TR" sz="1800" b="1" dirty="0" smtClean="0">
                <a:solidFill>
                  <a:schemeClr val="tx1"/>
                </a:solidFill>
                <a:cs typeface="Times New Roman" panose="02020603050405020304" pitchFamily="18" charset="0"/>
              </a:rPr>
              <a:t> </a:t>
            </a:r>
            <a:r>
              <a:rPr lang="tr-TR" altLang="tr-TR" sz="1800" b="1" dirty="0">
                <a:solidFill>
                  <a:schemeClr val="tx1"/>
                </a:solidFill>
                <a:cs typeface="Times New Roman" panose="02020603050405020304" pitchFamily="18" charset="0"/>
              </a:rPr>
              <a:t>1.1) Bakırlı </a:t>
            </a:r>
            <a:r>
              <a:rPr lang="tr-TR" altLang="tr-TR" sz="1800" b="1" dirty="0" err="1">
                <a:solidFill>
                  <a:schemeClr val="tx1"/>
                </a:solidFill>
                <a:cs typeface="Times New Roman" panose="02020603050405020304" pitchFamily="18" charset="0"/>
              </a:rPr>
              <a:t>Fungisitler</a:t>
            </a:r>
            <a:r>
              <a:rPr lang="tr-TR" altLang="tr-TR" sz="1800" b="1" dirty="0">
                <a:solidFill>
                  <a:schemeClr val="tx1"/>
                </a:solidFill>
                <a:cs typeface="Times New Roman" panose="02020603050405020304" pitchFamily="18" charset="0"/>
              </a:rPr>
              <a:t>: </a:t>
            </a:r>
            <a:r>
              <a:rPr lang="tr-TR" altLang="tr-TR" sz="1800" dirty="0">
                <a:solidFill>
                  <a:schemeClr val="tx1"/>
                </a:solidFill>
                <a:cs typeface="Times New Roman" panose="02020603050405020304" pitchFamily="18" charset="0"/>
              </a:rPr>
              <a:t>Bu gruptan en eskisi ve tanınmışı </a:t>
            </a:r>
            <a:r>
              <a:rPr lang="tr-TR" altLang="tr-TR" sz="1800" b="1" dirty="0">
                <a:solidFill>
                  <a:schemeClr val="tx1"/>
                </a:solidFill>
                <a:cs typeface="Times New Roman" panose="02020603050405020304" pitchFamily="18" charset="0"/>
              </a:rPr>
              <a:t>GÖZTAŞI (Bakır sülfat: CuSO</a:t>
            </a:r>
            <a:r>
              <a:rPr lang="tr-TR" altLang="tr-TR" sz="1800" b="1" baseline="-25000" dirty="0">
                <a:solidFill>
                  <a:schemeClr val="tx1"/>
                </a:solidFill>
                <a:cs typeface="Times New Roman" panose="02020603050405020304" pitchFamily="18" charset="0"/>
              </a:rPr>
              <a:t>4</a:t>
            </a:r>
            <a:r>
              <a:rPr lang="tr-TR" altLang="tr-TR" sz="1800" b="1" dirty="0">
                <a:solidFill>
                  <a:schemeClr val="tx1"/>
                </a:solidFill>
                <a:cs typeface="Times New Roman" panose="02020603050405020304" pitchFamily="18" charset="0"/>
              </a:rPr>
              <a:t>. 5H2O)</a:t>
            </a:r>
            <a:r>
              <a:rPr lang="tr-TR" altLang="tr-TR" sz="1800" dirty="0">
                <a:solidFill>
                  <a:schemeClr val="tx1"/>
                </a:solidFill>
                <a:cs typeface="Times New Roman" panose="02020603050405020304" pitchFamily="18" charset="0"/>
              </a:rPr>
              <a:t>’</a:t>
            </a:r>
            <a:r>
              <a:rPr lang="tr-TR" altLang="tr-TR" sz="1800" dirty="0" err="1">
                <a:solidFill>
                  <a:schemeClr val="tx1"/>
                </a:solidFill>
                <a:cs typeface="Times New Roman" panose="02020603050405020304" pitchFamily="18" charset="0"/>
              </a:rPr>
              <a:t>dır</a:t>
            </a:r>
            <a:r>
              <a:rPr lang="tr-TR" altLang="tr-TR" sz="1800" dirty="0">
                <a:solidFill>
                  <a:schemeClr val="tx1"/>
                </a:solidFill>
                <a:cs typeface="Times New Roman" panose="02020603050405020304" pitchFamily="18" charset="0"/>
              </a:rPr>
              <a:t>. Bakır   sülfat bugün de kireçle karıştırılarak </a:t>
            </a:r>
            <a:r>
              <a:rPr lang="tr-TR" altLang="tr-TR" sz="1800" b="1" dirty="0">
                <a:solidFill>
                  <a:schemeClr val="tx1"/>
                </a:solidFill>
                <a:cs typeface="Times New Roman" panose="02020603050405020304" pitchFamily="18" charset="0"/>
              </a:rPr>
              <a:t>(Bordo bulamacı),</a:t>
            </a:r>
            <a:r>
              <a:rPr lang="tr-TR" altLang="tr-TR" sz="1800" dirty="0">
                <a:solidFill>
                  <a:schemeClr val="tx1"/>
                </a:solidFill>
                <a:cs typeface="Times New Roman" panose="02020603050405020304" pitchFamily="18" charset="0"/>
              </a:rPr>
              <a:t> bazen de toz halinde kükürtle karıştırılarak kullanılmaktadır. Bakır sülfat spor çimlenmesini önler. Aynı zamanda herbisit ve </a:t>
            </a:r>
            <a:r>
              <a:rPr lang="tr-TR" altLang="tr-TR" sz="1800" dirty="0" err="1">
                <a:solidFill>
                  <a:schemeClr val="tx1"/>
                </a:solidFill>
                <a:cs typeface="Times New Roman" panose="02020603050405020304" pitchFamily="18" charset="0"/>
              </a:rPr>
              <a:t>algisit</a:t>
            </a:r>
            <a:r>
              <a:rPr lang="tr-TR" altLang="tr-TR" sz="1800" dirty="0">
                <a:solidFill>
                  <a:schemeClr val="tx1"/>
                </a:solidFill>
                <a:cs typeface="Times New Roman" panose="02020603050405020304" pitchFamily="18" charset="0"/>
              </a:rPr>
              <a:t> özelliği de vardır.</a:t>
            </a:r>
          </a:p>
          <a:p>
            <a:pPr marL="0" indent="0" algn="just">
              <a:buNone/>
            </a:pPr>
            <a:r>
              <a:rPr lang="tr-TR" altLang="tr-TR" sz="1800" dirty="0" smtClean="0">
                <a:solidFill>
                  <a:schemeClr val="tx1"/>
                </a:solidFill>
                <a:cs typeface="Times New Roman" panose="02020603050405020304" pitchFamily="18" charset="0"/>
              </a:rPr>
              <a:t> </a:t>
            </a:r>
            <a:endParaRPr lang="tr-TR" altLang="tr-TR" sz="1800" dirty="0">
              <a:solidFill>
                <a:schemeClr val="tx1"/>
              </a:solidFill>
              <a:cs typeface="Times New Roman" panose="02020603050405020304" pitchFamily="18" charset="0"/>
            </a:endParaRPr>
          </a:p>
          <a:p>
            <a:pPr marL="0" indent="0" algn="just">
              <a:buNone/>
            </a:pPr>
            <a:r>
              <a:rPr lang="tr-TR" altLang="tr-TR" sz="1800" b="1" dirty="0" smtClean="0">
                <a:solidFill>
                  <a:schemeClr val="tx1"/>
                </a:solidFill>
                <a:cs typeface="Times New Roman" panose="02020603050405020304" pitchFamily="18" charset="0"/>
              </a:rPr>
              <a:t>a</a:t>
            </a:r>
            <a:r>
              <a:rPr lang="tr-TR" altLang="tr-TR" sz="1800" b="1" dirty="0">
                <a:solidFill>
                  <a:schemeClr val="tx1"/>
                </a:solidFill>
                <a:cs typeface="Times New Roman" panose="02020603050405020304" pitchFamily="18" charset="0"/>
              </a:rPr>
              <a:t>)</a:t>
            </a:r>
            <a:r>
              <a:rPr lang="tr-TR" altLang="tr-TR" sz="1800" dirty="0">
                <a:solidFill>
                  <a:schemeClr val="tx1"/>
                </a:solidFill>
                <a:cs typeface="Times New Roman" panose="02020603050405020304" pitchFamily="18" charset="0"/>
              </a:rPr>
              <a:t> </a:t>
            </a:r>
            <a:r>
              <a:rPr lang="tr-TR" altLang="tr-TR" sz="1800" b="1" dirty="0">
                <a:solidFill>
                  <a:schemeClr val="tx1"/>
                </a:solidFill>
                <a:cs typeface="Times New Roman" panose="02020603050405020304" pitchFamily="18" charset="0"/>
              </a:rPr>
              <a:t>Bordo Bulamacı: (</a:t>
            </a:r>
            <a:r>
              <a:rPr lang="tr-TR" altLang="tr-TR" sz="1800" b="1" dirty="0" err="1">
                <a:solidFill>
                  <a:schemeClr val="tx1"/>
                </a:solidFill>
                <a:cs typeface="Times New Roman" panose="02020603050405020304" pitchFamily="18" charset="0"/>
              </a:rPr>
              <a:t>Ca</a:t>
            </a:r>
            <a:r>
              <a:rPr lang="tr-TR" altLang="tr-TR" sz="1800" b="1" dirty="0">
                <a:solidFill>
                  <a:schemeClr val="tx1"/>
                </a:solidFill>
                <a:cs typeface="Times New Roman" panose="02020603050405020304" pitchFamily="18" charset="0"/>
              </a:rPr>
              <a:t>(OH2)</a:t>
            </a:r>
            <a:r>
              <a:rPr lang="tr-TR" altLang="tr-TR" sz="1800" b="1" baseline="-25000" dirty="0">
                <a:solidFill>
                  <a:schemeClr val="tx1"/>
                </a:solidFill>
                <a:cs typeface="Times New Roman" panose="02020603050405020304" pitchFamily="18" charset="0"/>
              </a:rPr>
              <a:t>3</a:t>
            </a:r>
            <a:r>
              <a:rPr lang="tr-TR" altLang="tr-TR" sz="1800" b="1" dirty="0">
                <a:solidFill>
                  <a:schemeClr val="tx1"/>
                </a:solidFill>
                <a:cs typeface="Times New Roman" panose="02020603050405020304" pitchFamily="18" charset="0"/>
              </a:rPr>
              <a:t>. CuSO4): </a:t>
            </a:r>
            <a:r>
              <a:rPr lang="tr-TR" altLang="tr-TR" sz="1800" dirty="0">
                <a:solidFill>
                  <a:schemeClr val="tx1"/>
                </a:solidFill>
                <a:cs typeface="Times New Roman" panose="02020603050405020304" pitchFamily="18" charset="0"/>
              </a:rPr>
              <a:t>Fransa bağlarında büyük zararlara yol açan Asma </a:t>
            </a:r>
            <a:r>
              <a:rPr lang="tr-TR" altLang="tr-TR" sz="1800" dirty="0" err="1">
                <a:solidFill>
                  <a:schemeClr val="tx1"/>
                </a:solidFill>
                <a:cs typeface="Times New Roman" panose="02020603050405020304" pitchFamily="18" charset="0"/>
              </a:rPr>
              <a:t>Mildiyösü</a:t>
            </a:r>
            <a:r>
              <a:rPr lang="tr-TR" altLang="tr-TR" sz="1800" dirty="0">
                <a:solidFill>
                  <a:schemeClr val="tx1"/>
                </a:solidFill>
                <a:cs typeface="Times New Roman" panose="02020603050405020304" pitchFamily="18" charset="0"/>
              </a:rPr>
              <a:t> (</a:t>
            </a:r>
            <a:r>
              <a:rPr lang="tr-TR" altLang="tr-TR" sz="1800" dirty="0" err="1">
                <a:solidFill>
                  <a:schemeClr val="tx1"/>
                </a:solidFill>
                <a:cs typeface="Times New Roman" panose="02020603050405020304" pitchFamily="18" charset="0"/>
              </a:rPr>
              <a:t>Plasmopara</a:t>
            </a:r>
            <a:r>
              <a:rPr lang="tr-TR" altLang="tr-TR" sz="1800" dirty="0">
                <a:solidFill>
                  <a:schemeClr val="tx1"/>
                </a:solidFill>
                <a:cs typeface="Times New Roman" panose="02020603050405020304" pitchFamily="18" charset="0"/>
              </a:rPr>
              <a:t> </a:t>
            </a:r>
            <a:r>
              <a:rPr lang="tr-TR" altLang="tr-TR" sz="1800" dirty="0" err="1">
                <a:solidFill>
                  <a:schemeClr val="tx1"/>
                </a:solidFill>
                <a:cs typeface="Times New Roman" panose="02020603050405020304" pitchFamily="18" charset="0"/>
              </a:rPr>
              <a:t>viticola</a:t>
            </a:r>
            <a:r>
              <a:rPr lang="tr-TR" altLang="tr-TR" sz="1800" dirty="0">
                <a:solidFill>
                  <a:schemeClr val="tx1"/>
                </a:solidFill>
                <a:cs typeface="Times New Roman" panose="02020603050405020304" pitchFamily="18" charset="0"/>
              </a:rPr>
              <a:t>)’ne karşı 1878 yılında bakır sülfat, 1882 yılında </a:t>
            </a:r>
            <a:r>
              <a:rPr lang="tr-TR" altLang="tr-TR" sz="1800" dirty="0" err="1">
                <a:solidFill>
                  <a:schemeClr val="tx1"/>
                </a:solidFill>
                <a:cs typeface="Times New Roman" panose="02020603050405020304" pitchFamily="18" charset="0"/>
              </a:rPr>
              <a:t>Bordeau</a:t>
            </a:r>
            <a:r>
              <a:rPr lang="tr-TR" altLang="tr-TR" sz="1800" dirty="0">
                <a:solidFill>
                  <a:schemeClr val="tx1"/>
                </a:solidFill>
                <a:cs typeface="Times New Roman" panose="02020603050405020304" pitchFamily="18" charset="0"/>
              </a:rPr>
              <a:t> şehrinde aynı hastalığa karşı bakır sülfat + kireç karışımı </a:t>
            </a:r>
            <a:r>
              <a:rPr lang="tr-TR" altLang="tr-TR" sz="1800" dirty="0" err="1">
                <a:solidFill>
                  <a:schemeClr val="tx1"/>
                </a:solidFill>
                <a:cs typeface="Times New Roman" panose="02020603050405020304" pitchFamily="18" charset="0"/>
              </a:rPr>
              <a:t>Millardet</a:t>
            </a:r>
            <a:r>
              <a:rPr lang="tr-TR" altLang="tr-TR" sz="1800" dirty="0">
                <a:solidFill>
                  <a:schemeClr val="tx1"/>
                </a:solidFill>
                <a:cs typeface="Times New Roman" panose="02020603050405020304" pitchFamily="18" charset="0"/>
              </a:rPr>
              <a:t> tarafından denenmiş ve iyi sonu alınmıştır. </a:t>
            </a:r>
            <a:r>
              <a:rPr lang="tr-TR" altLang="tr-TR" sz="1800" dirty="0" err="1">
                <a:solidFill>
                  <a:schemeClr val="tx1"/>
                </a:solidFill>
                <a:cs typeface="Times New Roman" panose="02020603050405020304" pitchFamily="18" charset="0"/>
              </a:rPr>
              <a:t>Millardet</a:t>
            </a:r>
            <a:r>
              <a:rPr lang="tr-TR" altLang="tr-TR" sz="1800" dirty="0">
                <a:solidFill>
                  <a:schemeClr val="tx1"/>
                </a:solidFill>
                <a:cs typeface="Times New Roman" panose="02020603050405020304" pitchFamily="18" charset="0"/>
              </a:rPr>
              <a:t> daha sonra </a:t>
            </a:r>
            <a:r>
              <a:rPr lang="tr-TR" altLang="tr-TR" sz="1800" dirty="0" err="1">
                <a:solidFill>
                  <a:schemeClr val="tx1"/>
                </a:solidFill>
                <a:cs typeface="Times New Roman" panose="02020603050405020304" pitchFamily="18" charset="0"/>
              </a:rPr>
              <a:t>Gayon’la</a:t>
            </a:r>
            <a:r>
              <a:rPr lang="tr-TR" altLang="tr-TR" sz="1800" dirty="0">
                <a:solidFill>
                  <a:schemeClr val="tx1"/>
                </a:solidFill>
                <a:cs typeface="Times New Roman" panose="02020603050405020304" pitchFamily="18" charset="0"/>
              </a:rPr>
              <a:t> birlikte bu ilacı geliştirmiş ve adına da Bordo Bulamacı demişledir. Bordo bulamacı, kullanılma amacına ve materyaline göre değişik oranlarda hazırlanmaktadır.</a:t>
            </a:r>
          </a:p>
          <a:p>
            <a:pPr marL="0" indent="0">
              <a:buNone/>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6791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16632"/>
            <a:ext cx="8928991" cy="6624736"/>
          </a:xfrm>
          <a:solidFill>
            <a:schemeClr val="accent5">
              <a:lumMod val="20000"/>
              <a:lumOff val="80000"/>
            </a:schemeClr>
          </a:solidFill>
        </p:spPr>
        <p:txBody>
          <a:bodyPr>
            <a:normAutofit lnSpcReduction="10000"/>
          </a:bodyPr>
          <a:lstStyle/>
          <a:p>
            <a:pPr marL="0" lvl="0" indent="0" algn="just" fontAlgn="base">
              <a:spcBef>
                <a:spcPct val="50000"/>
              </a:spcBef>
              <a:spcAft>
                <a:spcPct val="0"/>
              </a:spcAft>
              <a:buClrTx/>
              <a:buSzTx/>
              <a:buNone/>
            </a:pPr>
            <a:r>
              <a:rPr lang="tr-TR" altLang="tr-TR" sz="1800" b="1" dirty="0">
                <a:solidFill>
                  <a:srgbClr val="000000"/>
                </a:solidFill>
                <a:cs typeface="Times New Roman" panose="02020603050405020304" pitchFamily="18" charset="0"/>
              </a:rPr>
              <a:t>Hazırlanışı: </a:t>
            </a:r>
            <a:r>
              <a:rPr lang="tr-TR" altLang="tr-TR" sz="1800" dirty="0">
                <a:solidFill>
                  <a:srgbClr val="000000"/>
                </a:solidFill>
                <a:cs typeface="Times New Roman" panose="02020603050405020304" pitchFamily="18" charset="0"/>
              </a:rPr>
              <a:t>Bordo bulamacının etkili maddesini bakır sülfat (Göztaşı) teşkil eder. Ancak bunun yakıcılığını  gidermek için içerisine kireç katılır.</a:t>
            </a:r>
          </a:p>
          <a:p>
            <a:pPr marL="0" lvl="0" indent="0" algn="just" fontAlgn="base">
              <a:spcBef>
                <a:spcPct val="50000"/>
              </a:spcBef>
              <a:spcAft>
                <a:spcPct val="0"/>
              </a:spcAft>
              <a:buClrTx/>
              <a:buSzTx/>
              <a:buNone/>
            </a:pPr>
            <a:r>
              <a:rPr lang="tr-TR" altLang="tr-TR" sz="1800" dirty="0" smtClean="0">
                <a:solidFill>
                  <a:srgbClr val="000000"/>
                </a:solidFill>
                <a:cs typeface="Times New Roman" panose="02020603050405020304" pitchFamily="18" charset="0"/>
              </a:rPr>
              <a:t>Bordo </a:t>
            </a:r>
            <a:r>
              <a:rPr lang="tr-TR" altLang="tr-TR" sz="1800" dirty="0">
                <a:solidFill>
                  <a:srgbClr val="000000"/>
                </a:solidFill>
                <a:cs typeface="Times New Roman" panose="02020603050405020304" pitchFamily="18" charset="0"/>
              </a:rPr>
              <a:t>bulamacı, içerisindeki göztaşı miktarına göre kıymetlendirilir. </a:t>
            </a:r>
            <a:r>
              <a:rPr lang="tr-TR" altLang="tr-TR" sz="1800" b="1" dirty="0">
                <a:solidFill>
                  <a:srgbClr val="000000"/>
                </a:solidFill>
                <a:cs typeface="Times New Roman" panose="02020603050405020304" pitchFamily="18" charset="0"/>
              </a:rPr>
              <a:t>Örneğin %</a:t>
            </a:r>
            <a:r>
              <a:rPr lang="tr-TR" altLang="tr-TR" sz="1800" b="1" dirty="0" smtClean="0">
                <a:solidFill>
                  <a:srgbClr val="000000"/>
                </a:solidFill>
                <a:cs typeface="Times New Roman" panose="02020603050405020304" pitchFamily="18" charset="0"/>
              </a:rPr>
              <a:t>1‘lik </a:t>
            </a:r>
            <a:r>
              <a:rPr lang="tr-TR" altLang="tr-TR" sz="1800" b="1" dirty="0">
                <a:solidFill>
                  <a:srgbClr val="000000"/>
                </a:solidFill>
                <a:cs typeface="Times New Roman" panose="02020603050405020304" pitchFamily="18" charset="0"/>
              </a:rPr>
              <a:t>bordo bulamacı demek, 100 litre bulamaç içinde 1 kg, % 2’lik demek yine aynı miktarda bulamaç içinde  2 kg göztaşı var demektir. </a:t>
            </a:r>
            <a:r>
              <a:rPr lang="tr-TR" altLang="tr-TR" sz="1800" dirty="0">
                <a:solidFill>
                  <a:srgbClr val="000000"/>
                </a:solidFill>
                <a:cs typeface="Times New Roman" panose="02020603050405020304" pitchFamily="18" charset="0"/>
              </a:rPr>
              <a:t>Bulamaca katılan kireç tercihen sönmemiş olmalıdır. Eski sönmüş kireç hava temasıyla karbonize olduğu için  gereği gibi görev yapamaz. </a:t>
            </a:r>
            <a:r>
              <a:rPr lang="tr-TR" altLang="tr-TR" sz="1800" b="1" dirty="0">
                <a:solidFill>
                  <a:srgbClr val="000000"/>
                </a:solidFill>
                <a:cs typeface="Times New Roman" panose="02020603050405020304" pitchFamily="18" charset="0"/>
              </a:rPr>
              <a:t>Sönmemiş kireç, genellikle göztaşının yarısı kadar kullanılır. Mecbur kalınarak sönmüş kireç kullanılacaksa, göztaşı kadar alınmalıdır. </a:t>
            </a:r>
            <a:endParaRPr lang="tr-TR" altLang="tr-TR" sz="1800" b="1" dirty="0" smtClean="0">
              <a:solidFill>
                <a:srgbClr val="000000"/>
              </a:solidFill>
              <a:cs typeface="Times New Roman" panose="02020603050405020304" pitchFamily="18" charset="0"/>
            </a:endParaRPr>
          </a:p>
          <a:p>
            <a:pPr marL="0" lvl="0" indent="0" algn="just" fontAlgn="base">
              <a:spcBef>
                <a:spcPct val="50000"/>
              </a:spcBef>
              <a:spcAft>
                <a:spcPct val="0"/>
              </a:spcAft>
              <a:buClrTx/>
              <a:buSzTx/>
              <a:buNone/>
            </a:pPr>
            <a:r>
              <a:rPr lang="tr-TR" altLang="tr-TR" sz="1800" dirty="0" smtClean="0">
                <a:solidFill>
                  <a:srgbClr val="000000"/>
                </a:solidFill>
                <a:cs typeface="Times New Roman" panose="02020603050405020304" pitchFamily="18" charset="0"/>
              </a:rPr>
              <a:t>Bordo </a:t>
            </a:r>
            <a:r>
              <a:rPr lang="tr-TR" altLang="tr-TR" sz="1800" dirty="0">
                <a:solidFill>
                  <a:srgbClr val="000000"/>
                </a:solidFill>
                <a:cs typeface="Times New Roman" panose="02020603050405020304" pitchFamily="18" charset="0"/>
              </a:rPr>
              <a:t>bulamacı tahta fıçı veya beton havuzlarda hazırlanır. Teneke veya demir kaplar bulamacı bozar. 100 litre bulamaç hazırlamak için biri 100, diğeri 50 litrelik iki kap gereklidir. Küçük kapta göztaşı 50 litre su ile eritilir. Büyük kapta yine 50 litre su ile kireç söndürülüp süt haline getirilir ve süzülür. Kireç sütü, göztaşı eriyiği üzerine dökülmez.</a:t>
            </a:r>
          </a:p>
          <a:p>
            <a:pPr marL="0" lvl="0" indent="0" algn="just" fontAlgn="base">
              <a:spcBef>
                <a:spcPct val="0"/>
              </a:spcBef>
              <a:spcAft>
                <a:spcPct val="0"/>
              </a:spcAft>
              <a:buClrTx/>
              <a:buSzTx/>
              <a:buNone/>
            </a:pPr>
            <a:endParaRPr lang="tr-TR" altLang="tr-TR" sz="1800" dirty="0">
              <a:solidFill>
                <a:srgbClr val="000000"/>
              </a:solidFill>
              <a:cs typeface="Times New Roman" panose="02020603050405020304" pitchFamily="18" charset="0"/>
            </a:endParaRPr>
          </a:p>
          <a:p>
            <a:pPr marL="0" lvl="0" indent="0" algn="just" fontAlgn="base">
              <a:spcBef>
                <a:spcPct val="0"/>
              </a:spcBef>
              <a:spcAft>
                <a:spcPct val="0"/>
              </a:spcAft>
              <a:buClrTx/>
              <a:buSzTx/>
              <a:buNone/>
            </a:pPr>
            <a:r>
              <a:rPr lang="tr-TR" altLang="tr-TR" sz="1800" dirty="0">
                <a:solidFill>
                  <a:srgbClr val="000000"/>
                </a:solidFill>
                <a:cs typeface="Times New Roman" panose="02020603050405020304" pitchFamily="18" charset="0"/>
              </a:rPr>
              <a:t> Hazırlanan bordo bulamacının asitliğinin kontrolü gereklidir. </a:t>
            </a:r>
            <a:r>
              <a:rPr lang="tr-TR" altLang="tr-TR" sz="1800" dirty="0" err="1" smtClean="0">
                <a:solidFill>
                  <a:srgbClr val="000000"/>
                </a:solidFill>
                <a:cs typeface="Times New Roman" panose="02020603050405020304" pitchFamily="18" charset="0"/>
              </a:rPr>
              <a:t>pH’sı</a:t>
            </a:r>
            <a:r>
              <a:rPr lang="tr-TR" altLang="tr-TR" sz="1800" dirty="0" smtClean="0">
                <a:solidFill>
                  <a:srgbClr val="000000"/>
                </a:solidFill>
                <a:cs typeface="Times New Roman" panose="02020603050405020304" pitchFamily="18" charset="0"/>
              </a:rPr>
              <a:t> </a:t>
            </a:r>
            <a:r>
              <a:rPr lang="tr-TR" altLang="tr-TR" sz="1800" dirty="0">
                <a:solidFill>
                  <a:srgbClr val="000000"/>
                </a:solidFill>
                <a:cs typeface="Times New Roman" panose="02020603050405020304" pitchFamily="18" charset="0"/>
              </a:rPr>
              <a:t>asit olduğu takdirde bitkilerde yakma yapar. Asitlik kontrolü için </a:t>
            </a:r>
            <a:r>
              <a:rPr lang="tr-TR" altLang="tr-TR" sz="1800" dirty="0" err="1">
                <a:solidFill>
                  <a:srgbClr val="000000"/>
                </a:solidFill>
                <a:cs typeface="Times New Roman" panose="02020603050405020304" pitchFamily="18" charset="0"/>
              </a:rPr>
              <a:t>turnosol</a:t>
            </a:r>
            <a:r>
              <a:rPr lang="tr-TR" altLang="tr-TR" sz="1800" dirty="0">
                <a:solidFill>
                  <a:srgbClr val="000000"/>
                </a:solidFill>
                <a:cs typeface="Times New Roman" panose="02020603050405020304" pitchFamily="18" charset="0"/>
              </a:rPr>
              <a:t> kağıdı veya passız çivi kullanılabilir. Passız çivi 4-5 dakika süre ile yarısına kadar bulamaç içinde tutulur. Eğer bordo bulamacı asit karakterde ise çivinin batan kısmında esmer kırmızı bir renk oluşur. Reaksiyon nötr veya alkali ise bu renkli tabaka oluşmaz. Bulamaç asit karakterde ise içerisine bir miktar daha kireç sütü katmak gerekir. Kirecin biraz fazla olması pek sakıncalı değildir.</a:t>
            </a:r>
          </a:p>
          <a:p>
            <a:pPr marL="0" lvl="0" indent="0" algn="just" fontAlgn="base">
              <a:spcBef>
                <a:spcPct val="0"/>
              </a:spcBef>
              <a:spcAft>
                <a:spcPct val="0"/>
              </a:spcAft>
              <a:buClrTx/>
              <a:buSzTx/>
              <a:buNone/>
            </a:pPr>
            <a:endParaRPr lang="tr-TR" altLang="tr-TR" sz="1800" dirty="0">
              <a:solidFill>
                <a:srgbClr val="000000"/>
              </a:solidFill>
              <a:cs typeface="Times New Roman" panose="02020603050405020304" pitchFamily="18" charset="0"/>
            </a:endParaRPr>
          </a:p>
          <a:p>
            <a:pPr marL="0" lvl="0" indent="0" algn="just" fontAlgn="base">
              <a:spcBef>
                <a:spcPct val="0"/>
              </a:spcBef>
              <a:spcAft>
                <a:spcPct val="0"/>
              </a:spcAft>
              <a:buClrTx/>
              <a:buSzTx/>
              <a:buNone/>
            </a:pPr>
            <a:r>
              <a:rPr lang="tr-TR" altLang="tr-TR" sz="1800" dirty="0">
                <a:solidFill>
                  <a:srgbClr val="000000"/>
                </a:solidFill>
                <a:cs typeface="Times New Roman" panose="02020603050405020304" pitchFamily="18" charset="0"/>
              </a:rPr>
              <a:t>Bordo bulamacı, kullanılacağı zaman hazırlanmalıdır. İlaçlama gününde yağmur yağması halinde veya başka nedenlerle ila o gün kullanılamayacak olursa, 100 litre bulamaç içerisine 200 gram şeker veya 200 gram pekmez veya 1 litre yağsız süt katılmalıdır. Bu şekilde ilacı 15-20 gün muhafaza etmek mümkündür.</a:t>
            </a:r>
          </a:p>
          <a:p>
            <a:pPr marL="0" indent="0">
              <a:buNone/>
            </a:pPr>
            <a:endParaRPr lang="tr-TR" sz="1800" dirty="0"/>
          </a:p>
        </p:txBody>
      </p:sp>
    </p:spTree>
    <p:extLst>
      <p:ext uri="{BB962C8B-B14F-4D97-AF65-F5344CB8AC3E}">
        <p14:creationId xmlns:p14="http://schemas.microsoft.com/office/powerpoint/2010/main" val="6281652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116632"/>
            <a:ext cx="9036495" cy="6624736"/>
          </a:xfrm>
          <a:solidFill>
            <a:schemeClr val="accent5">
              <a:lumMod val="20000"/>
              <a:lumOff val="80000"/>
            </a:schemeClr>
          </a:solidFill>
        </p:spPr>
        <p:txBody>
          <a:bodyPr>
            <a:normAutofit fontScale="92500" lnSpcReduction="10000"/>
          </a:bodyPr>
          <a:lstStyle/>
          <a:p>
            <a:pPr marL="0" lvl="0" indent="0" fontAlgn="base">
              <a:spcBef>
                <a:spcPct val="50000"/>
              </a:spcBef>
              <a:spcAft>
                <a:spcPct val="0"/>
              </a:spcAft>
              <a:buClrTx/>
              <a:buSzTx/>
              <a:buNone/>
            </a:pPr>
            <a:r>
              <a:rPr lang="tr-TR" altLang="tr-TR" sz="1800" b="1" dirty="0">
                <a:solidFill>
                  <a:srgbClr val="000000"/>
                </a:solidFill>
                <a:cs typeface="Times New Roman" panose="02020603050405020304" pitchFamily="18" charset="0"/>
              </a:rPr>
              <a:t>Bordo bulamacı koruyucu olarak:</a:t>
            </a:r>
          </a:p>
          <a:p>
            <a:pPr marL="0" lvl="0" indent="0" fontAlgn="base">
              <a:spcBef>
                <a:spcPct val="50000"/>
              </a:spcBef>
              <a:spcAft>
                <a:spcPct val="0"/>
              </a:spcAft>
              <a:buClrTx/>
              <a:buSzTx/>
              <a:buNone/>
            </a:pPr>
            <a:r>
              <a:rPr lang="tr-TR" altLang="tr-TR" sz="1800" dirty="0">
                <a:solidFill>
                  <a:srgbClr val="000000"/>
                </a:solidFill>
                <a:cs typeface="Times New Roman" panose="02020603050405020304" pitchFamily="18" charset="0"/>
              </a:rPr>
              <a:t>Sonbahar ve kış ilaçlamalarında % 1-3, </a:t>
            </a:r>
          </a:p>
          <a:p>
            <a:pPr marL="0" lvl="0" indent="0" fontAlgn="base">
              <a:spcBef>
                <a:spcPct val="50000"/>
              </a:spcBef>
              <a:spcAft>
                <a:spcPct val="0"/>
              </a:spcAft>
              <a:buClrTx/>
              <a:buSzTx/>
              <a:buNone/>
            </a:pPr>
            <a:r>
              <a:rPr lang="tr-TR" altLang="tr-TR" sz="1800" dirty="0">
                <a:solidFill>
                  <a:srgbClr val="000000"/>
                </a:solidFill>
                <a:cs typeface="Times New Roman" panose="02020603050405020304" pitchFamily="18" charset="0"/>
              </a:rPr>
              <a:t>İlkbaharda çiçek tomurcukları kabarınca ve pembe gonca devresinde % 0.5-1 oranında kullanılır.</a:t>
            </a:r>
          </a:p>
          <a:p>
            <a:pPr marL="0" lvl="0" indent="0" fontAlgn="base">
              <a:spcBef>
                <a:spcPct val="50000"/>
              </a:spcBef>
              <a:spcAft>
                <a:spcPct val="0"/>
              </a:spcAft>
              <a:buClrTx/>
              <a:buSzTx/>
              <a:buNone/>
            </a:pPr>
            <a:r>
              <a:rPr lang="tr-TR" altLang="tr-TR" sz="1800" dirty="0">
                <a:solidFill>
                  <a:srgbClr val="000000"/>
                </a:solidFill>
                <a:cs typeface="Times New Roman" panose="02020603050405020304" pitchFamily="18" charset="0"/>
              </a:rPr>
              <a:t>Çiçek zamanında kullanılmaz</a:t>
            </a:r>
          </a:p>
          <a:p>
            <a:pPr marL="0" lvl="0" indent="0" fontAlgn="base">
              <a:spcBef>
                <a:spcPct val="50000"/>
              </a:spcBef>
              <a:spcAft>
                <a:spcPct val="0"/>
              </a:spcAft>
              <a:buClrTx/>
              <a:buSzTx/>
              <a:buNone/>
            </a:pPr>
            <a:r>
              <a:rPr lang="tr-TR" altLang="tr-TR" sz="1800" dirty="0">
                <a:solidFill>
                  <a:srgbClr val="000000"/>
                </a:solidFill>
                <a:cs typeface="Times New Roman" panose="02020603050405020304" pitchFamily="18" charset="0"/>
              </a:rPr>
              <a:t>Meyve hastalıklarına karşı çiçekten önce kullanılmalıdır</a:t>
            </a:r>
            <a:r>
              <a:rPr lang="tr-TR" altLang="tr-TR" sz="1800" dirty="0" smtClean="0">
                <a:solidFill>
                  <a:srgbClr val="000000"/>
                </a:solidFill>
                <a:cs typeface="Times New Roman" panose="02020603050405020304" pitchFamily="18" charset="0"/>
              </a:rPr>
              <a:t>.</a:t>
            </a:r>
            <a:endParaRPr lang="tr-TR" altLang="tr-TR" sz="1800" dirty="0">
              <a:solidFill>
                <a:srgbClr val="000000"/>
              </a:solidFill>
              <a:cs typeface="Times New Roman" panose="02020603050405020304" pitchFamily="18" charset="0"/>
            </a:endParaRPr>
          </a:p>
          <a:p>
            <a:pPr marL="0" lvl="0" indent="0" fontAlgn="base">
              <a:spcBef>
                <a:spcPct val="50000"/>
              </a:spcBef>
              <a:spcAft>
                <a:spcPct val="0"/>
              </a:spcAft>
              <a:buClrTx/>
              <a:buSzTx/>
              <a:buNone/>
            </a:pPr>
            <a:r>
              <a:rPr lang="tr-TR" altLang="tr-TR" sz="1800" dirty="0">
                <a:solidFill>
                  <a:srgbClr val="000000"/>
                </a:solidFill>
                <a:cs typeface="Times New Roman" panose="02020603050405020304" pitchFamily="18" charset="0"/>
              </a:rPr>
              <a:t>Bordo bulamacı iyi bir </a:t>
            </a:r>
            <a:r>
              <a:rPr lang="tr-TR" altLang="tr-TR" sz="1800" dirty="0" err="1">
                <a:solidFill>
                  <a:srgbClr val="000000"/>
                </a:solidFill>
                <a:cs typeface="Times New Roman" panose="02020603050405020304" pitchFamily="18" charset="0"/>
              </a:rPr>
              <a:t>fungisit</a:t>
            </a:r>
            <a:r>
              <a:rPr lang="tr-TR" altLang="tr-TR" sz="1800" dirty="0">
                <a:solidFill>
                  <a:srgbClr val="000000"/>
                </a:solidFill>
                <a:cs typeface="Times New Roman" panose="02020603050405020304" pitchFamily="18" charset="0"/>
              </a:rPr>
              <a:t> ve bakterisittir. Ayrıca böceklere de </a:t>
            </a:r>
            <a:r>
              <a:rPr lang="tr-TR" altLang="tr-TR" sz="1800" dirty="0" err="1">
                <a:solidFill>
                  <a:srgbClr val="000000"/>
                </a:solidFill>
                <a:cs typeface="Times New Roman" panose="02020603050405020304" pitchFamily="18" charset="0"/>
              </a:rPr>
              <a:t>repellent</a:t>
            </a:r>
            <a:r>
              <a:rPr lang="tr-TR" altLang="tr-TR" sz="1800" dirty="0">
                <a:solidFill>
                  <a:srgbClr val="000000"/>
                </a:solidFill>
                <a:cs typeface="Times New Roman" panose="02020603050405020304" pitchFamily="18" charset="0"/>
              </a:rPr>
              <a:t> etki gösterir. Yağışlı havalarda bakırlı ilaçlar yakma yapabilir.</a:t>
            </a:r>
          </a:p>
          <a:p>
            <a:pPr marL="0" indent="0" algn="ctr">
              <a:buNone/>
            </a:pPr>
            <a:r>
              <a:rPr lang="tr-TR" sz="1800" b="1" dirty="0">
                <a:solidFill>
                  <a:schemeClr val="tx1"/>
                </a:solidFill>
                <a:cs typeface="Times New Roman" pitchFamily="18" charset="0"/>
              </a:rPr>
              <a:t>BORDO BULAMACININ MEYVELERDE KULLANILDIĞI BAZI HASTALIKLAR </a:t>
            </a:r>
            <a:endParaRPr lang="tr-TR" sz="1800" b="1" dirty="0" smtClean="0">
              <a:solidFill>
                <a:schemeClr val="tx1"/>
              </a:solidFill>
              <a:cs typeface="Times New Roman" pitchFamily="18" charset="0"/>
            </a:endParaRPr>
          </a:p>
          <a:p>
            <a:pPr marL="0" indent="0" algn="ctr">
              <a:buNone/>
            </a:pPr>
            <a:r>
              <a:rPr lang="tr-TR" sz="1800" b="1" dirty="0" smtClean="0">
                <a:solidFill>
                  <a:schemeClr val="tx1"/>
                </a:solidFill>
                <a:cs typeface="Times New Roman" pitchFamily="18" charset="0"/>
              </a:rPr>
              <a:t>VE </a:t>
            </a:r>
            <a:r>
              <a:rPr lang="tr-TR" sz="1800" b="1" dirty="0">
                <a:solidFill>
                  <a:schemeClr val="tx1"/>
                </a:solidFill>
                <a:cs typeface="Times New Roman" pitchFamily="18" charset="0"/>
              </a:rPr>
              <a:t>ORANLARI</a:t>
            </a:r>
          </a:p>
          <a:p>
            <a:pPr marL="0" indent="0">
              <a:buNone/>
            </a:pPr>
            <a:r>
              <a:rPr lang="tr-TR" sz="1800" b="1" dirty="0">
                <a:solidFill>
                  <a:schemeClr val="tx1"/>
                </a:solidFill>
                <a:cs typeface="Times New Roman" pitchFamily="18" charset="0"/>
              </a:rPr>
              <a:t>Elma ve Armut kara lekesinde</a:t>
            </a:r>
            <a:r>
              <a:rPr lang="tr-TR" sz="1800" dirty="0">
                <a:solidFill>
                  <a:schemeClr val="tx1"/>
                </a:solidFill>
                <a:cs typeface="Times New Roman" pitchFamily="18" charset="0"/>
              </a:rPr>
              <a:t> dal sıracası bulunan yerlerde % 2, dal sıracası bulunmayan yerlerde % 1’ </a:t>
            </a:r>
            <a:r>
              <a:rPr lang="tr-TR" sz="1800" dirty="0" err="1">
                <a:solidFill>
                  <a:schemeClr val="tx1"/>
                </a:solidFill>
                <a:cs typeface="Times New Roman" pitchFamily="18" charset="0"/>
              </a:rPr>
              <a:t>lik</a:t>
            </a:r>
            <a:r>
              <a:rPr lang="tr-TR" sz="1800" dirty="0">
                <a:solidFill>
                  <a:schemeClr val="tx1"/>
                </a:solidFill>
                <a:cs typeface="Times New Roman" pitchFamily="18" charset="0"/>
              </a:rPr>
              <a:t> bordo bulamacı ile çiçek gözleri kabarmaya başladığında birinci ilaçlama yapılır.</a:t>
            </a:r>
          </a:p>
          <a:p>
            <a:pPr marL="0" indent="0">
              <a:buNone/>
            </a:pPr>
            <a:r>
              <a:rPr lang="tr-TR" sz="1800" b="1" dirty="0">
                <a:solidFill>
                  <a:schemeClr val="tx1"/>
                </a:solidFill>
                <a:cs typeface="Times New Roman" pitchFamily="18" charset="0"/>
              </a:rPr>
              <a:t>Armutlarda memeli pas</a:t>
            </a:r>
            <a:r>
              <a:rPr lang="tr-TR" sz="1800" dirty="0">
                <a:solidFill>
                  <a:schemeClr val="tx1"/>
                </a:solidFill>
                <a:cs typeface="Times New Roman" pitchFamily="18" charset="0"/>
              </a:rPr>
              <a:t> hastalığına karşı çiçek tomurcukları patlamak üzere iken % 1’ </a:t>
            </a:r>
            <a:r>
              <a:rPr lang="tr-TR" sz="1800" dirty="0" err="1">
                <a:solidFill>
                  <a:schemeClr val="tx1"/>
                </a:solidFill>
                <a:cs typeface="Times New Roman" pitchFamily="18" charset="0"/>
              </a:rPr>
              <a:t>lik</a:t>
            </a:r>
            <a:r>
              <a:rPr lang="tr-TR" sz="1800" dirty="0">
                <a:solidFill>
                  <a:schemeClr val="tx1"/>
                </a:solidFill>
                <a:cs typeface="Times New Roman" pitchFamily="18" charset="0"/>
              </a:rPr>
              <a:t> bordo bulamacı ile ilaçlama yapılır.</a:t>
            </a:r>
          </a:p>
          <a:p>
            <a:pPr marL="0" indent="0">
              <a:buNone/>
            </a:pPr>
            <a:r>
              <a:rPr lang="tr-TR" sz="1800" b="1" dirty="0">
                <a:solidFill>
                  <a:schemeClr val="tx1"/>
                </a:solidFill>
                <a:cs typeface="Times New Roman" pitchFamily="18" charset="0"/>
              </a:rPr>
              <a:t>Yumuşak çekirdekli </a:t>
            </a:r>
            <a:r>
              <a:rPr lang="tr-TR" sz="1800" b="1" dirty="0" smtClean="0">
                <a:solidFill>
                  <a:schemeClr val="tx1"/>
                </a:solidFill>
                <a:cs typeface="Times New Roman" pitchFamily="18" charset="0"/>
              </a:rPr>
              <a:t> meyve </a:t>
            </a:r>
            <a:r>
              <a:rPr lang="tr-TR" sz="1800" b="1" dirty="0">
                <a:solidFill>
                  <a:schemeClr val="tx1"/>
                </a:solidFill>
                <a:cs typeface="Times New Roman" pitchFamily="18" charset="0"/>
              </a:rPr>
              <a:t>ağaçlarında ateş yanıklığı </a:t>
            </a:r>
            <a:r>
              <a:rPr lang="tr-TR" sz="1800" dirty="0">
                <a:solidFill>
                  <a:schemeClr val="tx1"/>
                </a:solidFill>
                <a:cs typeface="Times New Roman" pitchFamily="18" charset="0"/>
              </a:rPr>
              <a:t>hastalığı için ağaçların durgun olduğu dönemde budamadan sonra % 2’ </a:t>
            </a:r>
            <a:r>
              <a:rPr lang="tr-TR" sz="1800" dirty="0" err="1">
                <a:solidFill>
                  <a:schemeClr val="tx1"/>
                </a:solidFill>
                <a:cs typeface="Times New Roman" pitchFamily="18" charset="0"/>
              </a:rPr>
              <a:t>lik</a:t>
            </a:r>
            <a:r>
              <a:rPr lang="tr-TR" sz="1800" dirty="0">
                <a:solidFill>
                  <a:schemeClr val="tx1"/>
                </a:solidFill>
                <a:cs typeface="Times New Roman" pitchFamily="18" charset="0"/>
              </a:rPr>
              <a:t> bordo bulamacı ile ilaçlama yapılır.</a:t>
            </a:r>
          </a:p>
          <a:p>
            <a:pPr marL="0" indent="0">
              <a:buNone/>
            </a:pPr>
            <a:r>
              <a:rPr lang="tr-TR" sz="1800" b="1" dirty="0">
                <a:solidFill>
                  <a:schemeClr val="tx1"/>
                </a:solidFill>
                <a:cs typeface="Times New Roman" pitchFamily="18" charset="0"/>
              </a:rPr>
              <a:t>Şeftalide yaprak kıvırcıklığı </a:t>
            </a:r>
            <a:r>
              <a:rPr lang="tr-TR" sz="1800" dirty="0">
                <a:solidFill>
                  <a:schemeClr val="tx1"/>
                </a:solidFill>
                <a:cs typeface="Times New Roman" pitchFamily="18" charset="0"/>
              </a:rPr>
              <a:t>hastalığı için tomurcukların kabarmaya başladığı dönemde % 2‘lik bordo bulamacı uygulanır.</a:t>
            </a:r>
          </a:p>
          <a:p>
            <a:pPr marL="0" indent="0">
              <a:buNone/>
            </a:pPr>
            <a:r>
              <a:rPr lang="tr-TR" sz="1800" b="1" dirty="0">
                <a:solidFill>
                  <a:schemeClr val="tx1"/>
                </a:solidFill>
                <a:cs typeface="Times New Roman" pitchFamily="18" charset="0"/>
              </a:rPr>
              <a:t>Kiraz dal yanıklığı </a:t>
            </a:r>
            <a:r>
              <a:rPr lang="tr-TR" sz="1800" dirty="0">
                <a:solidFill>
                  <a:schemeClr val="tx1"/>
                </a:solidFill>
                <a:cs typeface="Times New Roman" pitchFamily="18" charset="0"/>
              </a:rPr>
              <a:t>hastalığında, sonbaharda yaprak dökülmeye başladığında % 1’ </a:t>
            </a:r>
            <a:r>
              <a:rPr lang="tr-TR" sz="1800" dirty="0" err="1">
                <a:solidFill>
                  <a:schemeClr val="tx1"/>
                </a:solidFill>
                <a:cs typeface="Times New Roman" pitchFamily="18" charset="0"/>
              </a:rPr>
              <a:t>lik</a:t>
            </a:r>
            <a:r>
              <a:rPr lang="tr-TR" sz="1800" dirty="0">
                <a:solidFill>
                  <a:schemeClr val="tx1"/>
                </a:solidFill>
                <a:cs typeface="Times New Roman" pitchFamily="18" charset="0"/>
              </a:rPr>
              <a:t> bordo bulamacı ile birinci ilaçlama, ilkbaharda gözler uyanmak üzere iken % 0.6’ </a:t>
            </a:r>
            <a:r>
              <a:rPr lang="tr-TR" sz="1800" dirty="0" err="1">
                <a:solidFill>
                  <a:schemeClr val="tx1"/>
                </a:solidFill>
                <a:cs typeface="Times New Roman" pitchFamily="18" charset="0"/>
              </a:rPr>
              <a:t>lık</a:t>
            </a:r>
            <a:r>
              <a:rPr lang="tr-TR" sz="1800" dirty="0">
                <a:solidFill>
                  <a:schemeClr val="tx1"/>
                </a:solidFill>
                <a:cs typeface="Times New Roman" pitchFamily="18" charset="0"/>
              </a:rPr>
              <a:t> bordo bulamacı ile ikinci ilaçlama yapılır. </a:t>
            </a:r>
            <a:endParaRPr lang="tr-TR" sz="1800" dirty="0" smtClean="0">
              <a:solidFill>
                <a:schemeClr val="tx1"/>
              </a:solidFill>
              <a:cs typeface="Times New Roman" pitchFamily="18" charset="0"/>
            </a:endParaRPr>
          </a:p>
          <a:p>
            <a:pPr marL="0" indent="0">
              <a:buNone/>
            </a:pPr>
            <a:r>
              <a:rPr lang="tr-TR" sz="1800" b="1" dirty="0" smtClean="0">
                <a:solidFill>
                  <a:schemeClr val="tx1"/>
                </a:solidFill>
                <a:cs typeface="Times New Roman" pitchFamily="18" charset="0"/>
              </a:rPr>
              <a:t>Kirazda </a:t>
            </a:r>
            <a:r>
              <a:rPr lang="tr-TR" sz="1800" b="1" dirty="0">
                <a:solidFill>
                  <a:schemeClr val="tx1"/>
                </a:solidFill>
                <a:cs typeface="Times New Roman" pitchFamily="18" charset="0"/>
              </a:rPr>
              <a:t>yaprak delen </a:t>
            </a:r>
            <a:r>
              <a:rPr lang="tr-TR" sz="1800" dirty="0">
                <a:solidFill>
                  <a:schemeClr val="tx1"/>
                </a:solidFill>
                <a:cs typeface="Times New Roman" pitchFamily="18" charset="0"/>
              </a:rPr>
              <a:t>hastalığı </a:t>
            </a:r>
            <a:r>
              <a:rPr lang="tr-TR" sz="1800" dirty="0" smtClean="0">
                <a:solidFill>
                  <a:schemeClr val="tx1"/>
                </a:solidFill>
                <a:cs typeface="Times New Roman" pitchFamily="18" charset="0"/>
              </a:rPr>
              <a:t>için sonbaharda </a:t>
            </a:r>
            <a:r>
              <a:rPr lang="tr-TR" sz="1800" dirty="0">
                <a:solidFill>
                  <a:schemeClr val="tx1"/>
                </a:solidFill>
                <a:cs typeface="Times New Roman" pitchFamily="18" charset="0"/>
              </a:rPr>
              <a:t>yapraklar döküldükten hemen sonra % </a:t>
            </a:r>
            <a:r>
              <a:rPr lang="tr-TR" sz="1800" dirty="0" smtClean="0">
                <a:solidFill>
                  <a:schemeClr val="tx1"/>
                </a:solidFill>
                <a:cs typeface="Times New Roman" pitchFamily="18" charset="0"/>
              </a:rPr>
              <a:t>3’lük birinci </a:t>
            </a:r>
            <a:r>
              <a:rPr lang="tr-TR" sz="1800" dirty="0">
                <a:solidFill>
                  <a:schemeClr val="tx1"/>
                </a:solidFill>
                <a:cs typeface="Times New Roman" pitchFamily="18" charset="0"/>
              </a:rPr>
              <a:t>ilaçlama ve ilkbaharda çiçek </a:t>
            </a:r>
            <a:r>
              <a:rPr lang="tr-TR" sz="1800" dirty="0" smtClean="0">
                <a:solidFill>
                  <a:schemeClr val="tx1"/>
                </a:solidFill>
                <a:cs typeface="Times New Roman" pitchFamily="18" charset="0"/>
              </a:rPr>
              <a:t>tomurcukları açılmadan </a:t>
            </a:r>
            <a:r>
              <a:rPr lang="tr-TR" sz="1800" dirty="0">
                <a:solidFill>
                  <a:schemeClr val="tx1"/>
                </a:solidFill>
                <a:cs typeface="Times New Roman" pitchFamily="18" charset="0"/>
              </a:rPr>
              <a:t>önce de % </a:t>
            </a:r>
            <a:r>
              <a:rPr lang="tr-TR" sz="1800" dirty="0" smtClean="0">
                <a:solidFill>
                  <a:schemeClr val="tx1"/>
                </a:solidFill>
                <a:cs typeface="Times New Roman" pitchFamily="18" charset="0"/>
              </a:rPr>
              <a:t>1’lik </a:t>
            </a:r>
            <a:r>
              <a:rPr lang="tr-TR" sz="1800" dirty="0">
                <a:solidFill>
                  <a:schemeClr val="tx1"/>
                </a:solidFill>
                <a:cs typeface="Times New Roman" pitchFamily="18" charset="0"/>
              </a:rPr>
              <a:t>ikinci ilaçlama yapılır. </a:t>
            </a:r>
          </a:p>
          <a:p>
            <a:pPr marL="0" indent="0">
              <a:buNone/>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604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7504" y="188640"/>
            <a:ext cx="8928992" cy="432048"/>
          </a:xfrm>
        </p:spPr>
        <p:txBody>
          <a:bodyPr>
            <a:normAutofit fontScale="90000"/>
          </a:bodyPr>
          <a:lstStyle/>
          <a:p>
            <a:r>
              <a:rPr lang="tr-TR" b="1" dirty="0" smtClean="0">
                <a:solidFill>
                  <a:schemeClr val="tx1"/>
                </a:solidFill>
              </a:rPr>
              <a:t/>
            </a:r>
            <a:br>
              <a:rPr lang="tr-TR" b="1" dirty="0" smtClean="0">
                <a:solidFill>
                  <a:schemeClr val="tx1"/>
                </a:solidFill>
              </a:rPr>
            </a:br>
            <a:r>
              <a:rPr lang="tr-TR" b="1" dirty="0">
                <a:solidFill>
                  <a:schemeClr val="tx1"/>
                </a:solidFill>
              </a:rPr>
              <a:t/>
            </a:r>
            <a:br>
              <a:rPr lang="tr-TR" b="1" dirty="0">
                <a:solidFill>
                  <a:schemeClr val="tx1"/>
                </a:solidFill>
              </a:rPr>
            </a:br>
            <a:r>
              <a:rPr lang="tr-TR" b="1" dirty="0" smtClean="0">
                <a:solidFill>
                  <a:schemeClr val="tx1"/>
                </a:solidFill>
              </a:rPr>
              <a:t/>
            </a:r>
            <a:br>
              <a:rPr lang="tr-TR" b="1" dirty="0" smtClean="0">
                <a:solidFill>
                  <a:schemeClr val="tx1"/>
                </a:solidFill>
              </a:rPr>
            </a:br>
            <a:r>
              <a:rPr lang="tr-TR" b="1" dirty="0">
                <a:solidFill>
                  <a:schemeClr val="tx1"/>
                </a:solidFill>
              </a:rPr>
              <a:t/>
            </a:r>
            <a:br>
              <a:rPr lang="tr-TR" b="1" dirty="0">
                <a:solidFill>
                  <a:schemeClr val="tx1"/>
                </a:solidFill>
              </a:rPr>
            </a:br>
            <a:endParaRPr lang="tr-TR" b="1" dirty="0">
              <a:solidFill>
                <a:schemeClr val="tx1"/>
              </a:solidFill>
            </a:endParaRPr>
          </a:p>
        </p:txBody>
      </p:sp>
      <p:sp>
        <p:nvSpPr>
          <p:cNvPr id="3" name="Alt Başlık 2"/>
          <p:cNvSpPr>
            <a:spLocks noGrp="1"/>
          </p:cNvSpPr>
          <p:nvPr>
            <p:ph type="subTitle" idx="1"/>
          </p:nvPr>
        </p:nvSpPr>
        <p:spPr>
          <a:xfrm>
            <a:off x="0" y="0"/>
            <a:ext cx="9144000" cy="6858000"/>
          </a:xfrm>
          <a:solidFill>
            <a:schemeClr val="accent5">
              <a:lumMod val="20000"/>
              <a:lumOff val="80000"/>
            </a:schemeClr>
          </a:solidFill>
        </p:spPr>
        <p:txBody>
          <a:bodyPr>
            <a:normAutofit/>
          </a:bodyPr>
          <a:lstStyle/>
          <a:p>
            <a:r>
              <a:rPr lang="tr-TR" sz="2400" b="1" dirty="0">
                <a:solidFill>
                  <a:srgbClr val="FF0000"/>
                </a:solidFill>
              </a:rPr>
              <a:t>YASAL (KANUNSAL) ÖNLEMLER</a:t>
            </a:r>
            <a:endParaRPr lang="tr-TR" sz="2400" b="1" dirty="0" smtClean="0">
              <a:solidFill>
                <a:srgbClr val="FF0000"/>
              </a:solidFill>
            </a:endParaRPr>
          </a:p>
          <a:p>
            <a:r>
              <a:rPr lang="tr-TR" sz="2200" b="1" dirty="0">
                <a:solidFill>
                  <a:schemeClr val="tx1"/>
                </a:solidFill>
                <a:cs typeface="Times New Roman" pitchFamily="18" charset="0"/>
              </a:rPr>
              <a:t>İç Karantinaya Tabi Hastalıklar</a:t>
            </a:r>
          </a:p>
          <a:p>
            <a:pPr algn="l"/>
            <a:r>
              <a:rPr lang="tr-TR" sz="2200" b="1" dirty="0" smtClean="0">
                <a:solidFill>
                  <a:srgbClr val="0070C0"/>
                </a:solidFill>
                <a:cs typeface="Times New Roman" pitchFamily="18" charset="0"/>
              </a:rPr>
              <a:t>BAKTERİLER:</a:t>
            </a:r>
          </a:p>
          <a:p>
            <a:pPr algn="l"/>
            <a:r>
              <a:rPr lang="tr-TR" sz="2200" b="1" dirty="0" smtClean="0">
                <a:solidFill>
                  <a:schemeClr val="tx1"/>
                </a:solidFill>
                <a:cs typeface="Times New Roman" pitchFamily="18" charset="0"/>
              </a:rPr>
              <a:t>1-</a:t>
            </a:r>
            <a:r>
              <a:rPr lang="tr-TR" sz="2200" dirty="0" smtClean="0">
                <a:solidFill>
                  <a:schemeClr val="tx1"/>
                </a:solidFill>
                <a:cs typeface="Times New Roman" pitchFamily="18" charset="0"/>
              </a:rPr>
              <a:t> </a:t>
            </a:r>
            <a:r>
              <a:rPr lang="tr-TR" sz="2200" i="1" dirty="0" err="1">
                <a:solidFill>
                  <a:schemeClr val="tx1"/>
                </a:solidFill>
                <a:cs typeface="Times New Roman" pitchFamily="18" charset="0"/>
              </a:rPr>
              <a:t>Acidovorax</a:t>
            </a:r>
            <a:r>
              <a:rPr lang="tr-TR" sz="2200" i="1" dirty="0">
                <a:solidFill>
                  <a:schemeClr val="tx1"/>
                </a:solidFill>
                <a:cs typeface="Times New Roman" pitchFamily="18" charset="0"/>
              </a:rPr>
              <a:t> </a:t>
            </a:r>
            <a:r>
              <a:rPr lang="tr-TR" sz="2200" i="1" dirty="0" err="1">
                <a:solidFill>
                  <a:schemeClr val="tx1"/>
                </a:solidFill>
                <a:cs typeface="Times New Roman" pitchFamily="18" charset="0"/>
              </a:rPr>
              <a:t>avenae</a:t>
            </a:r>
            <a:r>
              <a:rPr lang="tr-TR" sz="2200" i="1" dirty="0">
                <a:solidFill>
                  <a:schemeClr val="tx1"/>
                </a:solidFill>
                <a:cs typeface="Times New Roman" pitchFamily="18" charset="0"/>
              </a:rPr>
              <a:t> </a:t>
            </a:r>
            <a:r>
              <a:rPr lang="tr-TR" sz="2200" dirty="0" err="1">
                <a:solidFill>
                  <a:schemeClr val="tx1"/>
                </a:solidFill>
                <a:cs typeface="Times New Roman" pitchFamily="18" charset="0"/>
              </a:rPr>
              <a:t>subsp</a:t>
            </a:r>
            <a:r>
              <a:rPr lang="tr-TR" sz="2200" dirty="0">
                <a:solidFill>
                  <a:schemeClr val="tx1"/>
                </a:solidFill>
                <a:cs typeface="Times New Roman" pitchFamily="18" charset="0"/>
              </a:rPr>
              <a:t>. </a:t>
            </a:r>
            <a:r>
              <a:rPr lang="tr-TR" sz="2200" i="1" dirty="0" err="1">
                <a:solidFill>
                  <a:schemeClr val="tx1"/>
                </a:solidFill>
                <a:cs typeface="Times New Roman" pitchFamily="18" charset="0"/>
              </a:rPr>
              <a:t>c</a:t>
            </a:r>
            <a:r>
              <a:rPr lang="tr-TR" sz="2200" i="1" dirty="0" err="1" smtClean="0">
                <a:solidFill>
                  <a:schemeClr val="tx1"/>
                </a:solidFill>
                <a:cs typeface="Times New Roman" pitchFamily="18" charset="0"/>
              </a:rPr>
              <a:t>itrulli</a:t>
            </a:r>
            <a:r>
              <a:rPr lang="tr-TR" sz="2200" dirty="0" smtClean="0">
                <a:solidFill>
                  <a:schemeClr val="tx1"/>
                </a:solidFill>
                <a:cs typeface="Times New Roman" pitchFamily="18" charset="0"/>
              </a:rPr>
              <a:t> (Karpuz </a:t>
            </a:r>
            <a:r>
              <a:rPr lang="tr-TR" sz="2200" dirty="0">
                <a:solidFill>
                  <a:schemeClr val="tx1"/>
                </a:solidFill>
                <a:cs typeface="Times New Roman" pitchFamily="18" charset="0"/>
              </a:rPr>
              <a:t>M</a:t>
            </a:r>
            <a:r>
              <a:rPr lang="tr-TR" sz="2200" dirty="0" smtClean="0">
                <a:solidFill>
                  <a:schemeClr val="tx1"/>
                </a:solidFill>
                <a:cs typeface="Times New Roman" pitchFamily="18" charset="0"/>
              </a:rPr>
              <a:t>eyve </a:t>
            </a:r>
            <a:r>
              <a:rPr lang="tr-TR" sz="2200" dirty="0">
                <a:solidFill>
                  <a:schemeClr val="tx1"/>
                </a:solidFill>
                <a:cs typeface="Times New Roman" pitchFamily="18" charset="0"/>
              </a:rPr>
              <a:t>Y</a:t>
            </a:r>
            <a:r>
              <a:rPr lang="tr-TR" sz="2200" dirty="0" smtClean="0">
                <a:solidFill>
                  <a:schemeClr val="tx1"/>
                </a:solidFill>
                <a:cs typeface="Times New Roman" pitchFamily="18" charset="0"/>
              </a:rPr>
              <a:t>anıklığı)</a:t>
            </a:r>
          </a:p>
          <a:p>
            <a:pPr algn="l"/>
            <a:r>
              <a:rPr lang="tr-TR" sz="2200" b="1" dirty="0" smtClean="0">
                <a:solidFill>
                  <a:schemeClr val="tx1"/>
                </a:solidFill>
                <a:cs typeface="Times New Roman" pitchFamily="18" charset="0"/>
              </a:rPr>
              <a:t>2-</a:t>
            </a:r>
            <a:r>
              <a:rPr lang="tr-TR" sz="2200" dirty="0" smtClean="0">
                <a:solidFill>
                  <a:schemeClr val="tx1"/>
                </a:solidFill>
                <a:cs typeface="Times New Roman" pitchFamily="18" charset="0"/>
              </a:rPr>
              <a:t> </a:t>
            </a:r>
            <a:r>
              <a:rPr lang="pt-BR" sz="2200" i="1" dirty="0">
                <a:solidFill>
                  <a:schemeClr val="tx1"/>
                </a:solidFill>
                <a:cs typeface="Times New Roman" pitchFamily="18" charset="0"/>
              </a:rPr>
              <a:t>Agrobacterium </a:t>
            </a:r>
            <a:r>
              <a:rPr lang="pt-BR" sz="2200" i="1" dirty="0" smtClean="0">
                <a:solidFill>
                  <a:schemeClr val="tx1"/>
                </a:solidFill>
                <a:cs typeface="Times New Roman" pitchFamily="18" charset="0"/>
              </a:rPr>
              <a:t>vitis</a:t>
            </a:r>
            <a:r>
              <a:rPr lang="tr-TR" sz="2200" dirty="0" smtClean="0">
                <a:solidFill>
                  <a:schemeClr val="tx1"/>
                </a:solidFill>
                <a:cs typeface="Times New Roman" pitchFamily="18" charset="0"/>
              </a:rPr>
              <a:t> </a:t>
            </a:r>
            <a:r>
              <a:rPr lang="pt-BR" sz="2200" dirty="0" smtClean="0">
                <a:solidFill>
                  <a:schemeClr val="tx1"/>
                </a:solidFill>
                <a:cs typeface="Times New Roman" pitchFamily="18" charset="0"/>
              </a:rPr>
              <a:t>(Bağ </a:t>
            </a:r>
            <a:r>
              <a:rPr lang="tr-TR" sz="2200" dirty="0">
                <a:solidFill>
                  <a:schemeClr val="tx1"/>
                </a:solidFill>
                <a:cs typeface="Times New Roman" pitchFamily="18" charset="0"/>
              </a:rPr>
              <a:t>K</a:t>
            </a:r>
            <a:r>
              <a:rPr lang="pt-BR" sz="2200" dirty="0" smtClean="0">
                <a:solidFill>
                  <a:schemeClr val="tx1"/>
                </a:solidFill>
                <a:cs typeface="Times New Roman" pitchFamily="18" charset="0"/>
              </a:rPr>
              <a:t>ök </a:t>
            </a:r>
            <a:r>
              <a:rPr lang="tr-TR" sz="2200" dirty="0">
                <a:solidFill>
                  <a:schemeClr val="tx1"/>
                </a:solidFill>
                <a:cs typeface="Times New Roman" pitchFamily="18" charset="0"/>
              </a:rPr>
              <a:t>U</a:t>
            </a:r>
            <a:r>
              <a:rPr lang="pt-BR" sz="2200" dirty="0" smtClean="0">
                <a:solidFill>
                  <a:schemeClr val="tx1"/>
                </a:solidFill>
                <a:cs typeface="Times New Roman" pitchFamily="18" charset="0"/>
              </a:rPr>
              <a:t>ru)</a:t>
            </a:r>
            <a:endParaRPr lang="tr-TR" sz="2200" dirty="0" smtClean="0">
              <a:solidFill>
                <a:schemeClr val="tx1"/>
              </a:solidFill>
              <a:cs typeface="Times New Roman" pitchFamily="18" charset="0"/>
            </a:endParaRPr>
          </a:p>
          <a:p>
            <a:pPr algn="l"/>
            <a:r>
              <a:rPr lang="tr-TR" sz="2200" b="1" dirty="0">
                <a:solidFill>
                  <a:schemeClr val="tx1"/>
                </a:solidFill>
                <a:cs typeface="Times New Roman" pitchFamily="18" charset="0"/>
              </a:rPr>
              <a:t>3-</a:t>
            </a:r>
            <a:r>
              <a:rPr lang="tr-TR" sz="2200" dirty="0">
                <a:solidFill>
                  <a:schemeClr val="tx1"/>
                </a:solidFill>
                <a:cs typeface="Times New Roman" pitchFamily="18" charset="0"/>
              </a:rPr>
              <a:t> </a:t>
            </a:r>
            <a:r>
              <a:rPr lang="tr-TR" sz="2200" i="1" dirty="0" err="1">
                <a:solidFill>
                  <a:schemeClr val="tx1"/>
                </a:solidFill>
                <a:cs typeface="Times New Roman" pitchFamily="18" charset="0"/>
              </a:rPr>
              <a:t>Clavibacter</a:t>
            </a:r>
            <a:r>
              <a:rPr lang="tr-TR" sz="2200" i="1" dirty="0">
                <a:solidFill>
                  <a:schemeClr val="tx1"/>
                </a:solidFill>
                <a:cs typeface="Times New Roman" pitchFamily="18" charset="0"/>
              </a:rPr>
              <a:t> </a:t>
            </a:r>
            <a:r>
              <a:rPr lang="tr-TR" sz="2200" i="1" dirty="0" err="1">
                <a:solidFill>
                  <a:schemeClr val="tx1"/>
                </a:solidFill>
                <a:cs typeface="Times New Roman" pitchFamily="18" charset="0"/>
              </a:rPr>
              <a:t>michiganensis</a:t>
            </a:r>
            <a:r>
              <a:rPr lang="tr-TR" sz="2200" i="1" dirty="0">
                <a:solidFill>
                  <a:schemeClr val="tx1"/>
                </a:solidFill>
                <a:cs typeface="Times New Roman" pitchFamily="18" charset="0"/>
              </a:rPr>
              <a:t> </a:t>
            </a:r>
            <a:r>
              <a:rPr lang="tr-TR" sz="2200" dirty="0" err="1">
                <a:solidFill>
                  <a:schemeClr val="tx1"/>
                </a:solidFill>
                <a:cs typeface="Times New Roman" pitchFamily="18" charset="0"/>
              </a:rPr>
              <a:t>subsp</a:t>
            </a:r>
            <a:r>
              <a:rPr lang="tr-TR" sz="2200" dirty="0">
                <a:solidFill>
                  <a:schemeClr val="tx1"/>
                </a:solidFill>
                <a:cs typeface="Times New Roman" pitchFamily="18" charset="0"/>
              </a:rPr>
              <a:t>. </a:t>
            </a:r>
            <a:r>
              <a:rPr lang="tr-TR" sz="2200" i="1" dirty="0" err="1" smtClean="0">
                <a:solidFill>
                  <a:schemeClr val="tx1"/>
                </a:solidFill>
                <a:cs typeface="Times New Roman" pitchFamily="18" charset="0"/>
              </a:rPr>
              <a:t>michiganensis</a:t>
            </a:r>
            <a:r>
              <a:rPr lang="tr-TR" sz="2200" dirty="0" smtClean="0">
                <a:solidFill>
                  <a:schemeClr val="tx1"/>
                </a:solidFill>
                <a:cs typeface="Times New Roman" pitchFamily="18" charset="0"/>
              </a:rPr>
              <a:t> (Domateste Bakteriyel Kanser </a:t>
            </a:r>
            <a:r>
              <a:rPr lang="tr-TR" sz="2200" dirty="0">
                <a:solidFill>
                  <a:schemeClr val="tx1"/>
                </a:solidFill>
                <a:cs typeface="Times New Roman" pitchFamily="18" charset="0"/>
              </a:rPr>
              <a:t>ve </a:t>
            </a:r>
            <a:r>
              <a:rPr lang="tr-TR" sz="2200" dirty="0" smtClean="0">
                <a:solidFill>
                  <a:schemeClr val="tx1"/>
                </a:solidFill>
                <a:cs typeface="Times New Roman" pitchFamily="18" charset="0"/>
              </a:rPr>
              <a:t>Solgunluk</a:t>
            </a:r>
            <a:r>
              <a:rPr lang="tr-TR" sz="2200" dirty="0">
                <a:solidFill>
                  <a:schemeClr val="tx1"/>
                </a:solidFill>
                <a:cs typeface="Times New Roman" pitchFamily="18" charset="0"/>
              </a:rPr>
              <a:t>) </a:t>
            </a:r>
            <a:endParaRPr lang="tr-TR" sz="2200" dirty="0" smtClean="0">
              <a:solidFill>
                <a:schemeClr val="tx1"/>
              </a:solidFill>
              <a:cs typeface="Times New Roman" pitchFamily="18" charset="0"/>
            </a:endParaRPr>
          </a:p>
          <a:p>
            <a:pPr algn="l"/>
            <a:r>
              <a:rPr lang="tr-TR" sz="2200" b="1" dirty="0">
                <a:solidFill>
                  <a:schemeClr val="tx1"/>
                </a:solidFill>
                <a:cs typeface="Times New Roman" pitchFamily="18" charset="0"/>
              </a:rPr>
              <a:t>4-</a:t>
            </a:r>
            <a:r>
              <a:rPr lang="tr-TR" sz="2200" dirty="0">
                <a:solidFill>
                  <a:schemeClr val="tx1"/>
                </a:solidFill>
                <a:cs typeface="Times New Roman" pitchFamily="18" charset="0"/>
              </a:rPr>
              <a:t> </a:t>
            </a:r>
            <a:r>
              <a:rPr lang="tr-TR" sz="2200" i="1" dirty="0" err="1">
                <a:solidFill>
                  <a:schemeClr val="tx1"/>
                </a:solidFill>
                <a:cs typeface="Times New Roman" pitchFamily="18" charset="0"/>
              </a:rPr>
              <a:t>Erwinia</a:t>
            </a:r>
            <a:r>
              <a:rPr lang="tr-TR" sz="2200" i="1" dirty="0">
                <a:solidFill>
                  <a:schemeClr val="tx1"/>
                </a:solidFill>
                <a:cs typeface="Times New Roman" pitchFamily="18" charset="0"/>
              </a:rPr>
              <a:t> amylovora </a:t>
            </a:r>
            <a:r>
              <a:rPr lang="tr-TR" sz="2200" dirty="0" smtClean="0">
                <a:solidFill>
                  <a:schemeClr val="tx1"/>
                </a:solidFill>
                <a:cs typeface="Times New Roman" pitchFamily="18" charset="0"/>
              </a:rPr>
              <a:t>(Yumuşak Çekirdeklilerde Ateş Yanıklığı)</a:t>
            </a:r>
            <a:endParaRPr lang="tr-TR" sz="2200" dirty="0">
              <a:solidFill>
                <a:schemeClr val="tx1"/>
              </a:solidFill>
              <a:cs typeface="Times New Roman" pitchFamily="18" charset="0"/>
            </a:endParaRPr>
          </a:p>
          <a:p>
            <a:pPr algn="l"/>
            <a:r>
              <a:rPr lang="tr-TR" sz="2200" b="1" dirty="0" smtClean="0">
                <a:solidFill>
                  <a:schemeClr val="tx1"/>
                </a:solidFill>
                <a:cs typeface="Times New Roman" pitchFamily="18" charset="0"/>
              </a:rPr>
              <a:t>5-</a:t>
            </a:r>
            <a:r>
              <a:rPr lang="tr-TR" sz="2200" dirty="0" smtClean="0">
                <a:solidFill>
                  <a:schemeClr val="tx1"/>
                </a:solidFill>
                <a:cs typeface="Times New Roman" pitchFamily="18" charset="0"/>
              </a:rPr>
              <a:t> </a:t>
            </a:r>
            <a:r>
              <a:rPr lang="nn-NO" sz="2200" i="1" dirty="0">
                <a:solidFill>
                  <a:schemeClr val="tx1"/>
                </a:solidFill>
                <a:cs typeface="Times New Roman" pitchFamily="18" charset="0"/>
              </a:rPr>
              <a:t>Ralstonia </a:t>
            </a:r>
            <a:r>
              <a:rPr lang="nn-NO" sz="2200" i="1" dirty="0" smtClean="0">
                <a:solidFill>
                  <a:schemeClr val="tx1"/>
                </a:solidFill>
                <a:cs typeface="Times New Roman" pitchFamily="18" charset="0"/>
              </a:rPr>
              <a:t>solanacearum</a:t>
            </a:r>
            <a:r>
              <a:rPr lang="tr-TR" sz="2200" i="1" dirty="0" smtClean="0">
                <a:solidFill>
                  <a:schemeClr val="tx1"/>
                </a:solidFill>
                <a:cs typeface="Times New Roman" pitchFamily="18" charset="0"/>
              </a:rPr>
              <a:t> </a:t>
            </a:r>
            <a:r>
              <a:rPr lang="nn-NO" sz="2200" dirty="0" smtClean="0">
                <a:solidFill>
                  <a:schemeClr val="tx1"/>
                </a:solidFill>
                <a:cs typeface="Times New Roman" pitchFamily="18" charset="0"/>
              </a:rPr>
              <a:t>(Patateste </a:t>
            </a:r>
            <a:r>
              <a:rPr lang="tr-TR" sz="2200" dirty="0" smtClean="0">
                <a:solidFill>
                  <a:schemeClr val="tx1"/>
                </a:solidFill>
                <a:cs typeface="Times New Roman" pitchFamily="18" charset="0"/>
              </a:rPr>
              <a:t>K</a:t>
            </a:r>
            <a:r>
              <a:rPr lang="nn-NO" sz="2200" dirty="0" smtClean="0">
                <a:solidFill>
                  <a:schemeClr val="tx1"/>
                </a:solidFill>
                <a:cs typeface="Times New Roman" pitchFamily="18" charset="0"/>
              </a:rPr>
              <a:t>ahverengi </a:t>
            </a:r>
            <a:r>
              <a:rPr lang="tr-TR" sz="2200" dirty="0" smtClean="0">
                <a:solidFill>
                  <a:schemeClr val="tx1"/>
                </a:solidFill>
                <a:cs typeface="Times New Roman" pitchFamily="18" charset="0"/>
              </a:rPr>
              <a:t>Ç</a:t>
            </a:r>
            <a:r>
              <a:rPr lang="nn-NO" sz="2200" dirty="0" smtClean="0">
                <a:solidFill>
                  <a:schemeClr val="tx1"/>
                </a:solidFill>
                <a:cs typeface="Times New Roman" pitchFamily="18" charset="0"/>
              </a:rPr>
              <a:t>ürüklük ve</a:t>
            </a:r>
            <a:r>
              <a:rPr lang="tr-TR" sz="2200" dirty="0" smtClean="0">
                <a:solidFill>
                  <a:schemeClr val="tx1"/>
                </a:solidFill>
                <a:cs typeface="Times New Roman" pitchFamily="18" charset="0"/>
              </a:rPr>
              <a:t> </a:t>
            </a:r>
            <a:r>
              <a:rPr lang="tr-TR" sz="2200" dirty="0">
                <a:solidFill>
                  <a:schemeClr val="tx1"/>
                </a:solidFill>
                <a:cs typeface="Times New Roman" pitchFamily="18" charset="0"/>
              </a:rPr>
              <a:t>B</a:t>
            </a:r>
            <a:r>
              <a:rPr lang="nn-NO" sz="2200" dirty="0" smtClean="0">
                <a:solidFill>
                  <a:schemeClr val="tx1"/>
                </a:solidFill>
                <a:cs typeface="Times New Roman" pitchFamily="18" charset="0"/>
              </a:rPr>
              <a:t>akteriyel </a:t>
            </a:r>
            <a:r>
              <a:rPr lang="tr-TR" sz="2200" dirty="0" smtClean="0">
                <a:solidFill>
                  <a:schemeClr val="tx1"/>
                </a:solidFill>
                <a:cs typeface="Times New Roman" pitchFamily="18" charset="0"/>
              </a:rPr>
              <a:t>S</a:t>
            </a:r>
            <a:r>
              <a:rPr lang="nn-NO" sz="2200" dirty="0" smtClean="0">
                <a:solidFill>
                  <a:schemeClr val="tx1"/>
                </a:solidFill>
                <a:cs typeface="Times New Roman" pitchFamily="18" charset="0"/>
              </a:rPr>
              <a:t>olgunluk)</a:t>
            </a:r>
            <a:endParaRPr lang="tr-TR" sz="2200" dirty="0" smtClean="0">
              <a:solidFill>
                <a:schemeClr val="tx1"/>
              </a:solidFill>
              <a:cs typeface="Times New Roman" pitchFamily="18" charset="0"/>
            </a:endParaRPr>
          </a:p>
          <a:p>
            <a:pPr algn="l"/>
            <a:r>
              <a:rPr lang="tr-TR" sz="2200" b="1" dirty="0">
                <a:solidFill>
                  <a:schemeClr val="tx1"/>
                </a:solidFill>
                <a:cs typeface="Times New Roman" pitchFamily="18" charset="0"/>
              </a:rPr>
              <a:t>6-</a:t>
            </a:r>
            <a:r>
              <a:rPr lang="tr-TR" sz="2200" dirty="0">
                <a:solidFill>
                  <a:schemeClr val="tx1"/>
                </a:solidFill>
                <a:cs typeface="Times New Roman" pitchFamily="18" charset="0"/>
              </a:rPr>
              <a:t> </a:t>
            </a:r>
            <a:r>
              <a:rPr lang="tr-TR" sz="2200" i="1" dirty="0" err="1">
                <a:solidFill>
                  <a:schemeClr val="tx1"/>
                </a:solidFill>
                <a:cs typeface="Times New Roman" pitchFamily="18" charset="0"/>
              </a:rPr>
              <a:t>Xanthomonas</a:t>
            </a:r>
            <a:r>
              <a:rPr lang="tr-TR" sz="2200" i="1" dirty="0">
                <a:solidFill>
                  <a:schemeClr val="tx1"/>
                </a:solidFill>
                <a:cs typeface="Times New Roman" pitchFamily="18" charset="0"/>
              </a:rPr>
              <a:t> </a:t>
            </a:r>
            <a:r>
              <a:rPr lang="tr-TR" sz="2200" i="1" dirty="0" err="1">
                <a:solidFill>
                  <a:schemeClr val="tx1"/>
                </a:solidFill>
                <a:cs typeface="Times New Roman" pitchFamily="18" charset="0"/>
              </a:rPr>
              <a:t>arboricola</a:t>
            </a:r>
            <a:r>
              <a:rPr lang="tr-TR" sz="2200" i="1" dirty="0">
                <a:solidFill>
                  <a:schemeClr val="tx1"/>
                </a:solidFill>
                <a:cs typeface="Times New Roman" pitchFamily="18" charset="0"/>
              </a:rPr>
              <a:t> </a:t>
            </a:r>
            <a:r>
              <a:rPr lang="tr-TR" sz="2200" dirty="0" err="1">
                <a:solidFill>
                  <a:schemeClr val="tx1"/>
                </a:solidFill>
                <a:cs typeface="Times New Roman" pitchFamily="18" charset="0"/>
              </a:rPr>
              <a:t>pv</a:t>
            </a:r>
            <a:r>
              <a:rPr lang="tr-TR" sz="2200" dirty="0">
                <a:solidFill>
                  <a:schemeClr val="tx1"/>
                </a:solidFill>
                <a:cs typeface="Times New Roman" pitchFamily="18" charset="0"/>
              </a:rPr>
              <a:t>. </a:t>
            </a:r>
            <a:r>
              <a:rPr lang="tr-TR" sz="2200" i="1" dirty="0">
                <a:solidFill>
                  <a:schemeClr val="tx1"/>
                </a:solidFill>
                <a:cs typeface="Times New Roman" pitchFamily="18" charset="0"/>
              </a:rPr>
              <a:t>corylina</a:t>
            </a:r>
            <a:r>
              <a:rPr lang="tr-TR" sz="2200" dirty="0">
                <a:solidFill>
                  <a:schemeClr val="tx1"/>
                </a:solidFill>
                <a:cs typeface="Times New Roman" pitchFamily="18" charset="0"/>
              </a:rPr>
              <a:t> (Fındık </a:t>
            </a:r>
            <a:r>
              <a:rPr lang="tr-TR" sz="2200" dirty="0" smtClean="0">
                <a:solidFill>
                  <a:schemeClr val="tx1"/>
                </a:solidFill>
                <a:cs typeface="Times New Roman" pitchFamily="18" charset="0"/>
              </a:rPr>
              <a:t>Bakteriyel Yanıklığı</a:t>
            </a:r>
            <a:r>
              <a:rPr lang="tr-TR" sz="2200" dirty="0">
                <a:solidFill>
                  <a:schemeClr val="tx1"/>
                </a:solidFill>
                <a:cs typeface="Times New Roman" pitchFamily="18" charset="0"/>
              </a:rPr>
              <a:t>)</a:t>
            </a:r>
          </a:p>
          <a:p>
            <a:pPr algn="l"/>
            <a:r>
              <a:rPr lang="tr-TR" sz="2200" b="1" dirty="0">
                <a:solidFill>
                  <a:schemeClr val="tx1"/>
                </a:solidFill>
                <a:cs typeface="Times New Roman" pitchFamily="18" charset="0"/>
              </a:rPr>
              <a:t>7-</a:t>
            </a:r>
            <a:r>
              <a:rPr lang="tr-TR" sz="2200" dirty="0">
                <a:solidFill>
                  <a:schemeClr val="tx1"/>
                </a:solidFill>
                <a:cs typeface="Times New Roman" pitchFamily="18" charset="0"/>
              </a:rPr>
              <a:t> </a:t>
            </a:r>
            <a:r>
              <a:rPr lang="tr-TR" sz="2200" i="1" dirty="0" err="1">
                <a:solidFill>
                  <a:schemeClr val="tx1"/>
                </a:solidFill>
                <a:cs typeface="Times New Roman" pitchFamily="18" charset="0"/>
              </a:rPr>
              <a:t>Xanthomonas</a:t>
            </a:r>
            <a:r>
              <a:rPr lang="tr-TR" sz="2200" i="1" dirty="0">
                <a:solidFill>
                  <a:schemeClr val="tx1"/>
                </a:solidFill>
                <a:cs typeface="Times New Roman" pitchFamily="18" charset="0"/>
              </a:rPr>
              <a:t> </a:t>
            </a:r>
            <a:r>
              <a:rPr lang="tr-TR" sz="2200" i="1" dirty="0" err="1">
                <a:solidFill>
                  <a:schemeClr val="tx1"/>
                </a:solidFill>
                <a:cs typeface="Times New Roman" pitchFamily="18" charset="0"/>
              </a:rPr>
              <a:t>translucens</a:t>
            </a:r>
            <a:r>
              <a:rPr lang="tr-TR" sz="2200" i="1" dirty="0">
                <a:solidFill>
                  <a:schemeClr val="tx1"/>
                </a:solidFill>
                <a:cs typeface="Times New Roman" pitchFamily="18" charset="0"/>
              </a:rPr>
              <a:t> </a:t>
            </a:r>
            <a:r>
              <a:rPr lang="tr-TR" sz="2200" dirty="0" err="1" smtClean="0">
                <a:solidFill>
                  <a:schemeClr val="tx1"/>
                </a:solidFill>
                <a:cs typeface="Times New Roman" pitchFamily="18" charset="0"/>
              </a:rPr>
              <a:t>pv</a:t>
            </a:r>
            <a:r>
              <a:rPr lang="tr-TR" sz="2200" dirty="0" smtClean="0">
                <a:solidFill>
                  <a:schemeClr val="tx1"/>
                </a:solidFill>
                <a:cs typeface="Times New Roman" pitchFamily="18" charset="0"/>
              </a:rPr>
              <a:t>. </a:t>
            </a:r>
            <a:r>
              <a:rPr lang="tr-TR" sz="2200" i="1" dirty="0">
                <a:solidFill>
                  <a:schemeClr val="tx1"/>
                </a:solidFill>
                <a:cs typeface="Times New Roman" pitchFamily="18" charset="0"/>
              </a:rPr>
              <a:t>transluces</a:t>
            </a:r>
            <a:r>
              <a:rPr lang="tr-TR" sz="2200" dirty="0">
                <a:solidFill>
                  <a:schemeClr val="tx1"/>
                </a:solidFill>
                <a:cs typeface="Times New Roman" pitchFamily="18" charset="0"/>
              </a:rPr>
              <a:t> </a:t>
            </a:r>
            <a:r>
              <a:rPr lang="tr-TR" sz="2200" dirty="0" smtClean="0">
                <a:solidFill>
                  <a:schemeClr val="tx1"/>
                </a:solidFill>
                <a:cs typeface="Times New Roman" pitchFamily="18" charset="0"/>
              </a:rPr>
              <a:t>(Tahıllarda Bakteriyel Çizgi Hastalığı) </a:t>
            </a:r>
          </a:p>
          <a:p>
            <a:pPr algn="l"/>
            <a:r>
              <a:rPr lang="tr-TR" sz="2200" b="1" dirty="0">
                <a:solidFill>
                  <a:schemeClr val="tx1"/>
                </a:solidFill>
                <a:cs typeface="Times New Roman" pitchFamily="18" charset="0"/>
              </a:rPr>
              <a:t>8-</a:t>
            </a:r>
            <a:r>
              <a:rPr lang="tr-TR" sz="2200" dirty="0">
                <a:solidFill>
                  <a:schemeClr val="tx1"/>
                </a:solidFill>
                <a:cs typeface="Times New Roman" pitchFamily="18" charset="0"/>
              </a:rPr>
              <a:t> </a:t>
            </a:r>
            <a:r>
              <a:rPr lang="tr-TR" sz="2200" i="1" dirty="0" err="1">
                <a:solidFill>
                  <a:schemeClr val="tx1"/>
                </a:solidFill>
                <a:cs typeface="Times New Roman" pitchFamily="18" charset="0"/>
              </a:rPr>
              <a:t>Xanthomonas</a:t>
            </a:r>
            <a:r>
              <a:rPr lang="tr-TR" sz="2200" i="1" dirty="0">
                <a:solidFill>
                  <a:schemeClr val="tx1"/>
                </a:solidFill>
                <a:cs typeface="Times New Roman" pitchFamily="18" charset="0"/>
              </a:rPr>
              <a:t> vesicatoria </a:t>
            </a:r>
            <a:r>
              <a:rPr lang="tr-TR" sz="2200" i="1" dirty="0" smtClean="0">
                <a:solidFill>
                  <a:schemeClr val="tx1"/>
                </a:solidFill>
                <a:cs typeface="Times New Roman" pitchFamily="18" charset="0"/>
              </a:rPr>
              <a:t>(</a:t>
            </a:r>
            <a:r>
              <a:rPr lang="tr-TR" sz="2200" dirty="0" smtClean="0">
                <a:solidFill>
                  <a:schemeClr val="tx1"/>
                </a:solidFill>
                <a:cs typeface="Times New Roman" pitchFamily="18" charset="0"/>
              </a:rPr>
              <a:t>Domates ve Biberde Bakteriyel Leke Hastalığı</a:t>
            </a:r>
            <a:r>
              <a:rPr lang="tr-TR" sz="2200" i="1" dirty="0">
                <a:solidFill>
                  <a:schemeClr val="tx1"/>
                </a:solidFill>
                <a:cs typeface="Times New Roman" pitchFamily="18" charset="0"/>
              </a:rPr>
              <a:t>)</a:t>
            </a:r>
          </a:p>
          <a:p>
            <a:pPr algn="l"/>
            <a:endParaRPr lang="tr-TR" dirty="0">
              <a:solidFill>
                <a:schemeClr val="tx1"/>
              </a:solidFill>
            </a:endParaRPr>
          </a:p>
          <a:p>
            <a:pPr algn="l"/>
            <a:endParaRPr lang="tr-TR" dirty="0">
              <a:solidFill>
                <a:schemeClr val="tx1"/>
              </a:solidFill>
            </a:endParaRPr>
          </a:p>
          <a:p>
            <a:pPr algn="l"/>
            <a:endParaRPr lang="nn-NO" dirty="0">
              <a:solidFill>
                <a:schemeClr val="tx1"/>
              </a:solidFill>
            </a:endParaRPr>
          </a:p>
          <a:p>
            <a:pPr algn="l"/>
            <a:endParaRPr lang="tr-TR" dirty="0">
              <a:solidFill>
                <a:schemeClr val="tx1"/>
              </a:solidFill>
            </a:endParaRPr>
          </a:p>
          <a:p>
            <a:pPr algn="l"/>
            <a:endParaRPr lang="tr-TR" dirty="0">
              <a:solidFill>
                <a:schemeClr val="tx1"/>
              </a:solidFill>
            </a:endParaRPr>
          </a:p>
          <a:p>
            <a:pPr algn="l"/>
            <a:endParaRPr lang="pt-BR" dirty="0">
              <a:solidFill>
                <a:schemeClr val="tx1"/>
              </a:solidFill>
            </a:endParaRPr>
          </a:p>
          <a:p>
            <a:pPr algn="l"/>
            <a:endParaRPr lang="tr-TR" dirty="0">
              <a:solidFill>
                <a:schemeClr val="tx1"/>
              </a:solidFill>
            </a:endParaRPr>
          </a:p>
          <a:p>
            <a:pPr algn="l"/>
            <a:endParaRPr lang="tr-TR" dirty="0"/>
          </a:p>
        </p:txBody>
      </p:sp>
    </p:spTree>
    <p:extLst>
      <p:ext uri="{BB962C8B-B14F-4D97-AF65-F5344CB8AC3E}">
        <p14:creationId xmlns:p14="http://schemas.microsoft.com/office/powerpoint/2010/main" val="33473321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16632"/>
            <a:ext cx="8928991" cy="6624736"/>
          </a:xfrm>
          <a:solidFill>
            <a:schemeClr val="accent5">
              <a:lumMod val="20000"/>
              <a:lumOff val="80000"/>
            </a:schemeClr>
          </a:solidFill>
        </p:spPr>
        <p:txBody>
          <a:bodyPr>
            <a:normAutofit/>
          </a:bodyPr>
          <a:lstStyle/>
          <a:p>
            <a:pPr marL="0" lvl="0" indent="0" algn="just" fontAlgn="base">
              <a:spcBef>
                <a:spcPct val="50000"/>
              </a:spcBef>
              <a:spcAft>
                <a:spcPct val="0"/>
              </a:spcAft>
              <a:buClrTx/>
              <a:buSzTx/>
              <a:buNone/>
            </a:pPr>
            <a:r>
              <a:rPr lang="tr-TR" altLang="tr-TR" sz="2000" b="1" dirty="0">
                <a:solidFill>
                  <a:srgbClr val="000000"/>
                </a:solidFill>
                <a:latin typeface="Times New Roman" panose="02020603050405020304" pitchFamily="18" charset="0"/>
                <a:cs typeface="Times New Roman" panose="02020603050405020304" pitchFamily="18" charset="0"/>
              </a:rPr>
              <a:t>b) Bakır Oksit</a:t>
            </a:r>
            <a:r>
              <a:rPr lang="tr-TR" altLang="tr-TR" sz="2000" dirty="0">
                <a:solidFill>
                  <a:srgbClr val="000000"/>
                </a:solidFill>
                <a:latin typeface="Times New Roman" panose="02020603050405020304" pitchFamily="18" charset="0"/>
                <a:cs typeface="Times New Roman" panose="02020603050405020304" pitchFamily="18" charset="0"/>
              </a:rPr>
              <a:t>: 1932 yılında tohum koruyucu ve yaprak hastalıklarına karşı kullanılmaya başlanmıştır. </a:t>
            </a:r>
          </a:p>
          <a:p>
            <a:pPr marL="0" lvl="0" indent="0" algn="just" fontAlgn="base">
              <a:spcBef>
                <a:spcPct val="50000"/>
              </a:spcBef>
              <a:spcAft>
                <a:spcPct val="0"/>
              </a:spcAft>
              <a:buClrTx/>
              <a:buSzTx/>
              <a:buNone/>
            </a:pPr>
            <a:r>
              <a:rPr lang="tr-TR" altLang="tr-TR" sz="2000" b="1" dirty="0">
                <a:solidFill>
                  <a:srgbClr val="000000"/>
                </a:solidFill>
                <a:latin typeface="Times New Roman" panose="02020603050405020304" pitchFamily="18" charset="0"/>
                <a:cs typeface="Times New Roman" panose="02020603050405020304" pitchFamily="18" charset="0"/>
              </a:rPr>
              <a:t>c) Bakır </a:t>
            </a:r>
            <a:r>
              <a:rPr lang="tr-TR" altLang="tr-TR" sz="2000" b="1" dirty="0" err="1">
                <a:solidFill>
                  <a:srgbClr val="000000"/>
                </a:solidFill>
                <a:latin typeface="Times New Roman" panose="02020603050405020304" pitchFamily="18" charset="0"/>
                <a:cs typeface="Times New Roman" panose="02020603050405020304" pitchFamily="18" charset="0"/>
              </a:rPr>
              <a:t>Oksiklorür</a:t>
            </a:r>
            <a:r>
              <a:rPr lang="tr-TR" altLang="tr-TR" sz="2000" b="1" dirty="0">
                <a:solidFill>
                  <a:srgbClr val="000000"/>
                </a:solidFill>
                <a:latin typeface="Times New Roman" panose="02020603050405020304" pitchFamily="18" charset="0"/>
                <a:cs typeface="Times New Roman" panose="02020603050405020304" pitchFamily="18" charset="0"/>
              </a:rPr>
              <a:t>:</a:t>
            </a:r>
            <a:r>
              <a:rPr lang="tr-TR" altLang="tr-TR" sz="2000" dirty="0">
                <a:solidFill>
                  <a:srgbClr val="000000"/>
                </a:solidFill>
                <a:latin typeface="Times New Roman" panose="02020603050405020304" pitchFamily="18" charset="0"/>
                <a:cs typeface="Times New Roman" panose="02020603050405020304" pitchFamily="18" charset="0"/>
              </a:rPr>
              <a:t> Özellikle sebzelerde tercih  edilen </a:t>
            </a:r>
            <a:r>
              <a:rPr lang="tr-TR" altLang="tr-TR" sz="2000" dirty="0" err="1">
                <a:solidFill>
                  <a:srgbClr val="000000"/>
                </a:solidFill>
                <a:latin typeface="Times New Roman" panose="02020603050405020304" pitchFamily="18" charset="0"/>
                <a:cs typeface="Times New Roman" panose="02020603050405020304" pitchFamily="18" charset="0"/>
              </a:rPr>
              <a:t>fungisitlerdendir</a:t>
            </a:r>
            <a:r>
              <a:rPr lang="tr-TR" altLang="tr-TR" sz="2000" dirty="0">
                <a:solidFill>
                  <a:srgbClr val="000000"/>
                </a:solidFill>
                <a:latin typeface="Times New Roman" panose="02020603050405020304" pitchFamily="18" charset="0"/>
                <a:cs typeface="Times New Roman" panose="02020603050405020304" pitchFamily="18" charset="0"/>
              </a:rPr>
              <a:t>. Kara leke, asma ve şerbetçiotunda </a:t>
            </a:r>
            <a:r>
              <a:rPr lang="tr-TR" altLang="tr-TR" sz="2000" dirty="0" err="1">
                <a:solidFill>
                  <a:srgbClr val="000000"/>
                </a:solidFill>
                <a:latin typeface="Times New Roman" panose="02020603050405020304" pitchFamily="18" charset="0"/>
                <a:cs typeface="Times New Roman" panose="02020603050405020304" pitchFamily="18" charset="0"/>
              </a:rPr>
              <a:t>Mildiyö</a:t>
            </a:r>
            <a:r>
              <a:rPr lang="tr-TR" altLang="tr-TR" sz="2000" dirty="0">
                <a:solidFill>
                  <a:srgbClr val="000000"/>
                </a:solidFill>
                <a:latin typeface="Times New Roman" panose="02020603050405020304" pitchFamily="18" charset="0"/>
                <a:cs typeface="Times New Roman" panose="02020603050405020304" pitchFamily="18" charset="0"/>
              </a:rPr>
              <a:t> ve bazı yaprak lekelerine karşı kullanılır. Bazı meyve çeşitlerinde paslanmaya neden olur.</a:t>
            </a:r>
          </a:p>
          <a:p>
            <a:pPr marL="0" lvl="0" indent="0" algn="just" fontAlgn="base">
              <a:spcBef>
                <a:spcPct val="50000"/>
              </a:spcBef>
              <a:spcAft>
                <a:spcPct val="0"/>
              </a:spcAft>
              <a:buClrTx/>
              <a:buSzTx/>
              <a:buNone/>
            </a:pPr>
            <a:r>
              <a:rPr lang="tr-TR" altLang="tr-TR" sz="2000" dirty="0">
                <a:solidFill>
                  <a:srgbClr val="000000"/>
                </a:solidFill>
                <a:latin typeface="Times New Roman" panose="02020603050405020304" pitchFamily="18" charset="0"/>
                <a:cs typeface="Times New Roman" panose="02020603050405020304" pitchFamily="18" charset="0"/>
              </a:rPr>
              <a:t>Ticari bakırlı ilaçlar genellikle meyve ağaçlarına çiçekten önce % 0.2 - 0.4 oranlarında kullanılmaktadır. Bu grup ilaçlar </a:t>
            </a:r>
            <a:r>
              <a:rPr lang="tr-TR" altLang="tr-TR" sz="2000" dirty="0" err="1">
                <a:solidFill>
                  <a:srgbClr val="000000"/>
                </a:solidFill>
                <a:latin typeface="Times New Roman" panose="02020603050405020304" pitchFamily="18" charset="0"/>
                <a:cs typeface="Times New Roman" panose="02020603050405020304" pitchFamily="18" charset="0"/>
              </a:rPr>
              <a:t>Mildiyö</a:t>
            </a:r>
            <a:r>
              <a:rPr lang="tr-TR" altLang="tr-TR" sz="2000" dirty="0">
                <a:solidFill>
                  <a:srgbClr val="000000"/>
                </a:solidFill>
                <a:latin typeface="Times New Roman" panose="02020603050405020304" pitchFamily="18" charset="0"/>
                <a:cs typeface="Times New Roman" panose="02020603050405020304" pitchFamily="18" charset="0"/>
              </a:rPr>
              <a:t>, Kara leke, Yaprak </a:t>
            </a:r>
            <a:r>
              <a:rPr lang="tr-TR" altLang="tr-TR" sz="2000" dirty="0" err="1">
                <a:solidFill>
                  <a:srgbClr val="000000"/>
                </a:solidFill>
                <a:latin typeface="Times New Roman" panose="02020603050405020304" pitchFamily="18" charset="0"/>
                <a:cs typeface="Times New Roman" panose="02020603050405020304" pitchFamily="18" charset="0"/>
              </a:rPr>
              <a:t>kıvırcıkığı</a:t>
            </a:r>
            <a:r>
              <a:rPr lang="tr-TR" altLang="tr-TR" sz="2000" dirty="0">
                <a:solidFill>
                  <a:srgbClr val="000000"/>
                </a:solidFill>
                <a:latin typeface="Times New Roman" panose="02020603050405020304" pitchFamily="18" charset="0"/>
                <a:cs typeface="Times New Roman" panose="02020603050405020304" pitchFamily="18" charset="0"/>
              </a:rPr>
              <a:t> (</a:t>
            </a:r>
            <a:r>
              <a:rPr lang="tr-TR" altLang="tr-TR" sz="2000" dirty="0" err="1">
                <a:solidFill>
                  <a:srgbClr val="000000"/>
                </a:solidFill>
                <a:latin typeface="Times New Roman" panose="02020603050405020304" pitchFamily="18" charset="0"/>
                <a:cs typeface="Times New Roman" panose="02020603050405020304" pitchFamily="18" charset="0"/>
              </a:rPr>
              <a:t>Glok</a:t>
            </a:r>
            <a:r>
              <a:rPr lang="tr-TR" altLang="tr-TR" sz="2000" dirty="0">
                <a:solidFill>
                  <a:srgbClr val="000000"/>
                </a:solidFill>
                <a:latin typeface="Times New Roman" panose="02020603050405020304" pitchFamily="18" charset="0"/>
                <a:cs typeface="Times New Roman" panose="02020603050405020304" pitchFamily="18" charset="0"/>
              </a:rPr>
              <a:t>), </a:t>
            </a:r>
            <a:r>
              <a:rPr lang="tr-TR" altLang="tr-TR" sz="2000" dirty="0" err="1">
                <a:solidFill>
                  <a:srgbClr val="000000"/>
                </a:solidFill>
                <a:latin typeface="Times New Roman" panose="02020603050405020304" pitchFamily="18" charset="0"/>
                <a:cs typeface="Times New Roman" panose="02020603050405020304" pitchFamily="18" charset="0"/>
              </a:rPr>
              <a:t>Monilya</a:t>
            </a:r>
            <a:r>
              <a:rPr lang="tr-TR" altLang="tr-TR" sz="2000" dirty="0">
                <a:solidFill>
                  <a:srgbClr val="000000"/>
                </a:solidFill>
                <a:latin typeface="Times New Roman" panose="02020603050405020304" pitchFamily="18" charset="0"/>
                <a:cs typeface="Times New Roman" panose="02020603050405020304" pitchFamily="18" charset="0"/>
              </a:rPr>
              <a:t>, bazı yaprak hastalıkları ve bakteri hastalıklarına karşı kullanılmaktadır.</a:t>
            </a:r>
          </a:p>
          <a:p>
            <a:pPr marL="0" indent="0">
              <a:buNone/>
            </a:pPr>
            <a:endParaRPr lang="tr-TR" sz="1800" dirty="0">
              <a:latin typeface="Times New Roman" pitchFamily="18" charset="0"/>
              <a:cs typeface="Times New Roman" pitchFamily="18" charset="0"/>
            </a:endParaRPr>
          </a:p>
        </p:txBody>
      </p:sp>
    </p:spTree>
    <p:extLst>
      <p:ext uri="{BB962C8B-B14F-4D97-AF65-F5344CB8AC3E}">
        <p14:creationId xmlns:p14="http://schemas.microsoft.com/office/powerpoint/2010/main" val="7933078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6858000"/>
          </a:xfrm>
          <a:solidFill>
            <a:schemeClr val="accent5">
              <a:lumMod val="20000"/>
              <a:lumOff val="80000"/>
            </a:schemeClr>
          </a:solidFill>
        </p:spPr>
        <p:txBody>
          <a:bodyPr>
            <a:normAutofit/>
          </a:bodyPr>
          <a:lstStyle/>
          <a:p>
            <a:pPr marL="0" lvl="0" indent="0" fontAlgn="base">
              <a:spcBef>
                <a:spcPct val="50000"/>
              </a:spcBef>
              <a:spcAft>
                <a:spcPct val="0"/>
              </a:spcAft>
              <a:buClrTx/>
              <a:buSzTx/>
              <a:buNone/>
            </a:pPr>
            <a:r>
              <a:rPr lang="tr-TR" altLang="tr-TR" sz="1800" b="1" dirty="0">
                <a:solidFill>
                  <a:srgbClr val="000000"/>
                </a:solidFill>
              </a:rPr>
              <a:t>1.2. Kükürtlü </a:t>
            </a:r>
            <a:r>
              <a:rPr lang="tr-TR" altLang="tr-TR" sz="1800" b="1" dirty="0" err="1">
                <a:solidFill>
                  <a:srgbClr val="000000"/>
                </a:solidFill>
              </a:rPr>
              <a:t>Fungisitler</a:t>
            </a:r>
            <a:r>
              <a:rPr lang="tr-TR" altLang="tr-TR" sz="1800" b="1" dirty="0">
                <a:solidFill>
                  <a:srgbClr val="000000"/>
                </a:solidFill>
              </a:rPr>
              <a:t>: </a:t>
            </a:r>
            <a:endParaRPr lang="tr-TR" altLang="tr-TR" sz="1800" b="1" dirty="0" smtClean="0">
              <a:solidFill>
                <a:srgbClr val="000000"/>
              </a:solidFill>
            </a:endParaRPr>
          </a:p>
          <a:p>
            <a:pPr marL="0" lvl="0" indent="0" algn="just" fontAlgn="base">
              <a:spcBef>
                <a:spcPct val="50000"/>
              </a:spcBef>
              <a:spcAft>
                <a:spcPct val="0"/>
              </a:spcAft>
              <a:buClrTx/>
              <a:buSzTx/>
              <a:buNone/>
            </a:pPr>
            <a:r>
              <a:rPr lang="tr-TR" altLang="tr-TR" sz="1800" b="1" dirty="0" smtClean="0">
                <a:solidFill>
                  <a:srgbClr val="000000"/>
                </a:solidFill>
              </a:rPr>
              <a:t> </a:t>
            </a:r>
            <a:r>
              <a:rPr lang="tr-TR" altLang="tr-TR" sz="1800" b="1" dirty="0" smtClean="0">
                <a:solidFill>
                  <a:srgbClr val="000000"/>
                </a:solidFill>
                <a:cs typeface="Times New Roman" panose="02020603050405020304" pitchFamily="18" charset="0"/>
              </a:rPr>
              <a:t>a</a:t>
            </a:r>
            <a:r>
              <a:rPr lang="tr-TR" altLang="tr-TR" sz="1800" b="1" dirty="0">
                <a:solidFill>
                  <a:srgbClr val="000000"/>
                </a:solidFill>
                <a:cs typeface="Times New Roman" panose="02020603050405020304" pitchFamily="18" charset="0"/>
              </a:rPr>
              <a:t>) Toz kükürt: </a:t>
            </a:r>
            <a:r>
              <a:rPr lang="tr-TR" altLang="tr-TR" sz="1800" dirty="0">
                <a:solidFill>
                  <a:srgbClr val="000000"/>
                </a:solidFill>
                <a:cs typeface="Times New Roman" panose="02020603050405020304" pitchFamily="18" charset="0"/>
              </a:rPr>
              <a:t>Kükürdün </a:t>
            </a:r>
            <a:r>
              <a:rPr lang="tr-TR" altLang="tr-TR" sz="1800" dirty="0" err="1">
                <a:solidFill>
                  <a:srgbClr val="000000"/>
                </a:solidFill>
                <a:cs typeface="Times New Roman" panose="02020603050405020304" pitchFamily="18" charset="0"/>
              </a:rPr>
              <a:t>fungisit</a:t>
            </a:r>
            <a:r>
              <a:rPr lang="tr-TR" altLang="tr-TR" sz="1800" dirty="0">
                <a:solidFill>
                  <a:srgbClr val="000000"/>
                </a:solidFill>
                <a:cs typeface="Times New Roman" panose="02020603050405020304" pitchFamily="18" charset="0"/>
              </a:rPr>
              <a:t> ve </a:t>
            </a:r>
            <a:r>
              <a:rPr lang="tr-TR" altLang="tr-TR" sz="1800" dirty="0" err="1">
                <a:solidFill>
                  <a:srgbClr val="000000"/>
                </a:solidFill>
                <a:cs typeface="Times New Roman" panose="02020603050405020304" pitchFamily="18" charset="0"/>
              </a:rPr>
              <a:t>insektisit</a:t>
            </a:r>
            <a:r>
              <a:rPr lang="tr-TR" altLang="tr-TR" sz="1800" dirty="0">
                <a:solidFill>
                  <a:srgbClr val="000000"/>
                </a:solidFill>
                <a:cs typeface="Times New Roman" panose="02020603050405020304" pitchFamily="18" charset="0"/>
              </a:rPr>
              <a:t> özelliği 3000</a:t>
            </a:r>
            <a:r>
              <a:rPr lang="tr-TR" altLang="tr-TR" sz="1800" b="1" dirty="0">
                <a:solidFill>
                  <a:srgbClr val="000000"/>
                </a:solidFill>
                <a:cs typeface="Times New Roman" panose="02020603050405020304" pitchFamily="18" charset="0"/>
              </a:rPr>
              <a:t> </a:t>
            </a:r>
            <a:r>
              <a:rPr lang="tr-TR" altLang="tr-TR" sz="1800" dirty="0">
                <a:solidFill>
                  <a:srgbClr val="000000"/>
                </a:solidFill>
                <a:cs typeface="Times New Roman" panose="02020603050405020304" pitchFamily="18" charset="0"/>
              </a:rPr>
              <a:t>yıl öncesinden</a:t>
            </a:r>
            <a:r>
              <a:rPr lang="tr-TR" altLang="tr-TR" sz="1800" b="1" dirty="0">
                <a:solidFill>
                  <a:srgbClr val="000000"/>
                </a:solidFill>
                <a:cs typeface="Times New Roman" panose="02020603050405020304" pitchFamily="18" charset="0"/>
              </a:rPr>
              <a:t> </a:t>
            </a:r>
            <a:r>
              <a:rPr lang="tr-TR" altLang="tr-TR" sz="1800" dirty="0">
                <a:solidFill>
                  <a:srgbClr val="000000"/>
                </a:solidFill>
                <a:cs typeface="Times New Roman" panose="02020603050405020304" pitchFamily="18" charset="0"/>
              </a:rPr>
              <a:t>biliniyordu. İlaç olarak kullanılışı 1848 yılına rastlar. Bu tarihte Fransa’da bağ hastalıklarına karşı kullanılmış, Külleme hastalığına iyi geldiği görülerek tatbikatta yer almıştır. Kükürt sarı renkli kristaller veya amorf halindedir. Tarımsal savaşta kullanılacak kükürdün parçacıkları çok küçük olmalıdır. Bu sebeple doğal kaynaklardan çıkarılan kükürt, değirmenlerde öğütülür. Kükürdün H</a:t>
            </a:r>
            <a:r>
              <a:rPr lang="tr-TR" altLang="tr-TR" sz="1800" baseline="-25000" dirty="0">
                <a:solidFill>
                  <a:srgbClr val="000000"/>
                </a:solidFill>
                <a:cs typeface="Times New Roman" panose="02020603050405020304" pitchFamily="18" charset="0"/>
              </a:rPr>
              <a:t>2</a:t>
            </a:r>
            <a:r>
              <a:rPr lang="tr-TR" altLang="tr-TR" sz="1800" dirty="0">
                <a:solidFill>
                  <a:srgbClr val="000000"/>
                </a:solidFill>
                <a:cs typeface="Times New Roman" panose="02020603050405020304" pitchFamily="18" charset="0"/>
              </a:rPr>
              <a:t>S gazı haline geçerek </a:t>
            </a:r>
            <a:r>
              <a:rPr lang="tr-TR" altLang="tr-TR" sz="1800" dirty="0" err="1">
                <a:solidFill>
                  <a:srgbClr val="000000"/>
                </a:solidFill>
                <a:cs typeface="Times New Roman" panose="02020603050405020304" pitchFamily="18" charset="0"/>
              </a:rPr>
              <a:t>fungusları</a:t>
            </a:r>
            <a:r>
              <a:rPr lang="tr-TR" altLang="tr-TR" sz="1800" dirty="0">
                <a:solidFill>
                  <a:srgbClr val="000000"/>
                </a:solidFill>
                <a:cs typeface="Times New Roman" panose="02020603050405020304" pitchFamily="18" charset="0"/>
              </a:rPr>
              <a:t> etkilediği saptanmıştır. Kükürt 16-35</a:t>
            </a:r>
            <a:r>
              <a:rPr lang="en-US" altLang="tr-TR" sz="1800" dirty="0">
                <a:solidFill>
                  <a:srgbClr val="000000"/>
                </a:solidFill>
                <a:cs typeface="Times New Roman" panose="02020603050405020304" pitchFamily="18" charset="0"/>
              </a:rPr>
              <a:t>º</a:t>
            </a:r>
            <a:r>
              <a:rPr lang="tr-TR" altLang="tr-TR" sz="1800" dirty="0">
                <a:solidFill>
                  <a:srgbClr val="000000"/>
                </a:solidFill>
                <a:cs typeface="Times New Roman" panose="02020603050405020304" pitchFamily="18" charset="0"/>
              </a:rPr>
              <a:t>C arasında gaz haline geçer. 16</a:t>
            </a:r>
            <a:r>
              <a:rPr lang="en-US" altLang="tr-TR" sz="1800" dirty="0">
                <a:solidFill>
                  <a:srgbClr val="000000"/>
                </a:solidFill>
                <a:cs typeface="Times New Roman" panose="02020603050405020304" pitchFamily="18" charset="0"/>
              </a:rPr>
              <a:t>º</a:t>
            </a:r>
            <a:r>
              <a:rPr lang="tr-TR" altLang="tr-TR" sz="1800" dirty="0">
                <a:solidFill>
                  <a:srgbClr val="000000"/>
                </a:solidFill>
                <a:cs typeface="Times New Roman" panose="02020603050405020304" pitchFamily="18" charset="0"/>
              </a:rPr>
              <a:t>C’ </a:t>
            </a:r>
            <a:r>
              <a:rPr lang="tr-TR" altLang="tr-TR" sz="1800" dirty="0" err="1">
                <a:solidFill>
                  <a:srgbClr val="000000"/>
                </a:solidFill>
                <a:cs typeface="Times New Roman" panose="02020603050405020304" pitchFamily="18" charset="0"/>
              </a:rPr>
              <a:t>nin</a:t>
            </a:r>
            <a:r>
              <a:rPr lang="tr-TR" altLang="tr-TR" sz="1800" dirty="0">
                <a:solidFill>
                  <a:srgbClr val="000000"/>
                </a:solidFill>
                <a:cs typeface="Times New Roman" panose="02020603050405020304" pitchFamily="18" charset="0"/>
              </a:rPr>
              <a:t> altında gaz haline geçmediği için etkisi yoktur. 35</a:t>
            </a:r>
            <a:r>
              <a:rPr lang="en-US" altLang="tr-TR" sz="1800" dirty="0">
                <a:solidFill>
                  <a:srgbClr val="000000"/>
                </a:solidFill>
                <a:cs typeface="Times New Roman" panose="02020603050405020304" pitchFamily="18" charset="0"/>
              </a:rPr>
              <a:t>º</a:t>
            </a:r>
            <a:r>
              <a:rPr lang="tr-TR" altLang="tr-TR" sz="1800" dirty="0">
                <a:solidFill>
                  <a:srgbClr val="000000"/>
                </a:solidFill>
                <a:cs typeface="Times New Roman" panose="02020603050405020304" pitchFamily="18" charset="0"/>
              </a:rPr>
              <a:t>C’ </a:t>
            </a:r>
            <a:r>
              <a:rPr lang="tr-TR" altLang="tr-TR" sz="1800" dirty="0" err="1">
                <a:solidFill>
                  <a:srgbClr val="000000"/>
                </a:solidFill>
                <a:cs typeface="Times New Roman" panose="02020603050405020304" pitchFamily="18" charset="0"/>
              </a:rPr>
              <a:t>nin</a:t>
            </a:r>
            <a:r>
              <a:rPr lang="tr-TR" altLang="tr-TR" sz="1800" dirty="0">
                <a:solidFill>
                  <a:srgbClr val="000000"/>
                </a:solidFill>
                <a:cs typeface="Times New Roman" panose="02020603050405020304" pitchFamily="18" charset="0"/>
              </a:rPr>
              <a:t> üstünde de bitkilerde yakma yapar. Toz kükürdün sebze ve bağlarda kullanılması sırasında içerisine 1/3 oranında kül, sönmüş kireç, talk gibi taşıyıcı maddelerden biri karıştırılmalıdır.</a:t>
            </a:r>
          </a:p>
          <a:p>
            <a:pPr marL="0" lvl="0" indent="0" algn="just" fontAlgn="base">
              <a:spcBef>
                <a:spcPct val="50000"/>
              </a:spcBef>
              <a:spcAft>
                <a:spcPct val="0"/>
              </a:spcAft>
              <a:buClrTx/>
              <a:buSzTx/>
              <a:buNone/>
            </a:pPr>
            <a:r>
              <a:rPr lang="tr-TR" altLang="tr-TR" sz="1800" dirty="0">
                <a:solidFill>
                  <a:srgbClr val="000000"/>
                </a:solidFill>
                <a:cs typeface="Times New Roman" panose="02020603050405020304" pitchFamily="18" charset="0"/>
              </a:rPr>
              <a:t>Kükürt ve kükürtlü ilaçlar külleme hastalıkları başta olmak üzere diğer bazı meyve ağaçları hastalıklarında (Kara leke hastalığının geç döneminde) bazı süs bitkisi ve sebze hastalıklarında (Fasulye pası, Soğan </a:t>
            </a:r>
            <a:r>
              <a:rPr lang="tr-TR" altLang="tr-TR" sz="1800" dirty="0" err="1">
                <a:solidFill>
                  <a:srgbClr val="000000"/>
                </a:solidFill>
                <a:cs typeface="Times New Roman" panose="02020603050405020304" pitchFamily="18" charset="0"/>
              </a:rPr>
              <a:t>mildiyösü</a:t>
            </a:r>
            <a:r>
              <a:rPr lang="tr-TR" altLang="tr-TR" sz="1800" dirty="0">
                <a:solidFill>
                  <a:srgbClr val="000000"/>
                </a:solidFill>
                <a:cs typeface="Times New Roman" panose="02020603050405020304" pitchFamily="18" charset="0"/>
              </a:rPr>
              <a:t>) kullanılır. Bağlarda toz kükürt dekara 2-6 kg arasında kullanılır. </a:t>
            </a:r>
            <a:r>
              <a:rPr lang="tr-TR" altLang="tr-TR" sz="1800" dirty="0" err="1">
                <a:solidFill>
                  <a:srgbClr val="000000"/>
                </a:solidFill>
                <a:cs typeface="Times New Roman" panose="02020603050405020304" pitchFamily="18" charset="0"/>
              </a:rPr>
              <a:t>Kabakgiller</a:t>
            </a:r>
            <a:r>
              <a:rPr lang="tr-TR" altLang="tr-TR" sz="1800" dirty="0">
                <a:solidFill>
                  <a:srgbClr val="000000"/>
                </a:solidFill>
                <a:cs typeface="Times New Roman" panose="02020603050405020304" pitchFamily="18" charset="0"/>
              </a:rPr>
              <a:t> kükürde karşı hassastır.</a:t>
            </a:r>
          </a:p>
          <a:p>
            <a:pPr marL="0" lvl="0" indent="0" algn="just" fontAlgn="base">
              <a:spcBef>
                <a:spcPct val="50000"/>
              </a:spcBef>
              <a:spcAft>
                <a:spcPct val="0"/>
              </a:spcAft>
              <a:buClrTx/>
              <a:buSzTx/>
              <a:buNone/>
            </a:pPr>
            <a:r>
              <a:rPr lang="tr-TR" altLang="tr-TR" sz="1800" b="1" dirty="0" smtClean="0">
                <a:solidFill>
                  <a:srgbClr val="000000"/>
                </a:solidFill>
                <a:cs typeface="Times New Roman" panose="02020603050405020304" pitchFamily="18" charset="0"/>
              </a:rPr>
              <a:t>b</a:t>
            </a:r>
            <a:r>
              <a:rPr lang="tr-TR" altLang="tr-TR" sz="1800" b="1" dirty="0">
                <a:solidFill>
                  <a:srgbClr val="000000"/>
                </a:solidFill>
                <a:cs typeface="Times New Roman" panose="02020603050405020304" pitchFamily="18" charset="0"/>
              </a:rPr>
              <a:t>) Islanabilir Kükürt: </a:t>
            </a:r>
            <a:r>
              <a:rPr lang="tr-TR" altLang="tr-TR" sz="1800" dirty="0">
                <a:solidFill>
                  <a:srgbClr val="000000"/>
                </a:solidFill>
                <a:cs typeface="Times New Roman" panose="02020603050405020304" pitchFamily="18" charset="0"/>
              </a:rPr>
              <a:t>Kükürt aslında suda erimez. Ancak kükürt öğütülürken içerisine ıslatıcı ve yayıcı maddeler ilave edilerek suda ıslanabilir kükürt elde edilir. Bu şekildeki kükürtlü ilaçlar geniş uygulama alanı bulmuştur. Toz kükürdün kullanıldığı alanlarda etkindir. Genellikle % 0.4 oranında kullanılır. Kükürdün klasik kullanma amaçları dışında, toprak kökenli </a:t>
            </a:r>
            <a:r>
              <a:rPr lang="tr-TR" altLang="tr-TR" sz="1800" dirty="0" err="1">
                <a:solidFill>
                  <a:srgbClr val="000000"/>
                </a:solidFill>
                <a:cs typeface="Times New Roman" panose="02020603050405020304" pitchFamily="18" charset="0"/>
              </a:rPr>
              <a:t>fitopatojen</a:t>
            </a:r>
            <a:r>
              <a:rPr lang="tr-TR" altLang="tr-TR" sz="1800" dirty="0">
                <a:solidFill>
                  <a:srgbClr val="000000"/>
                </a:solidFill>
                <a:cs typeface="Times New Roman" panose="02020603050405020304" pitchFamily="18" charset="0"/>
              </a:rPr>
              <a:t> bakterileri (toprağın </a:t>
            </a:r>
            <a:r>
              <a:rPr lang="tr-TR" altLang="tr-TR" sz="1800" dirty="0" err="1">
                <a:solidFill>
                  <a:srgbClr val="000000"/>
                </a:solidFill>
                <a:cs typeface="Times New Roman" panose="02020603050405020304" pitchFamily="18" charset="0"/>
              </a:rPr>
              <a:t>pH</a:t>
            </a:r>
            <a:r>
              <a:rPr lang="tr-TR" altLang="tr-TR" sz="1800" dirty="0">
                <a:solidFill>
                  <a:srgbClr val="000000"/>
                </a:solidFill>
                <a:cs typeface="Times New Roman" panose="02020603050405020304" pitchFamily="18" charset="0"/>
              </a:rPr>
              <a:t>’ </a:t>
            </a:r>
            <a:r>
              <a:rPr lang="tr-TR" altLang="tr-TR" sz="1800" dirty="0" err="1">
                <a:solidFill>
                  <a:srgbClr val="000000"/>
                </a:solidFill>
                <a:cs typeface="Times New Roman" panose="02020603050405020304" pitchFamily="18" charset="0"/>
              </a:rPr>
              <a:t>sını</a:t>
            </a:r>
            <a:r>
              <a:rPr lang="tr-TR" altLang="tr-TR" sz="1800" dirty="0">
                <a:solidFill>
                  <a:srgbClr val="000000"/>
                </a:solidFill>
                <a:cs typeface="Times New Roman" panose="02020603050405020304" pitchFamily="18" charset="0"/>
              </a:rPr>
              <a:t> düşürmek suretiyle) baskı altında tutmak amacıyla toprak ilaçlaması şeklinde veya patates depolarının dezenfeksiyonunda kullanılması şeklinde uygulanması da söz konusudur.</a:t>
            </a:r>
          </a:p>
          <a:p>
            <a:pPr marL="0" lvl="0" indent="0" fontAlgn="base">
              <a:spcBef>
                <a:spcPct val="50000"/>
              </a:spcBef>
              <a:spcAft>
                <a:spcPct val="0"/>
              </a:spcAft>
              <a:buClrTx/>
              <a:buSzTx/>
              <a:buNone/>
            </a:pPr>
            <a:endParaRPr lang="en-US" altLang="tr-TR" sz="1800" dirty="0">
              <a:solidFill>
                <a:srgbClr val="000000"/>
              </a:solidFill>
              <a:latin typeface="Arial" charset="0"/>
            </a:endParaRPr>
          </a:p>
          <a:p>
            <a:pPr marL="0" indent="0">
              <a:buNone/>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34843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15415"/>
            <a:ext cx="8229600" cy="1080120"/>
          </a:xfrm>
        </p:spPr>
        <p:txBody>
          <a:bodyPr>
            <a:normAutofit/>
          </a:bodyPr>
          <a:lstStyle/>
          <a:p>
            <a:r>
              <a:rPr lang="tr-TR" sz="2000" b="1" dirty="0" smtClean="0">
                <a:solidFill>
                  <a:schemeClr val="tx1"/>
                </a:solidFill>
                <a:latin typeface="Times New Roman" pitchFamily="18" charset="0"/>
                <a:cs typeface="Times New Roman" pitchFamily="18" charset="0"/>
              </a:rPr>
              <a:t>KİMYASAL YÖNTEMLER</a:t>
            </a:r>
            <a:endParaRPr lang="tr-TR" sz="2000" b="1"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0" y="476672"/>
            <a:ext cx="9036496" cy="6264696"/>
          </a:xfrm>
          <a:solidFill>
            <a:schemeClr val="accent5">
              <a:lumMod val="20000"/>
              <a:lumOff val="80000"/>
            </a:schemeClr>
          </a:solidFill>
        </p:spPr>
        <p:txBody>
          <a:bodyPr>
            <a:normAutofit fontScale="92500" lnSpcReduction="10000"/>
          </a:bodyPr>
          <a:lstStyle/>
          <a:p>
            <a:pPr lvl="0" algn="just">
              <a:buNone/>
            </a:pPr>
            <a:r>
              <a:rPr lang="tr-TR" sz="2200" b="1" cap="small" dirty="0" smtClean="0">
                <a:solidFill>
                  <a:schemeClr val="tx1"/>
                </a:solidFill>
                <a:cs typeface="Times New Roman" pitchFamily="18" charset="0"/>
              </a:rPr>
              <a:t>1. BİTKİ HASTALIKLARINA KARŞI KULLANILAN KİMYASAL MADDELERDE ARANAN ÖZELLİKLER</a:t>
            </a:r>
            <a:endParaRPr lang="tr-TR" sz="2200" b="1" dirty="0" smtClean="0">
              <a:solidFill>
                <a:schemeClr val="tx1"/>
              </a:solidFill>
              <a:cs typeface="Times New Roman" pitchFamily="18" charset="0"/>
            </a:endParaRPr>
          </a:p>
          <a:p>
            <a:pPr algn="just">
              <a:buNone/>
            </a:pPr>
            <a:r>
              <a:rPr lang="tr-TR" sz="2200" dirty="0" smtClean="0">
                <a:solidFill>
                  <a:schemeClr val="tx1"/>
                </a:solidFill>
                <a:cs typeface="Times New Roman" pitchFamily="18" charset="0"/>
              </a:rPr>
              <a:t>	Bitki hastalıklarım kontrol etmek amacıyla kullanılacak kimyasal maddelerin belirli özelliklerinin bulunması gerekmektedir, Bunlar:</a:t>
            </a:r>
          </a:p>
          <a:p>
            <a:pPr lvl="0" algn="just">
              <a:buNone/>
            </a:pPr>
            <a:r>
              <a:rPr lang="tr-TR" sz="2200" b="1" dirty="0" smtClean="0">
                <a:solidFill>
                  <a:schemeClr val="tx1"/>
                </a:solidFill>
                <a:cs typeface="Times New Roman" pitchFamily="18" charset="0"/>
              </a:rPr>
              <a:t>a. Biyolojik  Etki</a:t>
            </a:r>
          </a:p>
          <a:p>
            <a:pPr algn="just">
              <a:buNone/>
            </a:pPr>
            <a:r>
              <a:rPr lang="tr-TR" sz="2200" dirty="0" smtClean="0">
                <a:solidFill>
                  <a:schemeClr val="tx1"/>
                </a:solidFill>
                <a:cs typeface="Times New Roman" pitchFamily="18" charset="0"/>
              </a:rPr>
              <a:t>	Bir </a:t>
            </a:r>
            <a:r>
              <a:rPr lang="tr-TR" sz="2200" dirty="0" err="1" smtClean="0">
                <a:solidFill>
                  <a:schemeClr val="tx1"/>
                </a:solidFill>
                <a:cs typeface="Times New Roman" pitchFamily="18" charset="0"/>
              </a:rPr>
              <a:t>fungisit</a:t>
            </a:r>
            <a:r>
              <a:rPr lang="tr-TR" sz="2200" dirty="0" smtClean="0">
                <a:solidFill>
                  <a:schemeClr val="tx1"/>
                </a:solidFill>
                <a:cs typeface="Times New Roman" pitchFamily="18" charset="0"/>
              </a:rPr>
              <a:t> doğru olarak uygulandığında, göstermiş olduğu etkiye biyolojik etki adı verilmektedir. Bu etki patojeni imha etmesi veya enfeksiyonu nu engellemesi, fakat konukçu bitkiye herhangi bir zarar yapmaması şeklinde olmalıdır. </a:t>
            </a:r>
            <a:r>
              <a:rPr lang="tr-TR" sz="2200" dirty="0" err="1" smtClean="0">
                <a:solidFill>
                  <a:schemeClr val="tx1"/>
                </a:solidFill>
                <a:cs typeface="Times New Roman" pitchFamily="18" charset="0"/>
              </a:rPr>
              <a:t>Fungisit</a:t>
            </a:r>
            <a:r>
              <a:rPr lang="tr-TR" sz="2200" dirty="0" smtClean="0">
                <a:solidFill>
                  <a:schemeClr val="tx1"/>
                </a:solidFill>
                <a:cs typeface="Times New Roman" pitchFamily="18" charset="0"/>
              </a:rPr>
              <a:t> doğru olarak kullanılmadığı takdirde, </a:t>
            </a:r>
            <a:r>
              <a:rPr lang="tr-TR" sz="2200" dirty="0" err="1" smtClean="0">
                <a:solidFill>
                  <a:schemeClr val="tx1"/>
                </a:solidFill>
                <a:cs typeface="Times New Roman" pitchFamily="18" charset="0"/>
              </a:rPr>
              <a:t>fungisitin</a:t>
            </a:r>
            <a:r>
              <a:rPr lang="tr-TR" sz="2200" dirty="0" smtClean="0">
                <a:solidFill>
                  <a:schemeClr val="tx1"/>
                </a:solidFill>
                <a:cs typeface="Times New Roman" pitchFamily="18" charset="0"/>
              </a:rPr>
              <a:t> biyolojik etkisi iyi olmasına karşın, arzu edilen sonuç elde edilmeyebilir. </a:t>
            </a:r>
            <a:r>
              <a:rPr lang="tr-TR" sz="2200" dirty="0" err="1" smtClean="0">
                <a:solidFill>
                  <a:schemeClr val="tx1"/>
                </a:solidFill>
                <a:cs typeface="Times New Roman" pitchFamily="18" charset="0"/>
              </a:rPr>
              <a:t>Fungisitlerin</a:t>
            </a:r>
            <a:r>
              <a:rPr lang="tr-TR" sz="2200" dirty="0" smtClean="0">
                <a:solidFill>
                  <a:schemeClr val="tx1"/>
                </a:solidFill>
                <a:cs typeface="Times New Roman" pitchFamily="18" charset="0"/>
              </a:rPr>
              <a:t> kullanılmasında çevre şartlan, konukçunun durumu, zamanlama, doz ayarlaması vs. dikkate alınmalıdır.</a:t>
            </a:r>
          </a:p>
          <a:p>
            <a:pPr algn="just">
              <a:buNone/>
            </a:pPr>
            <a:r>
              <a:rPr lang="tr-TR" sz="2200" dirty="0" smtClean="0">
                <a:solidFill>
                  <a:schemeClr val="tx1"/>
                </a:solidFill>
                <a:cs typeface="Times New Roman" pitchFamily="18" charset="0"/>
              </a:rPr>
              <a:t>	Bir ilacın biyolojik etkisinin iyi veya yüksek olması onun patojeni en yüksek derecede imha etmesine karşın, konukçu bitkiye herhangi bir </a:t>
            </a:r>
            <a:r>
              <a:rPr lang="tr-TR" sz="2200" dirty="0" err="1" smtClean="0">
                <a:solidFill>
                  <a:schemeClr val="tx1"/>
                </a:solidFill>
                <a:cs typeface="Times New Roman" pitchFamily="18" charset="0"/>
              </a:rPr>
              <a:t>fitotoksik</a:t>
            </a:r>
            <a:r>
              <a:rPr lang="tr-TR" sz="2200" dirty="0" smtClean="0">
                <a:solidFill>
                  <a:schemeClr val="tx1"/>
                </a:solidFill>
                <a:cs typeface="Times New Roman" pitchFamily="18" charset="0"/>
              </a:rPr>
              <a:t> etkide bulunmamasından anlaşılır. Bu durum </a:t>
            </a:r>
            <a:r>
              <a:rPr lang="tr-TR" sz="2200" dirty="0" err="1" smtClean="0">
                <a:solidFill>
                  <a:schemeClr val="tx1"/>
                </a:solidFill>
                <a:cs typeface="Times New Roman" pitchFamily="18" charset="0"/>
              </a:rPr>
              <a:t>kemoterapik</a:t>
            </a:r>
            <a:r>
              <a:rPr lang="tr-TR" sz="2200" dirty="0" smtClean="0">
                <a:solidFill>
                  <a:schemeClr val="tx1"/>
                </a:solidFill>
                <a:cs typeface="Times New Roman" pitchFamily="18" charset="0"/>
              </a:rPr>
              <a:t> indeksle (kimyasal tedavi indeksi) ifade edilir. İyi bir ilacın </a:t>
            </a:r>
            <a:r>
              <a:rPr lang="tr-TR" sz="2200" dirty="0" err="1" smtClean="0">
                <a:solidFill>
                  <a:schemeClr val="tx1"/>
                </a:solidFill>
                <a:cs typeface="Times New Roman" pitchFamily="18" charset="0"/>
              </a:rPr>
              <a:t>kemoterapik</a:t>
            </a:r>
            <a:r>
              <a:rPr lang="tr-TR" sz="2200" dirty="0" smtClean="0">
                <a:solidFill>
                  <a:schemeClr val="tx1"/>
                </a:solidFill>
                <a:cs typeface="Times New Roman" pitchFamily="18" charset="0"/>
              </a:rPr>
              <a:t> indeksi daima birden küçük olmalıdır. Bu bir formülle gösterilecek olursa;</a:t>
            </a:r>
          </a:p>
          <a:p>
            <a:pPr algn="just">
              <a:buNone/>
            </a:pPr>
            <a:r>
              <a:rPr lang="tr-TR" sz="2200" dirty="0" smtClean="0">
                <a:solidFill>
                  <a:schemeClr val="tx1"/>
                </a:solidFill>
                <a:cs typeface="Times New Roman" pitchFamily="18" charset="0"/>
              </a:rPr>
              <a:t> </a:t>
            </a:r>
          </a:p>
          <a:p>
            <a:pPr algn="just">
              <a:buNone/>
            </a:pPr>
            <a:r>
              <a:rPr lang="tr-TR" sz="2200" dirty="0" smtClean="0">
                <a:solidFill>
                  <a:schemeClr val="tx1"/>
                </a:solidFill>
                <a:cs typeface="Times New Roman" pitchFamily="18" charset="0"/>
              </a:rPr>
              <a:t>	</a:t>
            </a:r>
            <a:r>
              <a:rPr lang="tr-TR" sz="2200" b="1" dirty="0" smtClean="0">
                <a:solidFill>
                  <a:schemeClr val="tx1"/>
                </a:solidFill>
                <a:cs typeface="Times New Roman" pitchFamily="18" charset="0"/>
              </a:rPr>
              <a:t>Kemoterapik indeks (Kİ)=</a:t>
            </a:r>
            <a:r>
              <a:rPr lang="tr-TR" sz="2200" dirty="0" smtClean="0">
                <a:solidFill>
                  <a:schemeClr val="tx1"/>
                </a:solidFill>
                <a:cs typeface="Times New Roman" pitchFamily="18" charset="0"/>
              </a:rPr>
              <a:t>  Dosis curative  (Patojeni öldüren doz)    &lt;   1                                                                  </a:t>
            </a:r>
          </a:p>
          <a:p>
            <a:pPr algn="just">
              <a:buNone/>
            </a:pPr>
            <a:r>
              <a:rPr lang="tr-TR" sz="2200" dirty="0" smtClean="0">
                <a:solidFill>
                  <a:schemeClr val="tx1"/>
                </a:solidFill>
                <a:cs typeface="Times New Roman" pitchFamily="18" charset="0"/>
              </a:rPr>
              <a:t>                                      	         Dosis toxica (bitkiye toksik olan doz)       </a:t>
            </a:r>
          </a:p>
          <a:p>
            <a:endParaRPr lang="tr-TR" b="1" dirty="0"/>
          </a:p>
        </p:txBody>
      </p:sp>
      <p:cxnSp>
        <p:nvCxnSpPr>
          <p:cNvPr id="5" name="4 Düz Bağlayıcı"/>
          <p:cNvCxnSpPr/>
          <p:nvPr/>
        </p:nvCxnSpPr>
        <p:spPr>
          <a:xfrm>
            <a:off x="3275856" y="5837525"/>
            <a:ext cx="4032448" cy="0"/>
          </a:xfrm>
          <a:prstGeom prst="line">
            <a:avLst/>
          </a:prstGeom>
          <a:ln w="25400" cmpd="tri">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Başlık"/>
          <p:cNvSpPr>
            <a:spLocks noGrp="1"/>
          </p:cNvSpPr>
          <p:nvPr>
            <p:ph type="title"/>
          </p:nvPr>
        </p:nvSpPr>
        <p:spPr>
          <a:xfrm>
            <a:off x="107504" y="0"/>
            <a:ext cx="8579296" cy="476672"/>
          </a:xfrm>
        </p:spPr>
        <p:txBody>
          <a:bodyPr>
            <a:normAutofit/>
          </a:bodyPr>
          <a:lstStyle/>
          <a:p>
            <a:r>
              <a:rPr lang="tr-TR" sz="2000" b="1" dirty="0" smtClean="0">
                <a:solidFill>
                  <a:schemeClr val="tx1"/>
                </a:solidFill>
              </a:rPr>
              <a:t>KİMYASAL YÖNTEMLER</a:t>
            </a:r>
            <a:endParaRPr lang="tr-TR" sz="2000" b="1" dirty="0">
              <a:solidFill>
                <a:schemeClr val="tx1"/>
              </a:solidFill>
            </a:endParaRPr>
          </a:p>
        </p:txBody>
      </p:sp>
      <p:sp>
        <p:nvSpPr>
          <p:cNvPr id="3" name="2 İçerik Yer Tutucusu"/>
          <p:cNvSpPr>
            <a:spLocks noGrp="1"/>
          </p:cNvSpPr>
          <p:nvPr>
            <p:ph idx="1"/>
          </p:nvPr>
        </p:nvSpPr>
        <p:spPr>
          <a:xfrm>
            <a:off x="0" y="332656"/>
            <a:ext cx="9144000" cy="6408712"/>
          </a:xfrm>
          <a:solidFill>
            <a:schemeClr val="accent5">
              <a:lumMod val="20000"/>
              <a:lumOff val="80000"/>
            </a:schemeClr>
          </a:solidFill>
        </p:spPr>
        <p:txBody>
          <a:bodyPr>
            <a:noAutofit/>
          </a:bodyPr>
          <a:lstStyle/>
          <a:p>
            <a:pPr lvl="0" algn="just">
              <a:buNone/>
            </a:pPr>
            <a:r>
              <a:rPr lang="tr-TR" sz="1600" b="1" dirty="0" smtClean="0">
                <a:solidFill>
                  <a:schemeClr val="tx1"/>
                </a:solidFill>
                <a:cs typeface="Times New Roman" pitchFamily="18" charset="0"/>
              </a:rPr>
              <a:t>b. Toksik Etki</a:t>
            </a:r>
          </a:p>
          <a:p>
            <a:pPr algn="just">
              <a:buNone/>
            </a:pPr>
            <a:r>
              <a:rPr lang="tr-TR" sz="1600" dirty="0" smtClean="0">
                <a:solidFill>
                  <a:schemeClr val="tx1"/>
                </a:solidFill>
                <a:cs typeface="Times New Roman" pitchFamily="18" charset="0"/>
              </a:rPr>
              <a:t>Kimyasal maddenin sıcakkanlılara ve özellikle insanlara toksik etkisinin olmaması arzu edilmektedir. Bazı</a:t>
            </a:r>
          </a:p>
          <a:p>
            <a:pPr algn="just">
              <a:buNone/>
            </a:pPr>
            <a:r>
              <a:rPr lang="tr-TR" sz="1600" dirty="0" smtClean="0">
                <a:solidFill>
                  <a:schemeClr val="tx1"/>
                </a:solidFill>
                <a:cs typeface="Times New Roman" pitchFamily="18" charset="0"/>
              </a:rPr>
              <a:t>hastalıklara karşı kullanılan ilaçların </a:t>
            </a:r>
            <a:r>
              <a:rPr lang="tr-TR" sz="1600" dirty="0" err="1" smtClean="0">
                <a:solidFill>
                  <a:schemeClr val="tx1"/>
                </a:solidFill>
                <a:cs typeface="Times New Roman" pitchFamily="18" charset="0"/>
              </a:rPr>
              <a:t>lethal</a:t>
            </a:r>
            <a:r>
              <a:rPr lang="tr-TR" sz="1600" dirty="0" smtClean="0">
                <a:solidFill>
                  <a:schemeClr val="tx1"/>
                </a:solidFill>
                <a:cs typeface="Times New Roman" pitchFamily="18" charset="0"/>
              </a:rPr>
              <a:t> dozu (kilo başına düşen öldürücü doz) yüksek olabilir, ancak</a:t>
            </a:r>
          </a:p>
          <a:p>
            <a:pPr algn="just">
              <a:buNone/>
            </a:pPr>
            <a:r>
              <a:rPr lang="tr-TR" sz="1600" dirty="0" smtClean="0">
                <a:solidFill>
                  <a:schemeClr val="tx1"/>
                </a:solidFill>
                <a:cs typeface="Times New Roman" pitchFamily="18" charset="0"/>
              </a:rPr>
              <a:t>böyle durumlarda ilaçların yapımı, kullanımı ve ilaçlanmış ürünlerin tüketimi süresince sağlık ve emniyet</a:t>
            </a:r>
          </a:p>
          <a:p>
            <a:pPr algn="just">
              <a:buNone/>
            </a:pPr>
            <a:r>
              <a:rPr lang="tr-TR" sz="1600" dirty="0" smtClean="0">
                <a:solidFill>
                  <a:schemeClr val="tx1"/>
                </a:solidFill>
                <a:cs typeface="Times New Roman" pitchFamily="18" charset="0"/>
              </a:rPr>
              <a:t>kurallarına özen gösterilmesi gerekmektedir.</a:t>
            </a:r>
          </a:p>
          <a:p>
            <a:pPr lvl="0">
              <a:buNone/>
            </a:pPr>
            <a:r>
              <a:rPr lang="tr-TR" sz="1600" b="1" dirty="0" smtClean="0">
                <a:solidFill>
                  <a:schemeClr val="tx1"/>
                </a:solidFill>
                <a:cs typeface="Times New Roman" pitchFamily="18" charset="0"/>
              </a:rPr>
              <a:t>c. </a:t>
            </a:r>
            <a:r>
              <a:rPr lang="tr-TR" sz="1600" b="1" dirty="0" err="1" smtClean="0">
                <a:solidFill>
                  <a:schemeClr val="tx1"/>
                </a:solidFill>
                <a:cs typeface="Times New Roman" pitchFamily="18" charset="0"/>
              </a:rPr>
              <a:t>Formülasyon</a:t>
            </a:r>
            <a:r>
              <a:rPr lang="tr-TR" sz="1600" b="1" dirty="0" smtClean="0">
                <a:solidFill>
                  <a:schemeClr val="tx1"/>
                </a:solidFill>
                <a:cs typeface="Times New Roman" pitchFamily="18" charset="0"/>
              </a:rPr>
              <a:t> Şekli (Fiziksel Özellikler)</a:t>
            </a:r>
          </a:p>
          <a:p>
            <a:pPr algn="just">
              <a:buNone/>
            </a:pPr>
            <a:r>
              <a:rPr lang="tr-TR" sz="1600" dirty="0" smtClean="0">
                <a:solidFill>
                  <a:schemeClr val="tx1"/>
                </a:solidFill>
                <a:cs typeface="Times New Roman" pitchFamily="18" charset="0"/>
              </a:rPr>
              <a:t>Kimyasal maddelerin biyolojik etkinliğinin artırılması, </a:t>
            </a:r>
            <a:r>
              <a:rPr lang="tr-TR" sz="1800" dirty="0" smtClean="0">
                <a:solidFill>
                  <a:schemeClr val="tx1"/>
                </a:solidFill>
                <a:cs typeface="Times New Roman" pitchFamily="18" charset="0"/>
              </a:rPr>
              <a:t>uygulanabilirlik</a:t>
            </a:r>
            <a:r>
              <a:rPr lang="tr-TR" sz="1600" dirty="0" smtClean="0">
                <a:solidFill>
                  <a:schemeClr val="tx1"/>
                </a:solidFill>
                <a:cs typeface="Times New Roman" pitchFamily="18" charset="0"/>
              </a:rPr>
              <a:t> özelliklerinin geliştirilmesi ve</a:t>
            </a:r>
          </a:p>
          <a:p>
            <a:pPr algn="just">
              <a:buNone/>
            </a:pPr>
            <a:r>
              <a:rPr lang="tr-TR" sz="1600" dirty="0" smtClean="0">
                <a:solidFill>
                  <a:schemeClr val="tx1"/>
                </a:solidFill>
                <a:cs typeface="Times New Roman" pitchFamily="18" charset="0"/>
              </a:rPr>
              <a:t>depolamaya uygun duruma getirilmesi amacıyla etkili maddeye (esas biyolojik etkinliği olan kimyasal</a:t>
            </a:r>
          </a:p>
          <a:p>
            <a:pPr algn="just">
              <a:buNone/>
            </a:pPr>
            <a:r>
              <a:rPr lang="tr-TR" sz="1600" dirty="0" smtClean="0">
                <a:solidFill>
                  <a:schemeClr val="tx1"/>
                </a:solidFill>
                <a:cs typeface="Times New Roman" pitchFamily="18" charset="0"/>
              </a:rPr>
              <a:t>madde) ek olarak bazı maddeler ilacın </a:t>
            </a:r>
            <a:r>
              <a:rPr lang="tr-TR" sz="1600" dirty="0" err="1" smtClean="0">
                <a:solidFill>
                  <a:schemeClr val="tx1"/>
                </a:solidFill>
                <a:cs typeface="Times New Roman" pitchFamily="18" charset="0"/>
              </a:rPr>
              <a:t>formülasyonuna</a:t>
            </a:r>
            <a:r>
              <a:rPr lang="tr-TR" sz="1600" dirty="0">
                <a:solidFill>
                  <a:schemeClr val="tx1"/>
                </a:solidFill>
                <a:cs typeface="Times New Roman" pitchFamily="18" charset="0"/>
              </a:rPr>
              <a:t> </a:t>
            </a:r>
            <a:r>
              <a:rPr lang="tr-TR" sz="1600" dirty="0" smtClean="0">
                <a:solidFill>
                  <a:schemeClr val="tx1"/>
                </a:solidFill>
                <a:cs typeface="Times New Roman" pitchFamily="18" charset="0"/>
              </a:rPr>
              <a:t>eklenmektedir. Bunlar dolgu maddeleri ve diğer</a:t>
            </a:r>
          </a:p>
          <a:p>
            <a:pPr algn="just">
              <a:buNone/>
            </a:pPr>
            <a:r>
              <a:rPr lang="tr-TR" sz="1600" dirty="0" smtClean="0">
                <a:solidFill>
                  <a:schemeClr val="tx1"/>
                </a:solidFill>
                <a:cs typeface="Times New Roman" pitchFamily="18" charset="0"/>
              </a:rPr>
              <a:t>yardımcı maddelerdir (yayıcı, yapıştırıcı, vs.).</a:t>
            </a:r>
          </a:p>
          <a:p>
            <a:pPr>
              <a:buNone/>
            </a:pPr>
            <a:r>
              <a:rPr lang="tr-TR" sz="1600" b="1" dirty="0" smtClean="0">
                <a:solidFill>
                  <a:schemeClr val="tx1"/>
                </a:solidFill>
                <a:cs typeface="Times New Roman" pitchFamily="18" charset="0"/>
              </a:rPr>
              <a:t>Dolgu maddesi: </a:t>
            </a:r>
            <a:r>
              <a:rPr lang="tr-TR" sz="1600" dirty="0" smtClean="0">
                <a:solidFill>
                  <a:schemeClr val="tx1"/>
                </a:solidFill>
                <a:cs typeface="Times New Roman" pitchFamily="18" charset="0"/>
              </a:rPr>
              <a:t>İlacın büyük bir kısmım oluşturmaktadır. Bunlar seyreltici veya taşıyıcı madde olarak ilave</a:t>
            </a:r>
          </a:p>
          <a:p>
            <a:pPr>
              <a:buNone/>
            </a:pPr>
            <a:r>
              <a:rPr lang="tr-TR" sz="1600" dirty="0" smtClean="0">
                <a:solidFill>
                  <a:schemeClr val="tx1"/>
                </a:solidFill>
                <a:cs typeface="Times New Roman" pitchFamily="18" charset="0"/>
              </a:rPr>
              <a:t>edilmektedir.</a:t>
            </a:r>
          </a:p>
          <a:p>
            <a:pPr>
              <a:buNone/>
            </a:pPr>
            <a:r>
              <a:rPr lang="tr-TR" sz="1600" b="1" dirty="0" smtClean="0">
                <a:solidFill>
                  <a:schemeClr val="tx1"/>
                </a:solidFill>
                <a:cs typeface="Times New Roman" pitchFamily="18" charset="0"/>
              </a:rPr>
              <a:t>Çözücüler: </a:t>
            </a:r>
            <a:r>
              <a:rPr lang="tr-TR" sz="1600" dirty="0" smtClean="0">
                <a:solidFill>
                  <a:schemeClr val="tx1"/>
                </a:solidFill>
                <a:cs typeface="Times New Roman" pitchFamily="18" charset="0"/>
              </a:rPr>
              <a:t>Etkili maddenin çözülmesini ve sıvı içerisinde homojen bir şekilde dağılmasını sağlar.</a:t>
            </a:r>
          </a:p>
          <a:p>
            <a:pPr>
              <a:buNone/>
            </a:pPr>
            <a:r>
              <a:rPr lang="tr-TR" sz="1600" b="1" dirty="0" smtClean="0">
                <a:solidFill>
                  <a:schemeClr val="tx1"/>
                </a:solidFill>
                <a:cs typeface="Times New Roman" pitchFamily="18" charset="0"/>
              </a:rPr>
              <a:t>Yapıştırıcılar:</a:t>
            </a:r>
            <a:r>
              <a:rPr lang="tr-TR" sz="1600" dirty="0" smtClean="0">
                <a:solidFill>
                  <a:schemeClr val="tx1"/>
                </a:solidFill>
                <a:cs typeface="Times New Roman" pitchFamily="18" charset="0"/>
              </a:rPr>
              <a:t> İlacın bitki üzerinde tutunmasını sağlayan ve yağmurlarla yıkanmasını önleyen maddelerdir.</a:t>
            </a:r>
          </a:p>
          <a:p>
            <a:pPr>
              <a:buNone/>
            </a:pPr>
            <a:r>
              <a:rPr lang="tr-TR" sz="1600" b="1" dirty="0" smtClean="0">
                <a:solidFill>
                  <a:schemeClr val="tx1"/>
                </a:solidFill>
                <a:cs typeface="Times New Roman" pitchFamily="18" charset="0"/>
              </a:rPr>
              <a:t>Yayıcılar:</a:t>
            </a:r>
            <a:r>
              <a:rPr lang="tr-TR" sz="1600" dirty="0" smtClean="0">
                <a:solidFill>
                  <a:schemeClr val="tx1"/>
                </a:solidFill>
                <a:cs typeface="Times New Roman" pitchFamily="18" charset="0"/>
              </a:rPr>
              <a:t> Bunlar etkili maddenin bitki yüzeyine homojen bir şekilde yayılmasını sağlar.</a:t>
            </a:r>
          </a:p>
          <a:p>
            <a:pPr>
              <a:buNone/>
            </a:pPr>
            <a:r>
              <a:rPr lang="tr-TR" sz="1600" b="1" dirty="0" err="1" smtClean="0">
                <a:solidFill>
                  <a:schemeClr val="tx1"/>
                </a:solidFill>
                <a:cs typeface="Times New Roman" pitchFamily="18" charset="0"/>
              </a:rPr>
              <a:t>Emülgatörler</a:t>
            </a:r>
            <a:r>
              <a:rPr lang="tr-TR" sz="1600" b="1" dirty="0" smtClean="0">
                <a:solidFill>
                  <a:schemeClr val="tx1"/>
                </a:solidFill>
                <a:cs typeface="Times New Roman" pitchFamily="18" charset="0"/>
              </a:rPr>
              <a:t>: </a:t>
            </a:r>
            <a:r>
              <a:rPr lang="tr-TR" sz="1600" dirty="0" smtClean="0">
                <a:solidFill>
                  <a:schemeClr val="tx1"/>
                </a:solidFill>
                <a:cs typeface="Times New Roman" pitchFamily="18" charset="0"/>
              </a:rPr>
              <a:t>Birbiriyle karışamayan iki sıvının karşımasını sağlayarak emülsiyon duruma gelmesini sağlar.</a:t>
            </a:r>
          </a:p>
          <a:p>
            <a:pPr>
              <a:buNone/>
            </a:pPr>
            <a:r>
              <a:rPr lang="tr-TR" sz="1600" b="1" dirty="0" smtClean="0">
                <a:solidFill>
                  <a:schemeClr val="tx1"/>
                </a:solidFill>
                <a:cs typeface="Times New Roman" pitchFamily="18" charset="0"/>
              </a:rPr>
              <a:t>Koruyucu </a:t>
            </a:r>
            <a:r>
              <a:rPr lang="tr-TR" sz="1600" b="1" dirty="0" err="1" smtClean="0">
                <a:solidFill>
                  <a:schemeClr val="tx1"/>
                </a:solidFill>
                <a:cs typeface="Times New Roman" pitchFamily="18" charset="0"/>
              </a:rPr>
              <a:t>kolloidler</a:t>
            </a:r>
            <a:r>
              <a:rPr lang="tr-TR" sz="1600" b="1" dirty="0" smtClean="0">
                <a:solidFill>
                  <a:schemeClr val="tx1"/>
                </a:solidFill>
                <a:cs typeface="Times New Roman" pitchFamily="18" charset="0"/>
              </a:rPr>
              <a:t> ve dispersiyon maddeler: </a:t>
            </a:r>
            <a:r>
              <a:rPr lang="tr-TR" sz="1600" dirty="0" smtClean="0">
                <a:solidFill>
                  <a:schemeClr val="tx1"/>
                </a:solidFill>
                <a:cs typeface="Times New Roman" pitchFamily="18" charset="0"/>
              </a:rPr>
              <a:t>Bu maddeler ilaç zerrelerinin su içinde dağılmalarına</a:t>
            </a:r>
          </a:p>
          <a:p>
            <a:pPr>
              <a:buNone/>
            </a:pPr>
            <a:r>
              <a:rPr lang="tr-TR" sz="1600" dirty="0" smtClean="0">
                <a:solidFill>
                  <a:schemeClr val="tx1"/>
                </a:solidFill>
                <a:cs typeface="Times New Roman" pitchFamily="18" charset="0"/>
              </a:rPr>
              <a:t>yardımcı olarak, onların çökelmesini önler.</a:t>
            </a:r>
          </a:p>
          <a:p>
            <a:pPr>
              <a:buNone/>
            </a:pPr>
            <a:r>
              <a:rPr lang="tr-TR" sz="1600" b="1" dirty="0" smtClean="0">
                <a:solidFill>
                  <a:schemeClr val="tx1"/>
                </a:solidFill>
                <a:cs typeface="Times New Roman" pitchFamily="18" charset="0"/>
              </a:rPr>
              <a:t>Stabilizatörler: </a:t>
            </a:r>
            <a:r>
              <a:rPr lang="tr-TR" sz="1600" dirty="0" smtClean="0">
                <a:solidFill>
                  <a:schemeClr val="tx1"/>
                </a:solidFill>
                <a:cs typeface="Times New Roman" pitchFamily="18" charset="0"/>
              </a:rPr>
              <a:t>Etkili maddenin bozulmasını önleyen maddelerdir.</a:t>
            </a:r>
          </a:p>
          <a:p>
            <a:pPr>
              <a:buNone/>
            </a:pPr>
            <a:r>
              <a:rPr lang="tr-TR" sz="1600" b="1" dirty="0" smtClean="0">
                <a:solidFill>
                  <a:schemeClr val="tx1"/>
                </a:solidFill>
                <a:cs typeface="Times New Roman" pitchFamily="18" charset="0"/>
              </a:rPr>
              <a:t>İkaz maddeleri: </a:t>
            </a:r>
            <a:r>
              <a:rPr lang="tr-TR" sz="1600" dirty="0" smtClean="0">
                <a:solidFill>
                  <a:schemeClr val="tx1"/>
                </a:solidFill>
                <a:cs typeface="Times New Roman" pitchFamily="18" charset="0"/>
              </a:rPr>
              <a:t>Renk ve koku vererek ilaçlamanın olduğunu belirten maddelerdir. Özellikle tohum</a:t>
            </a:r>
          </a:p>
          <a:p>
            <a:pPr>
              <a:buNone/>
            </a:pPr>
            <a:r>
              <a:rPr lang="tr-TR" sz="1600" dirty="0" smtClean="0">
                <a:solidFill>
                  <a:schemeClr val="tx1"/>
                </a:solidFill>
                <a:cs typeface="Times New Roman" pitchFamily="18" charset="0"/>
              </a:rPr>
              <a:t>ilaçlarına katılmaktadır.</a:t>
            </a:r>
          </a:p>
          <a:p>
            <a:pPr lvl="1">
              <a:buNone/>
            </a:pPr>
            <a:endParaRPr lang="tr-TR" sz="1600" dirty="0" smtClean="0">
              <a:latin typeface="Times New Roman" pitchFamily="18" charset="0"/>
              <a:cs typeface="Times New Roman" pitchFamily="18" charset="0"/>
            </a:endParaRPr>
          </a:p>
          <a:p>
            <a:pPr lvl="1">
              <a:buNone/>
            </a:pPr>
            <a:r>
              <a:rPr lang="tr-TR" sz="1600" dirty="0" smtClean="0">
                <a:latin typeface="Times New Roman" pitchFamily="18" charset="0"/>
                <a:cs typeface="Times New Roman" pitchFamily="18" charset="0"/>
              </a:rPr>
              <a:t>	</a:t>
            </a:r>
            <a:endParaRPr lang="tr-TR" sz="16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476672"/>
          </a:xfrm>
        </p:spPr>
        <p:txBody>
          <a:bodyPr>
            <a:normAutofit fontScale="90000"/>
          </a:bodyPr>
          <a:lstStyle/>
          <a:p>
            <a:pPr lvl="0"/>
            <a:r>
              <a:rPr lang="tr-TR" sz="2000" b="1" dirty="0" smtClean="0">
                <a:solidFill>
                  <a:schemeClr val="tx1"/>
                </a:solidFill>
              </a:rPr>
              <a:t/>
            </a:r>
            <a:br>
              <a:rPr lang="tr-TR" sz="2000" b="1" dirty="0" smtClean="0">
                <a:solidFill>
                  <a:schemeClr val="tx1"/>
                </a:solidFill>
              </a:rPr>
            </a:br>
            <a:r>
              <a:rPr lang="tr-TR" sz="2000" b="1" dirty="0" smtClean="0">
                <a:solidFill>
                  <a:schemeClr val="tx1"/>
                </a:solidFill>
              </a:rPr>
              <a:t>FUNGİSİTLERE KARŞI DAYANIKLILIĞIN GELİŞİMİ VE YÖNETİMİ</a:t>
            </a:r>
            <a:br>
              <a:rPr lang="tr-TR" sz="2000" b="1" dirty="0" smtClean="0">
                <a:solidFill>
                  <a:schemeClr val="tx1"/>
                </a:solidFill>
              </a:rPr>
            </a:br>
            <a:endParaRPr lang="tr-TR" sz="2000" dirty="0">
              <a:solidFill>
                <a:schemeClr val="tx1"/>
              </a:solidFill>
            </a:endParaRPr>
          </a:p>
        </p:txBody>
      </p:sp>
      <p:sp>
        <p:nvSpPr>
          <p:cNvPr id="3" name="2 İçerik Yer Tutucusu"/>
          <p:cNvSpPr>
            <a:spLocks noGrp="1"/>
          </p:cNvSpPr>
          <p:nvPr>
            <p:ph idx="1"/>
          </p:nvPr>
        </p:nvSpPr>
        <p:spPr>
          <a:xfrm>
            <a:off x="0" y="332656"/>
            <a:ext cx="9144000" cy="6525344"/>
          </a:xfrm>
          <a:solidFill>
            <a:schemeClr val="accent5">
              <a:lumMod val="20000"/>
              <a:lumOff val="80000"/>
            </a:schemeClr>
          </a:solidFill>
        </p:spPr>
        <p:txBody>
          <a:bodyPr>
            <a:noAutofit/>
          </a:bodyPr>
          <a:lstStyle/>
          <a:p>
            <a:pPr algn="just">
              <a:buNone/>
            </a:pPr>
            <a:r>
              <a:rPr lang="tr-TR" sz="1800" dirty="0" smtClean="0">
                <a:solidFill>
                  <a:schemeClr val="tx1"/>
                </a:solidFill>
                <a:cs typeface="Times New Roman" pitchFamily="18" charset="0"/>
              </a:rPr>
              <a:t>Kültür bitkilerinde önemli derecede kayıplara sebep olan bitki hastalıklarının kontrolü için</a:t>
            </a:r>
          </a:p>
          <a:p>
            <a:pPr algn="just">
              <a:buNone/>
            </a:pPr>
            <a:r>
              <a:rPr lang="tr-TR" sz="1800" dirty="0" smtClean="0">
                <a:solidFill>
                  <a:schemeClr val="tx1"/>
                </a:solidFill>
                <a:cs typeface="Times New Roman" pitchFamily="18" charset="0"/>
              </a:rPr>
              <a:t>biyolojik, kültürel veya kimyasal metotların kullanılması zorunlu olmaktadır. Genellikle mevcut</a:t>
            </a:r>
          </a:p>
          <a:p>
            <a:pPr algn="just">
              <a:buNone/>
            </a:pPr>
            <a:r>
              <a:rPr lang="tr-TR" sz="1800" dirty="0" smtClean="0">
                <a:solidFill>
                  <a:schemeClr val="tx1"/>
                </a:solidFill>
                <a:cs typeface="Times New Roman" pitchFamily="18" charset="0"/>
              </a:rPr>
              <a:t>biyolojik ve kültürel metotların birçok durumda yetersiz kalması sonucu ekonomik öneme sahip</a:t>
            </a:r>
          </a:p>
          <a:p>
            <a:pPr algn="just">
              <a:buNone/>
            </a:pPr>
            <a:r>
              <a:rPr lang="tr-TR" sz="1800" dirty="0" smtClean="0">
                <a:solidFill>
                  <a:schemeClr val="tx1"/>
                </a:solidFill>
                <a:cs typeface="Times New Roman" pitchFamily="18" charset="0"/>
              </a:rPr>
              <a:t>bitki hastalıklarının </a:t>
            </a:r>
            <a:r>
              <a:rPr lang="tr-TR" sz="1800" dirty="0" err="1" smtClean="0">
                <a:solidFill>
                  <a:schemeClr val="tx1"/>
                </a:solidFill>
                <a:cs typeface="Times New Roman" pitchFamily="18" charset="0"/>
              </a:rPr>
              <a:t>fungisit</a:t>
            </a:r>
            <a:r>
              <a:rPr lang="tr-TR" sz="1800" dirty="0" smtClean="0">
                <a:solidFill>
                  <a:schemeClr val="tx1"/>
                </a:solidFill>
                <a:cs typeface="Times New Roman" pitchFamily="18" charset="0"/>
              </a:rPr>
              <a:t> kullanılarak kontrol edilmesi gerekmektedir. Bu, amaçla</a:t>
            </a:r>
          </a:p>
          <a:p>
            <a:pPr algn="just">
              <a:buNone/>
            </a:pPr>
            <a:r>
              <a:rPr lang="tr-TR" sz="1800" dirty="0" smtClean="0">
                <a:solidFill>
                  <a:schemeClr val="tx1"/>
                </a:solidFill>
                <a:cs typeface="Times New Roman" pitchFamily="18" charset="0"/>
              </a:rPr>
              <a:t>kullanılacak ilaçların çevreye ve insanlara olan olumsuz etkileri yanında, patojenlerde bunlara</a:t>
            </a:r>
          </a:p>
          <a:p>
            <a:pPr algn="just">
              <a:buNone/>
            </a:pPr>
            <a:r>
              <a:rPr lang="tr-TR" sz="1800" dirty="0" smtClean="0">
                <a:solidFill>
                  <a:schemeClr val="tx1"/>
                </a:solidFill>
                <a:cs typeface="Times New Roman" pitchFamily="18" charset="0"/>
              </a:rPr>
              <a:t>karşı görülen dayanıklılık riski, bu yöntemin uygulanmasında ortaya çıkan bir diğer olumsuz</a:t>
            </a:r>
          </a:p>
          <a:p>
            <a:pPr algn="just">
              <a:buNone/>
            </a:pPr>
            <a:r>
              <a:rPr lang="tr-TR" sz="1800" dirty="0" smtClean="0">
                <a:solidFill>
                  <a:schemeClr val="tx1"/>
                </a:solidFill>
                <a:cs typeface="Times New Roman" pitchFamily="18" charset="0"/>
              </a:rPr>
              <a:t>faktördür.</a:t>
            </a:r>
          </a:p>
          <a:p>
            <a:pPr algn="just">
              <a:buNone/>
            </a:pPr>
            <a:r>
              <a:rPr lang="tr-TR" sz="1800" dirty="0" err="1" smtClean="0">
                <a:solidFill>
                  <a:schemeClr val="tx1"/>
                </a:solidFill>
                <a:cs typeface="Times New Roman" pitchFamily="18" charset="0"/>
              </a:rPr>
              <a:t>Patojenik</a:t>
            </a:r>
            <a:r>
              <a:rPr lang="tr-TR" sz="1800" dirty="0" smtClean="0">
                <a:solidFill>
                  <a:schemeClr val="tx1"/>
                </a:solidFill>
                <a:cs typeface="Times New Roman" pitchFamily="18" charset="0"/>
              </a:rPr>
              <a:t> </a:t>
            </a:r>
            <a:r>
              <a:rPr lang="tr-TR" sz="1800" dirty="0" err="1" smtClean="0">
                <a:solidFill>
                  <a:schemeClr val="tx1"/>
                </a:solidFill>
                <a:cs typeface="Times New Roman" pitchFamily="18" charset="0"/>
              </a:rPr>
              <a:t>fungusların</a:t>
            </a:r>
            <a:r>
              <a:rPr lang="tr-TR" sz="1800" dirty="0" smtClean="0">
                <a:solidFill>
                  <a:schemeClr val="tx1"/>
                </a:solidFill>
                <a:cs typeface="Times New Roman" pitchFamily="18" charset="0"/>
              </a:rPr>
              <a:t>, çeşitli hayati fonksiyonlarını engelleyen </a:t>
            </a:r>
            <a:r>
              <a:rPr lang="tr-TR" sz="1800" b="1" dirty="0" smtClean="0">
                <a:solidFill>
                  <a:schemeClr val="tx1"/>
                </a:solidFill>
                <a:cs typeface="Times New Roman" pitchFamily="18" charset="0"/>
              </a:rPr>
              <a:t>kontak etkili </a:t>
            </a:r>
            <a:r>
              <a:rPr lang="tr-TR" sz="1800" b="1" dirty="0" err="1" smtClean="0">
                <a:solidFill>
                  <a:schemeClr val="tx1"/>
                </a:solidFill>
                <a:cs typeface="Times New Roman" pitchFamily="18" charset="0"/>
              </a:rPr>
              <a:t>fungisitler</a:t>
            </a:r>
            <a:r>
              <a:rPr lang="tr-TR" sz="1800" dirty="0" smtClean="0">
                <a:solidFill>
                  <a:schemeClr val="tx1"/>
                </a:solidFill>
                <a:cs typeface="Times New Roman" pitchFamily="18" charset="0"/>
              </a:rPr>
              <a:t>, uzun</a:t>
            </a:r>
          </a:p>
          <a:p>
            <a:pPr algn="just">
              <a:buNone/>
            </a:pPr>
            <a:r>
              <a:rPr lang="tr-TR" sz="1800" dirty="0" smtClean="0">
                <a:solidFill>
                  <a:schemeClr val="tx1"/>
                </a:solidFill>
                <a:cs typeface="Times New Roman" pitchFamily="18" charset="0"/>
              </a:rPr>
              <a:t>yıllar boyunca kullanılmış ve bu tip </a:t>
            </a:r>
            <a:r>
              <a:rPr lang="tr-TR" sz="1800" dirty="0" err="1" smtClean="0">
                <a:solidFill>
                  <a:schemeClr val="tx1"/>
                </a:solidFill>
                <a:cs typeface="Times New Roman" pitchFamily="18" charset="0"/>
              </a:rPr>
              <a:t>fungisitler</a:t>
            </a:r>
            <a:r>
              <a:rPr lang="tr-TR" sz="1800" dirty="0" smtClean="0">
                <a:solidFill>
                  <a:schemeClr val="tx1"/>
                </a:solidFill>
                <a:cs typeface="Times New Roman" pitchFamily="18" charset="0"/>
              </a:rPr>
              <a:t> </a:t>
            </a:r>
            <a:r>
              <a:rPr lang="tr-TR" sz="1800" b="1" dirty="0" smtClean="0">
                <a:solidFill>
                  <a:schemeClr val="tx1"/>
                </a:solidFill>
                <a:cs typeface="Times New Roman" pitchFamily="18" charset="0"/>
              </a:rPr>
              <a:t>çok yer engelleyici </a:t>
            </a:r>
            <a:r>
              <a:rPr lang="tr-TR" sz="1800" dirty="0" smtClean="0">
                <a:solidFill>
                  <a:schemeClr val="tx1"/>
                </a:solidFill>
                <a:cs typeface="Times New Roman" pitchFamily="18" charset="0"/>
              </a:rPr>
              <a:t>olarak isimlendirilmişlerdir.</a:t>
            </a:r>
          </a:p>
          <a:p>
            <a:pPr algn="just">
              <a:buNone/>
            </a:pPr>
            <a:r>
              <a:rPr lang="tr-TR" sz="1800" dirty="0" smtClean="0">
                <a:solidFill>
                  <a:schemeClr val="tx1"/>
                </a:solidFill>
                <a:cs typeface="Times New Roman" pitchFamily="18" charset="0"/>
              </a:rPr>
              <a:t>Bu </a:t>
            </a:r>
            <a:r>
              <a:rPr lang="tr-TR" sz="1800" dirty="0" err="1" smtClean="0">
                <a:solidFill>
                  <a:schemeClr val="tx1"/>
                </a:solidFill>
                <a:cs typeface="Times New Roman" pitchFamily="18" charset="0"/>
              </a:rPr>
              <a:t>fungisitler</a:t>
            </a:r>
            <a:r>
              <a:rPr lang="tr-TR" sz="1800" dirty="0" smtClean="0">
                <a:solidFill>
                  <a:schemeClr val="tx1"/>
                </a:solidFill>
                <a:cs typeface="Times New Roman" pitchFamily="18" charset="0"/>
              </a:rPr>
              <a:t>, patojenin birden fazla hayati fonksiyonuna engel olarak onu, etkisiz hale</a:t>
            </a:r>
          </a:p>
          <a:p>
            <a:pPr algn="just">
              <a:buNone/>
            </a:pPr>
            <a:r>
              <a:rPr lang="tr-TR" sz="1800" dirty="0" smtClean="0">
                <a:solidFill>
                  <a:schemeClr val="tx1"/>
                </a:solidFill>
                <a:cs typeface="Times New Roman" pitchFamily="18" charset="0"/>
              </a:rPr>
              <a:t>getirmektedir. Çok yer engelleyici etkiye sahip bu </a:t>
            </a:r>
            <a:r>
              <a:rPr lang="tr-TR" sz="1800" dirty="0" err="1" smtClean="0">
                <a:solidFill>
                  <a:schemeClr val="tx1"/>
                </a:solidFill>
                <a:cs typeface="Times New Roman" pitchFamily="18" charset="0"/>
              </a:rPr>
              <a:t>fungisitlerin</a:t>
            </a:r>
            <a:r>
              <a:rPr lang="tr-TR" sz="1800" dirty="0" smtClean="0">
                <a:solidFill>
                  <a:schemeClr val="tx1"/>
                </a:solidFill>
                <a:cs typeface="Times New Roman" pitchFamily="18" charset="0"/>
              </a:rPr>
              <a:t> geniş alanlarda enfeksiyondan</a:t>
            </a:r>
          </a:p>
          <a:p>
            <a:pPr algn="just">
              <a:buNone/>
            </a:pPr>
            <a:r>
              <a:rPr lang="tr-TR" sz="1800" dirty="0" smtClean="0">
                <a:solidFill>
                  <a:schemeClr val="tx1"/>
                </a:solidFill>
                <a:cs typeface="Times New Roman" pitchFamily="18" charset="0"/>
              </a:rPr>
              <a:t>önce koruma amacı ile nispeten yüksek dozda ve sıklıkla kullanıldıkları  uzun yıllar boyunca,</a:t>
            </a:r>
          </a:p>
          <a:p>
            <a:pPr algn="just">
              <a:buNone/>
            </a:pPr>
            <a:r>
              <a:rPr lang="tr-TR" sz="1800" dirty="0" smtClean="0">
                <a:solidFill>
                  <a:schemeClr val="tx1"/>
                </a:solidFill>
                <a:cs typeface="Times New Roman" pitchFamily="18" charset="0"/>
              </a:rPr>
              <a:t>birkaç dayanıklılık problemi ile karşılaşılmıştır.</a:t>
            </a:r>
          </a:p>
          <a:p>
            <a:pPr algn="just">
              <a:buNone/>
            </a:pPr>
            <a:r>
              <a:rPr lang="tr-TR" sz="1800" dirty="0" smtClean="0">
                <a:solidFill>
                  <a:schemeClr val="tx1"/>
                </a:solidFill>
                <a:cs typeface="Times New Roman" pitchFamily="18" charset="0"/>
              </a:rPr>
              <a:t>Son 25 yıl içerisinde, birçok önemli bitki hastalığının kontrolü için çok sayıda yüksek etkili</a:t>
            </a:r>
          </a:p>
          <a:p>
            <a:pPr algn="just">
              <a:buNone/>
            </a:pPr>
            <a:r>
              <a:rPr lang="tr-TR" sz="1800" dirty="0" err="1" smtClean="0">
                <a:solidFill>
                  <a:schemeClr val="tx1"/>
                </a:solidFill>
                <a:cs typeface="Times New Roman" pitchFamily="18" charset="0"/>
              </a:rPr>
              <a:t>Fungisit</a:t>
            </a:r>
            <a:r>
              <a:rPr lang="tr-TR" sz="1800" dirty="0" smtClean="0">
                <a:solidFill>
                  <a:schemeClr val="tx1"/>
                </a:solidFill>
                <a:cs typeface="Times New Roman" pitchFamily="18" charset="0"/>
              </a:rPr>
              <a:t> geliştirilmiş ve halen kullanılmaktadır. Bu </a:t>
            </a:r>
            <a:r>
              <a:rPr lang="tr-TR" sz="1800" dirty="0" err="1" smtClean="0">
                <a:solidFill>
                  <a:schemeClr val="tx1"/>
                </a:solidFill>
                <a:cs typeface="Times New Roman" pitchFamily="18" charset="0"/>
              </a:rPr>
              <a:t>fungisitlerin</a:t>
            </a:r>
            <a:r>
              <a:rPr lang="tr-TR" sz="1800" dirty="0" smtClean="0">
                <a:solidFill>
                  <a:schemeClr val="tx1"/>
                </a:solidFill>
                <a:cs typeface="Times New Roman" pitchFamily="18" charset="0"/>
              </a:rPr>
              <a:t> önemli özelliği </a:t>
            </a:r>
            <a:r>
              <a:rPr lang="tr-TR" sz="1800" b="1" dirty="0" smtClean="0">
                <a:solidFill>
                  <a:schemeClr val="tx1"/>
                </a:solidFill>
                <a:cs typeface="Times New Roman" pitchFamily="18" charset="0"/>
              </a:rPr>
              <a:t>tek yer</a:t>
            </a:r>
          </a:p>
          <a:p>
            <a:pPr algn="just">
              <a:buNone/>
            </a:pPr>
            <a:r>
              <a:rPr lang="tr-TR" sz="1800" b="1" dirty="0" smtClean="0">
                <a:solidFill>
                  <a:schemeClr val="tx1"/>
                </a:solidFill>
                <a:cs typeface="Times New Roman" pitchFamily="18" charset="0"/>
              </a:rPr>
              <a:t>engelleyici </a:t>
            </a:r>
            <a:r>
              <a:rPr lang="tr-TR" sz="1800" dirty="0" smtClean="0">
                <a:solidFill>
                  <a:schemeClr val="tx1"/>
                </a:solidFill>
                <a:cs typeface="Times New Roman" pitchFamily="18" charset="0"/>
              </a:rPr>
              <a:t>olmaları, yani </a:t>
            </a:r>
            <a:r>
              <a:rPr lang="tr-TR" sz="1800" dirty="0" err="1" smtClean="0">
                <a:solidFill>
                  <a:schemeClr val="tx1"/>
                </a:solidFill>
                <a:cs typeface="Times New Roman" pitchFamily="18" charset="0"/>
              </a:rPr>
              <a:t>fungusun</a:t>
            </a:r>
            <a:r>
              <a:rPr lang="tr-TR" sz="1800" dirty="0" smtClean="0">
                <a:solidFill>
                  <a:schemeClr val="tx1"/>
                </a:solidFill>
                <a:cs typeface="Times New Roman" pitchFamily="18" charset="0"/>
              </a:rPr>
              <a:t> spesifik hayat olaylarını engelleme yolu ile etki</a:t>
            </a:r>
          </a:p>
          <a:p>
            <a:pPr algn="just">
              <a:buNone/>
            </a:pPr>
            <a:r>
              <a:rPr lang="tr-TR" sz="1800" dirty="0" smtClean="0">
                <a:solidFill>
                  <a:schemeClr val="tx1"/>
                </a:solidFill>
                <a:cs typeface="Times New Roman" pitchFamily="18" charset="0"/>
              </a:rPr>
              <a:t>göstermeleridir. Bu tip </a:t>
            </a:r>
            <a:r>
              <a:rPr lang="tr-TR" sz="1800" dirty="0" err="1" smtClean="0">
                <a:solidFill>
                  <a:schemeClr val="tx1"/>
                </a:solidFill>
                <a:cs typeface="Times New Roman" pitchFamily="18" charset="0"/>
              </a:rPr>
              <a:t>fungisitlerin</a:t>
            </a:r>
            <a:r>
              <a:rPr lang="tr-TR" sz="1800" dirty="0" smtClean="0">
                <a:solidFill>
                  <a:schemeClr val="tx1"/>
                </a:solidFill>
                <a:cs typeface="Times New Roman" pitchFamily="18" charset="0"/>
              </a:rPr>
              <a:t> yaygın olarak kullanılmaya başlanması ile </a:t>
            </a:r>
            <a:r>
              <a:rPr lang="tr-TR" sz="1800" dirty="0" err="1" smtClean="0">
                <a:solidFill>
                  <a:schemeClr val="tx1"/>
                </a:solidFill>
                <a:cs typeface="Times New Roman" pitchFamily="18" charset="0"/>
              </a:rPr>
              <a:t>fungal</a:t>
            </a:r>
            <a:endParaRPr lang="tr-TR" sz="1800" dirty="0">
              <a:solidFill>
                <a:schemeClr val="tx1"/>
              </a:solidFill>
              <a:cs typeface="Times New Roman" pitchFamily="18" charset="0"/>
            </a:endParaRPr>
          </a:p>
          <a:p>
            <a:pPr algn="just">
              <a:buNone/>
            </a:pPr>
            <a:r>
              <a:rPr lang="tr-TR" sz="1800" dirty="0" smtClean="0">
                <a:solidFill>
                  <a:schemeClr val="tx1"/>
                </a:solidFill>
                <a:cs typeface="Times New Roman" pitchFamily="18" charset="0"/>
              </a:rPr>
              <a:t>patojenlerde dayanıklılık problemlerinin ortaya çıkması, uygulama açısından sorunları da</a:t>
            </a:r>
          </a:p>
          <a:p>
            <a:pPr algn="just">
              <a:buNone/>
            </a:pPr>
            <a:r>
              <a:rPr lang="tr-TR" sz="1800" dirty="0" smtClean="0">
                <a:solidFill>
                  <a:schemeClr val="tx1"/>
                </a:solidFill>
                <a:cs typeface="Times New Roman" pitchFamily="18" charset="0"/>
              </a:rPr>
              <a:t>beraberinde getirmiştir.</a:t>
            </a:r>
          </a:p>
          <a:p>
            <a:endParaRPr lang="tr-TR"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686800" cy="692696"/>
          </a:xfrm>
        </p:spPr>
        <p:txBody>
          <a:bodyPr>
            <a:normAutofit/>
          </a:bodyPr>
          <a:lstStyle/>
          <a:p>
            <a:r>
              <a:rPr lang="tr-TR" sz="2000" b="1" dirty="0" smtClean="0">
                <a:solidFill>
                  <a:schemeClr val="tx1"/>
                </a:solidFill>
              </a:rPr>
              <a:t>FUNGİSİTLERE KARŞI DAYANIKLILIĞIN GELİŞİMİ VE YÖNETİMİ</a:t>
            </a:r>
            <a:endParaRPr lang="tr-TR" sz="2000" dirty="0">
              <a:solidFill>
                <a:schemeClr val="tx1"/>
              </a:solidFill>
            </a:endParaRPr>
          </a:p>
        </p:txBody>
      </p:sp>
      <p:sp>
        <p:nvSpPr>
          <p:cNvPr id="3" name="2 İçerik Yer Tutucusu"/>
          <p:cNvSpPr>
            <a:spLocks noGrp="1"/>
          </p:cNvSpPr>
          <p:nvPr>
            <p:ph idx="1"/>
          </p:nvPr>
        </p:nvSpPr>
        <p:spPr>
          <a:xfrm>
            <a:off x="0" y="665312"/>
            <a:ext cx="9144000" cy="6192688"/>
          </a:xfrm>
          <a:solidFill>
            <a:schemeClr val="accent5">
              <a:lumMod val="20000"/>
              <a:lumOff val="80000"/>
            </a:schemeClr>
          </a:solidFill>
        </p:spPr>
        <p:txBody>
          <a:bodyPr>
            <a:normAutofit/>
          </a:bodyPr>
          <a:lstStyle/>
          <a:p>
            <a:pPr lvl="2" algn="ctr">
              <a:buNone/>
            </a:pPr>
            <a:r>
              <a:rPr lang="tr-TR" b="1" dirty="0" smtClean="0"/>
              <a:t> </a:t>
            </a:r>
            <a:r>
              <a:rPr lang="tr-TR" sz="2200" b="1" dirty="0" smtClean="0">
                <a:solidFill>
                  <a:schemeClr val="tx1"/>
                </a:solidFill>
                <a:cs typeface="Times New Roman" pitchFamily="18" charset="0"/>
              </a:rPr>
              <a:t>DAYANIKLILIK RİSKİNE SAHİP FUNGİSİT GRUPLARI</a:t>
            </a:r>
          </a:p>
          <a:p>
            <a:pPr lvl="2" indent="-855663">
              <a:buNone/>
            </a:pPr>
            <a:r>
              <a:rPr lang="tr-TR" sz="2000" b="1" dirty="0" smtClean="0">
                <a:solidFill>
                  <a:schemeClr val="tx1"/>
                </a:solidFill>
                <a:cs typeface="Times New Roman" pitchFamily="18" charset="0"/>
              </a:rPr>
              <a:t>1.a.Benzimidazole</a:t>
            </a:r>
          </a:p>
          <a:p>
            <a:pPr algn="just">
              <a:buNone/>
            </a:pPr>
            <a:r>
              <a:rPr lang="tr-TR" sz="2000" dirty="0" smtClean="0">
                <a:solidFill>
                  <a:schemeClr val="tx1"/>
                </a:solidFill>
                <a:cs typeface="Times New Roman" pitchFamily="18" charset="0"/>
              </a:rPr>
              <a:t>Bu gruptan olan </a:t>
            </a:r>
            <a:r>
              <a:rPr lang="tr-TR" sz="2000" dirty="0" err="1" smtClean="0">
                <a:solidFill>
                  <a:schemeClr val="tx1"/>
                </a:solidFill>
                <a:cs typeface="Times New Roman" pitchFamily="18" charset="0"/>
              </a:rPr>
              <a:t>benomyl</a:t>
            </a:r>
            <a:r>
              <a:rPr lang="tr-TR" sz="2000" dirty="0" smtClean="0">
                <a:solidFill>
                  <a:schemeClr val="tx1"/>
                </a:solidFill>
                <a:cs typeface="Times New Roman" pitchFamily="18" charset="0"/>
              </a:rPr>
              <a:t>, önemli bitki hastalıklarının büyük kısmını kontrol etmek</a:t>
            </a:r>
          </a:p>
          <a:p>
            <a:pPr algn="just">
              <a:buNone/>
            </a:pPr>
            <a:r>
              <a:rPr lang="tr-TR" sz="2000" dirty="0" smtClean="0">
                <a:solidFill>
                  <a:schemeClr val="tx1"/>
                </a:solidFill>
                <a:cs typeface="Times New Roman" pitchFamily="18" charset="0"/>
              </a:rPr>
              <a:t>amacı ile kullanılmaktadır. </a:t>
            </a:r>
            <a:r>
              <a:rPr lang="tr-TR" sz="2000" dirty="0" err="1" smtClean="0">
                <a:solidFill>
                  <a:schemeClr val="tx1"/>
                </a:solidFill>
                <a:cs typeface="Times New Roman" pitchFamily="18" charset="0"/>
              </a:rPr>
              <a:t>Benzimidazole</a:t>
            </a:r>
            <a:r>
              <a:rPr lang="tr-TR" sz="2000" dirty="0" smtClean="0">
                <a:solidFill>
                  <a:schemeClr val="tx1"/>
                </a:solidFill>
                <a:cs typeface="Times New Roman" pitchFamily="18" charset="0"/>
              </a:rPr>
              <a:t> grubu büyük kısmını kontrol etmek amacı</a:t>
            </a:r>
          </a:p>
          <a:p>
            <a:pPr algn="just">
              <a:buNone/>
            </a:pPr>
            <a:r>
              <a:rPr lang="tr-TR" sz="2000" dirty="0" smtClean="0">
                <a:solidFill>
                  <a:schemeClr val="tx1"/>
                </a:solidFill>
                <a:cs typeface="Times New Roman" pitchFamily="18" charset="0"/>
              </a:rPr>
              <a:t>ile kullanılmaktadır. </a:t>
            </a:r>
            <a:r>
              <a:rPr lang="tr-TR" sz="2000" dirty="0" err="1" smtClean="0">
                <a:solidFill>
                  <a:schemeClr val="tx1"/>
                </a:solidFill>
                <a:cs typeface="Times New Roman" pitchFamily="18" charset="0"/>
              </a:rPr>
              <a:t>Benzimidazole</a:t>
            </a:r>
            <a:r>
              <a:rPr lang="tr-TR" sz="2000" dirty="0" smtClean="0">
                <a:solidFill>
                  <a:schemeClr val="tx1"/>
                </a:solidFill>
                <a:cs typeface="Times New Roman" pitchFamily="18" charset="0"/>
              </a:rPr>
              <a:t> grubu </a:t>
            </a:r>
            <a:r>
              <a:rPr lang="tr-TR" sz="2000" dirty="0" err="1" smtClean="0">
                <a:solidFill>
                  <a:schemeClr val="tx1"/>
                </a:solidFill>
                <a:cs typeface="Times New Roman" pitchFamily="18" charset="0"/>
              </a:rPr>
              <a:t>fungisitler</a:t>
            </a:r>
            <a:r>
              <a:rPr lang="tr-TR" sz="2000" dirty="0" smtClean="0">
                <a:solidFill>
                  <a:schemeClr val="tx1"/>
                </a:solidFill>
                <a:cs typeface="Times New Roman" pitchFamily="18" charset="0"/>
              </a:rPr>
              <a:t> iğ </a:t>
            </a:r>
            <a:r>
              <a:rPr lang="tr-TR" sz="2000" dirty="0" err="1" smtClean="0">
                <a:solidFill>
                  <a:schemeClr val="tx1"/>
                </a:solidFill>
                <a:cs typeface="Times New Roman" pitchFamily="18" charset="0"/>
              </a:rPr>
              <a:t>iplikçiklerinin</a:t>
            </a:r>
            <a:r>
              <a:rPr lang="tr-TR" sz="2000" dirty="0" smtClean="0">
                <a:solidFill>
                  <a:schemeClr val="tx1"/>
                </a:solidFill>
                <a:cs typeface="Times New Roman" pitchFamily="18" charset="0"/>
              </a:rPr>
              <a:t> yapısını</a:t>
            </a:r>
          </a:p>
          <a:p>
            <a:pPr algn="just">
              <a:buNone/>
            </a:pPr>
            <a:r>
              <a:rPr lang="tr-TR" sz="2000" dirty="0" smtClean="0">
                <a:solidFill>
                  <a:schemeClr val="tx1"/>
                </a:solidFill>
                <a:cs typeface="Times New Roman" pitchFamily="18" charset="0"/>
              </a:rPr>
              <a:t>oluşturan </a:t>
            </a:r>
            <a:r>
              <a:rPr lang="tr-TR" sz="2000" dirty="0" err="1" smtClean="0">
                <a:solidFill>
                  <a:schemeClr val="tx1"/>
                </a:solidFill>
                <a:cs typeface="Times New Roman" pitchFamily="18" charset="0"/>
              </a:rPr>
              <a:t>tubulin’in</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biyosentezini</a:t>
            </a:r>
            <a:r>
              <a:rPr lang="tr-TR" sz="2000" dirty="0" smtClean="0">
                <a:solidFill>
                  <a:schemeClr val="tx1"/>
                </a:solidFill>
                <a:cs typeface="Times New Roman" pitchFamily="18" charset="0"/>
              </a:rPr>
              <a:t> engelleyerek etki yaparlar. Bunun sonucunda</a:t>
            </a:r>
          </a:p>
          <a:p>
            <a:pPr algn="just">
              <a:buNone/>
            </a:pPr>
            <a:r>
              <a:rPr lang="tr-TR" sz="2000" dirty="0" err="1" smtClean="0">
                <a:solidFill>
                  <a:schemeClr val="tx1"/>
                </a:solidFill>
                <a:cs typeface="Times New Roman" pitchFamily="18" charset="0"/>
              </a:rPr>
              <a:t>metafaz</a:t>
            </a:r>
            <a:r>
              <a:rPr lang="tr-TR" sz="2000" dirty="0" smtClean="0">
                <a:solidFill>
                  <a:schemeClr val="tx1"/>
                </a:solidFill>
                <a:cs typeface="Times New Roman" pitchFamily="18" charset="0"/>
              </a:rPr>
              <a:t> döneminde kromozomların ayrılması durdurularak, hücre bölünmesine ve</a:t>
            </a:r>
          </a:p>
          <a:p>
            <a:pPr algn="just">
              <a:buNone/>
            </a:pPr>
            <a:r>
              <a:rPr lang="tr-TR" sz="2000" dirty="0" smtClean="0">
                <a:solidFill>
                  <a:schemeClr val="tx1"/>
                </a:solidFill>
                <a:cs typeface="Times New Roman" pitchFamily="18" charset="0"/>
              </a:rPr>
              <a:t>buna bağlı olarak da </a:t>
            </a:r>
            <a:r>
              <a:rPr lang="tr-TR" sz="2000" dirty="0" err="1" smtClean="0">
                <a:solidFill>
                  <a:schemeClr val="tx1"/>
                </a:solidFill>
                <a:cs typeface="Times New Roman" pitchFamily="18" charset="0"/>
              </a:rPr>
              <a:t>hif</a:t>
            </a:r>
            <a:r>
              <a:rPr lang="tr-TR" sz="2000" dirty="0" smtClean="0">
                <a:solidFill>
                  <a:schemeClr val="tx1"/>
                </a:solidFill>
                <a:cs typeface="Times New Roman" pitchFamily="18" charset="0"/>
              </a:rPr>
              <a:t> ucu gelişmesine engel olurlar.</a:t>
            </a:r>
          </a:p>
          <a:p>
            <a:pPr algn="just">
              <a:buNone/>
            </a:pPr>
            <a:r>
              <a:rPr lang="tr-TR" sz="2000" dirty="0" smtClean="0">
                <a:solidFill>
                  <a:schemeClr val="tx1"/>
                </a:solidFill>
                <a:cs typeface="Times New Roman" pitchFamily="18" charset="0"/>
              </a:rPr>
              <a:t> </a:t>
            </a:r>
          </a:p>
          <a:p>
            <a:pPr algn="just">
              <a:buNone/>
            </a:pPr>
            <a:r>
              <a:rPr lang="tr-TR" sz="2000" b="1" dirty="0" smtClean="0">
                <a:solidFill>
                  <a:schemeClr val="tx1"/>
                </a:solidFill>
                <a:cs typeface="Times New Roman" pitchFamily="18" charset="0"/>
              </a:rPr>
              <a:t>1.b.Phenylamide</a:t>
            </a:r>
          </a:p>
          <a:p>
            <a:pPr algn="just">
              <a:buNone/>
            </a:pPr>
            <a:r>
              <a:rPr lang="tr-TR" sz="2000" dirty="0" smtClean="0">
                <a:solidFill>
                  <a:schemeClr val="tx1"/>
                </a:solidFill>
                <a:cs typeface="Times New Roman" pitchFamily="18" charset="0"/>
              </a:rPr>
              <a:t>Bu gruptaki </a:t>
            </a:r>
            <a:r>
              <a:rPr lang="tr-TR" sz="2000" dirty="0" err="1" smtClean="0">
                <a:solidFill>
                  <a:schemeClr val="tx1"/>
                </a:solidFill>
                <a:cs typeface="Times New Roman" pitchFamily="18" charset="0"/>
              </a:rPr>
              <a:t>fungusitler</a:t>
            </a:r>
            <a:r>
              <a:rPr lang="tr-TR" sz="2000" dirty="0" smtClean="0">
                <a:solidFill>
                  <a:schemeClr val="tx1"/>
                </a:solidFill>
                <a:cs typeface="Times New Roman" pitchFamily="18" charset="0"/>
              </a:rPr>
              <a:t>, RNA sentezine engel olurlar. Kültür bitkilerinde yüksek</a:t>
            </a:r>
          </a:p>
          <a:p>
            <a:pPr algn="just">
              <a:buNone/>
            </a:pPr>
            <a:r>
              <a:rPr lang="tr-TR" sz="2000" dirty="0" smtClean="0">
                <a:solidFill>
                  <a:schemeClr val="tx1"/>
                </a:solidFill>
                <a:cs typeface="Times New Roman" pitchFamily="18" charset="0"/>
              </a:rPr>
              <a:t>derecede hastalık oluşturan </a:t>
            </a:r>
            <a:r>
              <a:rPr lang="tr-TR" sz="2000" dirty="0" err="1" smtClean="0">
                <a:solidFill>
                  <a:schemeClr val="tx1"/>
                </a:solidFill>
                <a:cs typeface="Times New Roman" pitchFamily="18" charset="0"/>
              </a:rPr>
              <a:t>Oomycetes</a:t>
            </a:r>
            <a:r>
              <a:rPr lang="tr-TR" sz="2000" dirty="0" smtClean="0">
                <a:solidFill>
                  <a:schemeClr val="tx1"/>
                </a:solidFill>
                <a:cs typeface="Times New Roman" pitchFamily="18" charset="0"/>
              </a:rPr>
              <a:t> sınıfının önemli patojenlerine etkili bir </a:t>
            </a:r>
            <a:r>
              <a:rPr lang="tr-TR" sz="2000" dirty="0" err="1" smtClean="0">
                <a:solidFill>
                  <a:schemeClr val="tx1"/>
                </a:solidFill>
                <a:cs typeface="Times New Roman" pitchFamily="18" charset="0"/>
              </a:rPr>
              <a:t>fungisit</a:t>
            </a:r>
            <a:endParaRPr lang="tr-TR" sz="2000" dirty="0">
              <a:solidFill>
                <a:schemeClr val="tx1"/>
              </a:solidFill>
              <a:cs typeface="Times New Roman" pitchFamily="18" charset="0"/>
            </a:endParaRPr>
          </a:p>
          <a:p>
            <a:pPr algn="just">
              <a:buNone/>
            </a:pPr>
            <a:r>
              <a:rPr lang="tr-TR" sz="2000" dirty="0" smtClean="0">
                <a:solidFill>
                  <a:schemeClr val="tx1"/>
                </a:solidFill>
                <a:cs typeface="Times New Roman" pitchFamily="18" charset="0"/>
              </a:rPr>
              <a:t>grubudur.</a:t>
            </a:r>
          </a:p>
          <a:p>
            <a:pPr>
              <a:buNone/>
            </a:pPr>
            <a:endParaRPr lang="tr-TR" dirty="0" smtClean="0"/>
          </a:p>
          <a:p>
            <a:endParaRPr lang="tr-T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435280" cy="404664"/>
          </a:xfrm>
        </p:spPr>
        <p:txBody>
          <a:bodyPr>
            <a:normAutofit/>
          </a:bodyPr>
          <a:lstStyle/>
          <a:p>
            <a:r>
              <a:rPr lang="tr-TR" sz="2000" b="1" dirty="0" smtClean="0">
                <a:solidFill>
                  <a:schemeClr val="tx1"/>
                </a:solidFill>
              </a:rPr>
              <a:t>FUNGİSİTLERE KARŞI DAYANIKLILIĞIN GELİŞİMİ VE YÖNETİMİ</a:t>
            </a:r>
            <a:endParaRPr lang="tr-TR" sz="2000" dirty="0">
              <a:solidFill>
                <a:schemeClr val="tx1"/>
              </a:solidFill>
            </a:endParaRPr>
          </a:p>
        </p:txBody>
      </p:sp>
      <p:sp>
        <p:nvSpPr>
          <p:cNvPr id="3" name="2 İçerik Yer Tutucusu"/>
          <p:cNvSpPr>
            <a:spLocks noGrp="1"/>
          </p:cNvSpPr>
          <p:nvPr>
            <p:ph idx="1"/>
          </p:nvPr>
        </p:nvSpPr>
        <p:spPr>
          <a:xfrm>
            <a:off x="0" y="476672"/>
            <a:ext cx="9144000" cy="6381328"/>
          </a:xfrm>
          <a:solidFill>
            <a:schemeClr val="accent5">
              <a:lumMod val="20000"/>
              <a:lumOff val="80000"/>
            </a:schemeClr>
          </a:solidFill>
        </p:spPr>
        <p:txBody>
          <a:bodyPr>
            <a:normAutofit/>
          </a:bodyPr>
          <a:lstStyle/>
          <a:p>
            <a:pPr lvl="3" indent="-1143000">
              <a:buNone/>
            </a:pPr>
            <a:r>
              <a:rPr lang="tr-TR" sz="2000" b="1" dirty="0" smtClean="0">
                <a:solidFill>
                  <a:schemeClr val="tx1"/>
                </a:solidFill>
                <a:cs typeface="Times New Roman" pitchFamily="18" charset="0"/>
              </a:rPr>
              <a:t>1.c. </a:t>
            </a:r>
            <a:r>
              <a:rPr lang="tr-TR" sz="2000" b="1" dirty="0" err="1" smtClean="0">
                <a:solidFill>
                  <a:schemeClr val="tx1"/>
                </a:solidFill>
                <a:cs typeface="Times New Roman" pitchFamily="18" charset="0"/>
              </a:rPr>
              <a:t>Ergosterol</a:t>
            </a:r>
            <a:r>
              <a:rPr lang="tr-TR" sz="2000" b="1" dirty="0" smtClean="0">
                <a:solidFill>
                  <a:schemeClr val="tx1"/>
                </a:solidFill>
                <a:cs typeface="Times New Roman" pitchFamily="18" charset="0"/>
              </a:rPr>
              <a:t> </a:t>
            </a:r>
            <a:r>
              <a:rPr lang="tr-TR" sz="2000" b="1" dirty="0" err="1" smtClean="0">
                <a:solidFill>
                  <a:schemeClr val="tx1"/>
                </a:solidFill>
                <a:cs typeface="Times New Roman" pitchFamily="18" charset="0"/>
              </a:rPr>
              <a:t>biyosentezi</a:t>
            </a:r>
            <a:r>
              <a:rPr lang="tr-TR" sz="2000" b="1" dirty="0" smtClean="0">
                <a:solidFill>
                  <a:schemeClr val="tx1"/>
                </a:solidFill>
                <a:cs typeface="Times New Roman" pitchFamily="18" charset="0"/>
              </a:rPr>
              <a:t> </a:t>
            </a:r>
            <a:r>
              <a:rPr lang="tr-TR" sz="2000" b="1" dirty="0" err="1" smtClean="0">
                <a:solidFill>
                  <a:schemeClr val="tx1"/>
                </a:solidFill>
                <a:cs typeface="Times New Roman" pitchFamily="18" charset="0"/>
              </a:rPr>
              <a:t>engelliyicileri</a:t>
            </a:r>
            <a:r>
              <a:rPr lang="tr-TR" sz="2000" b="1" dirty="0" smtClean="0">
                <a:solidFill>
                  <a:schemeClr val="tx1"/>
                </a:solidFill>
                <a:cs typeface="Times New Roman" pitchFamily="18" charset="0"/>
              </a:rPr>
              <a:t> (EBI)</a:t>
            </a:r>
          </a:p>
          <a:p>
            <a:pPr algn="just">
              <a:buNone/>
            </a:pPr>
            <a:r>
              <a:rPr lang="tr-TR" sz="2000" dirty="0" smtClean="0">
                <a:solidFill>
                  <a:schemeClr val="tx1"/>
                </a:solidFill>
                <a:cs typeface="Times New Roman" pitchFamily="18" charset="0"/>
              </a:rPr>
              <a:t>Yirmi beş yıldan daha uzun süre önce kullanılmaya başlanmış ve halen</a:t>
            </a:r>
          </a:p>
          <a:p>
            <a:pPr algn="just">
              <a:buNone/>
            </a:pPr>
            <a:r>
              <a:rPr lang="tr-TR" sz="2000" dirty="0" smtClean="0">
                <a:solidFill>
                  <a:schemeClr val="tx1"/>
                </a:solidFill>
                <a:cs typeface="Times New Roman" pitchFamily="18" charset="0"/>
              </a:rPr>
              <a:t>kullanılmaktadırlar. Değişik kimyasalları içeren bu geniş grup, hassas </a:t>
            </a:r>
            <a:r>
              <a:rPr lang="tr-TR" sz="2000" dirty="0" err="1" smtClean="0">
                <a:solidFill>
                  <a:schemeClr val="tx1"/>
                </a:solidFill>
                <a:cs typeface="Times New Roman" pitchFamily="18" charset="0"/>
              </a:rPr>
              <a:t>funguslarda</a:t>
            </a:r>
            <a:endParaRPr lang="tr-TR" sz="2000" dirty="0">
              <a:solidFill>
                <a:schemeClr val="tx1"/>
              </a:solidFill>
              <a:cs typeface="Times New Roman" pitchFamily="18" charset="0"/>
            </a:endParaRPr>
          </a:p>
          <a:p>
            <a:pPr algn="just">
              <a:buNone/>
            </a:pPr>
            <a:r>
              <a:rPr lang="tr-TR" sz="2000" dirty="0" err="1" smtClean="0">
                <a:solidFill>
                  <a:schemeClr val="tx1"/>
                </a:solidFill>
                <a:cs typeface="Times New Roman" pitchFamily="18" charset="0"/>
              </a:rPr>
              <a:t>ergosterol</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biyosentezini</a:t>
            </a:r>
            <a:r>
              <a:rPr lang="tr-TR" sz="2000" dirty="0" smtClean="0">
                <a:solidFill>
                  <a:schemeClr val="tx1"/>
                </a:solidFill>
                <a:cs typeface="Times New Roman" pitchFamily="18" charset="0"/>
              </a:rPr>
              <a:t> engellemek </a:t>
            </a:r>
            <a:r>
              <a:rPr lang="tr-TR" sz="2000" dirty="0" err="1" smtClean="0">
                <a:solidFill>
                  <a:schemeClr val="tx1"/>
                </a:solidFill>
                <a:cs typeface="Times New Roman" pitchFamily="18" charset="0"/>
              </a:rPr>
              <a:t>suratiyle</a:t>
            </a:r>
            <a:r>
              <a:rPr lang="tr-TR" sz="2000" dirty="0" smtClean="0">
                <a:solidFill>
                  <a:schemeClr val="tx1"/>
                </a:solidFill>
                <a:cs typeface="Times New Roman" pitchFamily="18" charset="0"/>
              </a:rPr>
              <a:t> etki gösterir. Bu grup </a:t>
            </a:r>
            <a:r>
              <a:rPr lang="tr-TR" sz="2000" dirty="0" err="1" smtClean="0">
                <a:solidFill>
                  <a:schemeClr val="tx1"/>
                </a:solidFill>
                <a:cs typeface="Times New Roman" pitchFamily="18" charset="0"/>
              </a:rPr>
              <a:t>pyridin</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pyrimidin</a:t>
            </a:r>
            <a:r>
              <a:rPr lang="tr-TR" sz="2000" dirty="0" smtClean="0">
                <a:solidFill>
                  <a:schemeClr val="tx1"/>
                </a:solidFill>
                <a:cs typeface="Times New Roman" pitchFamily="18" charset="0"/>
              </a:rPr>
              <a:t>,</a:t>
            </a:r>
          </a:p>
          <a:p>
            <a:pPr algn="just">
              <a:buNone/>
            </a:pPr>
            <a:r>
              <a:rPr lang="tr-TR" sz="2000" dirty="0" err="1" smtClean="0">
                <a:solidFill>
                  <a:schemeClr val="tx1"/>
                </a:solidFill>
                <a:cs typeface="Times New Roman" pitchFamily="18" charset="0"/>
              </a:rPr>
              <a:t>imidazole</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triazole</a:t>
            </a:r>
            <a:r>
              <a:rPr lang="tr-TR" sz="2000" dirty="0" smtClean="0">
                <a:solidFill>
                  <a:schemeClr val="tx1"/>
                </a:solidFill>
                <a:cs typeface="Times New Roman" pitchFamily="18" charset="0"/>
              </a:rPr>
              <a:t> ve </a:t>
            </a:r>
            <a:r>
              <a:rPr lang="tr-TR" sz="2000" dirty="0" err="1" smtClean="0">
                <a:solidFill>
                  <a:schemeClr val="tx1"/>
                </a:solidFill>
                <a:cs typeface="Times New Roman" pitchFamily="18" charset="0"/>
              </a:rPr>
              <a:t>morpholine</a:t>
            </a:r>
            <a:r>
              <a:rPr lang="tr-TR" sz="2000" dirty="0" smtClean="0">
                <a:solidFill>
                  <a:schemeClr val="tx1"/>
                </a:solidFill>
                <a:cs typeface="Times New Roman" pitchFamily="18" charset="0"/>
              </a:rPr>
              <a:t> türevlerini içerir.</a:t>
            </a:r>
          </a:p>
          <a:p>
            <a:pPr lvl="3" algn="just">
              <a:buNone/>
            </a:pPr>
            <a:endParaRPr lang="tr-TR" sz="2000" dirty="0">
              <a:solidFill>
                <a:schemeClr val="tx1"/>
              </a:solidFill>
              <a:cs typeface="Times New Roman" pitchFamily="18" charset="0"/>
            </a:endParaRPr>
          </a:p>
          <a:p>
            <a:pPr lvl="3" indent="-1143000" algn="just">
              <a:buNone/>
            </a:pPr>
            <a:r>
              <a:rPr lang="tr-TR" sz="2000" b="1" dirty="0" smtClean="0">
                <a:solidFill>
                  <a:schemeClr val="tx1"/>
                </a:solidFill>
                <a:cs typeface="Times New Roman" pitchFamily="18" charset="0"/>
              </a:rPr>
              <a:t>1.d. </a:t>
            </a:r>
            <a:r>
              <a:rPr lang="tr-TR" sz="2000" b="1" dirty="0" err="1" smtClean="0">
                <a:solidFill>
                  <a:schemeClr val="tx1"/>
                </a:solidFill>
                <a:cs typeface="Times New Roman" pitchFamily="18" charset="0"/>
              </a:rPr>
              <a:t>Dicarboximide</a:t>
            </a:r>
            <a:endParaRPr lang="tr-TR" sz="2000" b="1" dirty="0" smtClean="0">
              <a:solidFill>
                <a:schemeClr val="tx1"/>
              </a:solidFill>
              <a:cs typeface="Times New Roman" pitchFamily="18" charset="0"/>
            </a:endParaRPr>
          </a:p>
          <a:p>
            <a:pPr algn="just">
              <a:buNone/>
            </a:pPr>
            <a:r>
              <a:rPr lang="tr-TR" sz="2000" dirty="0" err="1" smtClean="0">
                <a:solidFill>
                  <a:schemeClr val="tx1"/>
                </a:solidFill>
                <a:cs typeface="Times New Roman" pitchFamily="18" charset="0"/>
              </a:rPr>
              <a:t>Fungal</a:t>
            </a:r>
            <a:r>
              <a:rPr lang="tr-TR" sz="2000" dirty="0" smtClean="0">
                <a:solidFill>
                  <a:schemeClr val="tx1"/>
                </a:solidFill>
                <a:cs typeface="Times New Roman" pitchFamily="18" charset="0"/>
              </a:rPr>
              <a:t> hücrelerde </a:t>
            </a:r>
            <a:r>
              <a:rPr lang="tr-TR" sz="2000" dirty="0" err="1" smtClean="0">
                <a:solidFill>
                  <a:schemeClr val="tx1"/>
                </a:solidFill>
                <a:cs typeface="Times New Roman" pitchFamily="18" charset="0"/>
              </a:rPr>
              <a:t>nüklear</a:t>
            </a:r>
            <a:r>
              <a:rPr lang="tr-TR" sz="2000" dirty="0" smtClean="0">
                <a:solidFill>
                  <a:schemeClr val="tx1"/>
                </a:solidFill>
                <a:cs typeface="Times New Roman" pitchFamily="18" charset="0"/>
              </a:rPr>
              <a:t> fonksiyonları, hücre duvarı sentezini ve çeşitli </a:t>
            </a:r>
            <a:r>
              <a:rPr lang="tr-TR" sz="2000" dirty="0" err="1" smtClean="0">
                <a:solidFill>
                  <a:schemeClr val="tx1"/>
                </a:solidFill>
                <a:cs typeface="Times New Roman" pitchFamily="18" charset="0"/>
              </a:rPr>
              <a:t>biyosentez</a:t>
            </a:r>
            <a:endParaRPr lang="tr-TR" sz="2000" dirty="0">
              <a:solidFill>
                <a:schemeClr val="tx1"/>
              </a:solidFill>
              <a:cs typeface="Times New Roman" pitchFamily="18" charset="0"/>
            </a:endParaRPr>
          </a:p>
          <a:p>
            <a:pPr algn="just">
              <a:buNone/>
            </a:pPr>
            <a:r>
              <a:rPr lang="tr-TR" sz="2000" dirty="0" smtClean="0">
                <a:solidFill>
                  <a:schemeClr val="tx1"/>
                </a:solidFill>
                <a:cs typeface="Times New Roman" pitchFamily="18" charset="0"/>
              </a:rPr>
              <a:t>olaylarını etkilemektedir.</a:t>
            </a:r>
          </a:p>
          <a:p>
            <a:pPr algn="just">
              <a:buNone/>
            </a:pPr>
            <a:r>
              <a:rPr lang="tr-TR" sz="2000" dirty="0" smtClean="0">
                <a:solidFill>
                  <a:schemeClr val="tx1"/>
                </a:solidFill>
                <a:cs typeface="Times New Roman" pitchFamily="18" charset="0"/>
              </a:rPr>
              <a:t>Bu gruplardan </a:t>
            </a:r>
            <a:r>
              <a:rPr lang="tr-TR" sz="2000" dirty="0" err="1" smtClean="0">
                <a:solidFill>
                  <a:schemeClr val="tx1"/>
                </a:solidFill>
                <a:cs typeface="Times New Roman" pitchFamily="18" charset="0"/>
              </a:rPr>
              <a:t>benzimidazole</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phenylamide</a:t>
            </a:r>
            <a:r>
              <a:rPr lang="tr-TR" sz="2000" dirty="0" smtClean="0">
                <a:solidFill>
                  <a:schemeClr val="tx1"/>
                </a:solidFill>
                <a:cs typeface="Times New Roman" pitchFamily="18" charset="0"/>
              </a:rPr>
              <a:t> ve </a:t>
            </a:r>
            <a:r>
              <a:rPr lang="tr-TR" sz="2000" dirty="0" err="1" smtClean="0">
                <a:solidFill>
                  <a:schemeClr val="tx1"/>
                </a:solidFill>
                <a:cs typeface="Times New Roman" pitchFamily="18" charset="0"/>
              </a:rPr>
              <a:t>EBI’ler</a:t>
            </a:r>
            <a:r>
              <a:rPr lang="tr-TR" sz="2000" dirty="0" smtClean="0">
                <a:solidFill>
                  <a:schemeClr val="tx1"/>
                </a:solidFill>
                <a:cs typeface="Times New Roman" pitchFamily="18" charset="0"/>
              </a:rPr>
              <a:t> tek yer engelleyici sistemik</a:t>
            </a:r>
          </a:p>
          <a:p>
            <a:pPr algn="just">
              <a:buNone/>
            </a:pPr>
            <a:r>
              <a:rPr lang="tr-TR" sz="2000" dirty="0" err="1" smtClean="0">
                <a:solidFill>
                  <a:schemeClr val="tx1"/>
                </a:solidFill>
                <a:cs typeface="Times New Roman" pitchFamily="18" charset="0"/>
              </a:rPr>
              <a:t>fungisittirler</a:t>
            </a: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Dicarboximide</a:t>
            </a:r>
            <a:r>
              <a:rPr lang="tr-TR" sz="2000" dirty="0" smtClean="0">
                <a:solidFill>
                  <a:schemeClr val="tx1"/>
                </a:solidFill>
                <a:cs typeface="Times New Roman" pitchFamily="18" charset="0"/>
              </a:rPr>
              <a:t> grubu </a:t>
            </a:r>
            <a:r>
              <a:rPr lang="tr-TR" sz="2000" dirty="0" err="1" smtClean="0">
                <a:solidFill>
                  <a:schemeClr val="tx1"/>
                </a:solidFill>
                <a:cs typeface="Times New Roman" pitchFamily="18" charset="0"/>
              </a:rPr>
              <a:t>fungisitlerde</a:t>
            </a:r>
            <a:r>
              <a:rPr lang="tr-TR" sz="2000" dirty="0" smtClean="0">
                <a:solidFill>
                  <a:schemeClr val="tx1"/>
                </a:solidFill>
                <a:cs typeface="Times New Roman" pitchFamily="18" charset="0"/>
              </a:rPr>
              <a:t> tek yer engelleyici olmalarına karşın</a:t>
            </a:r>
          </a:p>
          <a:p>
            <a:pPr algn="just">
              <a:buNone/>
            </a:pPr>
            <a:r>
              <a:rPr lang="tr-TR" sz="2000" dirty="0" smtClean="0">
                <a:solidFill>
                  <a:schemeClr val="tx1"/>
                </a:solidFill>
                <a:cs typeface="Times New Roman" pitchFamily="18" charset="0"/>
              </a:rPr>
              <a:t>kontak etkilidirler (</a:t>
            </a:r>
            <a:r>
              <a:rPr lang="tr-TR" sz="2000" dirty="0" err="1" smtClean="0">
                <a:solidFill>
                  <a:schemeClr val="tx1"/>
                </a:solidFill>
                <a:cs typeface="Times New Roman" pitchFamily="18" charset="0"/>
              </a:rPr>
              <a:t>procymidone</a:t>
            </a:r>
            <a:r>
              <a:rPr lang="tr-TR" sz="2000" dirty="0" smtClean="0">
                <a:solidFill>
                  <a:schemeClr val="tx1"/>
                </a:solidFill>
                <a:cs typeface="Times New Roman" pitchFamily="18" charset="0"/>
              </a:rPr>
              <a:t> hafif sistemik). Ayrıca sistemik olmayan ve koruma</a:t>
            </a:r>
          </a:p>
          <a:p>
            <a:pPr algn="just">
              <a:buNone/>
            </a:pPr>
            <a:r>
              <a:rPr lang="tr-TR" sz="2000" dirty="0" smtClean="0">
                <a:solidFill>
                  <a:schemeClr val="tx1"/>
                </a:solidFill>
                <a:cs typeface="Times New Roman" pitchFamily="18" charset="0"/>
              </a:rPr>
              <a:t>amacı ile kullanılan çok yer engelleyici </a:t>
            </a:r>
            <a:r>
              <a:rPr lang="tr-TR" sz="2000" dirty="0" err="1" smtClean="0">
                <a:solidFill>
                  <a:schemeClr val="tx1"/>
                </a:solidFill>
                <a:cs typeface="Times New Roman" pitchFamily="18" charset="0"/>
              </a:rPr>
              <a:t>dithiocarbamate</a:t>
            </a:r>
            <a:r>
              <a:rPr lang="tr-TR" sz="2000" dirty="0" smtClean="0">
                <a:solidFill>
                  <a:schemeClr val="tx1"/>
                </a:solidFill>
                <a:cs typeface="Times New Roman" pitchFamily="18" charset="0"/>
              </a:rPr>
              <a:t> grubu </a:t>
            </a:r>
            <a:r>
              <a:rPr lang="tr-TR" sz="2000" dirty="0" err="1" smtClean="0">
                <a:solidFill>
                  <a:schemeClr val="tx1"/>
                </a:solidFill>
                <a:cs typeface="Times New Roman" pitchFamily="18" charset="0"/>
              </a:rPr>
              <a:t>fungisitlere</a:t>
            </a:r>
            <a:r>
              <a:rPr lang="tr-TR" sz="2000" dirty="0" smtClean="0">
                <a:solidFill>
                  <a:schemeClr val="tx1"/>
                </a:solidFill>
                <a:cs typeface="Times New Roman" pitchFamily="18" charset="0"/>
              </a:rPr>
              <a:t> karşı da</a:t>
            </a:r>
          </a:p>
          <a:p>
            <a:pPr algn="just">
              <a:buNone/>
            </a:pPr>
            <a:r>
              <a:rPr lang="tr-TR" sz="2000" dirty="0" smtClean="0">
                <a:solidFill>
                  <a:schemeClr val="tx1"/>
                </a:solidFill>
                <a:cs typeface="Times New Roman" pitchFamily="18" charset="0"/>
              </a:rPr>
              <a:t>dayanıklılık probleminin ortaya çıktığı bilinmektedir.</a:t>
            </a:r>
          </a:p>
          <a:p>
            <a:endParaRPr lang="tr-T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476672"/>
          </a:xfrm>
        </p:spPr>
        <p:txBody>
          <a:bodyPr>
            <a:normAutofit/>
          </a:bodyPr>
          <a:lstStyle/>
          <a:p>
            <a:r>
              <a:rPr lang="tr-TR" sz="2000" b="1" dirty="0" smtClean="0">
                <a:solidFill>
                  <a:schemeClr val="tx1"/>
                </a:solidFill>
                <a:latin typeface="Times New Roman" pitchFamily="18" charset="0"/>
                <a:cs typeface="Times New Roman" pitchFamily="18" charset="0"/>
              </a:rPr>
              <a:t>FUNGİSİTLERE KARŞI DAYANIKLILIĞIN GELİŞİMİ VE YÖNETİMİ</a:t>
            </a:r>
            <a:endParaRPr lang="tr-TR" sz="2000"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0" y="548680"/>
            <a:ext cx="9144000" cy="6309320"/>
          </a:xfrm>
          <a:solidFill>
            <a:schemeClr val="accent5">
              <a:lumMod val="20000"/>
              <a:lumOff val="80000"/>
            </a:schemeClr>
          </a:solidFill>
        </p:spPr>
        <p:txBody>
          <a:bodyPr>
            <a:normAutofit/>
          </a:bodyPr>
          <a:lstStyle/>
          <a:p>
            <a:pPr lvl="1" indent="-576263">
              <a:lnSpc>
                <a:spcPct val="120000"/>
              </a:lnSpc>
              <a:buNone/>
            </a:pPr>
            <a:r>
              <a:rPr lang="tr-TR" sz="2000" b="1" dirty="0" smtClean="0">
                <a:solidFill>
                  <a:schemeClr val="tx1"/>
                </a:solidFill>
                <a:cs typeface="Times New Roman" pitchFamily="18" charset="0"/>
              </a:rPr>
              <a:t>2. DAYANIKLILIĞIN TANIMI</a:t>
            </a:r>
          </a:p>
          <a:p>
            <a:pPr lvl="1" indent="-576263">
              <a:lnSpc>
                <a:spcPct val="120000"/>
              </a:lnSpc>
              <a:buNone/>
            </a:pPr>
            <a:r>
              <a:rPr lang="tr-TR" sz="2000" b="1" dirty="0" smtClean="0">
                <a:solidFill>
                  <a:schemeClr val="tx1"/>
                </a:solidFill>
                <a:cs typeface="Times New Roman" pitchFamily="18" charset="0"/>
              </a:rPr>
              <a:t>2.a. FUNGİSİTE DAYANIKLILIK</a:t>
            </a:r>
          </a:p>
          <a:p>
            <a:pPr>
              <a:buNone/>
            </a:pPr>
            <a:r>
              <a:rPr lang="tr-TR" sz="2000" dirty="0" err="1" smtClean="0">
                <a:solidFill>
                  <a:schemeClr val="tx1"/>
                </a:solidFill>
                <a:cs typeface="Times New Roman" pitchFamily="18" charset="0"/>
              </a:rPr>
              <a:t>Fungisite</a:t>
            </a:r>
            <a:r>
              <a:rPr lang="tr-TR" sz="2000" dirty="0" smtClean="0">
                <a:solidFill>
                  <a:schemeClr val="tx1"/>
                </a:solidFill>
                <a:cs typeface="Times New Roman" pitchFamily="18" charset="0"/>
              </a:rPr>
              <a:t> karşı, bir </a:t>
            </a:r>
            <a:r>
              <a:rPr lang="tr-TR" sz="2000" dirty="0" err="1" smtClean="0">
                <a:solidFill>
                  <a:schemeClr val="tx1"/>
                </a:solidFill>
                <a:cs typeface="Times New Roman" pitchFamily="18" charset="0"/>
              </a:rPr>
              <a:t>fungusun</a:t>
            </a:r>
            <a:r>
              <a:rPr lang="tr-TR" sz="2000" dirty="0" smtClean="0">
                <a:solidFill>
                  <a:schemeClr val="tx1"/>
                </a:solidFill>
                <a:cs typeface="Times New Roman" pitchFamily="18" charset="0"/>
              </a:rPr>
              <a:t> stabil ve kalıtsal adaptasyonu olup, </a:t>
            </a:r>
            <a:r>
              <a:rPr lang="tr-TR" sz="2000" dirty="0" err="1" smtClean="0">
                <a:solidFill>
                  <a:schemeClr val="tx1"/>
                </a:solidFill>
                <a:cs typeface="Times New Roman" pitchFamily="18" charset="0"/>
              </a:rPr>
              <a:t>fungisite</a:t>
            </a:r>
            <a:r>
              <a:rPr lang="tr-TR" sz="2000" dirty="0" smtClean="0">
                <a:solidFill>
                  <a:schemeClr val="tx1"/>
                </a:solidFill>
                <a:cs typeface="Times New Roman" pitchFamily="18" charset="0"/>
              </a:rPr>
              <a:t> hassasiyetin</a:t>
            </a:r>
          </a:p>
          <a:p>
            <a:pPr>
              <a:buNone/>
            </a:pPr>
            <a:r>
              <a:rPr lang="tr-TR" sz="2000" dirty="0" smtClean="0">
                <a:solidFill>
                  <a:schemeClr val="tx1"/>
                </a:solidFill>
                <a:cs typeface="Times New Roman" pitchFamily="18" charset="0"/>
              </a:rPr>
              <a:t>azalması sonucu yeni ırkların ortaya çıkmasıdır.</a:t>
            </a:r>
          </a:p>
          <a:p>
            <a:pPr>
              <a:buNone/>
            </a:pPr>
            <a:r>
              <a:rPr lang="tr-TR" sz="2000" b="1" dirty="0" smtClean="0">
                <a:solidFill>
                  <a:schemeClr val="tx1"/>
                </a:solidFill>
                <a:cs typeface="Times New Roman" pitchFamily="18" charset="0"/>
              </a:rPr>
              <a:t>2.b. TARLA DAYANIKLILIĞI</a:t>
            </a:r>
          </a:p>
          <a:p>
            <a:pPr>
              <a:buNone/>
            </a:pPr>
            <a:r>
              <a:rPr lang="tr-TR" sz="2000" dirty="0" smtClean="0">
                <a:solidFill>
                  <a:schemeClr val="tx1"/>
                </a:solidFill>
                <a:cs typeface="Times New Roman" pitchFamily="18" charset="0"/>
              </a:rPr>
              <a:t>Doğal </a:t>
            </a:r>
            <a:r>
              <a:rPr lang="tr-TR" sz="2000" dirty="0" err="1" smtClean="0">
                <a:solidFill>
                  <a:schemeClr val="tx1"/>
                </a:solidFill>
                <a:cs typeface="Times New Roman" pitchFamily="18" charset="0"/>
              </a:rPr>
              <a:t>fungus</a:t>
            </a:r>
            <a:r>
              <a:rPr lang="tr-TR" sz="2000" dirty="0" smtClean="0">
                <a:solidFill>
                  <a:schemeClr val="tx1"/>
                </a:solidFill>
                <a:cs typeface="Times New Roman" pitchFamily="18" charset="0"/>
              </a:rPr>
              <a:t> popülasyonu, bir </a:t>
            </a:r>
            <a:r>
              <a:rPr lang="tr-TR" sz="2000" dirty="0" err="1" smtClean="0">
                <a:solidFill>
                  <a:schemeClr val="tx1"/>
                </a:solidFill>
                <a:cs typeface="Times New Roman" pitchFamily="18" charset="0"/>
              </a:rPr>
              <a:t>fungisite</a:t>
            </a:r>
            <a:r>
              <a:rPr lang="tr-TR" sz="2000" dirty="0" smtClean="0">
                <a:solidFill>
                  <a:schemeClr val="tx1"/>
                </a:solidFill>
                <a:cs typeface="Times New Roman" pitchFamily="18" charset="0"/>
              </a:rPr>
              <a:t> karşı hassasiyeti farklı olan ırklar içerebilir.</a:t>
            </a:r>
          </a:p>
          <a:p>
            <a:pPr>
              <a:buNone/>
            </a:pPr>
            <a:r>
              <a:rPr lang="tr-TR" sz="2000" dirty="0" smtClean="0">
                <a:solidFill>
                  <a:schemeClr val="tx1"/>
                </a:solidFill>
                <a:cs typeface="Times New Roman" pitchFamily="18" charset="0"/>
              </a:rPr>
              <a:t>Irkların nispi uygunluğuna, hastalığın tipine ve </a:t>
            </a:r>
            <a:r>
              <a:rPr lang="tr-TR" sz="2000" dirty="0" err="1" smtClean="0">
                <a:solidFill>
                  <a:schemeClr val="tx1"/>
                </a:solidFill>
                <a:cs typeface="Times New Roman" pitchFamily="18" charset="0"/>
              </a:rPr>
              <a:t>fungisit</a:t>
            </a:r>
            <a:r>
              <a:rPr lang="tr-TR" sz="2000" dirty="0" smtClean="0">
                <a:solidFill>
                  <a:schemeClr val="tx1"/>
                </a:solidFill>
                <a:cs typeface="Times New Roman" pitchFamily="18" charset="0"/>
              </a:rPr>
              <a:t> kullanımındaki etkiye bağlı</a:t>
            </a:r>
          </a:p>
          <a:p>
            <a:pPr>
              <a:buNone/>
            </a:pPr>
            <a:r>
              <a:rPr lang="tr-TR" sz="2000" dirty="0" smtClean="0">
                <a:solidFill>
                  <a:schemeClr val="tx1"/>
                </a:solidFill>
                <a:cs typeface="Times New Roman" pitchFamily="18" charset="0"/>
              </a:rPr>
              <a:t>olarak, popülasyon içerisinde dayanıklı ırkların oranının artması sonucu yeni ırkların</a:t>
            </a:r>
          </a:p>
          <a:p>
            <a:pPr>
              <a:buNone/>
            </a:pPr>
            <a:r>
              <a:rPr lang="tr-TR" sz="2000" dirty="0" smtClean="0">
                <a:solidFill>
                  <a:schemeClr val="tx1"/>
                </a:solidFill>
                <a:cs typeface="Times New Roman" pitchFamily="18" charset="0"/>
              </a:rPr>
              <a:t>ortaya çıkmasıdır.</a:t>
            </a:r>
          </a:p>
          <a:p>
            <a:pPr>
              <a:buNone/>
            </a:pPr>
            <a:r>
              <a:rPr lang="tr-TR" sz="2000" b="1" dirty="0" smtClean="0">
                <a:solidFill>
                  <a:schemeClr val="tx1"/>
                </a:solidFill>
                <a:cs typeface="Times New Roman" pitchFamily="18" charset="0"/>
              </a:rPr>
              <a:t>2.c. ÇAPRAZ DAYANIKLILIK (CROSS- RESISTANCE)</a:t>
            </a:r>
          </a:p>
          <a:p>
            <a:pPr algn="just">
              <a:buNone/>
            </a:pPr>
            <a:r>
              <a:rPr lang="tr-TR" sz="2000" dirty="0" smtClean="0">
                <a:solidFill>
                  <a:schemeClr val="tx1"/>
                </a:solidFill>
                <a:cs typeface="Times New Roman" pitchFamily="18" charset="0"/>
              </a:rPr>
              <a:t>Bir </a:t>
            </a:r>
            <a:r>
              <a:rPr lang="tr-TR" sz="2000" dirty="0" err="1" smtClean="0">
                <a:solidFill>
                  <a:schemeClr val="tx1"/>
                </a:solidFill>
                <a:cs typeface="Times New Roman" pitchFamily="18" charset="0"/>
              </a:rPr>
              <a:t>fungisite</a:t>
            </a:r>
            <a:r>
              <a:rPr lang="tr-TR" sz="2000" dirty="0" smtClean="0">
                <a:solidFill>
                  <a:schemeClr val="tx1"/>
                </a:solidFill>
                <a:cs typeface="Times New Roman" pitchFamily="18" charset="0"/>
              </a:rPr>
              <a:t> dayanıklı popülasyonunun bir veya daha fazla sayıda diğer </a:t>
            </a:r>
            <a:r>
              <a:rPr lang="tr-TR" sz="2000" dirty="0" err="1" smtClean="0">
                <a:solidFill>
                  <a:schemeClr val="tx1"/>
                </a:solidFill>
                <a:cs typeface="Times New Roman" pitchFamily="18" charset="0"/>
              </a:rPr>
              <a:t>fungisitlere</a:t>
            </a:r>
            <a:r>
              <a:rPr lang="tr-TR" sz="2000" dirty="0" smtClean="0">
                <a:solidFill>
                  <a:schemeClr val="tx1"/>
                </a:solidFill>
                <a:cs typeface="Times New Roman" pitchFamily="18" charset="0"/>
              </a:rPr>
              <a:t> de</a:t>
            </a:r>
          </a:p>
          <a:p>
            <a:pPr>
              <a:buNone/>
            </a:pPr>
            <a:r>
              <a:rPr lang="tr-TR" sz="2000" dirty="0" smtClean="0">
                <a:solidFill>
                  <a:schemeClr val="tx1"/>
                </a:solidFill>
                <a:cs typeface="Times New Roman" pitchFamily="18" charset="0"/>
              </a:rPr>
              <a:t>dayanıklılık göstermesi </a:t>
            </a:r>
            <a:r>
              <a:rPr lang="tr-TR" sz="2000" b="1" dirty="0" smtClean="0">
                <a:solidFill>
                  <a:schemeClr val="tx1"/>
                </a:solidFill>
                <a:cs typeface="Times New Roman" pitchFamily="18" charset="0"/>
              </a:rPr>
              <a:t>pozitif ilişkili çapraz dayanıklılık </a:t>
            </a:r>
            <a:r>
              <a:rPr lang="tr-TR" sz="2000" dirty="0" smtClean="0">
                <a:solidFill>
                  <a:schemeClr val="tx1"/>
                </a:solidFill>
                <a:cs typeface="Times New Roman" pitchFamily="18" charset="0"/>
              </a:rPr>
              <a:t>olarak isimlendirilmektedir.</a:t>
            </a:r>
          </a:p>
          <a:p>
            <a:pPr algn="just">
              <a:buNone/>
            </a:pPr>
            <a:r>
              <a:rPr lang="tr-TR" sz="2000" dirty="0" smtClean="0">
                <a:solidFill>
                  <a:schemeClr val="tx1"/>
                </a:solidFill>
                <a:cs typeface="Times New Roman" pitchFamily="18" charset="0"/>
              </a:rPr>
              <a:t>Şayet bir </a:t>
            </a:r>
            <a:r>
              <a:rPr lang="tr-TR" sz="2000" dirty="0" err="1" smtClean="0">
                <a:solidFill>
                  <a:schemeClr val="tx1"/>
                </a:solidFill>
                <a:cs typeface="Times New Roman" pitchFamily="18" charset="0"/>
              </a:rPr>
              <a:t>fungisite</a:t>
            </a:r>
            <a:r>
              <a:rPr lang="tr-TR" sz="2000" dirty="0" smtClean="0">
                <a:solidFill>
                  <a:schemeClr val="tx1"/>
                </a:solidFill>
                <a:cs typeface="Times New Roman" pitchFamily="18" charset="0"/>
              </a:rPr>
              <a:t> dayanıklı popülasyon diğer bir </a:t>
            </a:r>
            <a:r>
              <a:rPr lang="tr-TR" sz="2000" dirty="0" err="1" smtClean="0">
                <a:solidFill>
                  <a:schemeClr val="tx1"/>
                </a:solidFill>
                <a:cs typeface="Times New Roman" pitchFamily="18" charset="0"/>
              </a:rPr>
              <a:t>fungisite</a:t>
            </a:r>
            <a:r>
              <a:rPr lang="tr-TR" sz="2000" dirty="0" smtClean="0">
                <a:solidFill>
                  <a:schemeClr val="tx1"/>
                </a:solidFill>
                <a:cs typeface="Times New Roman" pitchFamily="18" charset="0"/>
              </a:rPr>
              <a:t> hassas, ancak hassas</a:t>
            </a:r>
          </a:p>
          <a:p>
            <a:pPr algn="just">
              <a:buNone/>
            </a:pPr>
            <a:r>
              <a:rPr lang="tr-TR" sz="2000" dirty="0">
                <a:solidFill>
                  <a:schemeClr val="tx1"/>
                </a:solidFill>
                <a:cs typeface="Times New Roman" pitchFamily="18" charset="0"/>
              </a:rPr>
              <a:t>p</a:t>
            </a:r>
            <a:r>
              <a:rPr lang="tr-TR" sz="2000" dirty="0" smtClean="0">
                <a:solidFill>
                  <a:schemeClr val="tx1"/>
                </a:solidFill>
                <a:cs typeface="Times New Roman" pitchFamily="18" charset="0"/>
              </a:rPr>
              <a:t>opülasyon, ikinci </a:t>
            </a:r>
            <a:r>
              <a:rPr lang="tr-TR" sz="2000" dirty="0" err="1" smtClean="0">
                <a:solidFill>
                  <a:schemeClr val="tx1"/>
                </a:solidFill>
                <a:cs typeface="Times New Roman" pitchFamily="18" charset="0"/>
              </a:rPr>
              <a:t>fungisite</a:t>
            </a:r>
            <a:r>
              <a:rPr lang="tr-TR" sz="2000" dirty="0">
                <a:solidFill>
                  <a:schemeClr val="tx1"/>
                </a:solidFill>
                <a:cs typeface="Times New Roman" pitchFamily="18" charset="0"/>
              </a:rPr>
              <a:t> </a:t>
            </a:r>
            <a:r>
              <a:rPr lang="tr-TR" sz="2000" dirty="0" smtClean="0">
                <a:solidFill>
                  <a:schemeClr val="tx1"/>
                </a:solidFill>
                <a:cs typeface="Times New Roman" pitchFamily="18" charset="0"/>
              </a:rPr>
              <a:t>dayanıklılık gösteriyorsa bu durumda ortaya çıkan</a:t>
            </a:r>
          </a:p>
          <a:p>
            <a:pPr algn="just">
              <a:buNone/>
            </a:pPr>
            <a:r>
              <a:rPr lang="tr-TR" sz="2000" dirty="0" smtClean="0">
                <a:solidFill>
                  <a:schemeClr val="tx1"/>
                </a:solidFill>
                <a:cs typeface="Times New Roman" pitchFamily="18" charset="0"/>
              </a:rPr>
              <a:t>dayanıklılık </a:t>
            </a:r>
            <a:r>
              <a:rPr lang="tr-TR" sz="2000" b="1" dirty="0" smtClean="0">
                <a:solidFill>
                  <a:schemeClr val="tx1"/>
                </a:solidFill>
                <a:cs typeface="Times New Roman" pitchFamily="18" charset="0"/>
              </a:rPr>
              <a:t>negatif ilişkili çapraz dayanıklılıktır</a:t>
            </a:r>
            <a:r>
              <a:rPr lang="tr-TR" sz="2000" dirty="0" smtClean="0">
                <a:solidFill>
                  <a:schemeClr val="tx1"/>
                </a:solidFill>
                <a:cs typeface="Times New Roman" pitchFamily="18" charset="0"/>
              </a:rPr>
              <a:t>.</a:t>
            </a:r>
          </a:p>
          <a:p>
            <a:pPr>
              <a:buNone/>
            </a:pPr>
            <a:endParaRPr lang="tr-T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476672"/>
          </a:xfrm>
        </p:spPr>
        <p:txBody>
          <a:bodyPr>
            <a:normAutofit fontScale="90000"/>
          </a:bodyPr>
          <a:lstStyle/>
          <a:p>
            <a:r>
              <a:rPr lang="tr-TR" sz="2000" b="1" dirty="0" smtClean="0">
                <a:solidFill>
                  <a:schemeClr val="tx1"/>
                </a:solidFill>
                <a:latin typeface="Times New Roman" pitchFamily="18" charset="0"/>
                <a:cs typeface="Times New Roman" pitchFamily="18" charset="0"/>
              </a:rPr>
              <a:t>FUNGİSİTLERE KARŞI DAYANIKLILIĞIN GELİŞİMİ VE YÖNET</a:t>
            </a:r>
            <a:r>
              <a:rPr lang="tr-TR" sz="2000" b="1" dirty="0" smtClean="0">
                <a:solidFill>
                  <a:schemeClr val="tx1"/>
                </a:solidFill>
              </a:rPr>
              <a:t>İMİ</a:t>
            </a:r>
            <a:endParaRPr lang="tr-TR" sz="2000" dirty="0">
              <a:solidFill>
                <a:schemeClr val="tx1"/>
              </a:solidFill>
            </a:endParaRPr>
          </a:p>
        </p:txBody>
      </p:sp>
      <p:sp>
        <p:nvSpPr>
          <p:cNvPr id="3" name="2 İçerik Yer Tutucusu"/>
          <p:cNvSpPr>
            <a:spLocks noGrp="1"/>
          </p:cNvSpPr>
          <p:nvPr>
            <p:ph idx="1"/>
          </p:nvPr>
        </p:nvSpPr>
        <p:spPr>
          <a:xfrm>
            <a:off x="0" y="404664"/>
            <a:ext cx="9036496" cy="6453336"/>
          </a:xfrm>
          <a:solidFill>
            <a:schemeClr val="accent5">
              <a:lumMod val="20000"/>
              <a:lumOff val="80000"/>
            </a:schemeClr>
          </a:solidFill>
        </p:spPr>
        <p:txBody>
          <a:bodyPr>
            <a:normAutofit fontScale="47500" lnSpcReduction="20000"/>
          </a:bodyPr>
          <a:lstStyle/>
          <a:p>
            <a:pPr lvl="2" indent="-582613" algn="just">
              <a:buNone/>
            </a:pPr>
            <a:r>
              <a:rPr lang="tr-TR" sz="4000" b="1" dirty="0" smtClean="0">
                <a:solidFill>
                  <a:schemeClr val="tx1"/>
                </a:solidFill>
                <a:cs typeface="Times New Roman" pitchFamily="18" charset="0"/>
              </a:rPr>
              <a:t>3. FUNGİSİTLERE DAYANIKLILIĞIN MEKANİZMASI</a:t>
            </a:r>
          </a:p>
          <a:p>
            <a:pPr algn="just">
              <a:buNone/>
            </a:pPr>
            <a:r>
              <a:rPr lang="tr-TR" sz="4000" dirty="0" smtClean="0">
                <a:solidFill>
                  <a:schemeClr val="tx1"/>
                </a:solidFill>
              </a:rPr>
              <a:t>	</a:t>
            </a:r>
            <a:r>
              <a:rPr lang="tr-TR" sz="4500" dirty="0" smtClean="0">
                <a:solidFill>
                  <a:schemeClr val="tx1"/>
                </a:solidFill>
                <a:cs typeface="Times New Roman" pitchFamily="18" charset="0"/>
              </a:rPr>
              <a:t>Dünyanın hemen her yerinde </a:t>
            </a:r>
            <a:r>
              <a:rPr lang="tr-TR" sz="4500" dirty="0" err="1" smtClean="0">
                <a:solidFill>
                  <a:schemeClr val="tx1"/>
                </a:solidFill>
                <a:cs typeface="Times New Roman" pitchFamily="18" charset="0"/>
              </a:rPr>
              <a:t>fungisitlere</a:t>
            </a:r>
            <a:r>
              <a:rPr lang="tr-TR" sz="4500" dirty="0" smtClean="0">
                <a:solidFill>
                  <a:schemeClr val="tx1"/>
                </a:solidFill>
                <a:cs typeface="Times New Roman" pitchFamily="18" charset="0"/>
              </a:rPr>
              <a:t> dayanıklılık çok önemli bir problemdir. Bir </a:t>
            </a:r>
            <a:r>
              <a:rPr lang="tr-TR" sz="4500" dirty="0" err="1" smtClean="0">
                <a:solidFill>
                  <a:schemeClr val="tx1"/>
                </a:solidFill>
                <a:cs typeface="Times New Roman" pitchFamily="18" charset="0"/>
              </a:rPr>
              <a:t>fungisite</a:t>
            </a:r>
            <a:r>
              <a:rPr lang="tr-TR" sz="4500" dirty="0" smtClean="0">
                <a:solidFill>
                  <a:schemeClr val="tx1"/>
                </a:solidFill>
                <a:cs typeface="Times New Roman" pitchFamily="18" charset="0"/>
              </a:rPr>
              <a:t> karşı dayanıklılığın görülme olasılığı, </a:t>
            </a:r>
            <a:r>
              <a:rPr lang="tr-TR" sz="4500" dirty="0" err="1" smtClean="0">
                <a:solidFill>
                  <a:schemeClr val="tx1"/>
                </a:solidFill>
                <a:cs typeface="Times New Roman" pitchFamily="18" charset="0"/>
              </a:rPr>
              <a:t>fungisitin</a:t>
            </a:r>
            <a:r>
              <a:rPr lang="tr-TR" sz="4500" dirty="0" smtClean="0">
                <a:solidFill>
                  <a:schemeClr val="tx1"/>
                </a:solidFill>
                <a:cs typeface="Times New Roman" pitchFamily="18" charset="0"/>
              </a:rPr>
              <a:t> etki yeri sayısı ile ters orantılıdır. Çünkü, çok yer engelleyici </a:t>
            </a:r>
            <a:r>
              <a:rPr lang="tr-TR" sz="4500" dirty="0" err="1" smtClean="0">
                <a:solidFill>
                  <a:schemeClr val="tx1"/>
                </a:solidFill>
                <a:cs typeface="Times New Roman" pitchFamily="18" charset="0"/>
              </a:rPr>
              <a:t>fungisitlere</a:t>
            </a:r>
            <a:r>
              <a:rPr lang="tr-TR" sz="4500" dirty="0" smtClean="0">
                <a:solidFill>
                  <a:schemeClr val="tx1"/>
                </a:solidFill>
                <a:cs typeface="Times New Roman" pitchFamily="18" charset="0"/>
              </a:rPr>
              <a:t> karşı dayanıklılık oluşabilmesi için birden fazla etki yerinin aynı anda mutasyona uğraması gerektiğinden, dayanıklılığın ortaya çıkma olasılığı düşük olmaktadır.</a:t>
            </a:r>
          </a:p>
          <a:p>
            <a:pPr algn="just">
              <a:buNone/>
            </a:pPr>
            <a:r>
              <a:rPr lang="tr-TR" sz="4500" dirty="0" smtClean="0">
                <a:solidFill>
                  <a:schemeClr val="tx1"/>
                </a:solidFill>
                <a:cs typeface="Times New Roman" pitchFamily="18" charset="0"/>
              </a:rPr>
              <a:t>	Özellikle yüksek etkili ve tek yer engelleyici </a:t>
            </a:r>
            <a:r>
              <a:rPr lang="tr-TR" sz="4500" dirty="0" err="1" smtClean="0">
                <a:solidFill>
                  <a:schemeClr val="tx1"/>
                </a:solidFill>
                <a:cs typeface="Times New Roman" pitchFamily="18" charset="0"/>
              </a:rPr>
              <a:t>fungisitlerin</a:t>
            </a:r>
            <a:r>
              <a:rPr lang="tr-TR" sz="4500" dirty="0" smtClean="0">
                <a:solidFill>
                  <a:schemeClr val="tx1"/>
                </a:solidFill>
                <a:cs typeface="Times New Roman" pitchFamily="18" charset="0"/>
              </a:rPr>
              <a:t> kullanılmasıyla dayanıklılığın ortaya çıkması pratikte önem arz etmeye başlamıştır. Bu tip </a:t>
            </a:r>
            <a:r>
              <a:rPr lang="tr-TR" sz="4500" dirty="0" err="1" smtClean="0">
                <a:solidFill>
                  <a:schemeClr val="tx1"/>
                </a:solidFill>
                <a:cs typeface="Times New Roman" pitchFamily="18" charset="0"/>
              </a:rPr>
              <a:t>fungisitlerden</a:t>
            </a:r>
            <a:r>
              <a:rPr lang="tr-TR" sz="4500" dirty="0" smtClean="0">
                <a:solidFill>
                  <a:schemeClr val="tx1"/>
                </a:solidFill>
                <a:cs typeface="Times New Roman" pitchFamily="18" charset="0"/>
              </a:rPr>
              <a:t> bazıları hassas </a:t>
            </a:r>
            <a:r>
              <a:rPr lang="tr-TR" sz="4500" dirty="0" err="1" smtClean="0">
                <a:solidFill>
                  <a:schemeClr val="tx1"/>
                </a:solidFill>
                <a:cs typeface="Times New Roman" pitchFamily="18" charset="0"/>
              </a:rPr>
              <a:t>fungus</a:t>
            </a:r>
            <a:r>
              <a:rPr lang="tr-TR" sz="4500" dirty="0" smtClean="0">
                <a:solidFill>
                  <a:schemeClr val="tx1"/>
                </a:solidFill>
                <a:cs typeface="Times New Roman" pitchFamily="18" charset="0"/>
              </a:rPr>
              <a:t> popülasyonunun azalmasına neden olmaktadır. </a:t>
            </a:r>
            <a:r>
              <a:rPr lang="tr-TR" sz="4500" dirty="0" err="1" smtClean="0">
                <a:solidFill>
                  <a:schemeClr val="tx1"/>
                </a:solidFill>
                <a:cs typeface="Times New Roman" pitchFamily="18" charset="0"/>
              </a:rPr>
              <a:t>Fungus</a:t>
            </a:r>
            <a:r>
              <a:rPr lang="tr-TR" sz="4500" dirty="0" smtClean="0">
                <a:solidFill>
                  <a:schemeClr val="tx1"/>
                </a:solidFill>
                <a:cs typeface="Times New Roman" pitchFamily="18" charset="0"/>
              </a:rPr>
              <a:t> popülasyonunda hassasiyetin azalışı ise yeni ırkların oluşumu ile sonuçlanmaktadır. Bunun sonucunda, popülasyon içerisinde dayanıklı ırklar dominant duruma geçmekte ve kullanılan </a:t>
            </a:r>
            <a:r>
              <a:rPr lang="tr-TR" sz="4500" dirty="0" err="1" smtClean="0">
                <a:solidFill>
                  <a:schemeClr val="tx1"/>
                </a:solidFill>
                <a:cs typeface="Times New Roman" pitchFamily="18" charset="0"/>
              </a:rPr>
              <a:t>fungisitin</a:t>
            </a:r>
            <a:r>
              <a:rPr lang="tr-TR" sz="4500" dirty="0" smtClean="0">
                <a:solidFill>
                  <a:schemeClr val="tx1"/>
                </a:solidFill>
                <a:cs typeface="Times New Roman" pitchFamily="18" charset="0"/>
              </a:rPr>
              <a:t> hastalığı kontroldeki başarısı düşmektedir. Dayanıklılığın ortaya çıkmasına neden olan faktörleri anlamak, dayanıklılık problemlerine engel olmak veya bu problemden sakınmak açısından önemlidir.</a:t>
            </a:r>
          </a:p>
          <a:p>
            <a:pPr algn="just">
              <a:buNone/>
            </a:pPr>
            <a:r>
              <a:rPr lang="tr-TR" sz="4500" dirty="0" smtClean="0">
                <a:solidFill>
                  <a:schemeClr val="tx1"/>
                </a:solidFill>
                <a:cs typeface="Times New Roman" pitchFamily="18" charset="0"/>
              </a:rPr>
              <a:t>	</a:t>
            </a:r>
            <a:r>
              <a:rPr lang="tr-TR" sz="4500" dirty="0" err="1" smtClean="0">
                <a:solidFill>
                  <a:schemeClr val="tx1"/>
                </a:solidFill>
                <a:cs typeface="Times New Roman" pitchFamily="18" charset="0"/>
              </a:rPr>
              <a:t>Funguslarda</a:t>
            </a:r>
            <a:r>
              <a:rPr lang="tr-TR" sz="4500" dirty="0" smtClean="0">
                <a:solidFill>
                  <a:schemeClr val="tx1"/>
                </a:solidFill>
                <a:cs typeface="Times New Roman" pitchFamily="18" charset="0"/>
              </a:rPr>
              <a:t> dayanıklılık, genellikle genlerdeki mutasyonlar sonucu oluşur . Bir </a:t>
            </a:r>
            <a:r>
              <a:rPr lang="tr-TR" sz="4500" dirty="0" err="1" smtClean="0">
                <a:solidFill>
                  <a:schemeClr val="tx1"/>
                </a:solidFill>
                <a:cs typeface="Times New Roman" pitchFamily="18" charset="0"/>
              </a:rPr>
              <a:t>fungisite</a:t>
            </a:r>
            <a:r>
              <a:rPr lang="tr-TR" sz="4500" dirty="0" smtClean="0">
                <a:solidFill>
                  <a:schemeClr val="tx1"/>
                </a:solidFill>
                <a:cs typeface="Times New Roman" pitchFamily="18" charset="0"/>
              </a:rPr>
              <a:t> karşı dayanıklılığın kodlandığı </a:t>
            </a:r>
            <a:r>
              <a:rPr lang="tr-TR" sz="4500" dirty="0" err="1" smtClean="0">
                <a:solidFill>
                  <a:schemeClr val="tx1"/>
                </a:solidFill>
                <a:cs typeface="Times New Roman" pitchFamily="18" charset="0"/>
              </a:rPr>
              <a:t>mutant</a:t>
            </a:r>
            <a:r>
              <a:rPr lang="tr-TR" sz="4500" dirty="0" smtClean="0">
                <a:solidFill>
                  <a:schemeClr val="tx1"/>
                </a:solidFill>
                <a:cs typeface="Times New Roman" pitchFamily="18" charset="0"/>
              </a:rPr>
              <a:t> gen, </a:t>
            </a:r>
            <a:r>
              <a:rPr lang="tr-TR" sz="4500" dirty="0" err="1" smtClean="0">
                <a:solidFill>
                  <a:schemeClr val="tx1"/>
                </a:solidFill>
                <a:cs typeface="Times New Roman" pitchFamily="18" charset="0"/>
              </a:rPr>
              <a:t>fungisitin</a:t>
            </a:r>
            <a:r>
              <a:rPr lang="tr-TR" sz="4500" dirty="0" smtClean="0">
                <a:solidFill>
                  <a:schemeClr val="tx1"/>
                </a:solidFill>
                <a:cs typeface="Times New Roman" pitchFamily="18" charset="0"/>
              </a:rPr>
              <a:t> organizmada hedeflediği hücre bileşiklerinde değişikliklere  neden olarak dayanıklılığa sebep olabilir. Dayanıklılık aynı zamanda </a:t>
            </a:r>
            <a:r>
              <a:rPr lang="tr-TR" sz="4500" dirty="0" err="1" smtClean="0">
                <a:solidFill>
                  <a:schemeClr val="tx1"/>
                </a:solidFill>
                <a:cs typeface="Times New Roman" pitchFamily="18" charset="0"/>
              </a:rPr>
              <a:t>fungisitin</a:t>
            </a:r>
            <a:r>
              <a:rPr lang="tr-TR" sz="4500" dirty="0" smtClean="0">
                <a:solidFill>
                  <a:schemeClr val="tx1"/>
                </a:solidFill>
                <a:cs typeface="Times New Roman" pitchFamily="18" charset="0"/>
              </a:rPr>
              <a:t> etki yolu ile ilişkili olmayan mekanizmalar sonucunda oluşabilir. Örneğin, organizmadaki bir genin, giriş yoluna etki etmesi ve </a:t>
            </a:r>
            <a:r>
              <a:rPr lang="tr-TR" sz="4500" dirty="0" err="1" smtClean="0">
                <a:solidFill>
                  <a:schemeClr val="tx1"/>
                </a:solidFill>
                <a:cs typeface="Times New Roman" pitchFamily="18" charset="0"/>
              </a:rPr>
              <a:t>fungisitin</a:t>
            </a:r>
            <a:r>
              <a:rPr lang="tr-TR" sz="4500" dirty="0" smtClean="0">
                <a:solidFill>
                  <a:schemeClr val="tx1"/>
                </a:solidFill>
                <a:cs typeface="Times New Roman" pitchFamily="18" charset="0"/>
              </a:rPr>
              <a:t> etki yerine ulaşmasının engellenmesi ile de dayanıklılık ortaya çıkabilir. Dayanıklılığın yönetimi için </a:t>
            </a:r>
            <a:r>
              <a:rPr lang="tr-TR" sz="4500" dirty="0" err="1" smtClean="0">
                <a:solidFill>
                  <a:schemeClr val="tx1"/>
                </a:solidFill>
                <a:cs typeface="Times New Roman" pitchFamily="18" charset="0"/>
              </a:rPr>
              <a:t>funguslardaki</a:t>
            </a:r>
            <a:r>
              <a:rPr lang="tr-TR" sz="4500" dirty="0" smtClean="0">
                <a:solidFill>
                  <a:schemeClr val="tx1"/>
                </a:solidFill>
                <a:cs typeface="Times New Roman" pitchFamily="18" charset="0"/>
              </a:rPr>
              <a:t> bu dayanıklılık mekanizmalarının bilinmesi önemlidir. </a:t>
            </a:r>
          </a:p>
          <a:p>
            <a:endParaRPr lang="tr-T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16632"/>
            <a:ext cx="8928991" cy="6741368"/>
          </a:xfrm>
          <a:solidFill>
            <a:schemeClr val="accent5">
              <a:lumMod val="20000"/>
              <a:lumOff val="80000"/>
            </a:schemeClr>
          </a:solidFill>
        </p:spPr>
        <p:txBody>
          <a:bodyPr>
            <a:normAutofit/>
          </a:bodyPr>
          <a:lstStyle/>
          <a:p>
            <a:pPr marL="0" indent="0" algn="just">
              <a:buNone/>
            </a:pPr>
            <a:r>
              <a:rPr lang="tr-TR" sz="2400" b="1" dirty="0" err="1" smtClean="0">
                <a:solidFill>
                  <a:schemeClr val="tx1"/>
                </a:solidFill>
                <a:cs typeface="Times New Roman" pitchFamily="18" charset="0"/>
              </a:rPr>
              <a:t>Funguslarda</a:t>
            </a:r>
            <a:r>
              <a:rPr lang="tr-TR" sz="2400" b="1" dirty="0" smtClean="0">
                <a:solidFill>
                  <a:schemeClr val="tx1"/>
                </a:solidFill>
                <a:cs typeface="Times New Roman" pitchFamily="18" charset="0"/>
              </a:rPr>
              <a:t> </a:t>
            </a:r>
            <a:r>
              <a:rPr lang="tr-TR" sz="2400" b="1" dirty="0" err="1" smtClean="0">
                <a:solidFill>
                  <a:schemeClr val="tx1"/>
                </a:solidFill>
                <a:cs typeface="Times New Roman" pitchFamily="18" charset="0"/>
              </a:rPr>
              <a:t>fungisitlere</a:t>
            </a:r>
            <a:r>
              <a:rPr lang="tr-TR" sz="2400" b="1" dirty="0" smtClean="0">
                <a:solidFill>
                  <a:schemeClr val="tx1"/>
                </a:solidFill>
                <a:cs typeface="Times New Roman" pitchFamily="18" charset="0"/>
              </a:rPr>
              <a:t> karşı aşağıdaki dayanıklılık mekanizmaları oluşmaktadır:</a:t>
            </a:r>
          </a:p>
          <a:p>
            <a:pPr marL="0" indent="0" algn="just">
              <a:buNone/>
            </a:pPr>
            <a:r>
              <a:rPr lang="tr-TR" sz="2400" b="1" dirty="0" smtClean="0">
                <a:solidFill>
                  <a:schemeClr val="tx1"/>
                </a:solidFill>
                <a:cs typeface="Times New Roman" pitchFamily="18" charset="0"/>
              </a:rPr>
              <a:t>1.</a:t>
            </a:r>
            <a:r>
              <a:rPr lang="tr-TR" sz="2400" dirty="0" smtClean="0">
                <a:solidFill>
                  <a:schemeClr val="tx1"/>
                </a:solidFill>
                <a:cs typeface="Times New Roman" pitchFamily="18" charset="0"/>
              </a:rPr>
              <a:t> </a:t>
            </a:r>
            <a:r>
              <a:rPr lang="tr-TR" sz="2400" dirty="0" err="1" smtClean="0">
                <a:solidFill>
                  <a:schemeClr val="tx1"/>
                </a:solidFill>
                <a:cs typeface="Times New Roman" pitchFamily="18" charset="0"/>
              </a:rPr>
              <a:t>Sitoplazmik</a:t>
            </a:r>
            <a:r>
              <a:rPr lang="tr-TR" sz="2400" dirty="0" smtClean="0">
                <a:solidFill>
                  <a:schemeClr val="tx1"/>
                </a:solidFill>
                <a:cs typeface="Times New Roman" pitchFamily="18" charset="0"/>
              </a:rPr>
              <a:t> </a:t>
            </a:r>
            <a:r>
              <a:rPr lang="tr-TR" sz="2400" dirty="0" err="1" smtClean="0">
                <a:solidFill>
                  <a:schemeClr val="tx1"/>
                </a:solidFill>
                <a:cs typeface="Times New Roman" pitchFamily="18" charset="0"/>
              </a:rPr>
              <a:t>membranda</a:t>
            </a:r>
            <a:r>
              <a:rPr lang="tr-TR" sz="2400" dirty="0" smtClean="0">
                <a:solidFill>
                  <a:schemeClr val="tx1"/>
                </a:solidFill>
                <a:cs typeface="Times New Roman" pitchFamily="18" charset="0"/>
              </a:rPr>
              <a:t> </a:t>
            </a:r>
            <a:r>
              <a:rPr lang="tr-TR" sz="2400" dirty="0" err="1" smtClean="0">
                <a:solidFill>
                  <a:schemeClr val="tx1"/>
                </a:solidFill>
                <a:cs typeface="Times New Roman" pitchFamily="18" charset="0"/>
              </a:rPr>
              <a:t>permaabilitenin</a:t>
            </a:r>
            <a:r>
              <a:rPr lang="tr-TR" sz="2400" dirty="0" smtClean="0">
                <a:solidFill>
                  <a:schemeClr val="tx1"/>
                </a:solidFill>
                <a:cs typeface="Times New Roman" pitchFamily="18" charset="0"/>
              </a:rPr>
              <a:t> azalması: bu durumda </a:t>
            </a:r>
            <a:r>
              <a:rPr lang="tr-TR" sz="2400" dirty="0" err="1" smtClean="0">
                <a:solidFill>
                  <a:schemeClr val="tx1"/>
                </a:solidFill>
                <a:cs typeface="Times New Roman" pitchFamily="18" charset="0"/>
              </a:rPr>
              <a:t>fungisit</a:t>
            </a:r>
            <a:r>
              <a:rPr lang="tr-TR" sz="2400" dirty="0" smtClean="0">
                <a:solidFill>
                  <a:schemeClr val="tx1"/>
                </a:solidFill>
                <a:cs typeface="Times New Roman" pitchFamily="18" charset="0"/>
              </a:rPr>
              <a:t> hücre içine girerek etili </a:t>
            </a:r>
            <a:r>
              <a:rPr lang="tr-TR" sz="2400" dirty="0" err="1" smtClean="0">
                <a:solidFill>
                  <a:schemeClr val="tx1"/>
                </a:solidFill>
                <a:cs typeface="Times New Roman" pitchFamily="18" charset="0"/>
              </a:rPr>
              <a:t>olduğı</a:t>
            </a:r>
            <a:r>
              <a:rPr lang="tr-TR" sz="2400" dirty="0" smtClean="0">
                <a:solidFill>
                  <a:schemeClr val="tx1"/>
                </a:solidFill>
                <a:cs typeface="Times New Roman" pitchFamily="18" charset="0"/>
              </a:rPr>
              <a:t> kısma ulaşamayacaktır.</a:t>
            </a:r>
          </a:p>
          <a:p>
            <a:pPr marL="0" indent="0" algn="just">
              <a:buNone/>
            </a:pPr>
            <a:r>
              <a:rPr lang="tr-TR" sz="2400" b="1" dirty="0" smtClean="0">
                <a:solidFill>
                  <a:schemeClr val="tx1"/>
                </a:solidFill>
                <a:cs typeface="Times New Roman" pitchFamily="18" charset="0"/>
              </a:rPr>
              <a:t>2.</a:t>
            </a:r>
            <a:r>
              <a:rPr lang="tr-TR" sz="2400" dirty="0" smtClean="0">
                <a:solidFill>
                  <a:schemeClr val="tx1"/>
                </a:solidFill>
                <a:cs typeface="Times New Roman" pitchFamily="18" charset="0"/>
              </a:rPr>
              <a:t> </a:t>
            </a:r>
            <a:r>
              <a:rPr lang="tr-TR" sz="2400" dirty="0" err="1" smtClean="0">
                <a:solidFill>
                  <a:schemeClr val="tx1"/>
                </a:solidFill>
                <a:cs typeface="Times New Roman" pitchFamily="18" charset="0"/>
              </a:rPr>
              <a:t>Detoksifikasyonda</a:t>
            </a:r>
            <a:r>
              <a:rPr lang="tr-TR" sz="2400" dirty="0" smtClean="0">
                <a:solidFill>
                  <a:schemeClr val="tx1"/>
                </a:solidFill>
                <a:cs typeface="Times New Roman" pitchFamily="18" charset="0"/>
              </a:rPr>
              <a:t> artış: </a:t>
            </a:r>
            <a:r>
              <a:rPr lang="tr-TR" sz="2400" dirty="0" err="1" smtClean="0">
                <a:solidFill>
                  <a:schemeClr val="tx1"/>
                </a:solidFill>
                <a:cs typeface="Times New Roman" pitchFamily="18" charset="0"/>
              </a:rPr>
              <a:t>fungisit</a:t>
            </a:r>
            <a:r>
              <a:rPr lang="tr-TR" sz="2400" dirty="0" smtClean="0">
                <a:solidFill>
                  <a:schemeClr val="tx1"/>
                </a:solidFill>
                <a:cs typeface="Times New Roman" pitchFamily="18" charset="0"/>
              </a:rPr>
              <a:t> daha az </a:t>
            </a:r>
            <a:r>
              <a:rPr lang="tr-TR" sz="2400" dirty="0" err="1" smtClean="0">
                <a:solidFill>
                  <a:schemeClr val="tx1"/>
                </a:solidFill>
                <a:cs typeface="Times New Roman" pitchFamily="18" charset="0"/>
              </a:rPr>
              <a:t>toksik</a:t>
            </a:r>
            <a:r>
              <a:rPr lang="tr-TR" sz="2400" dirty="0" smtClean="0">
                <a:solidFill>
                  <a:schemeClr val="tx1"/>
                </a:solidFill>
                <a:cs typeface="Times New Roman" pitchFamily="18" charset="0"/>
              </a:rPr>
              <a:t> bir bileşiğe dönüştürülmektedir.</a:t>
            </a:r>
          </a:p>
          <a:p>
            <a:pPr marL="0" indent="0" algn="just">
              <a:buNone/>
            </a:pPr>
            <a:r>
              <a:rPr lang="tr-TR" sz="2400" b="1" dirty="0" smtClean="0">
                <a:solidFill>
                  <a:schemeClr val="tx1"/>
                </a:solidFill>
                <a:cs typeface="Times New Roman" pitchFamily="18" charset="0"/>
              </a:rPr>
              <a:t>3.</a:t>
            </a:r>
            <a:r>
              <a:rPr lang="tr-TR" sz="2400" dirty="0" smtClean="0">
                <a:solidFill>
                  <a:schemeClr val="tx1"/>
                </a:solidFill>
                <a:cs typeface="Times New Roman" pitchFamily="18" charset="0"/>
              </a:rPr>
              <a:t> </a:t>
            </a:r>
            <a:r>
              <a:rPr lang="tr-TR" sz="2400" dirty="0" err="1" smtClean="0">
                <a:solidFill>
                  <a:schemeClr val="tx1"/>
                </a:solidFill>
                <a:cs typeface="Times New Roman" pitchFamily="18" charset="0"/>
              </a:rPr>
              <a:t>Fungisitin</a:t>
            </a:r>
            <a:r>
              <a:rPr lang="tr-TR" sz="2400" dirty="0" smtClean="0">
                <a:solidFill>
                  <a:schemeClr val="tx1"/>
                </a:solidFill>
                <a:cs typeface="Times New Roman" pitchFamily="18" charset="0"/>
              </a:rPr>
              <a:t> etkilediği yerin etkilenme derecesinde azalma: gen mutasyonu sonucu o kısım daha az hassas bir duruma gelmektedir.</a:t>
            </a:r>
          </a:p>
          <a:p>
            <a:pPr marL="0" indent="0" algn="just">
              <a:buNone/>
            </a:pPr>
            <a:r>
              <a:rPr lang="tr-TR" sz="2400" b="1" dirty="0" smtClean="0">
                <a:solidFill>
                  <a:schemeClr val="tx1"/>
                </a:solidFill>
                <a:cs typeface="Times New Roman" pitchFamily="18" charset="0"/>
              </a:rPr>
              <a:t>4.</a:t>
            </a:r>
            <a:r>
              <a:rPr lang="tr-TR" sz="2400" dirty="0" smtClean="0">
                <a:solidFill>
                  <a:schemeClr val="tx1"/>
                </a:solidFill>
                <a:cs typeface="Times New Roman" pitchFamily="18" charset="0"/>
              </a:rPr>
              <a:t> </a:t>
            </a:r>
            <a:r>
              <a:rPr lang="tr-TR" sz="2400" dirty="0" err="1" smtClean="0">
                <a:solidFill>
                  <a:schemeClr val="tx1"/>
                </a:solidFill>
                <a:cs typeface="Times New Roman" pitchFamily="18" charset="0"/>
              </a:rPr>
              <a:t>Fungus</a:t>
            </a:r>
            <a:r>
              <a:rPr lang="tr-TR" sz="2400" dirty="0" smtClean="0">
                <a:solidFill>
                  <a:schemeClr val="tx1"/>
                </a:solidFill>
                <a:cs typeface="Times New Roman" pitchFamily="18" charset="0"/>
              </a:rPr>
              <a:t> metabolizmasını, </a:t>
            </a:r>
            <a:r>
              <a:rPr lang="tr-TR" sz="2400" dirty="0" err="1" smtClean="0">
                <a:solidFill>
                  <a:schemeClr val="tx1"/>
                </a:solidFill>
                <a:cs typeface="Times New Roman" pitchFamily="18" charset="0"/>
              </a:rPr>
              <a:t>fungisit</a:t>
            </a:r>
            <a:r>
              <a:rPr lang="tr-TR" sz="2400" dirty="0" smtClean="0">
                <a:solidFill>
                  <a:schemeClr val="tx1"/>
                </a:solidFill>
                <a:cs typeface="Times New Roman" pitchFamily="18" charset="0"/>
              </a:rPr>
              <a:t> reaksiyonu ile bloke olan kısmın çevresine kaydırır.</a:t>
            </a:r>
          </a:p>
          <a:p>
            <a:pPr marL="0" indent="0" algn="just">
              <a:buNone/>
            </a:pPr>
            <a:r>
              <a:rPr lang="tr-TR" sz="2400" b="1" dirty="0" smtClean="0">
                <a:solidFill>
                  <a:schemeClr val="tx1"/>
                </a:solidFill>
                <a:cs typeface="Times New Roman" pitchFamily="18" charset="0"/>
              </a:rPr>
              <a:t>5.</a:t>
            </a:r>
            <a:r>
              <a:rPr lang="tr-TR" sz="2400" dirty="0" smtClean="0">
                <a:solidFill>
                  <a:schemeClr val="tx1"/>
                </a:solidFill>
                <a:cs typeface="Times New Roman" pitchFamily="18" charset="0"/>
              </a:rPr>
              <a:t> </a:t>
            </a:r>
            <a:r>
              <a:rPr lang="tr-TR" sz="2400" dirty="0" err="1" smtClean="0">
                <a:solidFill>
                  <a:schemeClr val="tx1"/>
                </a:solidFill>
                <a:cs typeface="Times New Roman" pitchFamily="18" charset="0"/>
              </a:rPr>
              <a:t>Fungisit</a:t>
            </a:r>
            <a:r>
              <a:rPr lang="tr-TR" sz="2400" dirty="0" smtClean="0">
                <a:solidFill>
                  <a:schemeClr val="tx1"/>
                </a:solidFill>
                <a:cs typeface="Times New Roman" pitchFamily="18" charset="0"/>
              </a:rPr>
              <a:t> bir enzime etki ediyorsa, </a:t>
            </a:r>
            <a:r>
              <a:rPr lang="tr-TR" sz="2400" dirty="0" err="1" smtClean="0">
                <a:solidFill>
                  <a:schemeClr val="tx1"/>
                </a:solidFill>
                <a:cs typeface="Times New Roman" pitchFamily="18" charset="0"/>
              </a:rPr>
              <a:t>fungus</a:t>
            </a:r>
            <a:r>
              <a:rPr lang="tr-TR" sz="2400" dirty="0" smtClean="0">
                <a:solidFill>
                  <a:schemeClr val="tx1"/>
                </a:solidFill>
                <a:cs typeface="Times New Roman" pitchFamily="18" charset="0"/>
              </a:rPr>
              <a:t> daha yüksek miktarlarda o enzimi oluşturarak bunu karşılar.</a:t>
            </a:r>
            <a:endParaRPr lang="tr-TR" sz="2400" dirty="0">
              <a:solidFill>
                <a:schemeClr val="tx1"/>
              </a:solidFill>
              <a:cs typeface="Times New Roman" pitchFamily="18" charset="0"/>
            </a:endParaRPr>
          </a:p>
        </p:txBody>
      </p:sp>
    </p:spTree>
    <p:extLst>
      <p:ext uri="{BB962C8B-B14F-4D97-AF65-F5344CB8AC3E}">
        <p14:creationId xmlns:p14="http://schemas.microsoft.com/office/powerpoint/2010/main" val="1375580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980728"/>
          </a:xfrm>
          <a:solidFill>
            <a:schemeClr val="accent5">
              <a:lumMod val="20000"/>
              <a:lumOff val="80000"/>
            </a:schemeClr>
          </a:solidFill>
        </p:spPr>
        <p:txBody>
          <a:bodyPr>
            <a:noAutofit/>
          </a:bodyPr>
          <a:lstStyle/>
          <a:p>
            <a:r>
              <a:rPr lang="tr-TR" sz="2800" b="1" dirty="0" smtClean="0">
                <a:solidFill>
                  <a:srgbClr val="FF0000"/>
                </a:solidFill>
                <a:latin typeface="Times New Roman" pitchFamily="18" charset="0"/>
                <a:cs typeface="Times New Roman" pitchFamily="18" charset="0"/>
              </a:rPr>
              <a:t>YASAL </a:t>
            </a:r>
            <a:r>
              <a:rPr lang="tr-TR" sz="2800" b="1" dirty="0">
                <a:solidFill>
                  <a:srgbClr val="FF0000"/>
                </a:solidFill>
                <a:latin typeface="Times New Roman" pitchFamily="18" charset="0"/>
                <a:cs typeface="Times New Roman" pitchFamily="18" charset="0"/>
              </a:rPr>
              <a:t>(KANUNSAL) ÖNLEMLER</a:t>
            </a:r>
            <a:r>
              <a:rPr lang="tr-TR" sz="2800" dirty="0">
                <a:latin typeface="Times New Roman" pitchFamily="18" charset="0"/>
                <a:cs typeface="Times New Roman" pitchFamily="18" charset="0"/>
              </a:rPr>
              <a:t/>
            </a:r>
            <a:br>
              <a:rPr lang="tr-TR" sz="2800" dirty="0">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sp>
        <p:nvSpPr>
          <p:cNvPr id="3" name="Alt Başlık 2"/>
          <p:cNvSpPr>
            <a:spLocks noGrp="1"/>
          </p:cNvSpPr>
          <p:nvPr>
            <p:ph type="subTitle" idx="1"/>
          </p:nvPr>
        </p:nvSpPr>
        <p:spPr>
          <a:xfrm>
            <a:off x="0" y="548680"/>
            <a:ext cx="9144000" cy="6309320"/>
          </a:xfrm>
          <a:solidFill>
            <a:schemeClr val="accent5">
              <a:lumMod val="20000"/>
              <a:lumOff val="80000"/>
            </a:schemeClr>
          </a:solidFill>
        </p:spPr>
        <p:txBody>
          <a:bodyPr>
            <a:normAutofit/>
          </a:bodyPr>
          <a:lstStyle/>
          <a:p>
            <a:r>
              <a:rPr lang="tr-TR" sz="2400" b="1" dirty="0" smtClean="0">
                <a:solidFill>
                  <a:schemeClr val="tx1"/>
                </a:solidFill>
                <a:cs typeface="Times New Roman" pitchFamily="18" charset="0"/>
              </a:rPr>
              <a:t>İç Karantinaya Tabi Hastalıklar</a:t>
            </a:r>
          </a:p>
          <a:p>
            <a:pPr algn="l"/>
            <a:r>
              <a:rPr lang="tr-TR" sz="2200" b="1" dirty="0" smtClean="0">
                <a:solidFill>
                  <a:srgbClr val="0070C0"/>
                </a:solidFill>
                <a:cs typeface="Times New Roman" pitchFamily="18" charset="0"/>
              </a:rPr>
              <a:t>FUNGUSLAR:</a:t>
            </a:r>
          </a:p>
          <a:p>
            <a:pPr algn="l"/>
            <a:r>
              <a:rPr lang="tr-TR" sz="2200" b="1" dirty="0" smtClean="0">
                <a:solidFill>
                  <a:schemeClr val="tx1"/>
                </a:solidFill>
                <a:cs typeface="Times New Roman" pitchFamily="18" charset="0"/>
              </a:rPr>
              <a:t>1- </a:t>
            </a:r>
            <a:r>
              <a:rPr lang="tr-TR" sz="2200" i="1" dirty="0" err="1" smtClean="0">
                <a:solidFill>
                  <a:schemeClr val="tx1"/>
                </a:solidFill>
                <a:cs typeface="Times New Roman" pitchFamily="18" charset="0"/>
              </a:rPr>
              <a:t>Cryphonectria</a:t>
            </a:r>
            <a:r>
              <a:rPr lang="tr-TR" sz="2200" i="1" dirty="0" smtClean="0">
                <a:solidFill>
                  <a:schemeClr val="tx1"/>
                </a:solidFill>
                <a:cs typeface="Times New Roman" pitchFamily="18" charset="0"/>
              </a:rPr>
              <a:t> </a:t>
            </a:r>
            <a:r>
              <a:rPr lang="tr-TR" sz="2200" i="1" dirty="0" err="1" smtClean="0">
                <a:solidFill>
                  <a:schemeClr val="tx1"/>
                </a:solidFill>
                <a:cs typeface="Times New Roman" pitchFamily="18" charset="0"/>
              </a:rPr>
              <a:t>parasitica</a:t>
            </a:r>
            <a:r>
              <a:rPr lang="tr-TR" sz="2200" dirty="0" smtClean="0">
                <a:solidFill>
                  <a:schemeClr val="tx1"/>
                </a:solidFill>
                <a:cs typeface="Times New Roman" pitchFamily="18" charset="0"/>
              </a:rPr>
              <a:t> (Kestane Kanseri)</a:t>
            </a:r>
          </a:p>
          <a:p>
            <a:pPr algn="l"/>
            <a:r>
              <a:rPr lang="tr-TR" sz="2200" b="1" dirty="0" smtClean="0">
                <a:solidFill>
                  <a:schemeClr val="tx1"/>
                </a:solidFill>
                <a:cs typeface="Times New Roman" pitchFamily="18" charset="0"/>
              </a:rPr>
              <a:t>2-</a:t>
            </a:r>
            <a:r>
              <a:rPr lang="tr-TR" sz="2200" dirty="0" smtClean="0">
                <a:solidFill>
                  <a:schemeClr val="tx1"/>
                </a:solidFill>
                <a:cs typeface="Times New Roman" pitchFamily="18" charset="0"/>
              </a:rPr>
              <a:t> </a:t>
            </a:r>
            <a:r>
              <a:rPr lang="tr-TR" sz="2200" i="1" dirty="0" err="1" smtClean="0">
                <a:solidFill>
                  <a:schemeClr val="tx1"/>
                </a:solidFill>
                <a:cs typeface="Times New Roman" pitchFamily="18" charset="0"/>
              </a:rPr>
              <a:t>Discula</a:t>
            </a:r>
            <a:r>
              <a:rPr lang="tr-TR" sz="2200" dirty="0" smtClean="0">
                <a:solidFill>
                  <a:schemeClr val="tx1"/>
                </a:solidFill>
                <a:cs typeface="Times New Roman" pitchFamily="18" charset="0"/>
              </a:rPr>
              <a:t> </a:t>
            </a:r>
            <a:r>
              <a:rPr lang="tr-TR" sz="2200" dirty="0" err="1" smtClean="0">
                <a:solidFill>
                  <a:schemeClr val="tx1"/>
                </a:solidFill>
                <a:cs typeface="Times New Roman" pitchFamily="18" charset="0"/>
              </a:rPr>
              <a:t>spp</a:t>
            </a:r>
            <a:r>
              <a:rPr lang="tr-TR" sz="2200" dirty="0" smtClean="0">
                <a:solidFill>
                  <a:schemeClr val="tx1"/>
                </a:solidFill>
                <a:cs typeface="Times New Roman" pitchFamily="18" charset="0"/>
              </a:rPr>
              <a:t>. (Kızılcık bitkisinde)</a:t>
            </a:r>
          </a:p>
          <a:p>
            <a:pPr algn="l"/>
            <a:r>
              <a:rPr lang="tr-TR" sz="2200" b="1" dirty="0" smtClean="0">
                <a:solidFill>
                  <a:schemeClr val="tx1"/>
                </a:solidFill>
                <a:cs typeface="Times New Roman" pitchFamily="18" charset="0"/>
              </a:rPr>
              <a:t>3-</a:t>
            </a:r>
            <a:r>
              <a:rPr lang="tr-TR" sz="2200" dirty="0" smtClean="0">
                <a:solidFill>
                  <a:schemeClr val="tx1"/>
                </a:solidFill>
                <a:cs typeface="Times New Roman" pitchFamily="18" charset="0"/>
              </a:rPr>
              <a:t> </a:t>
            </a:r>
            <a:r>
              <a:rPr lang="tr-TR" sz="2200" i="1" dirty="0" err="1" smtClean="0">
                <a:solidFill>
                  <a:schemeClr val="tx1"/>
                </a:solidFill>
                <a:cs typeface="Times New Roman" pitchFamily="18" charset="0"/>
              </a:rPr>
              <a:t>Elsinoe</a:t>
            </a:r>
            <a:r>
              <a:rPr lang="tr-TR" sz="2200" dirty="0" smtClean="0">
                <a:solidFill>
                  <a:schemeClr val="tx1"/>
                </a:solidFill>
                <a:cs typeface="Times New Roman" pitchFamily="18" charset="0"/>
              </a:rPr>
              <a:t> </a:t>
            </a:r>
            <a:r>
              <a:rPr lang="tr-TR" sz="2200" dirty="0" err="1" smtClean="0">
                <a:solidFill>
                  <a:schemeClr val="tx1"/>
                </a:solidFill>
                <a:cs typeface="Times New Roman" pitchFamily="18" charset="0"/>
              </a:rPr>
              <a:t>spp</a:t>
            </a:r>
            <a:r>
              <a:rPr lang="tr-TR" sz="2200" dirty="0" smtClean="0">
                <a:solidFill>
                  <a:schemeClr val="tx1"/>
                </a:solidFill>
                <a:cs typeface="Times New Roman" pitchFamily="18" charset="0"/>
              </a:rPr>
              <a:t>. (Asmada </a:t>
            </a:r>
            <a:r>
              <a:rPr lang="tr-TR" sz="2200" dirty="0" err="1" smtClean="0">
                <a:solidFill>
                  <a:schemeClr val="tx1"/>
                </a:solidFill>
                <a:cs typeface="Times New Roman" pitchFamily="18" charset="0"/>
              </a:rPr>
              <a:t>Antraknoz</a:t>
            </a:r>
            <a:r>
              <a:rPr lang="tr-TR" sz="2200" dirty="0" smtClean="0">
                <a:solidFill>
                  <a:schemeClr val="tx1"/>
                </a:solidFill>
                <a:cs typeface="Times New Roman" pitchFamily="18" charset="0"/>
              </a:rPr>
              <a:t>)</a:t>
            </a:r>
          </a:p>
          <a:p>
            <a:pPr algn="l"/>
            <a:r>
              <a:rPr lang="tr-TR" sz="2200" b="1" dirty="0" smtClean="0">
                <a:solidFill>
                  <a:schemeClr val="tx1"/>
                </a:solidFill>
                <a:cs typeface="Times New Roman" pitchFamily="18" charset="0"/>
              </a:rPr>
              <a:t>4- </a:t>
            </a:r>
            <a:r>
              <a:rPr lang="tr-TR" sz="2200" i="1" dirty="0" err="1" smtClean="0">
                <a:solidFill>
                  <a:schemeClr val="tx1"/>
                </a:solidFill>
                <a:cs typeface="Times New Roman" pitchFamily="18" charset="0"/>
              </a:rPr>
              <a:t>Phoma</a:t>
            </a:r>
            <a:r>
              <a:rPr lang="tr-TR" sz="2200" i="1" dirty="0" smtClean="0">
                <a:solidFill>
                  <a:schemeClr val="tx1"/>
                </a:solidFill>
                <a:cs typeface="Times New Roman" pitchFamily="18" charset="0"/>
              </a:rPr>
              <a:t> </a:t>
            </a:r>
            <a:r>
              <a:rPr lang="tr-TR" sz="2200" i="1" dirty="0" err="1" smtClean="0">
                <a:solidFill>
                  <a:schemeClr val="tx1"/>
                </a:solidFill>
                <a:cs typeface="Times New Roman" pitchFamily="18" charset="0"/>
              </a:rPr>
              <a:t>tracheiphila</a:t>
            </a:r>
            <a:r>
              <a:rPr lang="tr-TR" sz="2200" i="1" dirty="0" smtClean="0">
                <a:solidFill>
                  <a:schemeClr val="tx1"/>
                </a:solidFill>
                <a:cs typeface="Times New Roman" pitchFamily="18" charset="0"/>
              </a:rPr>
              <a:t> </a:t>
            </a:r>
            <a:r>
              <a:rPr lang="tr-TR" sz="2200" dirty="0" smtClean="0">
                <a:solidFill>
                  <a:schemeClr val="tx1"/>
                </a:solidFill>
                <a:cs typeface="Times New Roman" pitchFamily="18" charset="0"/>
              </a:rPr>
              <a:t>(Turunçgillerde Uç Kurutan)</a:t>
            </a:r>
          </a:p>
          <a:p>
            <a:pPr algn="l"/>
            <a:r>
              <a:rPr lang="tr-TR" sz="2200" b="1" dirty="0" smtClean="0">
                <a:solidFill>
                  <a:schemeClr val="tx1"/>
                </a:solidFill>
                <a:cs typeface="Times New Roman" pitchFamily="18" charset="0"/>
              </a:rPr>
              <a:t>5- </a:t>
            </a:r>
            <a:r>
              <a:rPr lang="tr-TR" sz="2200" i="1" dirty="0" err="1" smtClean="0">
                <a:solidFill>
                  <a:schemeClr val="tx1"/>
                </a:solidFill>
                <a:cs typeface="Times New Roman" pitchFamily="18" charset="0"/>
              </a:rPr>
              <a:t>Sclerotium</a:t>
            </a:r>
            <a:r>
              <a:rPr lang="tr-TR" sz="2200" i="1" dirty="0" smtClean="0">
                <a:solidFill>
                  <a:schemeClr val="tx1"/>
                </a:solidFill>
                <a:cs typeface="Times New Roman" pitchFamily="18" charset="0"/>
              </a:rPr>
              <a:t> </a:t>
            </a:r>
            <a:r>
              <a:rPr lang="tr-TR" sz="2200" i="1" dirty="0" err="1" smtClean="0">
                <a:solidFill>
                  <a:schemeClr val="tx1"/>
                </a:solidFill>
                <a:cs typeface="Times New Roman" pitchFamily="18" charset="0"/>
              </a:rPr>
              <a:t>cepivorum</a:t>
            </a:r>
            <a:r>
              <a:rPr lang="tr-TR" sz="2200" i="1" dirty="0" smtClean="0">
                <a:solidFill>
                  <a:schemeClr val="tx1"/>
                </a:solidFill>
                <a:cs typeface="Times New Roman" pitchFamily="18" charset="0"/>
              </a:rPr>
              <a:t> </a:t>
            </a:r>
            <a:r>
              <a:rPr lang="tr-TR" sz="2200" dirty="0" smtClean="0">
                <a:solidFill>
                  <a:schemeClr val="tx1"/>
                </a:solidFill>
                <a:cs typeface="Times New Roman" pitchFamily="18" charset="0"/>
              </a:rPr>
              <a:t>(</a:t>
            </a:r>
            <a:r>
              <a:rPr lang="tr-TR" sz="2200" i="1" dirty="0" err="1" smtClean="0">
                <a:solidFill>
                  <a:schemeClr val="tx1"/>
                </a:solidFill>
                <a:cs typeface="Times New Roman" pitchFamily="18" charset="0"/>
              </a:rPr>
              <a:t>Allium</a:t>
            </a:r>
            <a:r>
              <a:rPr lang="tr-TR" sz="2200" dirty="0" smtClean="0">
                <a:solidFill>
                  <a:schemeClr val="tx1"/>
                </a:solidFill>
                <a:cs typeface="Times New Roman" pitchFamily="18" charset="0"/>
              </a:rPr>
              <a:t> </a:t>
            </a:r>
            <a:r>
              <a:rPr lang="tr-TR" sz="2200" dirty="0" err="1" smtClean="0">
                <a:solidFill>
                  <a:schemeClr val="tx1"/>
                </a:solidFill>
                <a:cs typeface="Times New Roman" pitchFamily="18" charset="0"/>
              </a:rPr>
              <a:t>spp</a:t>
            </a:r>
            <a:r>
              <a:rPr lang="tr-TR" sz="2200" dirty="0" smtClean="0">
                <a:solidFill>
                  <a:schemeClr val="tx1"/>
                </a:solidFill>
                <a:cs typeface="Times New Roman" pitchFamily="18" charset="0"/>
              </a:rPr>
              <a:t>. de Beyaz Çürüklük)</a:t>
            </a:r>
          </a:p>
          <a:p>
            <a:pPr algn="l"/>
            <a:r>
              <a:rPr lang="tr-TR" sz="2200" b="1" dirty="0" smtClean="0">
                <a:solidFill>
                  <a:schemeClr val="tx1"/>
                </a:solidFill>
                <a:cs typeface="Times New Roman" pitchFamily="18" charset="0"/>
              </a:rPr>
              <a:t>6-</a:t>
            </a:r>
            <a:r>
              <a:rPr lang="tr-TR" sz="2200" dirty="0" smtClean="0">
                <a:solidFill>
                  <a:schemeClr val="tx1"/>
                </a:solidFill>
                <a:cs typeface="Times New Roman" pitchFamily="18" charset="0"/>
              </a:rPr>
              <a:t> </a:t>
            </a:r>
            <a:r>
              <a:rPr lang="tr-TR" sz="2200" i="1" dirty="0" err="1" smtClean="0">
                <a:solidFill>
                  <a:schemeClr val="tx1"/>
                </a:solidFill>
                <a:cs typeface="Times New Roman" pitchFamily="18" charset="0"/>
              </a:rPr>
              <a:t>Synchytrium</a:t>
            </a:r>
            <a:r>
              <a:rPr lang="tr-TR" sz="2200" i="1" dirty="0" smtClean="0">
                <a:solidFill>
                  <a:schemeClr val="tx1"/>
                </a:solidFill>
                <a:cs typeface="Times New Roman" pitchFamily="18" charset="0"/>
              </a:rPr>
              <a:t> </a:t>
            </a:r>
            <a:r>
              <a:rPr lang="tr-TR" sz="2200" i="1" dirty="0" err="1" smtClean="0">
                <a:solidFill>
                  <a:schemeClr val="tx1"/>
                </a:solidFill>
                <a:cs typeface="Times New Roman" pitchFamily="18" charset="0"/>
              </a:rPr>
              <a:t>endobioticum</a:t>
            </a:r>
            <a:r>
              <a:rPr lang="tr-TR" sz="2200" i="1" dirty="0" smtClean="0">
                <a:solidFill>
                  <a:schemeClr val="tx1"/>
                </a:solidFill>
                <a:cs typeface="Times New Roman" pitchFamily="18" charset="0"/>
              </a:rPr>
              <a:t> </a:t>
            </a:r>
            <a:r>
              <a:rPr lang="tr-TR" sz="2200" dirty="0" smtClean="0">
                <a:solidFill>
                  <a:schemeClr val="tx1"/>
                </a:solidFill>
                <a:cs typeface="Times New Roman" pitchFamily="18" charset="0"/>
              </a:rPr>
              <a:t>(Patates Siğili Hastalığı)</a:t>
            </a:r>
          </a:p>
          <a:p>
            <a:pPr algn="l"/>
            <a:r>
              <a:rPr lang="tr-TR" sz="2200" b="1" dirty="0" smtClean="0">
                <a:solidFill>
                  <a:schemeClr val="tx1"/>
                </a:solidFill>
                <a:cs typeface="Times New Roman" pitchFamily="18" charset="0"/>
              </a:rPr>
              <a:t>7-</a:t>
            </a:r>
            <a:r>
              <a:rPr lang="tr-TR" sz="2200" dirty="0" smtClean="0">
                <a:solidFill>
                  <a:schemeClr val="tx1"/>
                </a:solidFill>
                <a:cs typeface="Times New Roman" pitchFamily="18" charset="0"/>
              </a:rPr>
              <a:t> </a:t>
            </a:r>
            <a:r>
              <a:rPr lang="tr-TR" sz="2200" i="1" dirty="0" err="1" smtClean="0">
                <a:solidFill>
                  <a:schemeClr val="tx1"/>
                </a:solidFill>
                <a:cs typeface="Times New Roman" pitchFamily="18" charset="0"/>
              </a:rPr>
              <a:t>Verticillium</a:t>
            </a:r>
            <a:r>
              <a:rPr lang="tr-TR" sz="2200" i="1" dirty="0" smtClean="0">
                <a:solidFill>
                  <a:schemeClr val="tx1"/>
                </a:solidFill>
                <a:cs typeface="Times New Roman" pitchFamily="18" charset="0"/>
              </a:rPr>
              <a:t> </a:t>
            </a:r>
            <a:r>
              <a:rPr lang="tr-TR" sz="2200" i="1" dirty="0" err="1" smtClean="0">
                <a:solidFill>
                  <a:schemeClr val="tx1"/>
                </a:solidFill>
                <a:cs typeface="Times New Roman" pitchFamily="18" charset="0"/>
              </a:rPr>
              <a:t>albo-atrum</a:t>
            </a:r>
            <a:r>
              <a:rPr lang="tr-TR" sz="2200" i="1" dirty="0" smtClean="0">
                <a:solidFill>
                  <a:schemeClr val="tx1"/>
                </a:solidFill>
                <a:cs typeface="Times New Roman" pitchFamily="18" charset="0"/>
              </a:rPr>
              <a:t> </a:t>
            </a:r>
            <a:r>
              <a:rPr lang="tr-TR" sz="2200" dirty="0" smtClean="0">
                <a:solidFill>
                  <a:schemeClr val="tx1"/>
                </a:solidFill>
                <a:cs typeface="Times New Roman" pitchFamily="18" charset="0"/>
              </a:rPr>
              <a:t>(Şerbetçiotunda </a:t>
            </a:r>
            <a:r>
              <a:rPr lang="tr-TR" sz="2200" i="1" dirty="0" err="1" smtClean="0">
                <a:solidFill>
                  <a:schemeClr val="tx1"/>
                </a:solidFill>
                <a:cs typeface="Times New Roman" pitchFamily="18" charset="0"/>
              </a:rPr>
              <a:t>Verticillium</a:t>
            </a:r>
            <a:r>
              <a:rPr lang="tr-TR" sz="2200" dirty="0" smtClean="0">
                <a:solidFill>
                  <a:schemeClr val="tx1"/>
                </a:solidFill>
                <a:cs typeface="Times New Roman" pitchFamily="18" charset="0"/>
              </a:rPr>
              <a:t> Solgunluğu)</a:t>
            </a:r>
          </a:p>
          <a:p>
            <a:pPr algn="l"/>
            <a:r>
              <a:rPr lang="tr-TR" sz="2200" b="1" dirty="0" smtClean="0">
                <a:solidFill>
                  <a:schemeClr val="tx1"/>
                </a:solidFill>
                <a:cs typeface="Times New Roman" pitchFamily="18" charset="0"/>
              </a:rPr>
              <a:t>8-</a:t>
            </a:r>
            <a:r>
              <a:rPr lang="tr-TR" sz="2200" dirty="0" smtClean="0">
                <a:solidFill>
                  <a:schemeClr val="tx1"/>
                </a:solidFill>
                <a:cs typeface="Times New Roman" pitchFamily="18" charset="0"/>
              </a:rPr>
              <a:t> </a:t>
            </a:r>
            <a:r>
              <a:rPr lang="tr-TR" sz="2200" i="1" dirty="0" err="1" smtClean="0">
                <a:solidFill>
                  <a:schemeClr val="tx1"/>
                </a:solidFill>
                <a:cs typeface="Times New Roman" pitchFamily="18" charset="0"/>
              </a:rPr>
              <a:t>Verticillium</a:t>
            </a:r>
            <a:r>
              <a:rPr lang="tr-TR" sz="2200" i="1" dirty="0" smtClean="0">
                <a:solidFill>
                  <a:schemeClr val="tx1"/>
                </a:solidFill>
                <a:cs typeface="Times New Roman" pitchFamily="18" charset="0"/>
              </a:rPr>
              <a:t> </a:t>
            </a:r>
            <a:r>
              <a:rPr lang="tr-TR" sz="2200" i="1" dirty="0" err="1" smtClean="0">
                <a:solidFill>
                  <a:schemeClr val="tx1"/>
                </a:solidFill>
                <a:cs typeface="Times New Roman" pitchFamily="18" charset="0"/>
              </a:rPr>
              <a:t>dahliae</a:t>
            </a:r>
            <a:r>
              <a:rPr lang="tr-TR" sz="2200" i="1" dirty="0" smtClean="0">
                <a:solidFill>
                  <a:schemeClr val="tx1"/>
                </a:solidFill>
                <a:cs typeface="Times New Roman" pitchFamily="18" charset="0"/>
              </a:rPr>
              <a:t> </a:t>
            </a:r>
            <a:r>
              <a:rPr lang="tr-TR" sz="2200" dirty="0" smtClean="0">
                <a:solidFill>
                  <a:schemeClr val="tx1"/>
                </a:solidFill>
                <a:cs typeface="Times New Roman" pitchFamily="18" charset="0"/>
              </a:rPr>
              <a:t>(Şerbetçiotunda </a:t>
            </a:r>
            <a:r>
              <a:rPr lang="tr-TR" sz="2200" i="1" dirty="0" err="1" smtClean="0">
                <a:solidFill>
                  <a:schemeClr val="tx1"/>
                </a:solidFill>
                <a:cs typeface="Times New Roman" pitchFamily="18" charset="0"/>
              </a:rPr>
              <a:t>Verticillium</a:t>
            </a:r>
            <a:r>
              <a:rPr lang="tr-TR" sz="2200" dirty="0" smtClean="0">
                <a:solidFill>
                  <a:schemeClr val="tx1"/>
                </a:solidFill>
                <a:cs typeface="Times New Roman" pitchFamily="18" charset="0"/>
              </a:rPr>
              <a:t> Solgunluğu)</a:t>
            </a:r>
          </a:p>
          <a:p>
            <a:pPr algn="l"/>
            <a:r>
              <a:rPr lang="tr-TR" sz="2200" b="1" dirty="0" smtClean="0">
                <a:solidFill>
                  <a:schemeClr val="tx1"/>
                </a:solidFill>
                <a:cs typeface="Times New Roman" pitchFamily="18" charset="0"/>
              </a:rPr>
              <a:t>9- </a:t>
            </a:r>
            <a:r>
              <a:rPr lang="tr-TR" sz="2200" i="1" dirty="0" err="1" smtClean="0">
                <a:solidFill>
                  <a:schemeClr val="tx1"/>
                </a:solidFill>
                <a:cs typeface="Times New Roman" pitchFamily="18" charset="0"/>
              </a:rPr>
              <a:t>Plasmopara</a:t>
            </a:r>
            <a:r>
              <a:rPr lang="tr-TR" sz="2200" i="1" dirty="0" smtClean="0">
                <a:solidFill>
                  <a:schemeClr val="tx1"/>
                </a:solidFill>
                <a:cs typeface="Times New Roman" pitchFamily="18" charset="0"/>
              </a:rPr>
              <a:t>  </a:t>
            </a:r>
            <a:r>
              <a:rPr lang="tr-TR" sz="2200" i="1" dirty="0" err="1" smtClean="0">
                <a:solidFill>
                  <a:schemeClr val="tx1"/>
                </a:solidFill>
                <a:cs typeface="Times New Roman" pitchFamily="18" charset="0"/>
              </a:rPr>
              <a:t>halstedii</a:t>
            </a:r>
            <a:r>
              <a:rPr lang="tr-TR" sz="2200" i="1" dirty="0" smtClean="0">
                <a:solidFill>
                  <a:schemeClr val="tx1"/>
                </a:solidFill>
                <a:cs typeface="Times New Roman" pitchFamily="18" charset="0"/>
              </a:rPr>
              <a:t> </a:t>
            </a:r>
            <a:r>
              <a:rPr lang="tr-TR" sz="2200" dirty="0" smtClean="0">
                <a:solidFill>
                  <a:schemeClr val="tx1"/>
                </a:solidFill>
                <a:cs typeface="Times New Roman" pitchFamily="18" charset="0"/>
              </a:rPr>
              <a:t>(Ayçiçeği </a:t>
            </a:r>
            <a:r>
              <a:rPr lang="tr-TR" sz="2200" dirty="0" err="1" smtClean="0">
                <a:solidFill>
                  <a:schemeClr val="tx1"/>
                </a:solidFill>
                <a:cs typeface="Times New Roman" pitchFamily="18" charset="0"/>
              </a:rPr>
              <a:t>mildiyösü</a:t>
            </a:r>
            <a:r>
              <a:rPr lang="tr-TR" sz="2200" dirty="0" smtClean="0">
                <a:solidFill>
                  <a:schemeClr val="tx1"/>
                </a:solidFill>
                <a:cs typeface="Times New Roman" pitchFamily="18" charset="0"/>
              </a:rPr>
              <a:t>)</a:t>
            </a:r>
          </a:p>
          <a:p>
            <a:pPr algn="l"/>
            <a:endParaRPr lang="tr-TR" b="1" dirty="0" smtClean="0">
              <a:solidFill>
                <a:schemeClr val="tx1"/>
              </a:solidFill>
              <a:cs typeface="Times New Roman" pitchFamily="18" charset="0"/>
            </a:endParaRPr>
          </a:p>
          <a:p>
            <a:pPr algn="l"/>
            <a:endParaRPr lang="tr-TR" sz="2800" dirty="0">
              <a:solidFill>
                <a:schemeClr val="tx1"/>
              </a:solidFill>
            </a:endParaRPr>
          </a:p>
          <a:p>
            <a:pPr algn="l"/>
            <a:endParaRPr lang="tr-TR" sz="2800" dirty="0">
              <a:solidFill>
                <a:schemeClr val="tx1"/>
              </a:solidFill>
            </a:endParaRPr>
          </a:p>
          <a:p>
            <a:pPr algn="l"/>
            <a:endParaRPr lang="tr-TR" sz="2800" dirty="0" smtClean="0">
              <a:solidFill>
                <a:schemeClr val="tx1"/>
              </a:solidFill>
            </a:endParaRPr>
          </a:p>
          <a:p>
            <a:pPr algn="l"/>
            <a:endParaRPr lang="tr-TR" sz="2800" dirty="0">
              <a:solidFill>
                <a:schemeClr val="tx1"/>
              </a:solidFill>
            </a:endParaRPr>
          </a:p>
          <a:p>
            <a:pPr algn="l"/>
            <a:endParaRPr lang="tr-TR" sz="2800" dirty="0">
              <a:solidFill>
                <a:schemeClr val="tx1"/>
              </a:solidFill>
            </a:endParaRPr>
          </a:p>
          <a:p>
            <a:pPr algn="l"/>
            <a:endParaRPr lang="tr-TR" sz="2800" dirty="0">
              <a:solidFill>
                <a:schemeClr val="tx1"/>
              </a:solidFill>
            </a:endParaRPr>
          </a:p>
          <a:p>
            <a:pPr algn="l"/>
            <a:endParaRPr lang="tr-TR" sz="2800" dirty="0">
              <a:solidFill>
                <a:schemeClr val="tx1"/>
              </a:solidFill>
            </a:endParaRPr>
          </a:p>
          <a:p>
            <a:pPr algn="l"/>
            <a:endParaRPr lang="tr-TR" sz="2800" dirty="0">
              <a:solidFill>
                <a:schemeClr val="tx1"/>
              </a:solidFill>
            </a:endParaRPr>
          </a:p>
          <a:p>
            <a:pPr algn="l"/>
            <a:endParaRPr lang="tr-TR" sz="2800" b="1" dirty="0" smtClean="0">
              <a:solidFill>
                <a:schemeClr val="tx1"/>
              </a:solidFill>
            </a:endParaRPr>
          </a:p>
        </p:txBody>
      </p:sp>
    </p:spTree>
    <p:extLst>
      <p:ext uri="{BB962C8B-B14F-4D97-AF65-F5344CB8AC3E}">
        <p14:creationId xmlns:p14="http://schemas.microsoft.com/office/powerpoint/2010/main" val="6542336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404664"/>
          </a:xfrm>
        </p:spPr>
        <p:txBody>
          <a:bodyPr>
            <a:normAutofit fontScale="90000"/>
          </a:bodyPr>
          <a:lstStyle/>
          <a:p>
            <a:r>
              <a:rPr lang="tr-TR" sz="2000" b="1" dirty="0" smtClean="0">
                <a:solidFill>
                  <a:schemeClr val="tx1"/>
                </a:solidFill>
                <a:latin typeface="Times New Roman" pitchFamily="18" charset="0"/>
                <a:cs typeface="Times New Roman" pitchFamily="18" charset="0"/>
              </a:rPr>
              <a:t>FUNGİSİTLERE KARŞI DAYANIKLILIĞIN GELİŞİMİ VE YÖNETİMİ</a:t>
            </a:r>
            <a:endParaRPr lang="tr-TR" sz="2000"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107504" y="404664"/>
            <a:ext cx="8928992" cy="6453336"/>
          </a:xfrm>
          <a:solidFill>
            <a:schemeClr val="accent5">
              <a:lumMod val="20000"/>
              <a:lumOff val="80000"/>
            </a:schemeClr>
          </a:solidFill>
        </p:spPr>
        <p:txBody>
          <a:bodyPr>
            <a:normAutofit fontScale="55000" lnSpcReduction="20000"/>
          </a:bodyPr>
          <a:lstStyle/>
          <a:p>
            <a:pPr lvl="2" indent="-855663">
              <a:buNone/>
            </a:pPr>
            <a:r>
              <a:rPr lang="tr-TR" sz="3600" b="1" dirty="0" smtClean="0">
                <a:solidFill>
                  <a:schemeClr val="tx1"/>
                </a:solidFill>
                <a:latin typeface="Times New Roman" pitchFamily="18" charset="0"/>
                <a:cs typeface="Times New Roman" pitchFamily="18" charset="0"/>
              </a:rPr>
              <a:t>4. FUNGİSİTLERE  DAYANIKLILIK  YÖNETİMİNİN  İÇERİĞİ</a:t>
            </a:r>
          </a:p>
          <a:p>
            <a:pPr lvl="2" algn="just">
              <a:buNone/>
            </a:pPr>
            <a:endParaRPr lang="tr-TR" sz="3800" b="1" dirty="0" smtClean="0"/>
          </a:p>
          <a:p>
            <a:pPr algn="just">
              <a:buNone/>
            </a:pPr>
            <a:r>
              <a:rPr lang="tr-TR" sz="3600" dirty="0" smtClean="0">
                <a:solidFill>
                  <a:schemeClr val="tx1"/>
                </a:solidFill>
                <a:cs typeface="Times New Roman" pitchFamily="18" charset="0"/>
              </a:rPr>
              <a:t>Son yıllarda tüm dünyada olduğu gibi Türkiye’ de de çeşitli </a:t>
            </a:r>
            <a:r>
              <a:rPr lang="tr-TR" sz="3600" dirty="0" err="1" smtClean="0">
                <a:solidFill>
                  <a:schemeClr val="tx1"/>
                </a:solidFill>
                <a:cs typeface="Times New Roman" pitchFamily="18" charset="0"/>
              </a:rPr>
              <a:t>fungisitlerin</a:t>
            </a:r>
            <a:r>
              <a:rPr lang="tr-TR" sz="3600" dirty="0" smtClean="0">
                <a:solidFill>
                  <a:schemeClr val="tx1"/>
                </a:solidFill>
                <a:cs typeface="Times New Roman" pitchFamily="18" charset="0"/>
              </a:rPr>
              <a:t> yoğun kullanımı ile birlikte, patojenlerde bu </a:t>
            </a:r>
            <a:r>
              <a:rPr lang="tr-TR" sz="3600" dirty="0" err="1" smtClean="0">
                <a:solidFill>
                  <a:schemeClr val="tx1"/>
                </a:solidFill>
                <a:cs typeface="Times New Roman" pitchFamily="18" charset="0"/>
              </a:rPr>
              <a:t>fungisitlere</a:t>
            </a:r>
            <a:r>
              <a:rPr lang="tr-TR" sz="3600" dirty="0" smtClean="0">
                <a:solidFill>
                  <a:schemeClr val="tx1"/>
                </a:solidFill>
                <a:cs typeface="Times New Roman" pitchFamily="18" charset="0"/>
              </a:rPr>
              <a:t> karşı duyarlılık azalışı veya dayanıklılık kazanımında bir artış ortaya çıkmıştır. Patojen kontrolünde büyük başarı sağlayan, üretimi oldukça uzun zaman ve masraf gerektiren bir bileşiğe karşı dayanıklılığın ortaya çıkması ilaç firmaları ve çiftçiler tarafından kullanımı, verim ve kalitede iyileşme sağlamayacağı gibi zaman ve masraf kaybına neden olacaktır. Bu nedenle, bir </a:t>
            </a:r>
            <a:r>
              <a:rPr lang="tr-TR" sz="3600" dirty="0" err="1" smtClean="0">
                <a:solidFill>
                  <a:schemeClr val="tx1"/>
                </a:solidFill>
                <a:cs typeface="Times New Roman" pitchFamily="18" charset="0"/>
              </a:rPr>
              <a:t>fungisitin</a:t>
            </a:r>
            <a:r>
              <a:rPr lang="tr-TR" sz="3600" dirty="0" smtClean="0">
                <a:solidFill>
                  <a:schemeClr val="tx1"/>
                </a:solidFill>
                <a:cs typeface="Times New Roman" pitchFamily="18" charset="0"/>
              </a:rPr>
              <a:t> üretim aşamasından itibaren dayanıklılık riskinin araştırılması, kullanım stratejilerinin geliştirilmesi ve bunların </a:t>
            </a:r>
            <a:r>
              <a:rPr lang="tr-TR" sz="3600" dirty="0" err="1" smtClean="0">
                <a:solidFill>
                  <a:schemeClr val="tx1"/>
                </a:solidFill>
                <a:cs typeface="Times New Roman" pitchFamily="18" charset="0"/>
              </a:rPr>
              <a:t>çifçilere</a:t>
            </a:r>
            <a:r>
              <a:rPr lang="tr-TR" sz="3600" dirty="0" smtClean="0">
                <a:solidFill>
                  <a:schemeClr val="tx1"/>
                </a:solidFill>
                <a:cs typeface="Times New Roman" pitchFamily="18" charset="0"/>
              </a:rPr>
              <a:t> duyurulması gerekmektedir.</a:t>
            </a:r>
          </a:p>
          <a:p>
            <a:pPr algn="just">
              <a:buNone/>
            </a:pPr>
            <a:r>
              <a:rPr lang="tr-TR" sz="3600" dirty="0" smtClean="0">
                <a:solidFill>
                  <a:schemeClr val="tx1"/>
                </a:solidFill>
                <a:cs typeface="Times New Roman" pitchFamily="18" charset="0"/>
              </a:rPr>
              <a:t>	Bu amaçla kurulan FRAC (</a:t>
            </a:r>
            <a:r>
              <a:rPr lang="tr-TR" sz="3600" dirty="0" err="1" smtClean="0">
                <a:solidFill>
                  <a:schemeClr val="tx1"/>
                </a:solidFill>
                <a:cs typeface="Times New Roman" pitchFamily="18" charset="0"/>
              </a:rPr>
              <a:t>Fungicide</a:t>
            </a:r>
            <a:r>
              <a:rPr lang="tr-TR" sz="3600" dirty="0" smtClean="0">
                <a:solidFill>
                  <a:schemeClr val="tx1"/>
                </a:solidFill>
                <a:cs typeface="Times New Roman" pitchFamily="18" charset="0"/>
              </a:rPr>
              <a:t> </a:t>
            </a:r>
            <a:r>
              <a:rPr lang="tr-TR" sz="3600" dirty="0" err="1" smtClean="0">
                <a:solidFill>
                  <a:schemeClr val="tx1"/>
                </a:solidFill>
                <a:cs typeface="Times New Roman" pitchFamily="18" charset="0"/>
              </a:rPr>
              <a:t>Resistance</a:t>
            </a:r>
            <a:r>
              <a:rPr lang="tr-TR" sz="3600" dirty="0" smtClean="0">
                <a:solidFill>
                  <a:schemeClr val="tx1"/>
                </a:solidFill>
                <a:cs typeface="Times New Roman" pitchFamily="18" charset="0"/>
              </a:rPr>
              <a:t> Action </a:t>
            </a:r>
            <a:r>
              <a:rPr lang="tr-TR" sz="3600" dirty="0" err="1" smtClean="0">
                <a:solidFill>
                  <a:schemeClr val="tx1"/>
                </a:solidFill>
                <a:cs typeface="Times New Roman" pitchFamily="18" charset="0"/>
              </a:rPr>
              <a:t>Committee</a:t>
            </a:r>
            <a:r>
              <a:rPr lang="tr-TR" sz="3600" dirty="0" smtClean="0">
                <a:solidFill>
                  <a:schemeClr val="tx1"/>
                </a:solidFill>
                <a:cs typeface="Times New Roman" pitchFamily="18" charset="0"/>
              </a:rPr>
              <a:t>,= </a:t>
            </a:r>
            <a:r>
              <a:rPr lang="tr-TR" sz="3600" dirty="0" err="1" smtClean="0">
                <a:solidFill>
                  <a:schemeClr val="tx1"/>
                </a:solidFill>
                <a:cs typeface="Times New Roman" pitchFamily="18" charset="0"/>
              </a:rPr>
              <a:t>Fungisitlere</a:t>
            </a:r>
            <a:r>
              <a:rPr lang="tr-TR" sz="3600" dirty="0" smtClean="0">
                <a:solidFill>
                  <a:schemeClr val="tx1"/>
                </a:solidFill>
                <a:cs typeface="Times New Roman" pitchFamily="18" charset="0"/>
              </a:rPr>
              <a:t> Dayanıklılık Komitesi), dayanıklılık problemi ile karşılaşması olası </a:t>
            </a:r>
            <a:r>
              <a:rPr lang="tr-TR" sz="3600" dirty="0" err="1" smtClean="0">
                <a:solidFill>
                  <a:schemeClr val="tx1"/>
                </a:solidFill>
                <a:cs typeface="Times New Roman" pitchFamily="18" charset="0"/>
              </a:rPr>
              <a:t>fungisitlerin</a:t>
            </a:r>
            <a:r>
              <a:rPr lang="tr-TR" sz="3600" dirty="0" smtClean="0">
                <a:solidFill>
                  <a:schemeClr val="tx1"/>
                </a:solidFill>
                <a:cs typeface="Times New Roman" pitchFamily="18" charset="0"/>
              </a:rPr>
              <a:t> etkinliğini uzatmayı ve dayanıklılık probleminden dolayı ürünün zarar görmesini engellemeyi amaçlamaktadır. Bu komite, Türkiye’ de TİSİT (Tarım İlaçları Sanayici, İthalatçı ve Temsilcileri Derneği)’in de üye olduğu ve pestisitlerin aktif yaşam süreçlerini uzatmayı, dayanıklılık oluşumunu engellemeyi ya da en azından gecikmesini sağlamayı amaçlanan GIFAP (International </a:t>
            </a:r>
            <a:r>
              <a:rPr lang="tr-TR" sz="3600" dirty="0" err="1" smtClean="0">
                <a:solidFill>
                  <a:schemeClr val="tx1"/>
                </a:solidFill>
                <a:cs typeface="Times New Roman" pitchFamily="18" charset="0"/>
              </a:rPr>
              <a:t>Group</a:t>
            </a:r>
            <a:r>
              <a:rPr lang="tr-TR" sz="3600" dirty="0" smtClean="0">
                <a:solidFill>
                  <a:schemeClr val="tx1"/>
                </a:solidFill>
                <a:cs typeface="Times New Roman" pitchFamily="18" charset="0"/>
              </a:rPr>
              <a:t> of </a:t>
            </a:r>
            <a:r>
              <a:rPr lang="tr-TR" sz="3600" dirty="0" err="1" smtClean="0">
                <a:solidFill>
                  <a:schemeClr val="tx1"/>
                </a:solidFill>
                <a:cs typeface="Times New Roman" pitchFamily="18" charset="0"/>
              </a:rPr>
              <a:t>National</a:t>
            </a:r>
            <a:r>
              <a:rPr lang="tr-TR" sz="3600" dirty="0" smtClean="0">
                <a:solidFill>
                  <a:schemeClr val="tx1"/>
                </a:solidFill>
                <a:cs typeface="Times New Roman" pitchFamily="18" charset="0"/>
              </a:rPr>
              <a:t> </a:t>
            </a:r>
            <a:r>
              <a:rPr lang="tr-TR" sz="3600" dirty="0" err="1" smtClean="0">
                <a:solidFill>
                  <a:schemeClr val="tx1"/>
                </a:solidFill>
                <a:cs typeface="Times New Roman" pitchFamily="18" charset="0"/>
              </a:rPr>
              <a:t>Associations</a:t>
            </a:r>
            <a:r>
              <a:rPr lang="tr-TR" sz="3600" dirty="0" smtClean="0">
                <a:solidFill>
                  <a:schemeClr val="tx1"/>
                </a:solidFill>
                <a:cs typeface="Times New Roman" pitchFamily="18" charset="0"/>
              </a:rPr>
              <a:t> of </a:t>
            </a:r>
            <a:r>
              <a:rPr lang="tr-TR" sz="3600" dirty="0" err="1" smtClean="0">
                <a:solidFill>
                  <a:schemeClr val="tx1"/>
                </a:solidFill>
                <a:cs typeface="Times New Roman" pitchFamily="18" charset="0"/>
              </a:rPr>
              <a:t>Agrochemical</a:t>
            </a:r>
            <a:r>
              <a:rPr lang="tr-TR" sz="3600" dirty="0" smtClean="0">
                <a:solidFill>
                  <a:schemeClr val="tx1"/>
                </a:solidFill>
                <a:cs typeface="Times New Roman" pitchFamily="18" charset="0"/>
              </a:rPr>
              <a:t> </a:t>
            </a:r>
            <a:r>
              <a:rPr lang="tr-TR" sz="3600" dirty="0" err="1" smtClean="0">
                <a:solidFill>
                  <a:schemeClr val="tx1"/>
                </a:solidFill>
                <a:cs typeface="Times New Roman" pitchFamily="18" charset="0"/>
              </a:rPr>
              <a:t>Manufacturers</a:t>
            </a:r>
            <a:r>
              <a:rPr lang="tr-TR" sz="3600" dirty="0" smtClean="0">
                <a:solidFill>
                  <a:schemeClr val="tx1"/>
                </a:solidFill>
                <a:cs typeface="Times New Roman" pitchFamily="18" charset="0"/>
              </a:rPr>
              <a:t>= Ulusal Tarım İlacı Üreticilerinin Uluslar arası Birliği)’a bağlıdır. FRAC, dayanıklılık problemlerinin saptanmasını, dayanıklılık yönetim stratejilerinin geliştirilmesini, ayrıca </a:t>
            </a:r>
            <a:r>
              <a:rPr lang="tr-TR" sz="3600" dirty="0" err="1" smtClean="0">
                <a:solidFill>
                  <a:schemeClr val="tx1"/>
                </a:solidFill>
                <a:cs typeface="Times New Roman" pitchFamily="18" charset="0"/>
              </a:rPr>
              <a:t>fungisit</a:t>
            </a:r>
            <a:r>
              <a:rPr lang="tr-TR" sz="3600" dirty="0" smtClean="0">
                <a:solidFill>
                  <a:schemeClr val="tx1"/>
                </a:solidFill>
                <a:cs typeface="Times New Roman" pitchFamily="18" charset="0"/>
              </a:rPr>
              <a:t> araştırıcıları, dağıtıcıları ve kullanıcıları arasındaki iletişimi sağlamaktır.</a:t>
            </a:r>
          </a:p>
          <a:p>
            <a:endParaRPr lang="tr-T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476672"/>
          </a:xfrm>
        </p:spPr>
        <p:txBody>
          <a:bodyPr>
            <a:normAutofit/>
          </a:bodyPr>
          <a:lstStyle/>
          <a:p>
            <a:r>
              <a:rPr lang="tr-TR" sz="2000" b="1" dirty="0" smtClean="0">
                <a:solidFill>
                  <a:schemeClr val="tx1"/>
                </a:solidFill>
                <a:latin typeface="Times New Roman" pitchFamily="18" charset="0"/>
                <a:cs typeface="Times New Roman" pitchFamily="18" charset="0"/>
              </a:rPr>
              <a:t>FUNGİSİTLERE KARŞI DAYANIKLILIĞIN GELİŞİMİ VE YÖNETİMİ</a:t>
            </a:r>
            <a:endParaRPr lang="tr-TR" sz="2000"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0" y="476672"/>
            <a:ext cx="9144000" cy="6381328"/>
          </a:xfrm>
          <a:solidFill>
            <a:schemeClr val="accent5">
              <a:lumMod val="20000"/>
              <a:lumOff val="80000"/>
            </a:schemeClr>
          </a:solidFill>
        </p:spPr>
        <p:txBody>
          <a:bodyPr>
            <a:noAutofit/>
          </a:bodyPr>
          <a:lstStyle/>
          <a:p>
            <a:pPr lvl="2" indent="-582613" algn="just">
              <a:buNone/>
            </a:pPr>
            <a:r>
              <a:rPr lang="tr-TR" sz="1800" b="1" dirty="0" smtClean="0">
                <a:solidFill>
                  <a:schemeClr val="tx1"/>
                </a:solidFill>
                <a:cs typeface="Times New Roman" pitchFamily="18" charset="0"/>
              </a:rPr>
              <a:t>5. FUNGİSİTLERE DAYANIKLILIK YÖNETİM STRATEJİLERİ</a:t>
            </a:r>
          </a:p>
          <a:p>
            <a:pPr algn="just">
              <a:buNone/>
            </a:pPr>
            <a:r>
              <a:rPr lang="tr-TR" sz="1800" dirty="0" smtClean="0">
                <a:solidFill>
                  <a:schemeClr val="tx1"/>
                </a:solidFill>
                <a:cs typeface="Times New Roman" pitchFamily="18" charset="0"/>
              </a:rPr>
              <a:t>	Bitkilerin sağlıklı yetiştirilmesini sağlamak ve patojen yoğunluğunu düşürerek, ilaç uygulama sayısınız azaltmak için kültürel önlemlerin alınması büyük önem taşımaktadır. Bu amaçla, dayanıklı çeşitlerin kullanılması, </a:t>
            </a:r>
            <a:r>
              <a:rPr lang="tr-TR" sz="1800" dirty="0" err="1" smtClean="0">
                <a:solidFill>
                  <a:schemeClr val="tx1"/>
                </a:solidFill>
                <a:cs typeface="Times New Roman" pitchFamily="18" charset="0"/>
              </a:rPr>
              <a:t>enfekteli</a:t>
            </a:r>
            <a:r>
              <a:rPr lang="tr-TR" sz="1800" dirty="0" smtClean="0">
                <a:solidFill>
                  <a:schemeClr val="tx1"/>
                </a:solidFill>
                <a:cs typeface="Times New Roman" pitchFamily="18" charset="0"/>
              </a:rPr>
              <a:t> bitki artıklarının imha edilerek </a:t>
            </a:r>
            <a:r>
              <a:rPr lang="tr-TR" sz="1800" dirty="0" err="1" smtClean="0">
                <a:solidFill>
                  <a:schemeClr val="tx1"/>
                </a:solidFill>
                <a:cs typeface="Times New Roman" pitchFamily="18" charset="0"/>
              </a:rPr>
              <a:t>inokulum</a:t>
            </a:r>
            <a:r>
              <a:rPr lang="tr-TR" sz="1800" dirty="0" smtClean="0">
                <a:solidFill>
                  <a:schemeClr val="tx1"/>
                </a:solidFill>
                <a:cs typeface="Times New Roman" pitchFamily="18" charset="0"/>
              </a:rPr>
              <a:t> miktarının azaltılması ve diğer kontrol metotlarının uygulanması ile yüksek seleksiyon basıncının oluşumuna engel olunarak, yoğun </a:t>
            </a:r>
            <a:r>
              <a:rPr lang="tr-TR" sz="1800" dirty="0" err="1" smtClean="0">
                <a:solidFill>
                  <a:schemeClr val="tx1"/>
                </a:solidFill>
                <a:cs typeface="Times New Roman" pitchFamily="18" charset="0"/>
              </a:rPr>
              <a:t>fungisit</a:t>
            </a:r>
            <a:r>
              <a:rPr lang="tr-TR" sz="1800" dirty="0" smtClean="0">
                <a:solidFill>
                  <a:schemeClr val="tx1"/>
                </a:solidFill>
                <a:cs typeface="Times New Roman" pitchFamily="18" charset="0"/>
              </a:rPr>
              <a:t> kullanımının önüne geçilmesi gerekir. Böylece bir vejetasyon periyodu içerisinde ,ilaç uygulama sayısı  azaltılabilir.</a:t>
            </a:r>
          </a:p>
          <a:p>
            <a:pPr algn="just">
              <a:buNone/>
            </a:pPr>
            <a:r>
              <a:rPr lang="tr-TR" sz="1800" dirty="0" smtClean="0">
                <a:solidFill>
                  <a:schemeClr val="tx1"/>
                </a:solidFill>
                <a:cs typeface="Times New Roman" pitchFamily="18" charset="0"/>
              </a:rPr>
              <a:t>	Dayanıklılığı önleme açısından farklı etki yerine sahip </a:t>
            </a:r>
            <a:r>
              <a:rPr lang="tr-TR" sz="1800" dirty="0" err="1" smtClean="0">
                <a:solidFill>
                  <a:schemeClr val="tx1"/>
                </a:solidFill>
                <a:cs typeface="Times New Roman" pitchFamily="18" charset="0"/>
              </a:rPr>
              <a:t>fungisit</a:t>
            </a:r>
            <a:r>
              <a:rPr lang="tr-TR" sz="1800" dirty="0" smtClean="0">
                <a:solidFill>
                  <a:schemeClr val="tx1"/>
                </a:solidFill>
                <a:cs typeface="Times New Roman" pitchFamily="18" charset="0"/>
              </a:rPr>
              <a:t> karışımlarının kullanılması etkili bir yöntemdir. Böylece dayanıklı ırkların oluşumu önlenebilir veya belli bir seviyede  tutulabilir. Bu amaçla tek ve çok yer engelleyici </a:t>
            </a:r>
            <a:r>
              <a:rPr lang="tr-TR" sz="1800" dirty="0" err="1" smtClean="0">
                <a:solidFill>
                  <a:schemeClr val="tx1"/>
                </a:solidFill>
                <a:cs typeface="Times New Roman" pitchFamily="18" charset="0"/>
              </a:rPr>
              <a:t>fungisit</a:t>
            </a:r>
            <a:r>
              <a:rPr lang="tr-TR" sz="1800" dirty="0" smtClean="0">
                <a:solidFill>
                  <a:schemeClr val="tx1"/>
                </a:solidFill>
                <a:cs typeface="Times New Roman" pitchFamily="18" charset="0"/>
              </a:rPr>
              <a:t> karışımlarının kullanılması çok uygundur. Bu karışımlar popülasyon içerisinde dayanıklı ırklar dominant duruma geçmeden önce kullanıldıklarında etkili olabileceklerinden, dayanıklılık problemi oluşmadan önce kullanılmalıdırlar. Karışımda iki tek yer engelleyicinin kullanılması durumunda, aralarında pozitif ilişkili çapraz dayanıklılığın bulunmaması gerekir.</a:t>
            </a:r>
          </a:p>
          <a:p>
            <a:pPr algn="just">
              <a:buNone/>
            </a:pPr>
            <a:r>
              <a:rPr lang="tr-TR" sz="1800" dirty="0" smtClean="0">
                <a:solidFill>
                  <a:schemeClr val="tx1"/>
                </a:solidFill>
                <a:cs typeface="Times New Roman" pitchFamily="18" charset="0"/>
              </a:rPr>
              <a:t>	Aralarında pozitif ilişkili çapraz dayanıklılık bulunmayan </a:t>
            </a:r>
            <a:r>
              <a:rPr lang="tr-TR" sz="1800" dirty="0" err="1" smtClean="0">
                <a:solidFill>
                  <a:schemeClr val="tx1"/>
                </a:solidFill>
                <a:cs typeface="Times New Roman" pitchFamily="18" charset="0"/>
              </a:rPr>
              <a:t>fungisitlerin</a:t>
            </a:r>
            <a:r>
              <a:rPr lang="tr-TR" sz="1800" dirty="0" smtClean="0">
                <a:solidFill>
                  <a:schemeClr val="tx1"/>
                </a:solidFill>
                <a:cs typeface="Times New Roman" pitchFamily="18" charset="0"/>
              </a:rPr>
              <a:t> dönüşümlü olarak kullanılması da patojenin sürekli bir </a:t>
            </a:r>
            <a:r>
              <a:rPr lang="tr-TR" sz="1800" dirty="0" err="1" smtClean="0">
                <a:solidFill>
                  <a:schemeClr val="tx1"/>
                </a:solidFill>
                <a:cs typeface="Times New Roman" pitchFamily="18" charset="0"/>
              </a:rPr>
              <a:t>fungisite</a:t>
            </a:r>
            <a:r>
              <a:rPr lang="tr-TR" sz="1800" dirty="0" smtClean="0">
                <a:solidFill>
                  <a:schemeClr val="tx1"/>
                </a:solidFill>
                <a:cs typeface="Times New Roman" pitchFamily="18" charset="0"/>
              </a:rPr>
              <a:t> maruz kalmasını azaltacağından iyi bir yöntemdir. Dayanıklılığın oluşumunu önlemek için tek yer engelleyici bir </a:t>
            </a:r>
            <a:r>
              <a:rPr lang="tr-TR" sz="1800" dirty="0" err="1" smtClean="0">
                <a:solidFill>
                  <a:schemeClr val="tx1"/>
                </a:solidFill>
                <a:cs typeface="Times New Roman" pitchFamily="18" charset="0"/>
              </a:rPr>
              <a:t>fungisit</a:t>
            </a:r>
            <a:r>
              <a:rPr lang="tr-TR" sz="1800" dirty="0" smtClean="0">
                <a:solidFill>
                  <a:schemeClr val="tx1"/>
                </a:solidFill>
                <a:cs typeface="Times New Roman" pitchFamily="18" charset="0"/>
              </a:rPr>
              <a:t> tek başına sürekli kullanılmamalı, diğer tek yer engelleyici </a:t>
            </a:r>
            <a:r>
              <a:rPr lang="tr-TR" sz="1800" dirty="0" err="1" smtClean="0">
                <a:solidFill>
                  <a:schemeClr val="tx1"/>
                </a:solidFill>
                <a:cs typeface="Times New Roman" pitchFamily="18" charset="0"/>
              </a:rPr>
              <a:t>fungisitlerle</a:t>
            </a:r>
            <a:r>
              <a:rPr lang="tr-TR" sz="1800" dirty="0" smtClean="0">
                <a:solidFill>
                  <a:schemeClr val="tx1"/>
                </a:solidFill>
                <a:cs typeface="Times New Roman" pitchFamily="18" charset="0"/>
              </a:rPr>
              <a:t> dönüşümlü olarak kullanılmalıdır. Bu amaçla bir patojen için aralarında pozitif ilişkili çapraz dayanıklılık bulunmayan </a:t>
            </a:r>
            <a:r>
              <a:rPr lang="tr-TR" sz="1800" dirty="0" err="1" smtClean="0">
                <a:solidFill>
                  <a:schemeClr val="tx1"/>
                </a:solidFill>
                <a:cs typeface="Times New Roman" pitchFamily="18" charset="0"/>
              </a:rPr>
              <a:t>fungisitlerin</a:t>
            </a:r>
            <a:r>
              <a:rPr lang="tr-TR" sz="1800" dirty="0" smtClean="0">
                <a:solidFill>
                  <a:schemeClr val="tx1"/>
                </a:solidFill>
                <a:cs typeface="Times New Roman" pitchFamily="18" charset="0"/>
              </a:rPr>
              <a:t> belirlenmesi gerekir. Hastalık yoğunluğu  ve dayanıklılık riski yüksek olduğu durumlarda </a:t>
            </a:r>
            <a:r>
              <a:rPr lang="tr-TR" sz="1800" dirty="0" err="1" smtClean="0">
                <a:solidFill>
                  <a:schemeClr val="tx1"/>
                </a:solidFill>
                <a:cs typeface="Times New Roman" pitchFamily="18" charset="0"/>
              </a:rPr>
              <a:t>fungisitlerin</a:t>
            </a:r>
            <a:r>
              <a:rPr lang="tr-TR" sz="1800" dirty="0" smtClean="0">
                <a:solidFill>
                  <a:schemeClr val="tx1"/>
                </a:solidFill>
                <a:cs typeface="Times New Roman" pitchFamily="18" charset="0"/>
              </a:rPr>
              <a:t> karışım halinde veya dönüşümlü olarak kullanılması en iyi yoldur. </a:t>
            </a:r>
          </a:p>
          <a:p>
            <a:pPr algn="just">
              <a:buNone/>
            </a:pPr>
            <a:r>
              <a:rPr lang="tr-TR" sz="1800" dirty="0" smtClean="0">
                <a:solidFill>
                  <a:schemeClr val="tx1"/>
                </a:solidFill>
                <a:latin typeface="Times New Roman" pitchFamily="18" charset="0"/>
                <a:cs typeface="Times New Roman" pitchFamily="18" charset="0"/>
              </a:rPr>
              <a:t>	</a:t>
            </a:r>
          </a:p>
          <a:p>
            <a:pPr algn="just">
              <a:buNone/>
            </a:pPr>
            <a:r>
              <a:rPr lang="tr-TR" sz="1800" dirty="0" smtClean="0">
                <a:solidFill>
                  <a:schemeClr val="tx1"/>
                </a:solidFill>
                <a:latin typeface="Times New Roman" pitchFamily="18" charset="0"/>
                <a:cs typeface="Times New Roman" pitchFamily="18" charset="0"/>
              </a:rPr>
              <a:t> </a:t>
            </a:r>
          </a:p>
          <a:p>
            <a:endParaRPr lang="tr-TR" sz="1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0"/>
            <a:ext cx="9144000" cy="6858000"/>
          </a:xfrm>
          <a:solidFill>
            <a:schemeClr val="accent5">
              <a:lumMod val="20000"/>
              <a:lumOff val="80000"/>
            </a:schemeClr>
          </a:solidFill>
        </p:spPr>
        <p:txBody>
          <a:bodyPr>
            <a:normAutofit/>
          </a:bodyPr>
          <a:lstStyle/>
          <a:p>
            <a:pPr marL="0" indent="0">
              <a:buNone/>
            </a:pPr>
            <a:r>
              <a:rPr lang="tr-TR" sz="2000" b="1" dirty="0" err="1" smtClean="0">
                <a:solidFill>
                  <a:schemeClr val="tx1"/>
                </a:solidFill>
                <a:cs typeface="Times New Roman" pitchFamily="18" charset="0"/>
              </a:rPr>
              <a:t>Fungisitlere</a:t>
            </a:r>
            <a:r>
              <a:rPr lang="tr-TR" sz="2000" b="1" dirty="0" smtClean="0">
                <a:solidFill>
                  <a:schemeClr val="tx1"/>
                </a:solidFill>
                <a:cs typeface="Times New Roman" pitchFamily="18" charset="0"/>
              </a:rPr>
              <a:t> Karşı Dayanıklılığın Oluşmaması veya Geciktirilebilmesi İçin Alınabilecek Önlemler:</a:t>
            </a:r>
          </a:p>
          <a:p>
            <a:pPr marL="0" indent="0">
              <a:buNone/>
            </a:pPr>
            <a:r>
              <a:rPr lang="tr-TR" sz="2000" dirty="0" smtClean="0">
                <a:solidFill>
                  <a:schemeClr val="tx1"/>
                </a:solidFill>
                <a:cs typeface="Times New Roman" pitchFamily="18" charset="0"/>
              </a:rPr>
              <a:t>1. İlaçlama sayısını azaltmak için patojen yoğunluğunu düşürecek kültürel önlemlere (dayanıklı çeşit ve sertifikalı tohumluk kullanımı, bitki artıklarının imhası vb.) gereken önem verilmelidir.</a:t>
            </a:r>
          </a:p>
          <a:p>
            <a:pPr marL="0" indent="0">
              <a:buNone/>
            </a:pPr>
            <a:r>
              <a:rPr lang="tr-TR" sz="2000" dirty="0" smtClean="0">
                <a:solidFill>
                  <a:schemeClr val="tx1"/>
                </a:solidFill>
                <a:cs typeface="Times New Roman" pitchFamily="18" charset="0"/>
              </a:rPr>
              <a:t>2. </a:t>
            </a:r>
            <a:r>
              <a:rPr lang="tr-TR" sz="2000" dirty="0" err="1" smtClean="0">
                <a:solidFill>
                  <a:schemeClr val="tx1"/>
                </a:solidFill>
                <a:cs typeface="Times New Roman" pitchFamily="18" charset="0"/>
              </a:rPr>
              <a:t>Fungisitler</a:t>
            </a:r>
            <a:r>
              <a:rPr lang="tr-TR" sz="2000" dirty="0" smtClean="0">
                <a:solidFill>
                  <a:schemeClr val="tx1"/>
                </a:solidFill>
                <a:cs typeface="Times New Roman" pitchFamily="18" charset="0"/>
              </a:rPr>
              <a:t>, mutlaka tavsiye edildikleri dozlarda kullanılmalıdır.</a:t>
            </a:r>
          </a:p>
          <a:p>
            <a:pPr marL="0" indent="0">
              <a:buNone/>
            </a:pPr>
            <a:r>
              <a:rPr lang="tr-TR" sz="2000" dirty="0" smtClean="0">
                <a:solidFill>
                  <a:schemeClr val="tx1"/>
                </a:solidFill>
                <a:cs typeface="Times New Roman" pitchFamily="18" charset="0"/>
              </a:rPr>
              <a:t>3. Dayanıklılık riski yüksek olan </a:t>
            </a:r>
            <a:r>
              <a:rPr lang="tr-TR" sz="2000" dirty="0" err="1" smtClean="0">
                <a:solidFill>
                  <a:schemeClr val="tx1"/>
                </a:solidFill>
                <a:cs typeface="Times New Roman" pitchFamily="18" charset="0"/>
              </a:rPr>
              <a:t>fungisitler</a:t>
            </a:r>
            <a:r>
              <a:rPr lang="tr-TR" sz="2000" dirty="0" smtClean="0">
                <a:solidFill>
                  <a:schemeClr val="tx1"/>
                </a:solidFill>
                <a:cs typeface="Times New Roman" pitchFamily="18" charset="0"/>
              </a:rPr>
              <a:t>, zorunlu olmadıkça kullanılmamalıdır.</a:t>
            </a:r>
          </a:p>
          <a:p>
            <a:pPr marL="0" indent="0">
              <a:buNone/>
            </a:pPr>
            <a:r>
              <a:rPr lang="tr-TR" sz="2000" dirty="0" smtClean="0">
                <a:solidFill>
                  <a:schemeClr val="tx1"/>
                </a:solidFill>
                <a:cs typeface="Times New Roman" pitchFamily="18" charset="0"/>
              </a:rPr>
              <a:t>4. Tek yer engelleyici </a:t>
            </a:r>
            <a:r>
              <a:rPr lang="tr-TR" sz="2000" dirty="0" err="1" smtClean="0">
                <a:solidFill>
                  <a:schemeClr val="tx1"/>
                </a:solidFill>
                <a:cs typeface="Times New Roman" pitchFamily="18" charset="0"/>
              </a:rPr>
              <a:t>fungisitler</a:t>
            </a:r>
            <a:r>
              <a:rPr lang="tr-TR" sz="2000" dirty="0" smtClean="0">
                <a:solidFill>
                  <a:schemeClr val="tx1"/>
                </a:solidFill>
                <a:cs typeface="Times New Roman" pitchFamily="18" charset="0"/>
              </a:rPr>
              <a:t>, çok yer engelleyici </a:t>
            </a:r>
            <a:r>
              <a:rPr lang="tr-TR" sz="2000" dirty="0" err="1" smtClean="0">
                <a:solidFill>
                  <a:schemeClr val="tx1"/>
                </a:solidFill>
                <a:cs typeface="Times New Roman" pitchFamily="18" charset="0"/>
              </a:rPr>
              <a:t>fungisitlerle</a:t>
            </a:r>
            <a:r>
              <a:rPr lang="tr-TR" sz="2000" dirty="0" smtClean="0">
                <a:solidFill>
                  <a:schemeClr val="tx1"/>
                </a:solidFill>
                <a:cs typeface="Times New Roman" pitchFamily="18" charset="0"/>
              </a:rPr>
              <a:t> karışım halinde kullanılmalıdır.</a:t>
            </a:r>
          </a:p>
          <a:p>
            <a:pPr marL="0" indent="0">
              <a:buNone/>
            </a:pPr>
            <a:r>
              <a:rPr lang="tr-TR" sz="2000" dirty="0" smtClean="0">
                <a:solidFill>
                  <a:schemeClr val="tx1"/>
                </a:solidFill>
                <a:cs typeface="Times New Roman" pitchFamily="18" charset="0"/>
              </a:rPr>
              <a:t>5. Aralarında pozitif ilişkili çapraz dayanıklılık bulunmayan tek yer engelleyici </a:t>
            </a:r>
            <a:r>
              <a:rPr lang="tr-TR" sz="2000" dirty="0" err="1" smtClean="0">
                <a:solidFill>
                  <a:schemeClr val="tx1"/>
                </a:solidFill>
                <a:cs typeface="Times New Roman" pitchFamily="18" charset="0"/>
              </a:rPr>
              <a:t>fungisitler</a:t>
            </a:r>
            <a:r>
              <a:rPr lang="tr-TR" sz="2000" dirty="0" smtClean="0">
                <a:solidFill>
                  <a:schemeClr val="tx1"/>
                </a:solidFill>
                <a:cs typeface="Times New Roman" pitchFamily="18" charset="0"/>
              </a:rPr>
              <a:t>, dönüşümlü olarak  kullanılmalıdır.</a:t>
            </a:r>
          </a:p>
          <a:p>
            <a:pPr marL="0" indent="0">
              <a:buNone/>
            </a:pPr>
            <a:r>
              <a:rPr lang="tr-TR" sz="2000" dirty="0" smtClean="0">
                <a:solidFill>
                  <a:schemeClr val="tx1"/>
                </a:solidFill>
                <a:cs typeface="Times New Roman" pitchFamily="18" charset="0"/>
              </a:rPr>
              <a:t>6. Aralarında negatif ilişkili çapraz dayanıklılık bulunan </a:t>
            </a:r>
            <a:r>
              <a:rPr lang="tr-TR" sz="2000" dirty="0" err="1" smtClean="0">
                <a:solidFill>
                  <a:schemeClr val="tx1"/>
                </a:solidFill>
                <a:cs typeface="Times New Roman" pitchFamily="18" charset="0"/>
              </a:rPr>
              <a:t>fungisitler</a:t>
            </a:r>
            <a:r>
              <a:rPr lang="tr-TR" sz="2000" dirty="0">
                <a:solidFill>
                  <a:schemeClr val="tx1"/>
                </a:solidFill>
                <a:cs typeface="Times New Roman" pitchFamily="18" charset="0"/>
              </a:rPr>
              <a:t> </a:t>
            </a:r>
            <a:r>
              <a:rPr lang="tr-TR" sz="2000" dirty="0" smtClean="0">
                <a:solidFill>
                  <a:schemeClr val="tx1"/>
                </a:solidFill>
                <a:cs typeface="Times New Roman" pitchFamily="18" charset="0"/>
              </a:rPr>
              <a:t>varsa , bunlar karışım halinde kullanılarak hassas ve dayanıklı popülasyonlar kontrol edilmelidir.</a:t>
            </a:r>
          </a:p>
          <a:p>
            <a:pPr marL="0" indent="0">
              <a:buNone/>
            </a:pPr>
            <a:r>
              <a:rPr lang="tr-TR" sz="2000" dirty="0" smtClean="0">
                <a:solidFill>
                  <a:schemeClr val="tx1"/>
                </a:solidFill>
                <a:cs typeface="Times New Roman" pitchFamily="18" charset="0"/>
              </a:rPr>
              <a:t>7. Yoğun </a:t>
            </a:r>
            <a:r>
              <a:rPr lang="tr-TR" sz="2000" dirty="0" err="1" smtClean="0">
                <a:solidFill>
                  <a:schemeClr val="tx1"/>
                </a:solidFill>
                <a:cs typeface="Times New Roman" pitchFamily="18" charset="0"/>
              </a:rPr>
              <a:t>fungisit</a:t>
            </a:r>
            <a:r>
              <a:rPr lang="tr-TR" sz="2000" dirty="0" smtClean="0">
                <a:solidFill>
                  <a:schemeClr val="tx1"/>
                </a:solidFill>
                <a:cs typeface="Times New Roman" pitchFamily="18" charset="0"/>
              </a:rPr>
              <a:t> kullanımının söz konusu olduğu patojenlerde, kullanılan </a:t>
            </a:r>
            <a:r>
              <a:rPr lang="tr-TR" sz="2000" dirty="0" err="1" smtClean="0">
                <a:solidFill>
                  <a:schemeClr val="tx1"/>
                </a:solidFill>
                <a:cs typeface="Times New Roman" pitchFamily="18" charset="0"/>
              </a:rPr>
              <a:t>fungisitlere</a:t>
            </a:r>
            <a:r>
              <a:rPr lang="tr-TR" sz="2000" dirty="0" smtClean="0">
                <a:solidFill>
                  <a:schemeClr val="tx1"/>
                </a:solidFill>
                <a:cs typeface="Times New Roman" pitchFamily="18" charset="0"/>
              </a:rPr>
              <a:t> karşı duyarlılık düzeyi sürekli olarak izlenmeli ve buna göre ilaçlı mücadeleye yön verilmelidir.</a:t>
            </a:r>
          </a:p>
          <a:p>
            <a:pPr marL="0" indent="0">
              <a:buNone/>
            </a:pPr>
            <a:r>
              <a:rPr lang="tr-TR" sz="2000" dirty="0" smtClean="0">
                <a:solidFill>
                  <a:schemeClr val="tx1"/>
                </a:solidFill>
                <a:cs typeface="Times New Roman" pitchFamily="18" charset="0"/>
              </a:rPr>
              <a:t>8. Ruhsatlandırma aşamasında yeni bir </a:t>
            </a:r>
            <a:r>
              <a:rPr lang="tr-TR" sz="2000" dirty="0" err="1" smtClean="0">
                <a:solidFill>
                  <a:schemeClr val="tx1"/>
                </a:solidFill>
                <a:cs typeface="Times New Roman" pitchFamily="18" charset="0"/>
              </a:rPr>
              <a:t>fungisitin</a:t>
            </a:r>
            <a:r>
              <a:rPr lang="tr-TR" sz="2000" dirty="0" smtClean="0">
                <a:solidFill>
                  <a:schemeClr val="tx1"/>
                </a:solidFill>
                <a:cs typeface="Times New Roman" pitchFamily="18" charset="0"/>
              </a:rPr>
              <a:t> dayanıklılık riski belirlenmeli ve buna göre ilaçlama programları oluşturulmalıdır.</a:t>
            </a:r>
          </a:p>
          <a:p>
            <a:pPr marL="457200" indent="-457200">
              <a:buAutoNum type="arabicParenR"/>
            </a:pPr>
            <a:endParaRPr lang="tr-TR" sz="2000" b="1" dirty="0">
              <a:solidFill>
                <a:schemeClr val="tx1"/>
              </a:solidFill>
              <a:cs typeface="Times New Roman" pitchFamily="18" charset="0"/>
            </a:endParaRPr>
          </a:p>
        </p:txBody>
      </p:sp>
    </p:spTree>
    <p:extLst>
      <p:ext uri="{BB962C8B-B14F-4D97-AF65-F5344CB8AC3E}">
        <p14:creationId xmlns:p14="http://schemas.microsoft.com/office/powerpoint/2010/main" val="4340108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6858000"/>
          </a:xfrm>
          <a:solidFill>
            <a:schemeClr val="bg1"/>
          </a:solidFill>
        </p:spPr>
        <p:txBody>
          <a:bodyPr>
            <a:noAutofit/>
          </a:bodyPr>
          <a:lstStyle/>
          <a:p>
            <a:r>
              <a:rPr lang="tr-TR" sz="3600" b="1" dirty="0" smtClean="0">
                <a:solidFill>
                  <a:schemeClr val="tx1"/>
                </a:solidFill>
                <a:latin typeface="+mn-lt"/>
                <a:cs typeface="Times New Roman" panose="02020603050405020304" pitchFamily="18" charset="0"/>
              </a:rPr>
              <a:t>ÇÖZÜMLÜ PROBLEMLER</a:t>
            </a:r>
            <a:r>
              <a:rPr lang="tr-TR" sz="3600" b="1" dirty="0" smtClean="0">
                <a:solidFill>
                  <a:schemeClr val="tx1"/>
                </a:solidFill>
                <a:latin typeface="+mn-lt"/>
              </a:rPr>
              <a:t/>
            </a:r>
            <a:br>
              <a:rPr lang="tr-TR" sz="3600" b="1" dirty="0" smtClean="0">
                <a:solidFill>
                  <a:schemeClr val="tx1"/>
                </a:solidFill>
                <a:latin typeface="+mn-lt"/>
              </a:rPr>
            </a:br>
            <a:endParaRPr lang="tr-TR" sz="3600" b="1" dirty="0">
              <a:solidFill>
                <a:schemeClr val="tx1"/>
              </a:solidFill>
              <a:latin typeface="+mn-l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0"/>
            <a:ext cx="8229600" cy="476672"/>
          </a:xfrm>
        </p:spPr>
        <p:txBody>
          <a:bodyPr>
            <a:normAutofit/>
          </a:bodyPr>
          <a:lstStyle/>
          <a:p>
            <a:r>
              <a:rPr lang="tr-TR" sz="2000" b="1" dirty="0" smtClean="0">
                <a:solidFill>
                  <a:schemeClr val="tx1"/>
                </a:solidFill>
                <a:latin typeface="Times New Roman" pitchFamily="18" charset="0"/>
                <a:cs typeface="Times New Roman" pitchFamily="18" charset="0"/>
              </a:rPr>
              <a:t>KİMYASAL YÖNTEMLER</a:t>
            </a:r>
            <a:endParaRPr lang="tr-TR" sz="2000" b="1" dirty="0">
              <a:solidFill>
                <a:schemeClr val="tx1"/>
              </a:solidFill>
              <a:latin typeface="Times New Roman" pitchFamily="18" charset="0"/>
              <a:cs typeface="Times New Roman" pitchFamily="18" charset="0"/>
            </a:endParaRPr>
          </a:p>
        </p:txBody>
      </p:sp>
      <p:sp>
        <p:nvSpPr>
          <p:cNvPr id="3" name="2 İçerik Yer Tutucusu"/>
          <p:cNvSpPr>
            <a:spLocks noGrp="1"/>
          </p:cNvSpPr>
          <p:nvPr>
            <p:ph idx="1"/>
          </p:nvPr>
        </p:nvSpPr>
        <p:spPr>
          <a:xfrm>
            <a:off x="0" y="332656"/>
            <a:ext cx="9144000" cy="6525344"/>
          </a:xfrm>
          <a:solidFill>
            <a:schemeClr val="bg1"/>
          </a:solidFill>
        </p:spPr>
        <p:txBody>
          <a:bodyPr>
            <a:normAutofit/>
          </a:bodyPr>
          <a:lstStyle/>
          <a:p>
            <a:pPr algn="just">
              <a:buNone/>
            </a:pPr>
            <a:r>
              <a:rPr lang="tr-TR" sz="2000" dirty="0" smtClean="0"/>
              <a:t>	</a:t>
            </a:r>
            <a:r>
              <a:rPr lang="tr-TR" sz="2000" b="1" dirty="0" smtClean="0">
                <a:solidFill>
                  <a:schemeClr val="tx1"/>
                </a:solidFill>
                <a:latin typeface="Times New Roman" pitchFamily="18" charset="0"/>
                <a:cs typeface="Times New Roman" pitchFamily="18" charset="0"/>
              </a:rPr>
              <a:t>Örnek 1</a:t>
            </a:r>
            <a:r>
              <a:rPr lang="tr-TR" sz="2000" dirty="0" smtClean="0">
                <a:solidFill>
                  <a:schemeClr val="tx1"/>
                </a:solidFill>
                <a:latin typeface="Times New Roman" pitchFamily="18" charset="0"/>
                <a:cs typeface="Times New Roman" pitchFamily="18" charset="0"/>
              </a:rPr>
              <a:t>. % 75 aktif madde içeren bir </a:t>
            </a:r>
            <a:r>
              <a:rPr lang="tr-TR" sz="2000" dirty="0" err="1" smtClean="0">
                <a:solidFill>
                  <a:schemeClr val="tx1"/>
                </a:solidFill>
                <a:latin typeface="Times New Roman" pitchFamily="18" charset="0"/>
                <a:cs typeface="Times New Roman" pitchFamily="18" charset="0"/>
              </a:rPr>
              <a:t>fungisitten</a:t>
            </a:r>
            <a:r>
              <a:rPr lang="tr-TR" sz="2000" dirty="0" smtClean="0">
                <a:solidFill>
                  <a:schemeClr val="tx1"/>
                </a:solidFill>
                <a:latin typeface="Times New Roman" pitchFamily="18" charset="0"/>
                <a:cs typeface="Times New Roman" pitchFamily="18" charset="0"/>
              </a:rPr>
              <a:t> dekara 300 </a:t>
            </a:r>
            <a:r>
              <a:rPr lang="tr-TR" sz="2000" dirty="0" err="1" smtClean="0">
                <a:solidFill>
                  <a:schemeClr val="tx1"/>
                </a:solidFill>
                <a:latin typeface="Times New Roman" pitchFamily="18" charset="0"/>
                <a:cs typeface="Times New Roman" pitchFamily="18" charset="0"/>
              </a:rPr>
              <a:t>cc</a:t>
            </a:r>
            <a:r>
              <a:rPr lang="tr-TR" sz="2000" dirty="0" smtClean="0">
                <a:solidFill>
                  <a:schemeClr val="tx1"/>
                </a:solidFill>
                <a:latin typeface="Times New Roman" pitchFamily="18" charset="0"/>
                <a:cs typeface="Times New Roman" pitchFamily="18" charset="0"/>
              </a:rPr>
              <a:t> etkili madde atılması öneriliyorsa, dekara ne kadar ilaç kullanılmalıdır?</a:t>
            </a:r>
          </a:p>
          <a:p>
            <a:pPr algn="just">
              <a:buNone/>
            </a:pPr>
            <a:r>
              <a:rPr lang="tr-TR" sz="2000" dirty="0" smtClean="0">
                <a:solidFill>
                  <a:schemeClr val="tx1"/>
                </a:solidFill>
                <a:latin typeface="Times New Roman" pitchFamily="18" charset="0"/>
                <a:cs typeface="Times New Roman" pitchFamily="18" charset="0"/>
              </a:rPr>
              <a:t>	75 kısım aktif madde                       100 kısım ilaçta bulunuyorsa</a:t>
            </a:r>
          </a:p>
          <a:p>
            <a:pPr algn="just">
              <a:buNone/>
            </a:pPr>
            <a:r>
              <a:rPr lang="tr-TR" sz="2000" dirty="0" smtClean="0">
                <a:solidFill>
                  <a:schemeClr val="tx1"/>
                </a:solidFill>
                <a:latin typeface="Times New Roman" pitchFamily="18" charset="0"/>
                <a:cs typeface="Times New Roman" pitchFamily="18" charset="0"/>
              </a:rPr>
              <a:t>	300 </a:t>
            </a:r>
            <a:r>
              <a:rPr lang="tr-TR" sz="2000" dirty="0" err="1" smtClean="0">
                <a:solidFill>
                  <a:schemeClr val="tx1"/>
                </a:solidFill>
                <a:latin typeface="Times New Roman" pitchFamily="18" charset="0"/>
                <a:cs typeface="Times New Roman" pitchFamily="18" charset="0"/>
              </a:rPr>
              <a:t>cc</a:t>
            </a:r>
            <a:r>
              <a:rPr lang="tr-TR" sz="2000" dirty="0" smtClean="0">
                <a:solidFill>
                  <a:schemeClr val="tx1"/>
                </a:solidFill>
                <a:latin typeface="Times New Roman" pitchFamily="18" charset="0"/>
                <a:cs typeface="Times New Roman" pitchFamily="18" charset="0"/>
              </a:rPr>
              <a:t> aktif madde                            kaç </a:t>
            </a:r>
            <a:r>
              <a:rPr lang="tr-TR" sz="2000" dirty="0" err="1" smtClean="0">
                <a:solidFill>
                  <a:schemeClr val="tx1"/>
                </a:solidFill>
                <a:latin typeface="Times New Roman" pitchFamily="18" charset="0"/>
                <a:cs typeface="Times New Roman" pitchFamily="18" charset="0"/>
              </a:rPr>
              <a:t>cc</a:t>
            </a:r>
            <a:r>
              <a:rPr lang="tr-TR" sz="2000" dirty="0" smtClean="0">
                <a:solidFill>
                  <a:schemeClr val="tx1"/>
                </a:solidFill>
                <a:latin typeface="Times New Roman" pitchFamily="18" charset="0"/>
                <a:cs typeface="Times New Roman" pitchFamily="18" charset="0"/>
              </a:rPr>
              <a:t> ilaçta bulunmaktadır?</a:t>
            </a:r>
          </a:p>
          <a:p>
            <a:pPr algn="just">
              <a:buNone/>
            </a:pPr>
            <a:endParaRPr lang="tr-TR" sz="2000" dirty="0" smtClean="0">
              <a:solidFill>
                <a:schemeClr val="tx1"/>
              </a:solidFill>
              <a:latin typeface="Times New Roman" pitchFamily="18" charset="0"/>
              <a:cs typeface="Times New Roman" pitchFamily="18" charset="0"/>
            </a:endParaRPr>
          </a:p>
          <a:p>
            <a:pPr algn="just">
              <a:buNone/>
            </a:pPr>
            <a:r>
              <a:rPr lang="tr-TR" sz="2000" dirty="0" smtClean="0">
                <a:solidFill>
                  <a:schemeClr val="tx1"/>
                </a:solidFill>
                <a:latin typeface="Times New Roman" pitchFamily="18" charset="0"/>
                <a:cs typeface="Times New Roman" pitchFamily="18" charset="0"/>
              </a:rPr>
              <a:t>         (300×100) / 75 =  400 </a:t>
            </a:r>
            <a:r>
              <a:rPr lang="tr-TR" sz="2000" dirty="0" err="1" smtClean="0">
                <a:solidFill>
                  <a:schemeClr val="tx1"/>
                </a:solidFill>
                <a:latin typeface="Times New Roman" pitchFamily="18" charset="0"/>
                <a:cs typeface="Times New Roman" pitchFamily="18" charset="0"/>
              </a:rPr>
              <a:t>cc</a:t>
            </a:r>
            <a:r>
              <a:rPr lang="tr-TR" sz="2000" dirty="0" smtClean="0">
                <a:solidFill>
                  <a:schemeClr val="tx1"/>
                </a:solidFill>
                <a:latin typeface="Times New Roman" pitchFamily="18" charset="0"/>
                <a:cs typeface="Times New Roman" pitchFamily="18" charset="0"/>
              </a:rPr>
              <a:t> ilaç/dekar</a:t>
            </a:r>
          </a:p>
          <a:p>
            <a:pPr algn="just">
              <a:buNone/>
            </a:pPr>
            <a:r>
              <a:rPr lang="tr-TR" sz="2000" dirty="0" smtClean="0">
                <a:solidFill>
                  <a:schemeClr val="tx1"/>
                </a:solidFill>
                <a:latin typeface="Times New Roman" pitchFamily="18" charset="0"/>
                <a:cs typeface="Times New Roman" pitchFamily="18" charset="0"/>
              </a:rPr>
              <a:t>	Bu durumda dekara 400 </a:t>
            </a:r>
            <a:r>
              <a:rPr lang="tr-TR" sz="2000" dirty="0" err="1" smtClean="0">
                <a:solidFill>
                  <a:schemeClr val="tx1"/>
                </a:solidFill>
                <a:latin typeface="Times New Roman" pitchFamily="18" charset="0"/>
                <a:cs typeface="Times New Roman" pitchFamily="18" charset="0"/>
              </a:rPr>
              <a:t>cc</a:t>
            </a:r>
            <a:r>
              <a:rPr lang="tr-TR" sz="2000" dirty="0" smtClean="0">
                <a:solidFill>
                  <a:schemeClr val="tx1"/>
                </a:solidFill>
                <a:latin typeface="Times New Roman" pitchFamily="18" charset="0"/>
                <a:cs typeface="Times New Roman" pitchFamily="18" charset="0"/>
              </a:rPr>
              <a:t> ilaç atılması gerekmektedir.</a:t>
            </a:r>
          </a:p>
          <a:p>
            <a:pPr algn="just">
              <a:buNone/>
            </a:pPr>
            <a:endParaRPr lang="tr-TR" sz="2000" dirty="0" smtClean="0">
              <a:solidFill>
                <a:schemeClr val="tx1"/>
              </a:solidFill>
              <a:latin typeface="Times New Roman" pitchFamily="18" charset="0"/>
              <a:cs typeface="Times New Roman" pitchFamily="18" charset="0"/>
            </a:endParaRPr>
          </a:p>
          <a:p>
            <a:pPr algn="just">
              <a:buNone/>
            </a:pPr>
            <a:r>
              <a:rPr lang="tr-TR" sz="2000" dirty="0" smtClean="0">
                <a:solidFill>
                  <a:schemeClr val="tx1"/>
                </a:solidFill>
                <a:latin typeface="Times New Roman" pitchFamily="18" charset="0"/>
                <a:cs typeface="Times New Roman" pitchFamily="18" charset="0"/>
              </a:rPr>
              <a:t>	Birim alana atılacak ilaçlı su miktarının hesaplanma pülverizatörün meme adedi (A); bir memeden dakikada litre cinsinden atılacak su </a:t>
            </a:r>
            <a:r>
              <a:rPr lang="tr-TR" sz="2000" dirty="0" err="1" smtClean="0">
                <a:solidFill>
                  <a:schemeClr val="tx1"/>
                </a:solidFill>
                <a:latin typeface="Times New Roman" pitchFamily="18" charset="0"/>
                <a:cs typeface="Times New Roman" pitchFamily="18" charset="0"/>
              </a:rPr>
              <a:t>miktan</a:t>
            </a:r>
            <a:r>
              <a:rPr lang="tr-TR" sz="2000" dirty="0" smtClean="0">
                <a:solidFill>
                  <a:schemeClr val="tx1"/>
                </a:solidFill>
                <a:latin typeface="Times New Roman" pitchFamily="18" charset="0"/>
                <a:cs typeface="Times New Roman" pitchFamily="18" charset="0"/>
              </a:rPr>
              <a:t> (t); ilaçlama hızı veya pülverizatörün km/saat cinsinden çekilme hızı (H); ilaçlama şeridi genişliği (G) bilinmelidir. Buna göre dekara atılacak ilaçlı su miktarı litre olarak (I) aşağıdaki formülle hesaplanabilir.</a:t>
            </a:r>
          </a:p>
          <a:p>
            <a:pPr algn="just">
              <a:buNone/>
            </a:pPr>
            <a:r>
              <a:rPr lang="tr-TR" sz="2000" dirty="0" smtClean="0">
                <a:solidFill>
                  <a:schemeClr val="tx1"/>
                </a:solidFill>
                <a:latin typeface="Times New Roman" pitchFamily="18" charset="0"/>
                <a:cs typeface="Times New Roman" pitchFamily="18" charset="0"/>
              </a:rPr>
              <a:t>	I=(600×A×t) / (G×H)</a:t>
            </a:r>
          </a:p>
          <a:p>
            <a:endParaRPr lang="tr-TR" sz="2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92D050"/>
          </a:solid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9036496" cy="6857999"/>
          </a:xfrm>
          <a:prstGeom prst="rect">
            <a:avLst/>
          </a:prstGeom>
          <a:solidFill>
            <a:srgbClr val="92D050"/>
          </a:solid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03649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260648"/>
            <a:ext cx="9036496" cy="2016224"/>
          </a:xfrm>
        </p:spPr>
        <p:txBody>
          <a:bodyPr/>
          <a:lstStyle/>
          <a:p>
            <a:pPr lvl="0">
              <a:buNone/>
            </a:pPr>
            <a:r>
              <a:rPr lang="tr-TR" sz="2800" dirty="0" smtClean="0">
                <a:solidFill>
                  <a:schemeClr val="tx1"/>
                </a:solidFill>
                <a:latin typeface="Times New Roman" pitchFamily="18" charset="0"/>
                <a:cs typeface="Times New Roman" pitchFamily="18" charset="0"/>
              </a:rPr>
              <a:t>4. Dakikada memelerinden toplam 15 litre ilaçlı su püskürten, 5 memeli ve ilaçlama şeridi genişliği 6m olan bir pülverizatör ile dekara 50 litre ilaçlı su atılması gerekmektedir pülverizatörün çekilme hızı ne olmalıdır?</a:t>
            </a:r>
          </a:p>
          <a:p>
            <a:pPr>
              <a:buNone/>
            </a:pPr>
            <a:endParaRPr lang="tr-TR" dirty="0"/>
          </a:p>
        </p:txBody>
      </p:sp>
      <p:pic>
        <p:nvPicPr>
          <p:cNvPr id="11265" name="Picture 1"/>
          <p:cNvPicPr>
            <a:picLocks noChangeAspect="1" noChangeArrowheads="1"/>
          </p:cNvPicPr>
          <p:nvPr/>
        </p:nvPicPr>
        <p:blipFill>
          <a:blip r:embed="rId2" cstate="print"/>
          <a:srcRect/>
          <a:stretch>
            <a:fillRect/>
          </a:stretch>
        </p:blipFill>
        <p:spPr bwMode="auto">
          <a:xfrm>
            <a:off x="1331640" y="2329422"/>
            <a:ext cx="6336704" cy="4459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60649"/>
            <a:ext cx="9072849" cy="2736304"/>
          </a:xfrm>
        </p:spPr>
        <p:txBody>
          <a:bodyPr/>
          <a:lstStyle/>
          <a:p>
            <a:pPr lvl="0" algn="just">
              <a:buNone/>
            </a:pPr>
            <a:r>
              <a:rPr lang="tr-TR" sz="3200" dirty="0" smtClean="0">
                <a:solidFill>
                  <a:schemeClr val="tx1"/>
                </a:solidFill>
                <a:latin typeface="Times New Roman" pitchFamily="18" charset="0"/>
                <a:cs typeface="Times New Roman" pitchFamily="18" charset="0"/>
              </a:rPr>
              <a:t>5. </a:t>
            </a:r>
            <a:r>
              <a:rPr lang="tr-TR" sz="2800" dirty="0" smtClean="0">
                <a:solidFill>
                  <a:schemeClr val="tx1"/>
                </a:solidFill>
                <a:latin typeface="Times New Roman" pitchFamily="18" charset="0"/>
                <a:cs typeface="Times New Roman" pitchFamily="18" charset="0"/>
              </a:rPr>
              <a:t>0rtalama taç </a:t>
            </a:r>
            <a:r>
              <a:rPr lang="tr-TR" sz="2800" dirty="0" err="1" smtClean="0">
                <a:solidFill>
                  <a:schemeClr val="tx1"/>
                </a:solidFill>
                <a:latin typeface="Times New Roman" pitchFamily="18" charset="0"/>
                <a:cs typeface="Times New Roman" pitchFamily="18" charset="0"/>
              </a:rPr>
              <a:t>izdüşüm</a:t>
            </a:r>
            <a:r>
              <a:rPr lang="tr-TR" sz="2800" dirty="0" smtClean="0">
                <a:solidFill>
                  <a:schemeClr val="tx1"/>
                </a:solidFill>
                <a:latin typeface="Times New Roman" pitchFamily="18" charset="0"/>
                <a:cs typeface="Times New Roman" pitchFamily="18" charset="0"/>
              </a:rPr>
              <a:t> </a:t>
            </a:r>
            <a:r>
              <a:rPr lang="tr-TR" sz="2800" dirty="0" err="1" smtClean="0">
                <a:solidFill>
                  <a:schemeClr val="tx1"/>
                </a:solidFill>
                <a:latin typeface="Times New Roman" pitchFamily="18" charset="0"/>
                <a:cs typeface="Times New Roman" pitchFamily="18" charset="0"/>
              </a:rPr>
              <a:t>yançapı</a:t>
            </a:r>
            <a:r>
              <a:rPr lang="tr-TR" sz="2800" dirty="0" smtClean="0">
                <a:solidFill>
                  <a:schemeClr val="tx1"/>
                </a:solidFill>
                <a:latin typeface="Times New Roman" pitchFamily="18" charset="0"/>
                <a:cs typeface="Times New Roman" pitchFamily="18" charset="0"/>
              </a:rPr>
              <a:t>  3 m olan, 100 ağaçlık bir portakal bahçesinde kışlık ve yazlık ilaçlama için gerekli olan ilaçlı su miktarını bulunuz.</a:t>
            </a:r>
          </a:p>
          <a:p>
            <a:endParaRPr lang="tr-TR" dirty="0"/>
          </a:p>
        </p:txBody>
      </p:sp>
      <p:pic>
        <p:nvPicPr>
          <p:cNvPr id="10241" name="Picture 1"/>
          <p:cNvPicPr>
            <a:picLocks noChangeAspect="1" noChangeArrowheads="1"/>
          </p:cNvPicPr>
          <p:nvPr/>
        </p:nvPicPr>
        <p:blipFill>
          <a:blip r:embed="rId2" cstate="print"/>
          <a:srcRect/>
          <a:stretch>
            <a:fillRect/>
          </a:stretch>
        </p:blipFill>
        <p:spPr bwMode="auto">
          <a:xfrm>
            <a:off x="0" y="1916832"/>
            <a:ext cx="9072850"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338328"/>
            <a:ext cx="8229600" cy="354368"/>
          </a:xfrm>
        </p:spPr>
        <p:txBody>
          <a:bodyPr>
            <a:normAutofit fontScale="90000"/>
          </a:bodyPr>
          <a:lstStyle/>
          <a:p>
            <a:r>
              <a:rPr lang="tr-TR" sz="3100" b="1" dirty="0" smtClean="0">
                <a:solidFill>
                  <a:schemeClr val="tx1"/>
                </a:solidFill>
              </a:rPr>
              <a:t/>
            </a:r>
            <a:br>
              <a:rPr lang="tr-TR" sz="3100" b="1" dirty="0" smtClean="0">
                <a:solidFill>
                  <a:schemeClr val="tx1"/>
                </a:solidFill>
              </a:rPr>
            </a:br>
            <a:r>
              <a:rPr lang="tr-TR" sz="2700" b="1" dirty="0" smtClean="0">
                <a:solidFill>
                  <a:srgbClr val="FF0000"/>
                </a:solidFill>
                <a:latin typeface="Times New Roman" pitchFamily="18" charset="0"/>
                <a:cs typeface="Times New Roman" pitchFamily="18" charset="0"/>
              </a:rPr>
              <a:t>YASAL </a:t>
            </a:r>
            <a:r>
              <a:rPr lang="tr-TR" sz="2700" b="1" dirty="0">
                <a:solidFill>
                  <a:srgbClr val="FF0000"/>
                </a:solidFill>
                <a:latin typeface="Times New Roman" pitchFamily="18" charset="0"/>
                <a:cs typeface="Times New Roman" pitchFamily="18" charset="0"/>
              </a:rPr>
              <a:t>(KANUNSAL) </a:t>
            </a:r>
            <a:r>
              <a:rPr lang="tr-TR" sz="2700" b="1" dirty="0" smtClean="0">
                <a:solidFill>
                  <a:srgbClr val="FF0000"/>
                </a:solidFill>
                <a:latin typeface="Times New Roman" pitchFamily="18" charset="0"/>
                <a:cs typeface="Times New Roman" pitchFamily="18" charset="0"/>
              </a:rPr>
              <a:t>ÖNLEMLER</a:t>
            </a:r>
            <a:r>
              <a:rPr lang="tr-TR" sz="2700" b="1" dirty="0">
                <a:solidFill>
                  <a:schemeClr val="tx1"/>
                </a:solidFill>
                <a:latin typeface="Times New Roman" pitchFamily="18" charset="0"/>
                <a:cs typeface="Times New Roman" pitchFamily="18" charset="0"/>
              </a:rPr>
              <a:t/>
            </a:r>
            <a:br>
              <a:rPr lang="tr-TR" sz="2700" b="1" dirty="0">
                <a:solidFill>
                  <a:schemeClr val="tx1"/>
                </a:solidFill>
                <a:latin typeface="Times New Roman" pitchFamily="18" charset="0"/>
                <a:cs typeface="Times New Roman" pitchFamily="18" charset="0"/>
              </a:rPr>
            </a:br>
            <a:r>
              <a:rPr lang="tr-TR" sz="2700" b="1" dirty="0" smtClean="0">
                <a:solidFill>
                  <a:schemeClr val="tx1"/>
                </a:solidFill>
                <a:latin typeface="Times New Roman" pitchFamily="18" charset="0"/>
                <a:cs typeface="Times New Roman" pitchFamily="18" charset="0"/>
              </a:rPr>
              <a:t/>
            </a:r>
            <a:br>
              <a:rPr lang="tr-TR" sz="2700" b="1" dirty="0" smtClean="0">
                <a:solidFill>
                  <a:schemeClr val="tx1"/>
                </a:solidFill>
                <a:latin typeface="Times New Roman" pitchFamily="18" charset="0"/>
                <a:cs typeface="Times New Roman" pitchFamily="18" charset="0"/>
              </a:rPr>
            </a:br>
            <a:r>
              <a:rPr lang="tr-TR" sz="2700" b="1" dirty="0" smtClean="0">
                <a:solidFill>
                  <a:schemeClr val="tx1"/>
                </a:solidFill>
                <a:latin typeface="Times New Roman" pitchFamily="18" charset="0"/>
                <a:cs typeface="Times New Roman" pitchFamily="18" charset="0"/>
              </a:rPr>
              <a:t>İç </a:t>
            </a:r>
            <a:r>
              <a:rPr lang="tr-TR" sz="2700" b="1" dirty="0">
                <a:solidFill>
                  <a:schemeClr val="tx1"/>
                </a:solidFill>
                <a:latin typeface="Times New Roman" pitchFamily="18" charset="0"/>
                <a:cs typeface="Times New Roman" pitchFamily="18" charset="0"/>
              </a:rPr>
              <a:t>Karantinaya Tabi </a:t>
            </a:r>
            <a:r>
              <a:rPr lang="tr-TR" sz="2700" b="1" dirty="0" smtClean="0">
                <a:solidFill>
                  <a:schemeClr val="tx1"/>
                </a:solidFill>
                <a:latin typeface="Times New Roman" pitchFamily="18" charset="0"/>
                <a:cs typeface="Times New Roman" pitchFamily="18" charset="0"/>
              </a:rPr>
              <a:t>Hastalıklar</a:t>
            </a:r>
            <a:br>
              <a:rPr lang="tr-TR" sz="2700" b="1" dirty="0" smtClean="0">
                <a:solidFill>
                  <a:schemeClr val="tx1"/>
                </a:solidFill>
                <a:latin typeface="Times New Roman" pitchFamily="18" charset="0"/>
                <a:cs typeface="Times New Roman" pitchFamily="18" charset="0"/>
              </a:rPr>
            </a:br>
            <a:endParaRPr lang="tr-TR" sz="2700" b="1" dirty="0">
              <a:solidFill>
                <a:schemeClr val="tx1"/>
              </a:solidFill>
              <a:latin typeface="Times New Roman" pitchFamily="18" charset="0"/>
              <a:cs typeface="Times New Roman" pitchFamily="18" charset="0"/>
            </a:endParaRPr>
          </a:p>
        </p:txBody>
      </p:sp>
      <p:sp>
        <p:nvSpPr>
          <p:cNvPr id="2" name="İçerik Yer Tutucusu 1"/>
          <p:cNvSpPr>
            <a:spLocks noGrp="1"/>
          </p:cNvSpPr>
          <p:nvPr>
            <p:ph idx="1"/>
          </p:nvPr>
        </p:nvSpPr>
        <p:spPr>
          <a:xfrm>
            <a:off x="0" y="0"/>
            <a:ext cx="9143999" cy="6858000"/>
          </a:xfrm>
          <a:solidFill>
            <a:schemeClr val="accent5">
              <a:lumMod val="20000"/>
              <a:lumOff val="80000"/>
            </a:schemeClr>
          </a:solidFill>
        </p:spPr>
        <p:txBody>
          <a:bodyPr>
            <a:normAutofit/>
          </a:bodyPr>
          <a:lstStyle/>
          <a:p>
            <a:pPr marL="0" indent="0">
              <a:buNone/>
            </a:pPr>
            <a:endParaRPr lang="tr-TR" dirty="0" smtClean="0"/>
          </a:p>
          <a:p>
            <a:pPr marL="0" indent="0">
              <a:buNone/>
            </a:pPr>
            <a:r>
              <a:rPr lang="tr-TR" sz="2200" b="1" dirty="0" smtClean="0">
                <a:solidFill>
                  <a:srgbClr val="0070C0"/>
                </a:solidFill>
                <a:cs typeface="Times New Roman" pitchFamily="18" charset="0"/>
              </a:rPr>
              <a:t>VİRÜSLER:</a:t>
            </a:r>
          </a:p>
          <a:p>
            <a:pPr marL="0" indent="0">
              <a:buNone/>
            </a:pPr>
            <a:r>
              <a:rPr lang="tr-TR" sz="2200" b="1" dirty="0" smtClean="0">
                <a:solidFill>
                  <a:schemeClr val="tx1"/>
                </a:solidFill>
                <a:cs typeface="Times New Roman" pitchFamily="18" charset="0"/>
              </a:rPr>
              <a:t>1- </a:t>
            </a:r>
            <a:r>
              <a:rPr lang="tr-TR" sz="2200" i="1" dirty="0" smtClean="0">
                <a:solidFill>
                  <a:schemeClr val="tx1"/>
                </a:solidFill>
                <a:cs typeface="Times New Roman" pitchFamily="18" charset="0"/>
              </a:rPr>
              <a:t>Apple </a:t>
            </a:r>
            <a:r>
              <a:rPr lang="tr-TR" sz="2200" i="1" dirty="0" err="1">
                <a:solidFill>
                  <a:schemeClr val="tx1"/>
                </a:solidFill>
                <a:cs typeface="Times New Roman" pitchFamily="18" charset="0"/>
              </a:rPr>
              <a:t>mosaic</a:t>
            </a:r>
            <a:r>
              <a:rPr lang="tr-TR" sz="2200" i="1" dirty="0">
                <a:solidFill>
                  <a:schemeClr val="tx1"/>
                </a:solidFill>
                <a:cs typeface="Times New Roman" pitchFamily="18" charset="0"/>
              </a:rPr>
              <a:t> </a:t>
            </a:r>
            <a:r>
              <a:rPr lang="tr-TR" sz="2200" i="1" dirty="0" err="1" smtClean="0">
                <a:solidFill>
                  <a:schemeClr val="tx1"/>
                </a:solidFill>
                <a:cs typeface="Times New Roman" pitchFamily="18" charset="0"/>
              </a:rPr>
              <a:t>ilarvirus</a:t>
            </a:r>
            <a:r>
              <a:rPr lang="tr-TR" sz="2200" dirty="0" smtClean="0">
                <a:solidFill>
                  <a:schemeClr val="tx1"/>
                </a:solidFill>
                <a:cs typeface="Times New Roman" pitchFamily="18" charset="0"/>
              </a:rPr>
              <a:t> (Elma </a:t>
            </a:r>
            <a:r>
              <a:rPr lang="tr-TR" sz="2200" dirty="0">
                <a:solidFill>
                  <a:schemeClr val="tx1"/>
                </a:solidFill>
                <a:cs typeface="Times New Roman" pitchFamily="18" charset="0"/>
              </a:rPr>
              <a:t>mozaik </a:t>
            </a:r>
            <a:r>
              <a:rPr lang="tr-TR" sz="2200" dirty="0" smtClean="0">
                <a:solidFill>
                  <a:schemeClr val="tx1"/>
                </a:solidFill>
                <a:cs typeface="Times New Roman" pitchFamily="18" charset="0"/>
              </a:rPr>
              <a:t>virüsü) </a:t>
            </a:r>
            <a:r>
              <a:rPr lang="tr-TR" sz="2200" i="1" dirty="0" smtClean="0">
                <a:solidFill>
                  <a:schemeClr val="tx1"/>
                </a:solidFill>
                <a:cs typeface="Times New Roman" pitchFamily="18" charset="0"/>
              </a:rPr>
              <a:t>Prunus</a:t>
            </a:r>
            <a:r>
              <a:rPr lang="tr-TR" sz="2200" dirty="0" smtClean="0">
                <a:solidFill>
                  <a:schemeClr val="tx1"/>
                </a:solidFill>
                <a:cs typeface="Times New Roman" pitchFamily="18" charset="0"/>
              </a:rPr>
              <a:t> </a:t>
            </a:r>
            <a:r>
              <a:rPr lang="tr-TR" sz="2200" dirty="0" err="1">
                <a:solidFill>
                  <a:schemeClr val="tx1"/>
                </a:solidFill>
                <a:cs typeface="Times New Roman" pitchFamily="18" charset="0"/>
              </a:rPr>
              <a:t>spp</a:t>
            </a:r>
            <a:r>
              <a:rPr lang="tr-TR" sz="2200" dirty="0">
                <a:solidFill>
                  <a:schemeClr val="tx1"/>
                </a:solidFill>
                <a:cs typeface="Times New Roman" pitchFamily="18" charset="0"/>
              </a:rPr>
              <a:t>., elma, armut, gül, çilek, fındık ve </a:t>
            </a:r>
            <a:r>
              <a:rPr lang="tr-TR" sz="2200" dirty="0" smtClean="0">
                <a:solidFill>
                  <a:schemeClr val="tx1"/>
                </a:solidFill>
                <a:cs typeface="Times New Roman" pitchFamily="18" charset="0"/>
              </a:rPr>
              <a:t>ahududunda</a:t>
            </a:r>
            <a:endParaRPr lang="tr-TR" sz="2200" dirty="0">
              <a:solidFill>
                <a:schemeClr val="tx1"/>
              </a:solidFill>
              <a:cs typeface="Times New Roman" pitchFamily="18" charset="0"/>
            </a:endParaRPr>
          </a:p>
          <a:p>
            <a:pPr marL="0" indent="0">
              <a:buNone/>
            </a:pPr>
            <a:r>
              <a:rPr lang="tr-TR" sz="2200" b="1" dirty="0" smtClean="0">
                <a:solidFill>
                  <a:schemeClr val="tx1"/>
                </a:solidFill>
                <a:cs typeface="Times New Roman" pitchFamily="18" charset="0"/>
              </a:rPr>
              <a:t>2- </a:t>
            </a:r>
            <a:r>
              <a:rPr lang="tr-TR" sz="2200" dirty="0" err="1" smtClean="0">
                <a:solidFill>
                  <a:schemeClr val="tx1"/>
                </a:solidFill>
                <a:cs typeface="Times New Roman" pitchFamily="18" charset="0"/>
              </a:rPr>
              <a:t>Arabis</a:t>
            </a:r>
            <a:r>
              <a:rPr lang="tr-TR" sz="2200" dirty="0" smtClean="0">
                <a:solidFill>
                  <a:schemeClr val="tx1"/>
                </a:solidFill>
                <a:cs typeface="Times New Roman" pitchFamily="18" charset="0"/>
              </a:rPr>
              <a:t> </a:t>
            </a:r>
            <a:r>
              <a:rPr lang="tr-TR" sz="2200" dirty="0" err="1">
                <a:solidFill>
                  <a:schemeClr val="tx1"/>
                </a:solidFill>
                <a:cs typeface="Times New Roman" pitchFamily="18" charset="0"/>
              </a:rPr>
              <a:t>mosaic</a:t>
            </a:r>
            <a:r>
              <a:rPr lang="tr-TR" sz="2200" dirty="0">
                <a:solidFill>
                  <a:schemeClr val="tx1"/>
                </a:solidFill>
                <a:cs typeface="Times New Roman" pitchFamily="18" charset="0"/>
              </a:rPr>
              <a:t> </a:t>
            </a:r>
            <a:r>
              <a:rPr lang="tr-TR" sz="2200" dirty="0" smtClean="0">
                <a:solidFill>
                  <a:schemeClr val="tx1"/>
                </a:solidFill>
                <a:cs typeface="Times New Roman" pitchFamily="18" charset="0"/>
              </a:rPr>
              <a:t>nepovirus (Çilek, ahududu ve asmada)</a:t>
            </a:r>
          </a:p>
          <a:p>
            <a:pPr marL="0" indent="0">
              <a:buNone/>
            </a:pPr>
            <a:r>
              <a:rPr lang="tr-TR" sz="2200" b="1" dirty="0">
                <a:solidFill>
                  <a:schemeClr val="tx1"/>
                </a:solidFill>
                <a:cs typeface="Times New Roman" pitchFamily="18" charset="0"/>
              </a:rPr>
              <a:t>3- </a:t>
            </a:r>
            <a:r>
              <a:rPr lang="tr-TR" sz="2200" dirty="0">
                <a:solidFill>
                  <a:schemeClr val="tx1"/>
                </a:solidFill>
                <a:cs typeface="Times New Roman" pitchFamily="18" charset="0"/>
              </a:rPr>
              <a:t>Beet </a:t>
            </a:r>
            <a:r>
              <a:rPr lang="tr-TR" sz="2200" dirty="0" err="1">
                <a:solidFill>
                  <a:schemeClr val="tx1"/>
                </a:solidFill>
                <a:cs typeface="Times New Roman" pitchFamily="18" charset="0"/>
              </a:rPr>
              <a:t>leaf</a:t>
            </a:r>
            <a:r>
              <a:rPr lang="tr-TR" sz="2200" dirty="0">
                <a:solidFill>
                  <a:schemeClr val="tx1"/>
                </a:solidFill>
                <a:cs typeface="Times New Roman" pitchFamily="18" charset="0"/>
              </a:rPr>
              <a:t> </a:t>
            </a:r>
            <a:r>
              <a:rPr lang="tr-TR" sz="2200" dirty="0" err="1">
                <a:solidFill>
                  <a:schemeClr val="tx1"/>
                </a:solidFill>
                <a:cs typeface="Times New Roman" pitchFamily="18" charset="0"/>
              </a:rPr>
              <a:t>curl</a:t>
            </a:r>
            <a:r>
              <a:rPr lang="tr-TR" sz="2200" dirty="0">
                <a:solidFill>
                  <a:schemeClr val="tx1"/>
                </a:solidFill>
                <a:cs typeface="Times New Roman" pitchFamily="18" charset="0"/>
              </a:rPr>
              <a:t> </a:t>
            </a:r>
            <a:r>
              <a:rPr lang="tr-TR" sz="2200" dirty="0" err="1" smtClean="0">
                <a:solidFill>
                  <a:schemeClr val="tx1"/>
                </a:solidFill>
                <a:cs typeface="Times New Roman" pitchFamily="18" charset="0"/>
              </a:rPr>
              <a:t>nucleorhabdovirus</a:t>
            </a:r>
            <a:r>
              <a:rPr lang="tr-TR" sz="2200" dirty="0" smtClean="0">
                <a:solidFill>
                  <a:schemeClr val="tx1"/>
                </a:solidFill>
                <a:cs typeface="Times New Roman" pitchFamily="18" charset="0"/>
              </a:rPr>
              <a:t> (Şeker </a:t>
            </a:r>
            <a:r>
              <a:rPr lang="tr-TR" sz="2200" dirty="0">
                <a:solidFill>
                  <a:schemeClr val="tx1"/>
                </a:solidFill>
                <a:cs typeface="Times New Roman" pitchFamily="18" charset="0"/>
              </a:rPr>
              <a:t>pancarı yaprak kıvırcıklık virüsü)</a:t>
            </a:r>
          </a:p>
          <a:p>
            <a:pPr marL="0" indent="0">
              <a:buNone/>
            </a:pPr>
            <a:r>
              <a:rPr lang="tr-TR" sz="2200" b="1" dirty="0">
                <a:solidFill>
                  <a:schemeClr val="tx1"/>
                </a:solidFill>
                <a:cs typeface="Times New Roman" pitchFamily="18" charset="0"/>
              </a:rPr>
              <a:t>4- </a:t>
            </a:r>
            <a:r>
              <a:rPr lang="tr-TR" sz="2200" dirty="0">
                <a:solidFill>
                  <a:schemeClr val="tx1"/>
                </a:solidFill>
                <a:cs typeface="Times New Roman" pitchFamily="18" charset="0"/>
              </a:rPr>
              <a:t>Beet </a:t>
            </a:r>
            <a:r>
              <a:rPr lang="tr-TR" sz="2200" dirty="0" err="1">
                <a:solidFill>
                  <a:schemeClr val="tx1"/>
                </a:solidFill>
                <a:cs typeface="Times New Roman" pitchFamily="18" charset="0"/>
              </a:rPr>
              <a:t>necrotic</a:t>
            </a:r>
            <a:r>
              <a:rPr lang="tr-TR" sz="2200" dirty="0">
                <a:solidFill>
                  <a:schemeClr val="tx1"/>
                </a:solidFill>
                <a:cs typeface="Times New Roman" pitchFamily="18" charset="0"/>
              </a:rPr>
              <a:t> </a:t>
            </a:r>
            <a:r>
              <a:rPr lang="tr-TR" sz="2200" dirty="0" err="1">
                <a:solidFill>
                  <a:schemeClr val="tx1"/>
                </a:solidFill>
                <a:cs typeface="Times New Roman" pitchFamily="18" charset="0"/>
              </a:rPr>
              <a:t>yellow</a:t>
            </a:r>
            <a:r>
              <a:rPr lang="tr-TR" sz="2200" dirty="0">
                <a:solidFill>
                  <a:schemeClr val="tx1"/>
                </a:solidFill>
                <a:cs typeface="Times New Roman" pitchFamily="18" charset="0"/>
              </a:rPr>
              <a:t> </a:t>
            </a:r>
            <a:r>
              <a:rPr lang="tr-TR" sz="2200" dirty="0" err="1">
                <a:solidFill>
                  <a:schemeClr val="tx1"/>
                </a:solidFill>
                <a:cs typeface="Times New Roman" pitchFamily="18" charset="0"/>
              </a:rPr>
              <a:t>vein</a:t>
            </a:r>
            <a:r>
              <a:rPr lang="tr-TR" sz="2200" dirty="0">
                <a:solidFill>
                  <a:schemeClr val="tx1"/>
                </a:solidFill>
                <a:cs typeface="Times New Roman" pitchFamily="18" charset="0"/>
              </a:rPr>
              <a:t> </a:t>
            </a:r>
            <a:r>
              <a:rPr lang="tr-TR" sz="2200" dirty="0" smtClean="0">
                <a:solidFill>
                  <a:schemeClr val="tx1"/>
                </a:solidFill>
                <a:cs typeface="Times New Roman" pitchFamily="18" charset="0"/>
              </a:rPr>
              <a:t>benyvirus </a:t>
            </a:r>
            <a:r>
              <a:rPr lang="sv-SE" sz="2200" dirty="0">
                <a:solidFill>
                  <a:schemeClr val="tx1"/>
                </a:solidFill>
                <a:cs typeface="Times New Roman" pitchFamily="18" charset="0"/>
              </a:rPr>
              <a:t>(Şeker pancarı nekrotik sarı damar virüsü)</a:t>
            </a:r>
            <a:r>
              <a:rPr lang="tr-TR" sz="2200" dirty="0" smtClean="0">
                <a:solidFill>
                  <a:schemeClr val="tx1"/>
                </a:solidFill>
                <a:cs typeface="Times New Roman" pitchFamily="18" charset="0"/>
              </a:rPr>
              <a:t> </a:t>
            </a:r>
          </a:p>
          <a:p>
            <a:pPr marL="0" indent="0">
              <a:buNone/>
            </a:pPr>
            <a:r>
              <a:rPr lang="tr-TR" sz="2200" b="1" dirty="0">
                <a:solidFill>
                  <a:schemeClr val="tx1"/>
                </a:solidFill>
                <a:cs typeface="Times New Roman" pitchFamily="18" charset="0"/>
              </a:rPr>
              <a:t>5- </a:t>
            </a:r>
            <a:r>
              <a:rPr lang="tr-TR" sz="2200" dirty="0" err="1">
                <a:solidFill>
                  <a:schemeClr val="tx1"/>
                </a:solidFill>
                <a:cs typeface="Times New Roman" pitchFamily="18" charset="0"/>
              </a:rPr>
              <a:t>Cherry</a:t>
            </a:r>
            <a:r>
              <a:rPr lang="tr-TR" sz="2200" dirty="0">
                <a:solidFill>
                  <a:schemeClr val="tx1"/>
                </a:solidFill>
                <a:cs typeface="Times New Roman" pitchFamily="18" charset="0"/>
              </a:rPr>
              <a:t> </a:t>
            </a:r>
            <a:r>
              <a:rPr lang="tr-TR" sz="2200" dirty="0" err="1">
                <a:solidFill>
                  <a:schemeClr val="tx1"/>
                </a:solidFill>
                <a:cs typeface="Times New Roman" pitchFamily="18" charset="0"/>
              </a:rPr>
              <a:t>leaf</a:t>
            </a:r>
            <a:r>
              <a:rPr lang="tr-TR" sz="2200" dirty="0">
                <a:solidFill>
                  <a:schemeClr val="tx1"/>
                </a:solidFill>
                <a:cs typeface="Times New Roman" pitchFamily="18" charset="0"/>
              </a:rPr>
              <a:t> </a:t>
            </a:r>
            <a:r>
              <a:rPr lang="tr-TR" sz="2200" dirty="0" err="1">
                <a:solidFill>
                  <a:schemeClr val="tx1"/>
                </a:solidFill>
                <a:cs typeface="Times New Roman" pitchFamily="18" charset="0"/>
              </a:rPr>
              <a:t>roll</a:t>
            </a:r>
            <a:r>
              <a:rPr lang="tr-TR" sz="2200" dirty="0">
                <a:solidFill>
                  <a:schemeClr val="tx1"/>
                </a:solidFill>
                <a:cs typeface="Times New Roman" pitchFamily="18" charset="0"/>
              </a:rPr>
              <a:t> nepovirus </a:t>
            </a:r>
            <a:r>
              <a:rPr lang="tr-TR" sz="2200" dirty="0" smtClean="0">
                <a:solidFill>
                  <a:schemeClr val="tx1"/>
                </a:solidFill>
                <a:cs typeface="Times New Roman" pitchFamily="18" charset="0"/>
              </a:rPr>
              <a:t>(</a:t>
            </a:r>
            <a:r>
              <a:rPr lang="tr-TR" sz="2200" dirty="0">
                <a:solidFill>
                  <a:schemeClr val="tx1"/>
                </a:solidFill>
                <a:cs typeface="Times New Roman" pitchFamily="18" charset="0"/>
              </a:rPr>
              <a:t>Kiraz yaprak kıvrılma virüsü)</a:t>
            </a:r>
          </a:p>
          <a:p>
            <a:pPr marL="0" indent="0">
              <a:buNone/>
            </a:pPr>
            <a:r>
              <a:rPr lang="tr-TR" sz="2200" b="1" dirty="0">
                <a:solidFill>
                  <a:schemeClr val="tx1"/>
                </a:solidFill>
                <a:cs typeface="Times New Roman" pitchFamily="18" charset="0"/>
              </a:rPr>
              <a:t>6- </a:t>
            </a:r>
            <a:r>
              <a:rPr lang="tr-TR" sz="2200" dirty="0" err="1">
                <a:solidFill>
                  <a:schemeClr val="tx1"/>
                </a:solidFill>
                <a:cs typeface="Times New Roman" pitchFamily="18" charset="0"/>
              </a:rPr>
              <a:t>Citrus</a:t>
            </a:r>
            <a:r>
              <a:rPr lang="tr-TR" sz="2200" dirty="0">
                <a:solidFill>
                  <a:schemeClr val="tx1"/>
                </a:solidFill>
                <a:cs typeface="Times New Roman" pitchFamily="18" charset="0"/>
              </a:rPr>
              <a:t> ring spot virus </a:t>
            </a:r>
            <a:r>
              <a:rPr lang="tr-TR" sz="2200" dirty="0" smtClean="0">
                <a:solidFill>
                  <a:schemeClr val="tx1"/>
                </a:solidFill>
                <a:cs typeface="Times New Roman" pitchFamily="18" charset="0"/>
              </a:rPr>
              <a:t>(</a:t>
            </a:r>
            <a:r>
              <a:rPr lang="tr-TR" sz="2200" dirty="0" err="1" smtClean="0">
                <a:solidFill>
                  <a:schemeClr val="tx1"/>
                </a:solidFill>
                <a:cs typeface="Times New Roman" pitchFamily="18" charset="0"/>
              </a:rPr>
              <a:t>Turunçgil</a:t>
            </a:r>
            <a:r>
              <a:rPr lang="tr-TR" sz="2200" dirty="0" smtClean="0">
                <a:solidFill>
                  <a:schemeClr val="tx1"/>
                </a:solidFill>
                <a:cs typeface="Times New Roman" pitchFamily="18" charset="0"/>
              </a:rPr>
              <a:t> </a:t>
            </a:r>
            <a:r>
              <a:rPr lang="tr-TR" sz="2200" dirty="0">
                <a:solidFill>
                  <a:schemeClr val="tx1"/>
                </a:solidFill>
                <a:cs typeface="Times New Roman" pitchFamily="18" charset="0"/>
              </a:rPr>
              <a:t>halkalı leke virüsü)</a:t>
            </a:r>
            <a:endParaRPr lang="tr-TR" sz="2200" dirty="0" smtClean="0">
              <a:solidFill>
                <a:schemeClr val="tx1"/>
              </a:solidFill>
              <a:cs typeface="Times New Roman" pitchFamily="18" charset="0"/>
            </a:endParaRPr>
          </a:p>
          <a:p>
            <a:pPr marL="0" indent="0">
              <a:buNone/>
            </a:pPr>
            <a:r>
              <a:rPr lang="tr-TR" sz="2200" b="1" dirty="0">
                <a:solidFill>
                  <a:schemeClr val="tx1"/>
                </a:solidFill>
                <a:cs typeface="Times New Roman" pitchFamily="18" charset="0"/>
              </a:rPr>
              <a:t>7- </a:t>
            </a:r>
            <a:r>
              <a:rPr lang="tr-TR" sz="2200" dirty="0" err="1">
                <a:solidFill>
                  <a:schemeClr val="tx1"/>
                </a:solidFill>
                <a:cs typeface="Times New Roman" pitchFamily="18" charset="0"/>
              </a:rPr>
              <a:t>Citrus</a:t>
            </a:r>
            <a:r>
              <a:rPr lang="tr-TR" sz="2200" dirty="0">
                <a:solidFill>
                  <a:schemeClr val="tx1"/>
                </a:solidFill>
                <a:cs typeface="Times New Roman" pitchFamily="18" charset="0"/>
              </a:rPr>
              <a:t> </a:t>
            </a:r>
            <a:r>
              <a:rPr lang="tr-TR" sz="2200" dirty="0" err="1">
                <a:solidFill>
                  <a:schemeClr val="tx1"/>
                </a:solidFill>
                <a:cs typeface="Times New Roman" pitchFamily="18" charset="0"/>
              </a:rPr>
              <a:t>tristeza</a:t>
            </a:r>
            <a:r>
              <a:rPr lang="tr-TR" sz="2200" dirty="0">
                <a:solidFill>
                  <a:schemeClr val="tx1"/>
                </a:solidFill>
                <a:cs typeface="Times New Roman" pitchFamily="18" charset="0"/>
              </a:rPr>
              <a:t> closterovirus (</a:t>
            </a:r>
            <a:r>
              <a:rPr lang="tr-TR" sz="2200" dirty="0" err="1">
                <a:solidFill>
                  <a:schemeClr val="tx1"/>
                </a:solidFill>
                <a:cs typeface="Times New Roman" pitchFamily="18" charset="0"/>
              </a:rPr>
              <a:t>Turunçgil</a:t>
            </a:r>
            <a:r>
              <a:rPr lang="tr-TR" sz="2200" dirty="0">
                <a:solidFill>
                  <a:schemeClr val="tx1"/>
                </a:solidFill>
                <a:cs typeface="Times New Roman" pitchFamily="18" charset="0"/>
              </a:rPr>
              <a:t> </a:t>
            </a:r>
            <a:r>
              <a:rPr lang="tr-TR" sz="2200" dirty="0" err="1">
                <a:solidFill>
                  <a:schemeClr val="tx1"/>
                </a:solidFill>
                <a:cs typeface="Times New Roman" pitchFamily="18" charset="0"/>
              </a:rPr>
              <a:t>tristeza</a:t>
            </a:r>
            <a:r>
              <a:rPr lang="tr-TR" sz="2200" dirty="0">
                <a:solidFill>
                  <a:schemeClr val="tx1"/>
                </a:solidFill>
                <a:cs typeface="Times New Roman" pitchFamily="18" charset="0"/>
              </a:rPr>
              <a:t> virüsü)</a:t>
            </a:r>
            <a:endParaRPr lang="tr-TR" sz="2200" dirty="0" smtClean="0">
              <a:solidFill>
                <a:schemeClr val="tx1"/>
              </a:solidFill>
              <a:cs typeface="Times New Roman" pitchFamily="18" charset="0"/>
            </a:endParaRPr>
          </a:p>
          <a:p>
            <a:pPr marL="0" indent="0">
              <a:buNone/>
            </a:pPr>
            <a:r>
              <a:rPr lang="tr-TR" sz="2200" b="1" dirty="0">
                <a:solidFill>
                  <a:schemeClr val="tx1"/>
                </a:solidFill>
                <a:cs typeface="Times New Roman" pitchFamily="18" charset="0"/>
              </a:rPr>
              <a:t>8- </a:t>
            </a:r>
            <a:r>
              <a:rPr lang="tr-TR" sz="2200" dirty="0" err="1">
                <a:solidFill>
                  <a:schemeClr val="tx1"/>
                </a:solidFill>
                <a:cs typeface="Times New Roman" pitchFamily="18" charset="0"/>
              </a:rPr>
              <a:t>Citrus</a:t>
            </a:r>
            <a:r>
              <a:rPr lang="tr-TR" sz="2200" dirty="0">
                <a:solidFill>
                  <a:schemeClr val="tx1"/>
                </a:solidFill>
                <a:cs typeface="Times New Roman" pitchFamily="18" charset="0"/>
              </a:rPr>
              <a:t> </a:t>
            </a:r>
            <a:r>
              <a:rPr lang="tr-TR" sz="2200" dirty="0" err="1">
                <a:solidFill>
                  <a:schemeClr val="tx1"/>
                </a:solidFill>
                <a:cs typeface="Times New Roman" pitchFamily="18" charset="0"/>
              </a:rPr>
              <a:t>vein</a:t>
            </a:r>
            <a:r>
              <a:rPr lang="tr-TR" sz="2200" dirty="0">
                <a:solidFill>
                  <a:schemeClr val="tx1"/>
                </a:solidFill>
                <a:cs typeface="Times New Roman" pitchFamily="18" charset="0"/>
              </a:rPr>
              <a:t> </a:t>
            </a:r>
            <a:r>
              <a:rPr lang="tr-TR" sz="2200" dirty="0" err="1">
                <a:solidFill>
                  <a:schemeClr val="tx1"/>
                </a:solidFill>
                <a:cs typeface="Times New Roman" pitchFamily="18" charset="0"/>
              </a:rPr>
              <a:t>enation</a:t>
            </a:r>
            <a:r>
              <a:rPr lang="tr-TR" sz="2200" dirty="0">
                <a:solidFill>
                  <a:schemeClr val="tx1"/>
                </a:solidFill>
                <a:cs typeface="Times New Roman" pitchFamily="18" charset="0"/>
              </a:rPr>
              <a:t> virus (</a:t>
            </a:r>
            <a:r>
              <a:rPr lang="tr-TR" sz="2200" dirty="0" err="1">
                <a:solidFill>
                  <a:schemeClr val="tx1"/>
                </a:solidFill>
                <a:cs typeface="Times New Roman" pitchFamily="18" charset="0"/>
              </a:rPr>
              <a:t>Turunçgil</a:t>
            </a:r>
            <a:r>
              <a:rPr lang="tr-TR" sz="2200" dirty="0">
                <a:solidFill>
                  <a:schemeClr val="tx1"/>
                </a:solidFill>
                <a:cs typeface="Times New Roman" pitchFamily="18" charset="0"/>
              </a:rPr>
              <a:t> damar </a:t>
            </a:r>
            <a:r>
              <a:rPr lang="tr-TR" sz="2200" dirty="0" err="1">
                <a:solidFill>
                  <a:schemeClr val="tx1"/>
                </a:solidFill>
                <a:cs typeface="Times New Roman" pitchFamily="18" charset="0"/>
              </a:rPr>
              <a:t>enasyon</a:t>
            </a:r>
            <a:r>
              <a:rPr lang="tr-TR" sz="2200" dirty="0">
                <a:solidFill>
                  <a:schemeClr val="tx1"/>
                </a:solidFill>
                <a:cs typeface="Times New Roman" pitchFamily="18" charset="0"/>
              </a:rPr>
              <a:t> virüsü)</a:t>
            </a:r>
            <a:endParaRPr lang="tr-TR" sz="2200" dirty="0" smtClean="0">
              <a:solidFill>
                <a:schemeClr val="tx1"/>
              </a:solidFill>
              <a:cs typeface="Times New Roman" pitchFamily="18" charset="0"/>
            </a:endParaRPr>
          </a:p>
          <a:p>
            <a:pPr marL="0" indent="0">
              <a:buNone/>
            </a:pPr>
            <a:r>
              <a:rPr lang="tr-TR" sz="2200" b="1" dirty="0">
                <a:solidFill>
                  <a:schemeClr val="tx1"/>
                </a:solidFill>
                <a:cs typeface="Times New Roman" pitchFamily="18" charset="0"/>
              </a:rPr>
              <a:t>9- </a:t>
            </a:r>
            <a:r>
              <a:rPr lang="tr-TR" sz="2200" dirty="0" err="1">
                <a:solidFill>
                  <a:schemeClr val="tx1"/>
                </a:solidFill>
                <a:cs typeface="Times New Roman" pitchFamily="18" charset="0"/>
              </a:rPr>
              <a:t>Grapevine</a:t>
            </a:r>
            <a:r>
              <a:rPr lang="tr-TR" sz="2200" dirty="0">
                <a:solidFill>
                  <a:schemeClr val="tx1"/>
                </a:solidFill>
                <a:cs typeface="Times New Roman" pitchFamily="18" charset="0"/>
              </a:rPr>
              <a:t> </a:t>
            </a:r>
            <a:r>
              <a:rPr lang="tr-TR" sz="2200" dirty="0" err="1">
                <a:solidFill>
                  <a:schemeClr val="tx1"/>
                </a:solidFill>
                <a:cs typeface="Times New Roman" pitchFamily="18" charset="0"/>
              </a:rPr>
              <a:t>fanleaf</a:t>
            </a:r>
            <a:r>
              <a:rPr lang="tr-TR" sz="2200" dirty="0">
                <a:solidFill>
                  <a:schemeClr val="tx1"/>
                </a:solidFill>
                <a:cs typeface="Times New Roman" pitchFamily="18" charset="0"/>
              </a:rPr>
              <a:t> </a:t>
            </a:r>
            <a:r>
              <a:rPr lang="tr-TR" sz="2200" dirty="0" smtClean="0">
                <a:solidFill>
                  <a:schemeClr val="tx1"/>
                </a:solidFill>
                <a:cs typeface="Times New Roman" pitchFamily="18" charset="0"/>
              </a:rPr>
              <a:t>nepovirus</a:t>
            </a:r>
            <a:r>
              <a:rPr lang="tr-TR" sz="2200" dirty="0">
                <a:solidFill>
                  <a:schemeClr val="tx1"/>
                </a:solidFill>
                <a:cs typeface="Times New Roman" pitchFamily="18" charset="0"/>
              </a:rPr>
              <a:t> </a:t>
            </a:r>
            <a:r>
              <a:rPr lang="tr-TR" sz="2200" dirty="0" smtClean="0">
                <a:solidFill>
                  <a:schemeClr val="tx1"/>
                </a:solidFill>
                <a:cs typeface="Times New Roman" pitchFamily="18" charset="0"/>
              </a:rPr>
              <a:t>(Asma </a:t>
            </a:r>
            <a:r>
              <a:rPr lang="tr-TR" sz="2200" dirty="0">
                <a:solidFill>
                  <a:schemeClr val="tx1"/>
                </a:solidFill>
                <a:cs typeface="Times New Roman" pitchFamily="18" charset="0"/>
              </a:rPr>
              <a:t>yelpaze yaprak </a:t>
            </a:r>
            <a:r>
              <a:rPr lang="tr-TR" sz="2200" dirty="0" smtClean="0">
                <a:solidFill>
                  <a:schemeClr val="tx1"/>
                </a:solidFill>
                <a:cs typeface="Times New Roman" pitchFamily="18" charset="0"/>
              </a:rPr>
              <a:t>virüsü)</a:t>
            </a:r>
          </a:p>
          <a:p>
            <a:pPr marL="0" indent="0">
              <a:buNone/>
            </a:pPr>
            <a:r>
              <a:rPr lang="tr-TR" sz="2200" b="1" dirty="0" smtClean="0">
                <a:solidFill>
                  <a:schemeClr val="tx1"/>
                </a:solidFill>
                <a:cs typeface="Times New Roman" pitchFamily="18" charset="0"/>
              </a:rPr>
              <a:t>10- </a:t>
            </a:r>
            <a:r>
              <a:rPr lang="tr-TR" sz="2200" dirty="0" err="1" smtClean="0">
                <a:solidFill>
                  <a:schemeClr val="tx1"/>
                </a:solidFill>
                <a:cs typeface="Times New Roman" pitchFamily="18" charset="0"/>
              </a:rPr>
              <a:t>Grapevine</a:t>
            </a:r>
            <a:r>
              <a:rPr lang="tr-TR" sz="2200" dirty="0" smtClean="0">
                <a:solidFill>
                  <a:schemeClr val="tx1"/>
                </a:solidFill>
                <a:cs typeface="Times New Roman" pitchFamily="18" charset="0"/>
              </a:rPr>
              <a:t> </a:t>
            </a:r>
            <a:r>
              <a:rPr lang="tr-TR" sz="2200" dirty="0" err="1">
                <a:solidFill>
                  <a:schemeClr val="tx1"/>
                </a:solidFill>
                <a:cs typeface="Times New Roman" pitchFamily="18" charset="0"/>
              </a:rPr>
              <a:t>leafroll</a:t>
            </a:r>
            <a:r>
              <a:rPr lang="tr-TR" sz="2200" dirty="0">
                <a:solidFill>
                  <a:schemeClr val="tx1"/>
                </a:solidFill>
                <a:cs typeface="Times New Roman" pitchFamily="18" charset="0"/>
              </a:rPr>
              <a:t> </a:t>
            </a:r>
            <a:r>
              <a:rPr lang="tr-TR" sz="2200" dirty="0" err="1" smtClean="0">
                <a:solidFill>
                  <a:schemeClr val="tx1"/>
                </a:solidFill>
                <a:cs typeface="Times New Roman" pitchFamily="18" charset="0"/>
              </a:rPr>
              <a:t>associated</a:t>
            </a:r>
            <a:r>
              <a:rPr lang="tr-TR" sz="2200" dirty="0" smtClean="0">
                <a:solidFill>
                  <a:schemeClr val="tx1"/>
                </a:solidFill>
                <a:cs typeface="Times New Roman" pitchFamily="18" charset="0"/>
              </a:rPr>
              <a:t> </a:t>
            </a:r>
            <a:r>
              <a:rPr lang="tr-TR" sz="2200" dirty="0">
                <a:solidFill>
                  <a:schemeClr val="tx1"/>
                </a:solidFill>
                <a:cs typeface="Times New Roman" pitchFamily="18" charset="0"/>
              </a:rPr>
              <a:t>closterovirus  </a:t>
            </a:r>
            <a:r>
              <a:rPr lang="tr-TR" sz="2200" dirty="0" smtClean="0">
                <a:solidFill>
                  <a:schemeClr val="tx1"/>
                </a:solidFill>
                <a:cs typeface="Times New Roman" pitchFamily="18" charset="0"/>
              </a:rPr>
              <a:t>(Asma </a:t>
            </a:r>
            <a:r>
              <a:rPr lang="tr-TR" sz="2200" dirty="0">
                <a:solidFill>
                  <a:schemeClr val="tx1"/>
                </a:solidFill>
                <a:cs typeface="Times New Roman" pitchFamily="18" charset="0"/>
              </a:rPr>
              <a:t>yaprak kıvrılma virüsü)</a:t>
            </a:r>
          </a:p>
          <a:p>
            <a:pPr marL="0" indent="0">
              <a:buNone/>
            </a:pPr>
            <a:endParaRPr lang="tr-TR" b="1" dirty="0" smtClean="0">
              <a:solidFill>
                <a:schemeClr val="tx1"/>
              </a:solidFill>
            </a:endParaRPr>
          </a:p>
        </p:txBody>
      </p:sp>
    </p:spTree>
    <p:extLst>
      <p:ext uri="{BB962C8B-B14F-4D97-AF65-F5344CB8AC3E}">
        <p14:creationId xmlns:p14="http://schemas.microsoft.com/office/powerpoint/2010/main" val="38953017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88640"/>
            <a:ext cx="8928991" cy="2664295"/>
          </a:xfrm>
        </p:spPr>
        <p:txBody>
          <a:bodyPr/>
          <a:lstStyle/>
          <a:p>
            <a:pPr lvl="0" algn="just">
              <a:buNone/>
            </a:pPr>
            <a:r>
              <a:rPr lang="tr-TR" sz="2800" dirty="0" smtClean="0">
                <a:solidFill>
                  <a:schemeClr val="tx1"/>
                </a:solidFill>
                <a:latin typeface="Times New Roman" pitchFamily="18" charset="0"/>
                <a:cs typeface="Times New Roman" pitchFamily="18" charset="0"/>
              </a:rPr>
              <a:t>6. 250 </a:t>
            </a:r>
            <a:r>
              <a:rPr lang="tr-TR" sz="2800" dirty="0" err="1" smtClean="0">
                <a:solidFill>
                  <a:schemeClr val="tx1"/>
                </a:solidFill>
                <a:latin typeface="Times New Roman" pitchFamily="18" charset="0"/>
                <a:cs typeface="Times New Roman" pitchFamily="18" charset="0"/>
              </a:rPr>
              <a:t>L’lik</a:t>
            </a:r>
            <a:r>
              <a:rPr lang="tr-TR" sz="2800" dirty="0" smtClean="0">
                <a:solidFill>
                  <a:schemeClr val="tx1"/>
                </a:solidFill>
                <a:latin typeface="Times New Roman" pitchFamily="18" charset="0"/>
                <a:cs typeface="Times New Roman" pitchFamily="18" charset="0"/>
              </a:rPr>
              <a:t> bir bordo bulamacını uzun süre saklamak için içerisine konması gereken şeker miktarı nedir?</a:t>
            </a:r>
          </a:p>
          <a:p>
            <a:endParaRPr lang="tr-TR" dirty="0"/>
          </a:p>
        </p:txBody>
      </p:sp>
      <p:pic>
        <p:nvPicPr>
          <p:cNvPr id="9217" name="Picture 1"/>
          <p:cNvPicPr>
            <a:picLocks noChangeAspect="1" noChangeArrowheads="1"/>
          </p:cNvPicPr>
          <p:nvPr/>
        </p:nvPicPr>
        <p:blipFill>
          <a:blip r:embed="rId2" cstate="print"/>
          <a:srcRect/>
          <a:stretch>
            <a:fillRect/>
          </a:stretch>
        </p:blipFill>
        <p:spPr bwMode="auto">
          <a:xfrm>
            <a:off x="0" y="3068960"/>
            <a:ext cx="9144000"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88641"/>
            <a:ext cx="8928991" cy="1728192"/>
          </a:xfrm>
        </p:spPr>
        <p:txBody>
          <a:bodyPr>
            <a:normAutofit fontScale="77500" lnSpcReduction="20000"/>
          </a:bodyPr>
          <a:lstStyle/>
          <a:p>
            <a:pPr lvl="0">
              <a:buNone/>
            </a:pPr>
            <a:r>
              <a:rPr lang="tr-TR" dirty="0" smtClean="0">
                <a:solidFill>
                  <a:schemeClr val="tx1"/>
                </a:solidFill>
                <a:latin typeface="Times New Roman" pitchFamily="18" charset="0"/>
                <a:cs typeface="Times New Roman" pitchFamily="18" charset="0"/>
              </a:rPr>
              <a:t>7.	Ortalama taç </a:t>
            </a:r>
            <a:r>
              <a:rPr lang="tr-TR" dirty="0" err="1" smtClean="0">
                <a:solidFill>
                  <a:schemeClr val="tx1"/>
                </a:solidFill>
                <a:latin typeface="Times New Roman" pitchFamily="18" charset="0"/>
                <a:cs typeface="Times New Roman" pitchFamily="18" charset="0"/>
              </a:rPr>
              <a:t>İzdüşüm</a:t>
            </a:r>
            <a:r>
              <a:rPr lang="tr-TR" dirty="0" smtClean="0">
                <a:solidFill>
                  <a:schemeClr val="tx1"/>
                </a:solidFill>
                <a:latin typeface="Times New Roman" pitchFamily="18" charset="0"/>
                <a:cs typeface="Times New Roman" pitchFamily="18" charset="0"/>
              </a:rPr>
              <a:t> çapı 4 m olan, 35 adet armut ağacı bulunan bir bahçede, ateş yanıklığı hastalığına karşı % 1,5’lik bordo bulamacı uygulanacaktır. Kışlık ilaçlama için gerekli olan bordo bulamacı miktarı ve bunun hazırlanmasında ihtiyaç duyulan göztaşı ile sönmemiş kireç miktarını ayrı ayrı hesaplayınız.</a:t>
            </a:r>
          </a:p>
          <a:p>
            <a:pPr>
              <a:buNone/>
            </a:pPr>
            <a:endParaRPr lang="tr-TR" dirty="0"/>
          </a:p>
        </p:txBody>
      </p:sp>
      <p:pic>
        <p:nvPicPr>
          <p:cNvPr id="8193" name="Picture 1"/>
          <p:cNvPicPr>
            <a:picLocks noChangeAspect="1" noChangeArrowheads="1"/>
          </p:cNvPicPr>
          <p:nvPr/>
        </p:nvPicPr>
        <p:blipFill>
          <a:blip r:embed="rId2" cstate="print"/>
          <a:srcRect/>
          <a:stretch>
            <a:fillRect/>
          </a:stretch>
        </p:blipFill>
        <p:spPr bwMode="auto">
          <a:xfrm>
            <a:off x="107504" y="1844824"/>
            <a:ext cx="8928992"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16632"/>
            <a:ext cx="8928991" cy="6624736"/>
          </a:xfrm>
        </p:spPr>
        <p:txBody>
          <a:bodyPr>
            <a:normAutofit fontScale="92500" lnSpcReduction="10000"/>
          </a:bodyPr>
          <a:lstStyle/>
          <a:p>
            <a:pPr lvl="0" algn="just">
              <a:buNone/>
            </a:pPr>
            <a:r>
              <a:rPr lang="tr-TR" dirty="0" smtClean="0">
                <a:solidFill>
                  <a:schemeClr val="tx1"/>
                </a:solidFill>
                <a:latin typeface="Times New Roman" pitchFamily="18" charset="0"/>
                <a:cs typeface="Times New Roman" pitchFamily="18" charset="0"/>
              </a:rPr>
              <a:t>8. 90 </a:t>
            </a:r>
            <a:r>
              <a:rPr lang="tr-TR" dirty="0" err="1" smtClean="0">
                <a:solidFill>
                  <a:schemeClr val="tx1"/>
                </a:solidFill>
                <a:latin typeface="Times New Roman" pitchFamily="18" charset="0"/>
                <a:cs typeface="Times New Roman" pitchFamily="18" charset="0"/>
              </a:rPr>
              <a:t>ha’lık</a:t>
            </a:r>
            <a:r>
              <a:rPr lang="tr-TR" dirty="0" smtClean="0">
                <a:solidFill>
                  <a:schemeClr val="tx1"/>
                </a:solidFill>
                <a:latin typeface="Times New Roman" pitchFamily="18" charset="0"/>
                <a:cs typeface="Times New Roman" pitchFamily="18" charset="0"/>
              </a:rPr>
              <a:t> bir pamuk tarlasında, depo kapasitesi 300 L, 6 memeli, memelerden toplam 900 L / h ilaçlı su püskürten, ilaçlama şeridi genişliği 5 m olan bir pülverizatörle ilaçlama yapılacaktır. Dolu bir depo ile 2 km uzunlukta bir alan ıslatılabilmektedir. Dekana </a:t>
            </a:r>
            <a:r>
              <a:rPr lang="tr-TR" i="1" dirty="0" smtClean="0">
                <a:solidFill>
                  <a:schemeClr val="tx1"/>
                </a:solidFill>
                <a:latin typeface="Times New Roman" pitchFamily="18" charset="0"/>
                <a:cs typeface="Times New Roman" pitchFamily="18" charset="0"/>
              </a:rPr>
              <a:t>%</a:t>
            </a:r>
            <a:r>
              <a:rPr lang="tr-TR" dirty="0" smtClean="0">
                <a:solidFill>
                  <a:schemeClr val="tx1"/>
                </a:solidFill>
                <a:latin typeface="Times New Roman" pitchFamily="18" charset="0"/>
                <a:cs typeface="Times New Roman" pitchFamily="18" charset="0"/>
              </a:rPr>
              <a:t> 40’lık aktif (etkili) madde içeren </a:t>
            </a:r>
            <a:r>
              <a:rPr lang="tr-TR" dirty="0" err="1" smtClean="0">
                <a:solidFill>
                  <a:schemeClr val="tx1"/>
                </a:solidFill>
                <a:latin typeface="Times New Roman" pitchFamily="18" charset="0"/>
                <a:cs typeface="Times New Roman" pitchFamily="18" charset="0"/>
              </a:rPr>
              <a:t>herbisitten</a:t>
            </a:r>
            <a:r>
              <a:rPr lang="tr-TR" dirty="0" smtClean="0">
                <a:solidFill>
                  <a:schemeClr val="tx1"/>
                </a:solidFill>
                <a:latin typeface="Times New Roman" pitchFamily="18" charset="0"/>
                <a:cs typeface="Times New Roman" pitchFamily="18" charset="0"/>
              </a:rPr>
              <a:t> 240 g </a:t>
            </a:r>
            <a:r>
              <a:rPr lang="tr-TR" dirty="0" err="1" smtClean="0">
                <a:solidFill>
                  <a:schemeClr val="tx1"/>
                </a:solidFill>
                <a:latin typeface="Times New Roman" pitchFamily="18" charset="0"/>
                <a:cs typeface="Times New Roman" pitchFamily="18" charset="0"/>
              </a:rPr>
              <a:t>ai</a:t>
            </a:r>
            <a:r>
              <a:rPr lang="tr-TR" dirty="0" smtClean="0">
                <a:solidFill>
                  <a:schemeClr val="tx1"/>
                </a:solidFill>
                <a:latin typeface="Times New Roman" pitchFamily="18" charset="0"/>
                <a:cs typeface="Times New Roman" pitchFamily="18" charset="0"/>
              </a:rPr>
              <a:t> (etkili madde) atılacaktır. Buna göre;</a:t>
            </a:r>
          </a:p>
          <a:p>
            <a:pPr lvl="0" algn="just">
              <a:buNone/>
            </a:pPr>
            <a:endParaRPr lang="tr-TR" dirty="0" smtClean="0">
              <a:solidFill>
                <a:schemeClr val="tx1"/>
              </a:solidFill>
              <a:latin typeface="Times New Roman" pitchFamily="18" charset="0"/>
              <a:cs typeface="Times New Roman" pitchFamily="18" charset="0"/>
            </a:endParaRPr>
          </a:p>
          <a:p>
            <a:pPr lvl="0" algn="just">
              <a:buNone/>
            </a:pPr>
            <a:endParaRPr lang="tr-TR" dirty="0" smtClean="0">
              <a:solidFill>
                <a:schemeClr val="tx1"/>
              </a:solidFill>
              <a:latin typeface="Times New Roman" pitchFamily="18" charset="0"/>
              <a:cs typeface="Times New Roman" pitchFamily="18" charset="0"/>
            </a:endParaRPr>
          </a:p>
          <a:p>
            <a:pPr marL="457200" indent="-457200" algn="just">
              <a:buAutoNum type="alphaLcPeriod"/>
            </a:pPr>
            <a:r>
              <a:rPr lang="tr-TR" dirty="0" smtClean="0">
                <a:solidFill>
                  <a:schemeClr val="tx1"/>
                </a:solidFill>
                <a:latin typeface="Times New Roman" pitchFamily="18" charset="0"/>
                <a:cs typeface="Times New Roman" pitchFamily="18" charset="0"/>
              </a:rPr>
              <a:t>Dekara atılacak ilaçlı su miktarı nedir?</a:t>
            </a:r>
          </a:p>
          <a:p>
            <a:pPr marL="457200" indent="-457200" algn="just">
              <a:buNone/>
            </a:pPr>
            <a:r>
              <a:rPr lang="tr-TR" dirty="0" smtClean="0">
                <a:solidFill>
                  <a:schemeClr val="tx1"/>
                </a:solidFill>
                <a:latin typeface="Times New Roman" pitchFamily="18" charset="0"/>
                <a:cs typeface="Times New Roman" pitchFamily="18" charset="0"/>
              </a:rPr>
              <a:t>	</a:t>
            </a:r>
          </a:p>
          <a:p>
            <a:pPr algn="just">
              <a:buNone/>
            </a:pPr>
            <a:r>
              <a:rPr lang="tr-TR" dirty="0" smtClean="0">
                <a:solidFill>
                  <a:schemeClr val="tx1"/>
                </a:solidFill>
                <a:latin typeface="Times New Roman" pitchFamily="18" charset="0"/>
                <a:cs typeface="Times New Roman" pitchFamily="18" charset="0"/>
              </a:rPr>
              <a:t>Bir depo ile ilaçlanan alan = 5 m x 2000 m = 10 000 m</a:t>
            </a:r>
            <a:r>
              <a:rPr lang="tr-TR" baseline="30000" dirty="0" smtClean="0">
                <a:solidFill>
                  <a:schemeClr val="tx1"/>
                </a:solidFill>
                <a:latin typeface="Times New Roman" pitchFamily="18" charset="0"/>
                <a:cs typeface="Times New Roman" pitchFamily="18" charset="0"/>
              </a:rPr>
              <a:t>2</a:t>
            </a:r>
            <a:r>
              <a:rPr lang="tr-TR" dirty="0" smtClean="0">
                <a:solidFill>
                  <a:schemeClr val="tx1"/>
                </a:solidFill>
                <a:latin typeface="Times New Roman" pitchFamily="18" charset="0"/>
                <a:cs typeface="Times New Roman" pitchFamily="18" charset="0"/>
              </a:rPr>
              <a:t> = 10 da</a:t>
            </a:r>
          </a:p>
          <a:p>
            <a:pPr algn="just">
              <a:buNone/>
            </a:pPr>
            <a:r>
              <a:rPr lang="tr-TR" dirty="0" smtClean="0">
                <a:solidFill>
                  <a:schemeClr val="tx1"/>
                </a:solidFill>
                <a:latin typeface="Times New Roman" pitchFamily="18" charset="0"/>
                <a:cs typeface="Times New Roman" pitchFamily="18" charset="0"/>
              </a:rPr>
              <a:t>Bir dekara düşecek ilaçlı su miktarı = 300 / 10 = 30 L.</a:t>
            </a:r>
          </a:p>
          <a:p>
            <a:endParaRPr lang="tr-T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88640"/>
            <a:ext cx="8928991" cy="6552728"/>
          </a:xfrm>
        </p:spPr>
        <p:txBody>
          <a:bodyPr/>
          <a:lstStyle/>
          <a:p>
            <a:pPr lvl="0">
              <a:buNone/>
            </a:pPr>
            <a:r>
              <a:rPr lang="tr-TR" sz="2800" dirty="0" smtClean="0">
                <a:solidFill>
                  <a:schemeClr val="tx1"/>
                </a:solidFill>
                <a:latin typeface="Times New Roman" pitchFamily="18" charset="0"/>
                <a:cs typeface="Times New Roman" pitchFamily="18" charset="0"/>
              </a:rPr>
              <a:t>b. Dekara atılacak, depoya konacak ve tüm araziyi ilaçlamak için gerekli olan ilaç miktarını ayrı ayrı bulunuz.</a:t>
            </a:r>
          </a:p>
          <a:p>
            <a:pPr lvl="0"/>
            <a:endParaRPr lang="tr-TR" sz="2800" dirty="0" smtClean="0">
              <a:solidFill>
                <a:schemeClr val="tx1"/>
              </a:solidFill>
              <a:latin typeface="Times New Roman" pitchFamily="18" charset="0"/>
              <a:cs typeface="Times New Roman" pitchFamily="18" charset="0"/>
            </a:endParaRPr>
          </a:p>
          <a:p>
            <a:pPr>
              <a:buNone/>
            </a:pPr>
            <a:r>
              <a:rPr lang="tr-TR" sz="2800" dirty="0" smtClean="0">
                <a:solidFill>
                  <a:schemeClr val="tx1"/>
                </a:solidFill>
                <a:latin typeface="Times New Roman" pitchFamily="18" charset="0"/>
                <a:cs typeface="Times New Roman" pitchFamily="18" charset="0"/>
              </a:rPr>
              <a:t>    40 g </a:t>
            </a:r>
            <a:r>
              <a:rPr lang="tr-TR" sz="2800" dirty="0" err="1" smtClean="0">
                <a:solidFill>
                  <a:schemeClr val="tx1"/>
                </a:solidFill>
                <a:latin typeface="Times New Roman" pitchFamily="18" charset="0"/>
                <a:cs typeface="Times New Roman" pitchFamily="18" charset="0"/>
              </a:rPr>
              <a:t>ai</a:t>
            </a:r>
            <a:r>
              <a:rPr lang="tr-TR" sz="2800" dirty="0" smtClean="0">
                <a:solidFill>
                  <a:schemeClr val="tx1"/>
                </a:solidFill>
                <a:latin typeface="Times New Roman" pitchFamily="18" charset="0"/>
                <a:cs typeface="Times New Roman" pitchFamily="18" charset="0"/>
              </a:rPr>
              <a:t>	         100 g ilaçta var ise</a:t>
            </a:r>
          </a:p>
          <a:p>
            <a:pPr>
              <a:buNone/>
            </a:pPr>
            <a:r>
              <a:rPr lang="tr-TR" sz="2800" dirty="0" smtClean="0">
                <a:solidFill>
                  <a:schemeClr val="tx1"/>
                </a:solidFill>
                <a:latin typeface="Times New Roman" pitchFamily="18" charset="0"/>
                <a:cs typeface="Times New Roman" pitchFamily="18" charset="0"/>
              </a:rPr>
              <a:t>    240 g </a:t>
            </a:r>
            <a:r>
              <a:rPr lang="tr-TR" sz="2800" dirty="0" err="1" smtClean="0">
                <a:solidFill>
                  <a:schemeClr val="tx1"/>
                </a:solidFill>
                <a:latin typeface="Times New Roman" pitchFamily="18" charset="0"/>
                <a:cs typeface="Times New Roman" pitchFamily="18" charset="0"/>
              </a:rPr>
              <a:t>ai</a:t>
            </a:r>
            <a:r>
              <a:rPr lang="tr-TR" sz="2800" dirty="0" smtClean="0">
                <a:solidFill>
                  <a:schemeClr val="tx1"/>
                </a:solidFill>
                <a:latin typeface="Times New Roman" pitchFamily="18" charset="0"/>
                <a:cs typeface="Times New Roman" pitchFamily="18" charset="0"/>
              </a:rPr>
              <a:t>	         x g ilaçta vardır.</a:t>
            </a:r>
          </a:p>
          <a:p>
            <a:pPr>
              <a:buNone/>
            </a:pPr>
            <a:endParaRPr lang="tr-TR" sz="2800" dirty="0" smtClean="0">
              <a:solidFill>
                <a:schemeClr val="tx1"/>
              </a:solidFill>
              <a:latin typeface="Times New Roman" pitchFamily="18" charset="0"/>
              <a:cs typeface="Times New Roman" pitchFamily="18" charset="0"/>
            </a:endParaRPr>
          </a:p>
          <a:p>
            <a:pPr>
              <a:buNone/>
            </a:pPr>
            <a:r>
              <a:rPr lang="tr-TR" sz="2800" dirty="0" smtClean="0">
                <a:solidFill>
                  <a:schemeClr val="tx1"/>
                </a:solidFill>
                <a:latin typeface="Times New Roman" pitchFamily="18" charset="0"/>
                <a:cs typeface="Times New Roman" pitchFamily="18" charset="0"/>
              </a:rPr>
              <a:t>    x = 240x 100/40 = 600 g ilaç gerekli</a:t>
            </a:r>
          </a:p>
          <a:p>
            <a:endParaRPr lang="tr-T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541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4643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7459" name="Picture 3"/>
          <p:cNvPicPr>
            <a:picLocks noGrp="1" noChangeAspect="1" noChangeArrowheads="1"/>
          </p:cNvPicPr>
          <p:nvPr>
            <p:ph idx="1"/>
          </p:nvPr>
        </p:nvPicPr>
        <p:blipFill>
          <a:blip r:embed="rId2" cstate="print"/>
          <a:srcRect/>
          <a:stretch>
            <a:fillRect/>
          </a:stretch>
        </p:blipFill>
        <p:spPr bwMode="auto">
          <a:xfrm>
            <a:off x="107504" y="116632"/>
            <a:ext cx="9036496" cy="6624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48482" name="Picture 2"/>
          <p:cNvPicPr>
            <a:picLocks noChangeAspect="1" noChangeArrowheads="1"/>
          </p:cNvPicPr>
          <p:nvPr/>
        </p:nvPicPr>
        <p:blipFill>
          <a:blip r:embed="rId2" cstate="print"/>
          <a:srcRect/>
          <a:stretch>
            <a:fillRect/>
          </a:stretch>
        </p:blipFill>
        <p:spPr bwMode="auto">
          <a:xfrm>
            <a:off x="0" y="0"/>
            <a:ext cx="9144000" cy="6672871"/>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cstate="print"/>
          <a:srcRect/>
          <a:stretch>
            <a:fillRect/>
          </a:stretch>
        </p:blipFill>
        <p:spPr bwMode="auto">
          <a:xfrm>
            <a:off x="0" y="0"/>
            <a:ext cx="9144000" cy="6741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cstate="print"/>
          <a:srcRect/>
          <a:stretch>
            <a:fillRect/>
          </a:stretch>
        </p:blipFill>
        <p:spPr bwMode="auto">
          <a:xfrm>
            <a:off x="107504" y="116632"/>
            <a:ext cx="9036496" cy="6624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6858000"/>
          </a:xfrm>
          <a:solidFill>
            <a:schemeClr val="accent5">
              <a:lumMod val="20000"/>
              <a:lumOff val="80000"/>
            </a:schemeClr>
          </a:solidFill>
        </p:spPr>
        <p:txBody>
          <a:bodyPr>
            <a:normAutofit fontScale="90000"/>
          </a:bodyPr>
          <a:lstStyle/>
          <a:p>
            <a:pPr algn="l"/>
            <a:r>
              <a:rPr lang="tr-TR" dirty="0" smtClean="0"/>
              <a:t/>
            </a:r>
            <a:br>
              <a:rPr lang="tr-TR" dirty="0" smtClean="0"/>
            </a:br>
            <a:r>
              <a:rPr lang="tr-TR" dirty="0" smtClean="0"/>
              <a:t/>
            </a:r>
            <a:br>
              <a:rPr lang="tr-TR" dirty="0" smtClean="0"/>
            </a:br>
            <a:r>
              <a:rPr lang="tr-TR" dirty="0" smtClean="0"/>
              <a:t>                 </a:t>
            </a:r>
            <a:r>
              <a:rPr lang="tr-TR" sz="2700" b="1" dirty="0" smtClean="0">
                <a:solidFill>
                  <a:srgbClr val="FF0000"/>
                </a:solidFill>
                <a:latin typeface="+mn-lt"/>
                <a:cs typeface="Times New Roman" pitchFamily="18" charset="0"/>
              </a:rPr>
              <a:t>YASAL </a:t>
            </a:r>
            <a:r>
              <a:rPr lang="tr-TR" sz="2700" b="1" dirty="0">
                <a:solidFill>
                  <a:srgbClr val="FF0000"/>
                </a:solidFill>
                <a:latin typeface="+mn-lt"/>
                <a:cs typeface="Times New Roman" pitchFamily="18" charset="0"/>
              </a:rPr>
              <a:t>(KANUNSAL) ÖNLEMLER</a:t>
            </a:r>
            <a:br>
              <a:rPr lang="tr-TR" sz="2700" b="1" dirty="0">
                <a:solidFill>
                  <a:srgbClr val="FF0000"/>
                </a:solidFill>
                <a:latin typeface="+mn-lt"/>
                <a:cs typeface="Times New Roman" pitchFamily="18" charset="0"/>
              </a:rPr>
            </a:br>
            <a:r>
              <a:rPr lang="tr-TR" sz="2700" b="1" dirty="0" smtClean="0">
                <a:solidFill>
                  <a:srgbClr val="FF0000"/>
                </a:solidFill>
                <a:latin typeface="+mn-lt"/>
              </a:rPr>
              <a:t>                              </a:t>
            </a:r>
            <a:r>
              <a:rPr lang="tr-TR" sz="2700" b="1" dirty="0" smtClean="0">
                <a:solidFill>
                  <a:schemeClr val="tx1"/>
                </a:solidFill>
                <a:latin typeface="+mn-lt"/>
                <a:cs typeface="Times New Roman" pitchFamily="18" charset="0"/>
              </a:rPr>
              <a:t>İç Karantinaya Tabi Hastalıklar</a:t>
            </a:r>
            <a:br>
              <a:rPr lang="tr-TR" sz="2700" b="1" dirty="0" smtClean="0">
                <a:solidFill>
                  <a:schemeClr val="tx1"/>
                </a:solidFill>
                <a:latin typeface="+mn-lt"/>
                <a:cs typeface="Times New Roman" pitchFamily="18" charset="0"/>
              </a:rPr>
            </a:br>
            <a:r>
              <a:rPr lang="tr-TR" sz="2700" b="1" dirty="0" smtClean="0">
                <a:solidFill>
                  <a:srgbClr val="0070C0"/>
                </a:solidFill>
                <a:latin typeface="+mn-lt"/>
                <a:cs typeface="Times New Roman" pitchFamily="18" charset="0"/>
              </a:rPr>
              <a:t>VİRÜSLER: </a:t>
            </a:r>
            <a:r>
              <a:rPr lang="tr-TR" sz="2700" b="1" dirty="0">
                <a:solidFill>
                  <a:schemeClr val="tx1"/>
                </a:solidFill>
                <a:latin typeface="+mn-lt"/>
                <a:cs typeface="Times New Roman" pitchFamily="18" charset="0"/>
              </a:rPr>
              <a:t/>
            </a:r>
            <a:br>
              <a:rPr lang="tr-TR" sz="2700" b="1" dirty="0">
                <a:solidFill>
                  <a:schemeClr val="tx1"/>
                </a:solidFill>
                <a:latin typeface="+mn-lt"/>
                <a:cs typeface="Times New Roman" pitchFamily="18" charset="0"/>
              </a:rPr>
            </a:br>
            <a:r>
              <a:rPr lang="tr-TR" sz="2700" b="1" dirty="0" smtClean="0">
                <a:solidFill>
                  <a:schemeClr val="tx1"/>
                </a:solidFill>
                <a:latin typeface="+mn-lt"/>
                <a:cs typeface="Times New Roman" pitchFamily="18" charset="0"/>
              </a:rPr>
              <a:t>11- </a:t>
            </a:r>
            <a:r>
              <a:rPr lang="tr-TR" sz="2700" dirty="0" err="1" smtClean="0">
                <a:solidFill>
                  <a:schemeClr val="tx1"/>
                </a:solidFill>
                <a:latin typeface="+mn-lt"/>
                <a:cs typeface="Times New Roman" pitchFamily="18" charset="0"/>
              </a:rPr>
              <a:t>Plum</a:t>
            </a:r>
            <a:r>
              <a:rPr lang="tr-TR" sz="2700" dirty="0" smtClean="0">
                <a:solidFill>
                  <a:schemeClr val="tx1"/>
                </a:solidFill>
                <a:latin typeface="+mn-lt"/>
                <a:cs typeface="Times New Roman" pitchFamily="18" charset="0"/>
              </a:rPr>
              <a:t> </a:t>
            </a:r>
            <a:r>
              <a:rPr lang="tr-TR" sz="2700" dirty="0" err="1">
                <a:solidFill>
                  <a:schemeClr val="tx1"/>
                </a:solidFill>
                <a:latin typeface="+mn-lt"/>
                <a:cs typeface="Times New Roman" pitchFamily="18" charset="0"/>
              </a:rPr>
              <a:t>pox</a:t>
            </a:r>
            <a:r>
              <a:rPr lang="tr-TR" sz="2700" dirty="0">
                <a:solidFill>
                  <a:schemeClr val="tx1"/>
                </a:solidFill>
                <a:latin typeface="+mn-lt"/>
                <a:cs typeface="Times New Roman" pitchFamily="18" charset="0"/>
              </a:rPr>
              <a:t> </a:t>
            </a:r>
            <a:r>
              <a:rPr lang="tr-TR" sz="2700" dirty="0" err="1" smtClean="0">
                <a:solidFill>
                  <a:schemeClr val="tx1"/>
                </a:solidFill>
                <a:latin typeface="+mn-lt"/>
                <a:cs typeface="Times New Roman" pitchFamily="18" charset="0"/>
              </a:rPr>
              <a:t>potyvirus</a:t>
            </a:r>
            <a:r>
              <a:rPr lang="tr-TR" sz="2700" dirty="0" smtClean="0">
                <a:solidFill>
                  <a:schemeClr val="tx1"/>
                </a:solidFill>
                <a:latin typeface="+mn-lt"/>
                <a:cs typeface="Times New Roman" pitchFamily="18" charset="0"/>
              </a:rPr>
              <a:t> (Erik ve şeftalide Şarka </a:t>
            </a:r>
            <a:r>
              <a:rPr lang="tr-TR" sz="2700" dirty="0">
                <a:solidFill>
                  <a:schemeClr val="tx1"/>
                </a:solidFill>
                <a:latin typeface="+mn-lt"/>
                <a:cs typeface="Times New Roman" pitchFamily="18" charset="0"/>
              </a:rPr>
              <a:t>virüsü)</a:t>
            </a:r>
            <a:br>
              <a:rPr lang="tr-TR" sz="2700" dirty="0">
                <a:solidFill>
                  <a:schemeClr val="tx1"/>
                </a:solidFill>
                <a:latin typeface="+mn-lt"/>
                <a:cs typeface="Times New Roman" pitchFamily="18" charset="0"/>
              </a:rPr>
            </a:br>
            <a:r>
              <a:rPr lang="tr-TR" sz="2700" b="1" dirty="0">
                <a:solidFill>
                  <a:schemeClr val="tx1"/>
                </a:solidFill>
                <a:latin typeface="+mn-lt"/>
                <a:cs typeface="Times New Roman" pitchFamily="18" charset="0"/>
              </a:rPr>
              <a:t>12- </a:t>
            </a:r>
            <a:r>
              <a:rPr lang="tr-TR" sz="2700" dirty="0" err="1">
                <a:solidFill>
                  <a:schemeClr val="tx1"/>
                </a:solidFill>
                <a:latin typeface="+mn-lt"/>
                <a:cs typeface="Times New Roman" pitchFamily="18" charset="0"/>
              </a:rPr>
              <a:t>Potato</a:t>
            </a:r>
            <a:r>
              <a:rPr lang="tr-TR" sz="2700" dirty="0">
                <a:solidFill>
                  <a:schemeClr val="tx1"/>
                </a:solidFill>
                <a:latin typeface="+mn-lt"/>
                <a:cs typeface="Times New Roman" pitchFamily="18" charset="0"/>
              </a:rPr>
              <a:t> A </a:t>
            </a:r>
            <a:r>
              <a:rPr lang="tr-TR" sz="2700" dirty="0" err="1" smtClean="0">
                <a:solidFill>
                  <a:schemeClr val="tx1"/>
                </a:solidFill>
                <a:latin typeface="+mn-lt"/>
                <a:cs typeface="Times New Roman" pitchFamily="18" charset="0"/>
              </a:rPr>
              <a:t>potyvirus</a:t>
            </a:r>
            <a:r>
              <a:rPr lang="tr-TR" sz="2700" dirty="0" smtClean="0">
                <a:solidFill>
                  <a:schemeClr val="tx1"/>
                </a:solidFill>
                <a:latin typeface="+mn-lt"/>
                <a:cs typeface="Times New Roman" pitchFamily="18" charset="0"/>
              </a:rPr>
              <a:t>(Patates </a:t>
            </a:r>
            <a:r>
              <a:rPr lang="tr-TR" sz="2700" dirty="0">
                <a:solidFill>
                  <a:schemeClr val="tx1"/>
                </a:solidFill>
                <a:latin typeface="+mn-lt"/>
                <a:cs typeface="Times New Roman" pitchFamily="18" charset="0"/>
              </a:rPr>
              <a:t>A virüsü)</a:t>
            </a:r>
            <a:br>
              <a:rPr lang="tr-TR" sz="2700" dirty="0">
                <a:solidFill>
                  <a:schemeClr val="tx1"/>
                </a:solidFill>
                <a:latin typeface="+mn-lt"/>
                <a:cs typeface="Times New Roman" pitchFamily="18" charset="0"/>
              </a:rPr>
            </a:br>
            <a:r>
              <a:rPr lang="tr-TR" sz="2700" b="1" dirty="0">
                <a:solidFill>
                  <a:schemeClr val="tx1"/>
                </a:solidFill>
                <a:latin typeface="+mn-lt"/>
                <a:cs typeface="Times New Roman" pitchFamily="18" charset="0"/>
              </a:rPr>
              <a:t>13- </a:t>
            </a:r>
            <a:r>
              <a:rPr lang="tr-TR" sz="2700" dirty="0" err="1">
                <a:solidFill>
                  <a:schemeClr val="tx1"/>
                </a:solidFill>
                <a:latin typeface="+mn-lt"/>
                <a:cs typeface="Times New Roman" pitchFamily="18" charset="0"/>
              </a:rPr>
              <a:t>Potato</a:t>
            </a:r>
            <a:r>
              <a:rPr lang="tr-TR" sz="2700" dirty="0">
                <a:solidFill>
                  <a:schemeClr val="tx1"/>
                </a:solidFill>
                <a:latin typeface="+mn-lt"/>
                <a:cs typeface="Times New Roman" pitchFamily="18" charset="0"/>
              </a:rPr>
              <a:t> </a:t>
            </a:r>
            <a:r>
              <a:rPr lang="tr-TR" sz="2700" dirty="0" err="1">
                <a:solidFill>
                  <a:schemeClr val="tx1"/>
                </a:solidFill>
                <a:latin typeface="+mn-lt"/>
                <a:cs typeface="Times New Roman" pitchFamily="18" charset="0"/>
              </a:rPr>
              <a:t>leafroll</a:t>
            </a:r>
            <a:r>
              <a:rPr lang="tr-TR" sz="2700" dirty="0">
                <a:solidFill>
                  <a:schemeClr val="tx1"/>
                </a:solidFill>
                <a:latin typeface="+mn-lt"/>
                <a:cs typeface="Times New Roman" pitchFamily="18" charset="0"/>
              </a:rPr>
              <a:t> </a:t>
            </a:r>
            <a:r>
              <a:rPr lang="tr-TR" sz="2700" dirty="0" err="1" smtClean="0">
                <a:solidFill>
                  <a:schemeClr val="tx1"/>
                </a:solidFill>
                <a:latin typeface="+mn-lt"/>
                <a:cs typeface="Times New Roman" pitchFamily="18" charset="0"/>
              </a:rPr>
              <a:t>polerovirus</a:t>
            </a:r>
            <a:r>
              <a:rPr lang="tr-TR" sz="2700" dirty="0" smtClean="0">
                <a:solidFill>
                  <a:schemeClr val="tx1"/>
                </a:solidFill>
                <a:latin typeface="+mn-lt"/>
                <a:cs typeface="Times New Roman" pitchFamily="18" charset="0"/>
              </a:rPr>
              <a:t> (Patates </a:t>
            </a:r>
            <a:r>
              <a:rPr lang="tr-TR" sz="2700" dirty="0">
                <a:solidFill>
                  <a:schemeClr val="tx1"/>
                </a:solidFill>
                <a:latin typeface="+mn-lt"/>
                <a:cs typeface="Times New Roman" pitchFamily="18" charset="0"/>
              </a:rPr>
              <a:t>yaprak kıvrılma virüsü)</a:t>
            </a:r>
            <a:r>
              <a:rPr lang="tr-TR" sz="2700" b="1" dirty="0">
                <a:solidFill>
                  <a:schemeClr val="tx1"/>
                </a:solidFill>
                <a:latin typeface="+mn-lt"/>
                <a:cs typeface="Times New Roman" pitchFamily="18" charset="0"/>
              </a:rPr>
              <a:t/>
            </a:r>
            <a:br>
              <a:rPr lang="tr-TR" sz="2700" b="1" dirty="0">
                <a:solidFill>
                  <a:schemeClr val="tx1"/>
                </a:solidFill>
                <a:latin typeface="+mn-lt"/>
                <a:cs typeface="Times New Roman" pitchFamily="18" charset="0"/>
              </a:rPr>
            </a:br>
            <a:r>
              <a:rPr lang="tr-TR" sz="2700" b="1" dirty="0" smtClean="0">
                <a:solidFill>
                  <a:schemeClr val="tx1"/>
                </a:solidFill>
                <a:latin typeface="+mn-lt"/>
                <a:cs typeface="Times New Roman" pitchFamily="18" charset="0"/>
              </a:rPr>
              <a:t>14-</a:t>
            </a:r>
            <a:r>
              <a:rPr lang="tr-TR" sz="2700" b="1" dirty="0">
                <a:solidFill>
                  <a:schemeClr val="tx1"/>
                </a:solidFill>
                <a:latin typeface="+mn-lt"/>
                <a:cs typeface="Times New Roman" pitchFamily="18" charset="0"/>
              </a:rPr>
              <a:t> </a:t>
            </a:r>
            <a:r>
              <a:rPr lang="tr-TR" sz="2700" dirty="0" err="1" smtClean="0">
                <a:solidFill>
                  <a:schemeClr val="tx1"/>
                </a:solidFill>
                <a:latin typeface="+mn-lt"/>
                <a:cs typeface="Times New Roman" pitchFamily="18" charset="0"/>
              </a:rPr>
              <a:t>Potato</a:t>
            </a:r>
            <a:r>
              <a:rPr lang="tr-TR" sz="2700" dirty="0" smtClean="0">
                <a:solidFill>
                  <a:schemeClr val="tx1"/>
                </a:solidFill>
                <a:latin typeface="+mn-lt"/>
                <a:cs typeface="Times New Roman" pitchFamily="18" charset="0"/>
              </a:rPr>
              <a:t> </a:t>
            </a:r>
            <a:r>
              <a:rPr lang="tr-TR" sz="2700" dirty="0">
                <a:solidFill>
                  <a:schemeClr val="tx1"/>
                </a:solidFill>
                <a:latin typeface="+mn-lt"/>
                <a:cs typeface="Times New Roman" pitchFamily="18" charset="0"/>
              </a:rPr>
              <a:t>M </a:t>
            </a:r>
            <a:r>
              <a:rPr lang="tr-TR" sz="2700" dirty="0" err="1" smtClean="0">
                <a:solidFill>
                  <a:schemeClr val="tx1"/>
                </a:solidFill>
                <a:latin typeface="+mn-lt"/>
                <a:cs typeface="Times New Roman" pitchFamily="18" charset="0"/>
              </a:rPr>
              <a:t>carlavirus</a:t>
            </a:r>
            <a:r>
              <a:rPr lang="tr-TR" sz="2700" dirty="0" smtClean="0">
                <a:solidFill>
                  <a:schemeClr val="tx1"/>
                </a:solidFill>
                <a:latin typeface="+mn-lt"/>
                <a:cs typeface="Times New Roman" pitchFamily="18" charset="0"/>
              </a:rPr>
              <a:t> (Patates </a:t>
            </a:r>
            <a:r>
              <a:rPr lang="tr-TR" sz="2700" dirty="0">
                <a:solidFill>
                  <a:schemeClr val="tx1"/>
                </a:solidFill>
                <a:latin typeface="+mn-lt"/>
                <a:cs typeface="Times New Roman" pitchFamily="18" charset="0"/>
              </a:rPr>
              <a:t>M virüsü)</a:t>
            </a:r>
            <a:r>
              <a:rPr lang="tr-TR" sz="2700" b="1" dirty="0">
                <a:solidFill>
                  <a:schemeClr val="tx1"/>
                </a:solidFill>
                <a:latin typeface="+mn-lt"/>
                <a:cs typeface="Times New Roman" pitchFamily="18" charset="0"/>
              </a:rPr>
              <a:t/>
            </a:r>
            <a:br>
              <a:rPr lang="tr-TR" sz="2700" b="1" dirty="0">
                <a:solidFill>
                  <a:schemeClr val="tx1"/>
                </a:solidFill>
                <a:latin typeface="+mn-lt"/>
                <a:cs typeface="Times New Roman" pitchFamily="18" charset="0"/>
              </a:rPr>
            </a:br>
            <a:r>
              <a:rPr lang="tr-TR" sz="2700" b="1" dirty="0" smtClean="0">
                <a:solidFill>
                  <a:schemeClr val="tx1"/>
                </a:solidFill>
                <a:latin typeface="+mn-lt"/>
                <a:cs typeface="Times New Roman" pitchFamily="18" charset="0"/>
              </a:rPr>
              <a:t>15- </a:t>
            </a:r>
            <a:r>
              <a:rPr lang="pt-BR" sz="2700" dirty="0">
                <a:solidFill>
                  <a:schemeClr val="tx1"/>
                </a:solidFill>
                <a:latin typeface="+mn-lt"/>
                <a:cs typeface="Times New Roman" pitchFamily="18" charset="0"/>
              </a:rPr>
              <a:t>Potato X </a:t>
            </a:r>
            <a:r>
              <a:rPr lang="pt-BR" sz="2700" dirty="0" smtClean="0">
                <a:solidFill>
                  <a:schemeClr val="tx1"/>
                </a:solidFill>
                <a:latin typeface="+mn-lt"/>
                <a:cs typeface="Times New Roman" pitchFamily="18" charset="0"/>
              </a:rPr>
              <a:t>potexvirus</a:t>
            </a:r>
            <a:r>
              <a:rPr lang="tr-TR" sz="2700" dirty="0" smtClean="0">
                <a:solidFill>
                  <a:schemeClr val="tx1"/>
                </a:solidFill>
                <a:latin typeface="+mn-lt"/>
                <a:cs typeface="Times New Roman" pitchFamily="18" charset="0"/>
              </a:rPr>
              <a:t> </a:t>
            </a:r>
            <a:r>
              <a:rPr lang="pt-BR" sz="2700" dirty="0" smtClean="0">
                <a:solidFill>
                  <a:schemeClr val="tx1"/>
                </a:solidFill>
                <a:latin typeface="+mn-lt"/>
                <a:cs typeface="Times New Roman" pitchFamily="18" charset="0"/>
              </a:rPr>
              <a:t>(Patates </a:t>
            </a:r>
            <a:r>
              <a:rPr lang="pt-BR" sz="2700" dirty="0">
                <a:solidFill>
                  <a:schemeClr val="tx1"/>
                </a:solidFill>
                <a:latin typeface="+mn-lt"/>
                <a:cs typeface="Times New Roman" pitchFamily="18" charset="0"/>
              </a:rPr>
              <a:t>X virüsü)</a:t>
            </a:r>
            <a:br>
              <a:rPr lang="pt-BR" sz="2700" dirty="0">
                <a:solidFill>
                  <a:schemeClr val="tx1"/>
                </a:solidFill>
                <a:latin typeface="+mn-lt"/>
                <a:cs typeface="Times New Roman" pitchFamily="18" charset="0"/>
              </a:rPr>
            </a:br>
            <a:r>
              <a:rPr lang="tr-TR" sz="2700" b="1" dirty="0" smtClean="0">
                <a:solidFill>
                  <a:schemeClr val="tx1"/>
                </a:solidFill>
                <a:latin typeface="+mn-lt"/>
                <a:cs typeface="Times New Roman" pitchFamily="18" charset="0"/>
              </a:rPr>
              <a:t>16- </a:t>
            </a:r>
            <a:r>
              <a:rPr lang="es-ES" sz="2700" dirty="0">
                <a:solidFill>
                  <a:schemeClr val="tx1"/>
                </a:solidFill>
                <a:latin typeface="+mn-lt"/>
                <a:cs typeface="Times New Roman" pitchFamily="18" charset="0"/>
              </a:rPr>
              <a:t>Potato Y potyvirus </a:t>
            </a:r>
            <a:r>
              <a:rPr lang="es-ES" sz="2700" dirty="0" smtClean="0">
                <a:solidFill>
                  <a:schemeClr val="tx1"/>
                </a:solidFill>
                <a:latin typeface="+mn-lt"/>
                <a:cs typeface="Times New Roman" pitchFamily="18" charset="0"/>
              </a:rPr>
              <a:t>(Patates </a:t>
            </a:r>
            <a:r>
              <a:rPr lang="es-ES" sz="2700" dirty="0">
                <a:solidFill>
                  <a:schemeClr val="tx1"/>
                </a:solidFill>
                <a:latin typeface="+mn-lt"/>
                <a:cs typeface="Times New Roman" pitchFamily="18" charset="0"/>
              </a:rPr>
              <a:t>Y virüsü)</a:t>
            </a:r>
            <a:r>
              <a:rPr lang="es-ES" sz="2700" b="1" dirty="0">
                <a:solidFill>
                  <a:schemeClr val="tx1"/>
                </a:solidFill>
                <a:latin typeface="+mn-lt"/>
                <a:cs typeface="Times New Roman" pitchFamily="18" charset="0"/>
              </a:rPr>
              <a:t/>
            </a:r>
            <a:br>
              <a:rPr lang="es-ES" sz="2700" b="1" dirty="0">
                <a:solidFill>
                  <a:schemeClr val="tx1"/>
                </a:solidFill>
                <a:latin typeface="+mn-lt"/>
                <a:cs typeface="Times New Roman" pitchFamily="18" charset="0"/>
              </a:rPr>
            </a:br>
            <a:r>
              <a:rPr lang="tr-TR" sz="2700" b="1" dirty="0">
                <a:solidFill>
                  <a:schemeClr val="tx1"/>
                </a:solidFill>
                <a:latin typeface="+mn-lt"/>
                <a:cs typeface="Times New Roman" pitchFamily="18" charset="0"/>
              </a:rPr>
              <a:t>17- </a:t>
            </a:r>
            <a:r>
              <a:rPr lang="tr-TR" sz="2700" dirty="0" err="1">
                <a:solidFill>
                  <a:schemeClr val="tx1"/>
                </a:solidFill>
                <a:latin typeface="+mn-lt"/>
                <a:cs typeface="Times New Roman" pitchFamily="18" charset="0"/>
              </a:rPr>
              <a:t>Prune</a:t>
            </a:r>
            <a:r>
              <a:rPr lang="tr-TR" sz="2700" dirty="0">
                <a:solidFill>
                  <a:schemeClr val="tx1"/>
                </a:solidFill>
                <a:latin typeface="+mn-lt"/>
                <a:cs typeface="Times New Roman" pitchFamily="18" charset="0"/>
              </a:rPr>
              <a:t> </a:t>
            </a:r>
            <a:r>
              <a:rPr lang="tr-TR" sz="2700" dirty="0" err="1">
                <a:solidFill>
                  <a:schemeClr val="tx1"/>
                </a:solidFill>
                <a:latin typeface="+mn-lt"/>
                <a:cs typeface="Times New Roman" pitchFamily="18" charset="0"/>
              </a:rPr>
              <a:t>dwarf</a:t>
            </a:r>
            <a:r>
              <a:rPr lang="tr-TR" sz="2700" dirty="0">
                <a:solidFill>
                  <a:schemeClr val="tx1"/>
                </a:solidFill>
                <a:latin typeface="+mn-lt"/>
                <a:cs typeface="Times New Roman" pitchFamily="18" charset="0"/>
              </a:rPr>
              <a:t> </a:t>
            </a:r>
            <a:r>
              <a:rPr lang="tr-TR" sz="2700" dirty="0" err="1" smtClean="0">
                <a:solidFill>
                  <a:schemeClr val="tx1"/>
                </a:solidFill>
                <a:latin typeface="+mn-lt"/>
                <a:cs typeface="Times New Roman" pitchFamily="18" charset="0"/>
              </a:rPr>
              <a:t>ilarvirus</a:t>
            </a:r>
            <a:r>
              <a:rPr lang="tr-TR" sz="2700" dirty="0" smtClean="0">
                <a:solidFill>
                  <a:schemeClr val="tx1"/>
                </a:solidFill>
                <a:latin typeface="+mn-lt"/>
                <a:cs typeface="Times New Roman" pitchFamily="18" charset="0"/>
              </a:rPr>
              <a:t> (Erik </a:t>
            </a:r>
            <a:r>
              <a:rPr lang="tr-TR" sz="2700" dirty="0">
                <a:solidFill>
                  <a:schemeClr val="tx1"/>
                </a:solidFill>
                <a:latin typeface="+mn-lt"/>
                <a:cs typeface="Times New Roman" pitchFamily="18" charset="0"/>
              </a:rPr>
              <a:t>cücelik virüsü)</a:t>
            </a:r>
            <a:br>
              <a:rPr lang="tr-TR" sz="2700" dirty="0">
                <a:solidFill>
                  <a:schemeClr val="tx1"/>
                </a:solidFill>
                <a:latin typeface="+mn-lt"/>
                <a:cs typeface="Times New Roman" pitchFamily="18" charset="0"/>
              </a:rPr>
            </a:br>
            <a:r>
              <a:rPr lang="tr-TR" sz="2700" b="1" dirty="0">
                <a:solidFill>
                  <a:schemeClr val="tx1"/>
                </a:solidFill>
                <a:latin typeface="+mn-lt"/>
                <a:cs typeface="Times New Roman" pitchFamily="18" charset="0"/>
              </a:rPr>
              <a:t>18- </a:t>
            </a:r>
            <a:r>
              <a:rPr lang="tr-TR" sz="2700" dirty="0">
                <a:solidFill>
                  <a:schemeClr val="tx1"/>
                </a:solidFill>
                <a:latin typeface="+mn-lt"/>
                <a:cs typeface="Times New Roman" pitchFamily="18" charset="0"/>
              </a:rPr>
              <a:t>Prunus </a:t>
            </a:r>
            <a:r>
              <a:rPr lang="tr-TR" sz="2700" dirty="0" err="1">
                <a:solidFill>
                  <a:schemeClr val="tx1"/>
                </a:solidFill>
                <a:latin typeface="+mn-lt"/>
                <a:cs typeface="Times New Roman" pitchFamily="18" charset="0"/>
              </a:rPr>
              <a:t>necrotic</a:t>
            </a:r>
            <a:r>
              <a:rPr lang="tr-TR" sz="2700" dirty="0">
                <a:solidFill>
                  <a:schemeClr val="tx1"/>
                </a:solidFill>
                <a:latin typeface="+mn-lt"/>
                <a:cs typeface="Times New Roman" pitchFamily="18" charset="0"/>
              </a:rPr>
              <a:t> </a:t>
            </a:r>
            <a:r>
              <a:rPr lang="tr-TR" sz="2700" dirty="0" err="1">
                <a:solidFill>
                  <a:schemeClr val="tx1"/>
                </a:solidFill>
                <a:latin typeface="+mn-lt"/>
                <a:cs typeface="Times New Roman" pitchFamily="18" charset="0"/>
              </a:rPr>
              <a:t>ringspot</a:t>
            </a:r>
            <a:r>
              <a:rPr lang="tr-TR" sz="2700" dirty="0">
                <a:solidFill>
                  <a:schemeClr val="tx1"/>
                </a:solidFill>
                <a:latin typeface="+mn-lt"/>
                <a:cs typeface="Times New Roman" pitchFamily="18" charset="0"/>
              </a:rPr>
              <a:t> </a:t>
            </a:r>
            <a:r>
              <a:rPr lang="tr-TR" sz="2700" dirty="0" err="1" smtClean="0">
                <a:solidFill>
                  <a:schemeClr val="tx1"/>
                </a:solidFill>
                <a:latin typeface="+mn-lt"/>
                <a:cs typeface="Times New Roman" pitchFamily="18" charset="0"/>
              </a:rPr>
              <a:t>ilarvirus</a:t>
            </a:r>
            <a:r>
              <a:rPr lang="tr-TR" sz="2700" dirty="0">
                <a:solidFill>
                  <a:schemeClr val="tx1"/>
                </a:solidFill>
                <a:latin typeface="+mn-lt"/>
                <a:cs typeface="Times New Roman" pitchFamily="18" charset="0"/>
              </a:rPr>
              <a:t> </a:t>
            </a:r>
            <a:r>
              <a:rPr lang="tr-TR" sz="2700" dirty="0" smtClean="0">
                <a:solidFill>
                  <a:schemeClr val="tx1"/>
                </a:solidFill>
                <a:latin typeface="+mn-lt"/>
                <a:cs typeface="Times New Roman" pitchFamily="18" charset="0"/>
              </a:rPr>
              <a:t>(Erik </a:t>
            </a:r>
            <a:r>
              <a:rPr lang="tr-TR" sz="2700" dirty="0">
                <a:solidFill>
                  <a:schemeClr val="tx1"/>
                </a:solidFill>
                <a:latin typeface="+mn-lt"/>
                <a:cs typeface="Times New Roman" pitchFamily="18" charset="0"/>
              </a:rPr>
              <a:t>nekrotik halkalı leke virüsü</a:t>
            </a:r>
            <a:r>
              <a:rPr lang="tr-TR" sz="2700" dirty="0" smtClean="0">
                <a:solidFill>
                  <a:schemeClr val="tx1"/>
                </a:solidFill>
                <a:latin typeface="+mn-lt"/>
                <a:cs typeface="Times New Roman" pitchFamily="18" charset="0"/>
              </a:rPr>
              <a:t>) ahududu ve </a:t>
            </a:r>
            <a:r>
              <a:rPr lang="tr-TR" sz="2700" i="1" dirty="0" smtClean="0">
                <a:solidFill>
                  <a:schemeClr val="tx1"/>
                </a:solidFill>
                <a:latin typeface="+mn-lt"/>
                <a:cs typeface="Times New Roman" pitchFamily="18" charset="0"/>
              </a:rPr>
              <a:t>Prunus</a:t>
            </a:r>
            <a:r>
              <a:rPr lang="tr-TR" sz="2700" dirty="0" smtClean="0">
                <a:solidFill>
                  <a:schemeClr val="tx1"/>
                </a:solidFill>
                <a:latin typeface="+mn-lt"/>
                <a:cs typeface="Times New Roman" pitchFamily="18" charset="0"/>
              </a:rPr>
              <a:t> </a:t>
            </a:r>
            <a:r>
              <a:rPr lang="tr-TR" sz="2700" dirty="0" err="1" smtClean="0">
                <a:solidFill>
                  <a:schemeClr val="tx1"/>
                </a:solidFill>
                <a:latin typeface="+mn-lt"/>
                <a:cs typeface="Times New Roman" pitchFamily="18" charset="0"/>
              </a:rPr>
              <a:t>spp</a:t>
            </a:r>
            <a:r>
              <a:rPr lang="tr-TR" sz="2700" dirty="0" smtClean="0">
                <a:solidFill>
                  <a:schemeClr val="tx1"/>
                </a:solidFill>
                <a:latin typeface="+mn-lt"/>
                <a:cs typeface="Times New Roman" pitchFamily="18" charset="0"/>
              </a:rPr>
              <a:t>.’de</a:t>
            </a:r>
            <a:br>
              <a:rPr lang="tr-TR" sz="2700" dirty="0" smtClean="0">
                <a:solidFill>
                  <a:schemeClr val="tx1"/>
                </a:solidFill>
                <a:latin typeface="+mn-lt"/>
                <a:cs typeface="Times New Roman" pitchFamily="18" charset="0"/>
              </a:rPr>
            </a:br>
            <a:r>
              <a:rPr lang="tr-TR" sz="2700" b="1" dirty="0">
                <a:solidFill>
                  <a:schemeClr val="tx1"/>
                </a:solidFill>
                <a:latin typeface="+mn-lt"/>
                <a:cs typeface="Times New Roman" pitchFamily="18" charset="0"/>
              </a:rPr>
              <a:t>19- </a:t>
            </a:r>
            <a:r>
              <a:rPr lang="tr-TR" sz="2700" dirty="0">
                <a:solidFill>
                  <a:schemeClr val="tx1"/>
                </a:solidFill>
                <a:latin typeface="+mn-lt"/>
                <a:cs typeface="Times New Roman" pitchFamily="18" charset="0"/>
              </a:rPr>
              <a:t>Raspberry </a:t>
            </a:r>
            <a:r>
              <a:rPr lang="tr-TR" sz="2700" dirty="0" err="1">
                <a:solidFill>
                  <a:schemeClr val="tx1"/>
                </a:solidFill>
                <a:latin typeface="+mn-lt"/>
                <a:cs typeface="Times New Roman" pitchFamily="18" charset="0"/>
              </a:rPr>
              <a:t>ringspot</a:t>
            </a:r>
            <a:r>
              <a:rPr lang="tr-TR" sz="2700" dirty="0">
                <a:solidFill>
                  <a:schemeClr val="tx1"/>
                </a:solidFill>
                <a:latin typeface="+mn-lt"/>
                <a:cs typeface="Times New Roman" pitchFamily="18" charset="0"/>
              </a:rPr>
              <a:t> </a:t>
            </a:r>
            <a:r>
              <a:rPr lang="tr-TR" sz="2700" dirty="0" smtClean="0">
                <a:solidFill>
                  <a:schemeClr val="tx1"/>
                </a:solidFill>
                <a:latin typeface="+mn-lt"/>
                <a:cs typeface="Times New Roman" pitchFamily="18" charset="0"/>
              </a:rPr>
              <a:t>nepovirus (Ahududu </a:t>
            </a:r>
            <a:r>
              <a:rPr lang="tr-TR" sz="2700" dirty="0">
                <a:solidFill>
                  <a:schemeClr val="tx1"/>
                </a:solidFill>
                <a:latin typeface="+mn-lt"/>
                <a:cs typeface="Times New Roman" pitchFamily="18" charset="0"/>
              </a:rPr>
              <a:t>halkalı leke virüsü</a:t>
            </a:r>
            <a:r>
              <a:rPr lang="tr-TR" sz="2700" dirty="0" smtClean="0">
                <a:solidFill>
                  <a:schemeClr val="tx1"/>
                </a:solidFill>
                <a:latin typeface="+mn-lt"/>
                <a:cs typeface="Times New Roman" pitchFamily="18" charset="0"/>
              </a:rPr>
              <a:t>)</a:t>
            </a:r>
            <a:br>
              <a:rPr lang="tr-TR" sz="2700" dirty="0" smtClean="0">
                <a:solidFill>
                  <a:schemeClr val="tx1"/>
                </a:solidFill>
                <a:latin typeface="+mn-lt"/>
                <a:cs typeface="Times New Roman" pitchFamily="18" charset="0"/>
              </a:rPr>
            </a:br>
            <a:r>
              <a:rPr lang="tr-TR" sz="2700" dirty="0">
                <a:solidFill>
                  <a:schemeClr val="tx1"/>
                </a:solidFill>
                <a:latin typeface="+mn-lt"/>
              </a:rPr>
              <a:t/>
            </a:r>
            <a:br>
              <a:rPr lang="tr-TR" sz="2700" dirty="0">
                <a:solidFill>
                  <a:schemeClr val="tx1"/>
                </a:solidFill>
                <a:latin typeface="+mn-lt"/>
              </a:rPr>
            </a:br>
            <a:r>
              <a:rPr lang="tr-TR" sz="2700" dirty="0" smtClean="0">
                <a:solidFill>
                  <a:schemeClr val="tx1"/>
                </a:solidFill>
              </a:rPr>
              <a:t/>
            </a:r>
            <a:br>
              <a:rPr lang="tr-TR" sz="2700" dirty="0" smtClean="0">
                <a:solidFill>
                  <a:schemeClr val="tx1"/>
                </a:solidFill>
              </a:rPr>
            </a:br>
            <a:r>
              <a:rPr lang="tr-TR" sz="3100" b="1" dirty="0" smtClean="0">
                <a:solidFill>
                  <a:schemeClr val="tx1"/>
                </a:solidFill>
              </a:rPr>
              <a:t/>
            </a:r>
            <a:br>
              <a:rPr lang="tr-TR" sz="3100" b="1" dirty="0" smtClean="0">
                <a:solidFill>
                  <a:schemeClr val="tx1"/>
                </a:solidFill>
              </a:rPr>
            </a:br>
            <a:r>
              <a:rPr lang="tr-TR" sz="3100" b="1" dirty="0">
                <a:solidFill>
                  <a:schemeClr val="tx1"/>
                </a:solidFill>
              </a:rPr>
              <a:t/>
            </a:r>
            <a:br>
              <a:rPr lang="tr-TR" sz="3100" b="1" dirty="0">
                <a:solidFill>
                  <a:schemeClr val="tx1"/>
                </a:solidFill>
              </a:rPr>
            </a:br>
            <a:endParaRPr lang="tr-TR" sz="3100" b="1" dirty="0">
              <a:solidFill>
                <a:schemeClr val="tx1"/>
              </a:solidFill>
            </a:endParaRPr>
          </a:p>
        </p:txBody>
      </p:sp>
    </p:spTree>
    <p:extLst>
      <p:ext uri="{BB962C8B-B14F-4D97-AF65-F5344CB8AC3E}">
        <p14:creationId xmlns:p14="http://schemas.microsoft.com/office/powerpoint/2010/main" val="3276523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cstate="print"/>
          <a:srcRect/>
          <a:stretch>
            <a:fillRect/>
          </a:stretch>
        </p:blipFill>
        <p:spPr bwMode="auto">
          <a:xfrm>
            <a:off x="0" y="0"/>
            <a:ext cx="9144000" cy="5013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cstate="print"/>
          <a:srcRect/>
          <a:stretch>
            <a:fillRect/>
          </a:stretch>
        </p:blipFill>
        <p:spPr bwMode="auto">
          <a:xfrm>
            <a:off x="179512" y="188640"/>
            <a:ext cx="8856984" cy="64807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0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1925</TotalTime>
  <Words>8525</Words>
  <Application>Microsoft Office PowerPoint</Application>
  <PresentationFormat>Ekran Gösterisi (4:3)</PresentationFormat>
  <Paragraphs>735</Paragraphs>
  <Slides>92</Slides>
  <Notes>13</Notes>
  <HiddenSlides>0</HiddenSlides>
  <MMClips>0</MMClips>
  <ScaleCrop>false</ScaleCrop>
  <HeadingPairs>
    <vt:vector size="4" baseType="variant">
      <vt:variant>
        <vt:lpstr>Tema</vt:lpstr>
      </vt:variant>
      <vt:variant>
        <vt:i4>1</vt:i4>
      </vt:variant>
      <vt:variant>
        <vt:lpstr>Slayt Başlıkları</vt:lpstr>
      </vt:variant>
      <vt:variant>
        <vt:i4>92</vt:i4>
      </vt:variant>
    </vt:vector>
  </HeadingPairs>
  <TitlesOfParts>
    <vt:vector size="93" baseType="lpstr">
      <vt:lpstr>Ofis Teması</vt:lpstr>
      <vt:lpstr>PowerPoint Sunusu</vt:lpstr>
      <vt:lpstr>PowerPoint Sunusu</vt:lpstr>
      <vt:lpstr>YASAL (KANUNSAL) ÖNLEMLER</vt:lpstr>
      <vt:lpstr>YASAL (KANUNSAL) ÖNLEMLER</vt:lpstr>
      <vt:lpstr>YASAL (KANUNSAL) ÖNLEMLER</vt:lpstr>
      <vt:lpstr>    </vt:lpstr>
      <vt:lpstr>YASAL (KANUNSAL) ÖNLEMLER </vt:lpstr>
      <vt:lpstr> YASAL (KANUNSAL) ÖNLEMLER  İç Karantinaya Tabi Hastalıklar </vt:lpstr>
      <vt:lpstr>                   YASAL (KANUNSAL) ÖNLEMLER                               İç Karantinaya Tabi Hastalıklar VİRÜSLER:  11- Plum pox potyvirus (Erik ve şeftalide Şarka virüsü) 12- Potato A potyvirus(Patates A virüsü) 13- Potato leafroll polerovirus (Patates yaprak kıvrılma virüsü) 14- Potato M carlavirus (Patates M virüsü) 15- Potato X potexvirus (Patates X virüsü) 16- Potato Y potyvirus (Patates Y virüsü) 17- Prune dwarf ilarvirus (Erik cücelik virüsü) 18- Prunus necrotic ringspot ilarvirus (Erik nekrotik halkalı leke virüsü) ahududu ve Prunus spp.’de 19- Raspberry ringspot nepovirus (Ahududu halkalı leke virüsü)     </vt:lpstr>
      <vt:lpstr>                           YASAL (KANUNSAL) ÖNLEMLER                          İç Karantİnaya Tabİ HastalIklar VİRÜSLER:  20 - Satsuma dwarf nepovirus (Satsuma cücelik virüsü) 21- Strawberry latent ringspot nepovirus (Çilek latent halkalı leke virüsü) 22- Tomato black ring nepovirus (Domates siyah halka virüsü) 23- Tomato ringspot nepovirus (Domates halkalı leke virüsü) (elma, sardunya, sert çekirdekliler ve ahudududa) 24- Tomato spotted wilt tospovirus (Domates lekeli solgunluk virüsü) (domates, biber, kereviz, kavun, camgüzeli, patlıcan, marul, yerfıstığı, tütün fideleri ve patateste) 25- Tomato yellow leaf curl begomovirus (Domates sarı yaprak kıvırcıklık virüsü)    </vt:lpstr>
      <vt:lpstr>PowerPoint Sunusu</vt:lpstr>
      <vt:lpstr>PowerPoint Sunusu</vt:lpstr>
      <vt:lpstr>PowerPoint Sunusu</vt:lpstr>
      <vt:lpstr>KÜLTÜREL ÖNLEMLER</vt:lpstr>
      <vt:lpstr>KÜLTÜREL ÖNLEMLER</vt:lpstr>
      <vt:lpstr>KÜLTÜREL ÖNLEMLER</vt:lpstr>
      <vt:lpstr>KÜLTÜREL ÖNLEMLER</vt:lpstr>
      <vt:lpstr>      KÜLTÜREL ÖNLEMLER </vt:lpstr>
      <vt:lpstr>KÜLTÜREL ÖNLEMLER </vt:lpstr>
      <vt:lpstr>KÜLTÜREL YÖNTEMLER</vt:lpstr>
      <vt:lpstr>KÜLTÜREL YÖNTEMLER</vt:lpstr>
      <vt:lpstr>PowerPoint Sunusu</vt:lpstr>
      <vt:lpstr>PowerPoint Sunusu</vt:lpstr>
      <vt:lpstr>PowerPoint Sunusu</vt:lpstr>
      <vt:lpstr>PowerPoint Sunusu</vt:lpstr>
      <vt:lpstr>Agrobacterium tumefaciens aracılığı ile gen aktarımı  </vt:lpstr>
      <vt:lpstr>BİYOLOJİK YÖNTEMLER</vt:lpstr>
      <vt:lpstr>2. YARIŞMA</vt:lpstr>
      <vt:lpstr>PowerPoint Sunusu</vt:lpstr>
      <vt:lpstr>PowerPoint Sunusu</vt:lpstr>
      <vt:lpstr>PowerPoint Sunusu</vt:lpstr>
      <vt:lpstr>PowerPoint Sunusu</vt:lpstr>
      <vt:lpstr>PowerPoint Sunusu</vt:lpstr>
      <vt:lpstr>PowerPoint Sunusu</vt:lpstr>
      <vt:lpstr>FİZİKSEL MÜCADELE</vt:lpstr>
      <vt:lpstr>PowerPoint Sunusu</vt:lpstr>
      <vt:lpstr>FİZİKSEL MÜCADELE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KİMYASAL MÜCADELE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KİMYASAL YÖNTEMLER</vt:lpstr>
      <vt:lpstr>KİMYASAL YÖNTEMLER</vt:lpstr>
      <vt:lpstr> FUNGİSİTLERE KARŞI DAYANIKLILIĞIN GELİŞİMİ VE YÖNETİMİ </vt:lpstr>
      <vt:lpstr>FUNGİSİTLERE KARŞI DAYANIKLILIĞIN GELİŞİMİ VE YÖNETİMİ</vt:lpstr>
      <vt:lpstr>FUNGİSİTLERE KARŞI DAYANIKLILIĞIN GELİŞİMİ VE YÖNETİMİ</vt:lpstr>
      <vt:lpstr>FUNGİSİTLERE KARŞI DAYANIKLILIĞIN GELİŞİMİ VE YÖNETİMİ</vt:lpstr>
      <vt:lpstr>FUNGİSİTLERE KARŞI DAYANIKLILIĞIN GELİŞİMİ VE YÖNETİMİ</vt:lpstr>
      <vt:lpstr>PowerPoint Sunusu</vt:lpstr>
      <vt:lpstr>FUNGİSİTLERE KARŞI DAYANIKLILIĞIN GELİŞİMİ VE YÖNETİMİ</vt:lpstr>
      <vt:lpstr>FUNGİSİTLERE KARŞI DAYANIKLILIĞIN GELİŞİMİ VE YÖNETİMİ</vt:lpstr>
      <vt:lpstr>PowerPoint Sunusu</vt:lpstr>
      <vt:lpstr>ÇÖZÜMLÜ PROBLEMLER </vt:lpstr>
      <vt:lpstr>KİMYASAL YÖNTEMLER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cansuS</dc:creator>
  <cp:lastModifiedBy>user</cp:lastModifiedBy>
  <cp:revision>886</cp:revision>
  <dcterms:created xsi:type="dcterms:W3CDTF">2014-11-10T09:03:20Z</dcterms:created>
  <dcterms:modified xsi:type="dcterms:W3CDTF">2015-10-13T07:28:34Z</dcterms:modified>
</cp:coreProperties>
</file>