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19"/>
  </p:notesMasterIdLst>
  <p:handoutMasterIdLst>
    <p:handoutMasterId r:id="rId420"/>
  </p:handoutMasterIdLst>
  <p:sldIdLst>
    <p:sldId id="1012" r:id="rId2"/>
    <p:sldId id="266" r:id="rId3"/>
    <p:sldId id="267" r:id="rId4"/>
    <p:sldId id="268" r:id="rId5"/>
    <p:sldId id="269" r:id="rId6"/>
    <p:sldId id="270" r:id="rId7"/>
    <p:sldId id="271" r:id="rId8"/>
    <p:sldId id="272" r:id="rId9"/>
    <p:sldId id="273" r:id="rId10"/>
    <p:sldId id="274" r:id="rId11"/>
    <p:sldId id="284" r:id="rId12"/>
    <p:sldId id="275" r:id="rId13"/>
    <p:sldId id="285" r:id="rId14"/>
    <p:sldId id="286" r:id="rId15"/>
    <p:sldId id="287" r:id="rId16"/>
    <p:sldId id="288" r:id="rId17"/>
    <p:sldId id="289" r:id="rId18"/>
    <p:sldId id="1011" r:id="rId19"/>
    <p:sldId id="290" r:id="rId20"/>
    <p:sldId id="293" r:id="rId21"/>
    <p:sldId id="294" r:id="rId22"/>
    <p:sldId id="295" r:id="rId23"/>
    <p:sldId id="296" r:id="rId24"/>
    <p:sldId id="297" r:id="rId25"/>
    <p:sldId id="301" r:id="rId26"/>
    <p:sldId id="302" r:id="rId27"/>
    <p:sldId id="303" r:id="rId28"/>
    <p:sldId id="304" r:id="rId29"/>
    <p:sldId id="307" r:id="rId30"/>
    <p:sldId id="308" r:id="rId31"/>
    <p:sldId id="310" r:id="rId32"/>
    <p:sldId id="309" r:id="rId33"/>
    <p:sldId id="299" r:id="rId34"/>
    <p:sldId id="311" r:id="rId35"/>
    <p:sldId id="312" r:id="rId36"/>
    <p:sldId id="314" r:id="rId37"/>
    <p:sldId id="315" r:id="rId38"/>
    <p:sldId id="316" r:id="rId39"/>
    <p:sldId id="317" r:id="rId40"/>
    <p:sldId id="318" r:id="rId41"/>
    <p:sldId id="319" r:id="rId42"/>
    <p:sldId id="320" r:id="rId43"/>
    <p:sldId id="348" r:id="rId44"/>
    <p:sldId id="353" r:id="rId45"/>
    <p:sldId id="354" r:id="rId46"/>
    <p:sldId id="355" r:id="rId47"/>
    <p:sldId id="332" r:id="rId48"/>
    <p:sldId id="333" r:id="rId49"/>
    <p:sldId id="341" r:id="rId50"/>
    <p:sldId id="342" r:id="rId51"/>
    <p:sldId id="343" r:id="rId52"/>
    <p:sldId id="344" r:id="rId53"/>
    <p:sldId id="345" r:id="rId54"/>
    <p:sldId id="346" r:id="rId55"/>
    <p:sldId id="347" r:id="rId56"/>
    <p:sldId id="358" r:id="rId57"/>
    <p:sldId id="360" r:id="rId58"/>
    <p:sldId id="361" r:id="rId59"/>
    <p:sldId id="362" r:id="rId60"/>
    <p:sldId id="363" r:id="rId61"/>
    <p:sldId id="365" r:id="rId62"/>
    <p:sldId id="366" r:id="rId63"/>
    <p:sldId id="367" r:id="rId64"/>
    <p:sldId id="368" r:id="rId65"/>
    <p:sldId id="369" r:id="rId66"/>
    <p:sldId id="371" r:id="rId67"/>
    <p:sldId id="373" r:id="rId68"/>
    <p:sldId id="374" r:id="rId69"/>
    <p:sldId id="450" r:id="rId70"/>
    <p:sldId id="375" r:id="rId71"/>
    <p:sldId id="394" r:id="rId72"/>
    <p:sldId id="395" r:id="rId73"/>
    <p:sldId id="376" r:id="rId74"/>
    <p:sldId id="397" r:id="rId75"/>
    <p:sldId id="399" r:id="rId76"/>
    <p:sldId id="377" r:id="rId77"/>
    <p:sldId id="404" r:id="rId78"/>
    <p:sldId id="449" r:id="rId79"/>
    <p:sldId id="451" r:id="rId80"/>
    <p:sldId id="378" r:id="rId81"/>
    <p:sldId id="379" r:id="rId82"/>
    <p:sldId id="412" r:id="rId83"/>
    <p:sldId id="413" r:id="rId84"/>
    <p:sldId id="414" r:id="rId85"/>
    <p:sldId id="380" r:id="rId86"/>
    <p:sldId id="419" r:id="rId87"/>
    <p:sldId id="417" r:id="rId88"/>
    <p:sldId id="418" r:id="rId89"/>
    <p:sldId id="381" r:id="rId90"/>
    <p:sldId id="382" r:id="rId91"/>
    <p:sldId id="438" r:id="rId92"/>
    <p:sldId id="439" r:id="rId93"/>
    <p:sldId id="440" r:id="rId94"/>
    <p:sldId id="441" r:id="rId95"/>
    <p:sldId id="423" r:id="rId96"/>
    <p:sldId id="521" r:id="rId97"/>
    <p:sldId id="460" r:id="rId98"/>
    <p:sldId id="467" r:id="rId99"/>
    <p:sldId id="468" r:id="rId100"/>
    <p:sldId id="469" r:id="rId101"/>
    <p:sldId id="463" r:id="rId102"/>
    <p:sldId id="471" r:id="rId103"/>
    <p:sldId id="473" r:id="rId104"/>
    <p:sldId id="472" r:id="rId105"/>
    <p:sldId id="474" r:id="rId106"/>
    <p:sldId id="475" r:id="rId107"/>
    <p:sldId id="480" r:id="rId108"/>
    <p:sldId id="481" r:id="rId109"/>
    <p:sldId id="482" r:id="rId110"/>
    <p:sldId id="483" r:id="rId111"/>
    <p:sldId id="497" r:id="rId112"/>
    <p:sldId id="498" r:id="rId113"/>
    <p:sldId id="499" r:id="rId114"/>
    <p:sldId id="487" r:id="rId115"/>
    <p:sldId id="500" r:id="rId116"/>
    <p:sldId id="501" r:id="rId117"/>
    <p:sldId id="502" r:id="rId118"/>
    <p:sldId id="489" r:id="rId119"/>
    <p:sldId id="503" r:id="rId120"/>
    <p:sldId id="505" r:id="rId121"/>
    <p:sldId id="491" r:id="rId122"/>
    <p:sldId id="507" r:id="rId123"/>
    <p:sldId id="493" r:id="rId124"/>
    <p:sldId id="495" r:id="rId125"/>
    <p:sldId id="523" r:id="rId126"/>
    <p:sldId id="524" r:id="rId127"/>
    <p:sldId id="526" r:id="rId128"/>
    <p:sldId id="527" r:id="rId129"/>
    <p:sldId id="528" r:id="rId130"/>
    <p:sldId id="533" r:id="rId131"/>
    <p:sldId id="529" r:id="rId132"/>
    <p:sldId id="534" r:id="rId133"/>
    <p:sldId id="531" r:id="rId134"/>
    <p:sldId id="565" r:id="rId135"/>
    <p:sldId id="532" r:id="rId136"/>
    <p:sldId id="537" r:id="rId137"/>
    <p:sldId id="538" r:id="rId138"/>
    <p:sldId id="540" r:id="rId139"/>
    <p:sldId id="541" r:id="rId140"/>
    <p:sldId id="542" r:id="rId141"/>
    <p:sldId id="544" r:id="rId142"/>
    <p:sldId id="546" r:id="rId143"/>
    <p:sldId id="547" r:id="rId144"/>
    <p:sldId id="545" r:id="rId145"/>
    <p:sldId id="548" r:id="rId146"/>
    <p:sldId id="551" r:id="rId147"/>
    <p:sldId id="552" r:id="rId148"/>
    <p:sldId id="553" r:id="rId149"/>
    <p:sldId id="554" r:id="rId150"/>
    <p:sldId id="1013" r:id="rId151"/>
    <p:sldId id="556" r:id="rId152"/>
    <p:sldId id="558" r:id="rId153"/>
    <p:sldId id="675" r:id="rId154"/>
    <p:sldId id="563" r:id="rId155"/>
    <p:sldId id="627" r:id="rId156"/>
    <p:sldId id="628" r:id="rId157"/>
    <p:sldId id="678" r:id="rId158"/>
    <p:sldId id="629" r:id="rId159"/>
    <p:sldId id="707" r:id="rId160"/>
    <p:sldId id="630" r:id="rId161"/>
    <p:sldId id="672" r:id="rId162"/>
    <p:sldId id="708" r:id="rId163"/>
    <p:sldId id="633" r:id="rId164"/>
    <p:sldId id="478" r:id="rId165"/>
    <p:sldId id="636" r:id="rId166"/>
    <p:sldId id="637" r:id="rId167"/>
    <p:sldId id="514" r:id="rId168"/>
    <p:sldId id="593" r:id="rId169"/>
    <p:sldId id="594" r:id="rId170"/>
    <p:sldId id="595" r:id="rId171"/>
    <p:sldId id="596" r:id="rId172"/>
    <p:sldId id="597" r:id="rId173"/>
    <p:sldId id="515" r:id="rId174"/>
    <p:sldId id="599" r:id="rId175"/>
    <p:sldId id="600" r:id="rId176"/>
    <p:sldId id="567" r:id="rId177"/>
    <p:sldId id="602" r:id="rId178"/>
    <p:sldId id="568" r:id="rId179"/>
    <p:sldId id="603" r:id="rId180"/>
    <p:sldId id="605" r:id="rId181"/>
    <p:sldId id="606" r:id="rId182"/>
    <p:sldId id="607" r:id="rId183"/>
    <p:sldId id="618" r:id="rId184"/>
    <p:sldId id="688" r:id="rId185"/>
    <p:sldId id="689" r:id="rId186"/>
    <p:sldId id="690" r:id="rId187"/>
    <p:sldId id="691" r:id="rId188"/>
    <p:sldId id="693" r:id="rId189"/>
    <p:sldId id="706" r:id="rId190"/>
    <p:sldId id="754" r:id="rId191"/>
    <p:sldId id="768" r:id="rId192"/>
    <p:sldId id="769" r:id="rId193"/>
    <p:sldId id="771" r:id="rId194"/>
    <p:sldId id="772" r:id="rId195"/>
    <p:sldId id="773" r:id="rId196"/>
    <p:sldId id="770" r:id="rId197"/>
    <p:sldId id="765" r:id="rId198"/>
    <p:sldId id="775" r:id="rId199"/>
    <p:sldId id="776" r:id="rId200"/>
    <p:sldId id="780" r:id="rId201"/>
    <p:sldId id="755" r:id="rId202"/>
    <p:sldId id="782" r:id="rId203"/>
    <p:sldId id="784" r:id="rId204"/>
    <p:sldId id="786" r:id="rId205"/>
    <p:sldId id="785" r:id="rId206"/>
    <p:sldId id="756" r:id="rId207"/>
    <p:sldId id="789" r:id="rId208"/>
    <p:sldId id="790" r:id="rId209"/>
    <p:sldId id="791" r:id="rId210"/>
    <p:sldId id="793" r:id="rId211"/>
    <p:sldId id="794" r:id="rId212"/>
    <p:sldId id="757" r:id="rId213"/>
    <p:sldId id="802" r:id="rId214"/>
    <p:sldId id="803" r:id="rId215"/>
    <p:sldId id="805" r:id="rId216"/>
    <p:sldId id="759" r:id="rId217"/>
    <p:sldId id="807" r:id="rId218"/>
    <p:sldId id="808" r:id="rId219"/>
    <p:sldId id="760" r:id="rId220"/>
    <p:sldId id="810" r:id="rId221"/>
    <p:sldId id="811" r:id="rId222"/>
    <p:sldId id="812" r:id="rId223"/>
    <p:sldId id="795" r:id="rId224"/>
    <p:sldId id="763" r:id="rId225"/>
    <p:sldId id="796" r:id="rId226"/>
    <p:sldId id="797" r:id="rId227"/>
    <p:sldId id="799" r:id="rId228"/>
    <p:sldId id="800" r:id="rId229"/>
    <p:sldId id="813" r:id="rId230"/>
    <p:sldId id="814" r:id="rId231"/>
    <p:sldId id="815" r:id="rId232"/>
    <p:sldId id="816" r:id="rId233"/>
    <p:sldId id="817" r:id="rId234"/>
    <p:sldId id="818" r:id="rId235"/>
    <p:sldId id="819" r:id="rId236"/>
    <p:sldId id="820" r:id="rId237"/>
    <p:sldId id="821" r:id="rId238"/>
    <p:sldId id="822" r:id="rId239"/>
    <p:sldId id="825" r:id="rId240"/>
    <p:sldId id="823" r:id="rId241"/>
    <p:sldId id="824" r:id="rId242"/>
    <p:sldId id="826" r:id="rId243"/>
    <p:sldId id="828" r:id="rId244"/>
    <p:sldId id="830" r:id="rId245"/>
    <p:sldId id="831" r:id="rId246"/>
    <p:sldId id="832" r:id="rId247"/>
    <p:sldId id="833" r:id="rId248"/>
    <p:sldId id="835" r:id="rId249"/>
    <p:sldId id="836" r:id="rId250"/>
    <p:sldId id="839" r:id="rId251"/>
    <p:sldId id="841" r:id="rId252"/>
    <p:sldId id="843" r:id="rId253"/>
    <p:sldId id="844" r:id="rId254"/>
    <p:sldId id="846" r:id="rId255"/>
    <p:sldId id="847" r:id="rId256"/>
    <p:sldId id="848" r:id="rId257"/>
    <p:sldId id="850" r:id="rId258"/>
    <p:sldId id="851" r:id="rId259"/>
    <p:sldId id="852" r:id="rId260"/>
    <p:sldId id="855" r:id="rId261"/>
    <p:sldId id="856" r:id="rId262"/>
    <p:sldId id="858" r:id="rId263"/>
    <p:sldId id="857" r:id="rId264"/>
    <p:sldId id="853" r:id="rId265"/>
    <p:sldId id="860" r:id="rId266"/>
    <p:sldId id="863" r:id="rId267"/>
    <p:sldId id="864" r:id="rId268"/>
    <p:sldId id="866" r:id="rId269"/>
    <p:sldId id="910" r:id="rId270"/>
    <p:sldId id="867" r:id="rId271"/>
    <p:sldId id="868" r:id="rId272"/>
    <p:sldId id="869" r:id="rId273"/>
    <p:sldId id="870" r:id="rId274"/>
    <p:sldId id="871" r:id="rId275"/>
    <p:sldId id="873" r:id="rId276"/>
    <p:sldId id="874" r:id="rId277"/>
    <p:sldId id="875" r:id="rId278"/>
    <p:sldId id="877" r:id="rId279"/>
    <p:sldId id="878" r:id="rId280"/>
    <p:sldId id="880" r:id="rId281"/>
    <p:sldId id="882" r:id="rId282"/>
    <p:sldId id="883" r:id="rId283"/>
    <p:sldId id="884" r:id="rId284"/>
    <p:sldId id="886" r:id="rId285"/>
    <p:sldId id="887" r:id="rId286"/>
    <p:sldId id="889" r:id="rId287"/>
    <p:sldId id="890" r:id="rId288"/>
    <p:sldId id="892" r:id="rId289"/>
    <p:sldId id="893" r:id="rId290"/>
    <p:sldId id="894" r:id="rId291"/>
    <p:sldId id="896" r:id="rId292"/>
    <p:sldId id="909" r:id="rId293"/>
    <p:sldId id="913" r:id="rId294"/>
    <p:sldId id="914" r:id="rId295"/>
    <p:sldId id="915" r:id="rId296"/>
    <p:sldId id="916" r:id="rId297"/>
    <p:sldId id="918" r:id="rId298"/>
    <p:sldId id="919" r:id="rId299"/>
    <p:sldId id="922" r:id="rId300"/>
    <p:sldId id="923" r:id="rId301"/>
    <p:sldId id="924" r:id="rId302"/>
    <p:sldId id="928" r:id="rId303"/>
    <p:sldId id="929" r:id="rId304"/>
    <p:sldId id="926" r:id="rId305"/>
    <p:sldId id="927" r:id="rId306"/>
    <p:sldId id="934" r:id="rId307"/>
    <p:sldId id="935" r:id="rId308"/>
    <p:sldId id="936" r:id="rId309"/>
    <p:sldId id="937" r:id="rId310"/>
    <p:sldId id="939" r:id="rId311"/>
    <p:sldId id="940" r:id="rId312"/>
    <p:sldId id="942" r:id="rId313"/>
    <p:sldId id="943" r:id="rId314"/>
    <p:sldId id="571" r:id="rId315"/>
    <p:sldId id="569" r:id="rId316"/>
    <p:sldId id="608" r:id="rId317"/>
    <p:sldId id="609" r:id="rId318"/>
    <p:sldId id="573" r:id="rId319"/>
    <p:sldId id="611" r:id="rId320"/>
    <p:sldId id="612" r:id="rId321"/>
    <p:sldId id="614" r:id="rId322"/>
    <p:sldId id="615" r:id="rId323"/>
    <p:sldId id="616" r:id="rId324"/>
    <p:sldId id="694" r:id="rId325"/>
    <p:sldId id="696" r:id="rId326"/>
    <p:sldId id="697" r:id="rId327"/>
    <p:sldId id="698" r:id="rId328"/>
    <p:sldId id="700" r:id="rId329"/>
    <p:sldId id="701" r:id="rId330"/>
    <p:sldId id="574" r:id="rId331"/>
    <p:sldId id="620" r:id="rId332"/>
    <p:sldId id="621" r:id="rId333"/>
    <p:sldId id="622" r:id="rId334"/>
    <p:sldId id="575" r:id="rId335"/>
    <p:sldId id="623" r:id="rId336"/>
    <p:sldId id="624" r:id="rId337"/>
    <p:sldId id="625" r:id="rId338"/>
    <p:sldId id="626" r:id="rId339"/>
    <p:sldId id="899" r:id="rId340"/>
    <p:sldId id="905" r:id="rId341"/>
    <p:sldId id="901" r:id="rId342"/>
    <p:sldId id="903" r:id="rId343"/>
    <p:sldId id="906" r:id="rId344"/>
    <p:sldId id="930" r:id="rId345"/>
    <p:sldId id="931" r:id="rId346"/>
    <p:sldId id="946" r:id="rId347"/>
    <p:sldId id="908" r:id="rId348"/>
    <p:sldId id="947" r:id="rId349"/>
    <p:sldId id="949" r:id="rId350"/>
    <p:sldId id="950" r:id="rId351"/>
    <p:sldId id="952" r:id="rId352"/>
    <p:sldId id="953" r:id="rId353"/>
    <p:sldId id="954" r:id="rId354"/>
    <p:sldId id="957" r:id="rId355"/>
    <p:sldId id="960" r:id="rId356"/>
    <p:sldId id="958" r:id="rId357"/>
    <p:sldId id="962" r:id="rId358"/>
    <p:sldId id="963" r:id="rId359"/>
    <p:sldId id="965" r:id="rId360"/>
    <p:sldId id="966" r:id="rId361"/>
    <p:sldId id="968" r:id="rId362"/>
    <p:sldId id="969" r:id="rId363"/>
    <p:sldId id="970" r:id="rId364"/>
    <p:sldId id="973" r:id="rId365"/>
    <p:sldId id="974" r:id="rId366"/>
    <p:sldId id="975" r:id="rId367"/>
    <p:sldId id="981" r:id="rId368"/>
    <p:sldId id="982" r:id="rId369"/>
    <p:sldId id="983" r:id="rId370"/>
    <p:sldId id="984" r:id="rId371"/>
    <p:sldId id="985" r:id="rId372"/>
    <p:sldId id="987" r:id="rId373"/>
    <p:sldId id="988" r:id="rId374"/>
    <p:sldId id="572" r:id="rId375"/>
    <p:sldId id="658" r:id="rId376"/>
    <p:sldId id="660" r:id="rId377"/>
    <p:sldId id="661" r:id="rId378"/>
    <p:sldId id="663" r:id="rId379"/>
    <p:sldId id="579" r:id="rId380"/>
    <p:sldId id="665" r:id="rId381"/>
    <p:sldId id="580" r:id="rId382"/>
    <p:sldId id="666" r:id="rId383"/>
    <p:sldId id="667" r:id="rId384"/>
    <p:sldId id="583" r:id="rId385"/>
    <p:sldId id="669" r:id="rId386"/>
    <p:sldId id="584" r:id="rId387"/>
    <p:sldId id="670" r:id="rId388"/>
    <p:sldId id="671" r:id="rId389"/>
    <p:sldId id="652" r:id="rId390"/>
    <p:sldId id="653" r:id="rId391"/>
    <p:sldId id="656" r:id="rId392"/>
    <p:sldId id="582" r:id="rId393"/>
    <p:sldId id="647" r:id="rId394"/>
    <p:sldId id="648" r:id="rId395"/>
    <p:sldId id="585" r:id="rId396"/>
    <p:sldId id="651" r:id="rId397"/>
    <p:sldId id="586" r:id="rId398"/>
    <p:sldId id="645" r:id="rId399"/>
    <p:sldId id="646" r:id="rId400"/>
    <p:sldId id="587" r:id="rId401"/>
    <p:sldId id="642" r:id="rId402"/>
    <p:sldId id="643" r:id="rId403"/>
    <p:sldId id="644" r:id="rId404"/>
    <p:sldId id="641" r:id="rId405"/>
    <p:sldId id="589" r:id="rId406"/>
    <p:sldId id="639" r:id="rId407"/>
    <p:sldId id="990" r:id="rId408"/>
    <p:sldId id="991" r:id="rId409"/>
    <p:sldId id="993" r:id="rId410"/>
    <p:sldId id="994" r:id="rId411"/>
    <p:sldId id="996" r:id="rId412"/>
    <p:sldId id="997" r:id="rId413"/>
    <p:sldId id="999" r:id="rId414"/>
    <p:sldId id="1000" r:id="rId415"/>
    <p:sldId id="1002" r:id="rId416"/>
    <p:sldId id="1003" r:id="rId417"/>
    <p:sldId id="1005" r:id="rId418"/>
  </p:sldIdLst>
  <p:sldSz cx="9144000" cy="6858000" type="screen4x3"/>
  <p:notesSz cx="6858000" cy="973455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494" autoAdjust="0"/>
  </p:normalViewPr>
  <p:slideViewPr>
    <p:cSldViewPr>
      <p:cViewPr>
        <p:scale>
          <a:sx n="75" d="100"/>
          <a:sy n="75" d="100"/>
        </p:scale>
        <p:origin x="-1888" y="-288"/>
      </p:cViewPr>
      <p:guideLst>
        <p:guide orient="horz" pos="2160"/>
        <p:guide pos="2880"/>
      </p:guideLst>
    </p:cSldViewPr>
  </p:slideViewPr>
  <p:notesTextViewPr>
    <p:cViewPr>
      <p:scale>
        <a:sx n="1" d="1"/>
        <a:sy n="1" d="1"/>
      </p:scale>
      <p:origin x="0" y="0"/>
    </p:cViewPr>
  </p:notesTextViewPr>
  <p:sorterViewPr>
    <p:cViewPr>
      <p:scale>
        <a:sx n="100" d="100"/>
        <a:sy n="100" d="100"/>
      </p:scale>
      <p:origin x="0" y="33408"/>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slide" Target="slides/slide30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310" Type="http://schemas.openxmlformats.org/officeDocument/2006/relationships/slide" Target="slides/slide309.xml"/><Relationship Id="rId311" Type="http://schemas.openxmlformats.org/officeDocument/2006/relationships/slide" Target="slides/slide310.xml"/><Relationship Id="rId312" Type="http://schemas.openxmlformats.org/officeDocument/2006/relationships/slide" Target="slides/slide311.xml"/><Relationship Id="rId313" Type="http://schemas.openxmlformats.org/officeDocument/2006/relationships/slide" Target="slides/slide312.xml"/><Relationship Id="rId314" Type="http://schemas.openxmlformats.org/officeDocument/2006/relationships/slide" Target="slides/slide313.xml"/><Relationship Id="rId315" Type="http://schemas.openxmlformats.org/officeDocument/2006/relationships/slide" Target="slides/slide314.xml"/><Relationship Id="rId316" Type="http://schemas.openxmlformats.org/officeDocument/2006/relationships/slide" Target="slides/slide315.xml"/><Relationship Id="rId317" Type="http://schemas.openxmlformats.org/officeDocument/2006/relationships/slide" Target="slides/slide316.xml"/><Relationship Id="rId318" Type="http://schemas.openxmlformats.org/officeDocument/2006/relationships/slide" Target="slides/slide317.xml"/><Relationship Id="rId319" Type="http://schemas.openxmlformats.org/officeDocument/2006/relationships/slide" Target="slides/slide3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260" Type="http://schemas.openxmlformats.org/officeDocument/2006/relationships/slide" Target="slides/slide259.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320" Type="http://schemas.openxmlformats.org/officeDocument/2006/relationships/slide" Target="slides/slide319.xml"/><Relationship Id="rId321" Type="http://schemas.openxmlformats.org/officeDocument/2006/relationships/slide" Target="slides/slide320.xml"/><Relationship Id="rId322" Type="http://schemas.openxmlformats.org/officeDocument/2006/relationships/slide" Target="slides/slide321.xml"/><Relationship Id="rId323" Type="http://schemas.openxmlformats.org/officeDocument/2006/relationships/slide" Target="slides/slide322.xml"/><Relationship Id="rId324" Type="http://schemas.openxmlformats.org/officeDocument/2006/relationships/slide" Target="slides/slide323.xml"/><Relationship Id="rId325" Type="http://schemas.openxmlformats.org/officeDocument/2006/relationships/slide" Target="slides/slide324.xml"/><Relationship Id="rId326" Type="http://schemas.openxmlformats.org/officeDocument/2006/relationships/slide" Target="slides/slide325.xml"/><Relationship Id="rId327" Type="http://schemas.openxmlformats.org/officeDocument/2006/relationships/slide" Target="slides/slide326.xml"/><Relationship Id="rId328" Type="http://schemas.openxmlformats.org/officeDocument/2006/relationships/slide" Target="slides/slide327.xml"/><Relationship Id="rId329" Type="http://schemas.openxmlformats.org/officeDocument/2006/relationships/slide" Target="slides/slide32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270" Type="http://schemas.openxmlformats.org/officeDocument/2006/relationships/slide" Target="slides/slide269.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30" Type="http://schemas.openxmlformats.org/officeDocument/2006/relationships/slide" Target="slides/slide329.xml"/><Relationship Id="rId331" Type="http://schemas.openxmlformats.org/officeDocument/2006/relationships/slide" Target="slides/slide330.xml"/><Relationship Id="rId332" Type="http://schemas.openxmlformats.org/officeDocument/2006/relationships/slide" Target="slides/slide331.xml"/><Relationship Id="rId333" Type="http://schemas.openxmlformats.org/officeDocument/2006/relationships/slide" Target="slides/slide332.xml"/><Relationship Id="rId334" Type="http://schemas.openxmlformats.org/officeDocument/2006/relationships/slide" Target="slides/slide333.xml"/><Relationship Id="rId335" Type="http://schemas.openxmlformats.org/officeDocument/2006/relationships/slide" Target="slides/slide334.xml"/><Relationship Id="rId336" Type="http://schemas.openxmlformats.org/officeDocument/2006/relationships/slide" Target="slides/slide335.xml"/><Relationship Id="rId337" Type="http://schemas.openxmlformats.org/officeDocument/2006/relationships/slide" Target="slides/slide336.xml"/><Relationship Id="rId338" Type="http://schemas.openxmlformats.org/officeDocument/2006/relationships/slide" Target="slides/slide337.xml"/><Relationship Id="rId339" Type="http://schemas.openxmlformats.org/officeDocument/2006/relationships/slide" Target="slides/slide33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80" Type="http://schemas.openxmlformats.org/officeDocument/2006/relationships/slide" Target="slides/slide279.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40" Type="http://schemas.openxmlformats.org/officeDocument/2006/relationships/slide" Target="slides/slide339.xml"/><Relationship Id="rId341" Type="http://schemas.openxmlformats.org/officeDocument/2006/relationships/slide" Target="slides/slide340.xml"/><Relationship Id="rId342" Type="http://schemas.openxmlformats.org/officeDocument/2006/relationships/slide" Target="slides/slide341.xml"/><Relationship Id="rId343" Type="http://schemas.openxmlformats.org/officeDocument/2006/relationships/slide" Target="slides/slide342.xml"/><Relationship Id="rId344" Type="http://schemas.openxmlformats.org/officeDocument/2006/relationships/slide" Target="slides/slide343.xml"/><Relationship Id="rId345" Type="http://schemas.openxmlformats.org/officeDocument/2006/relationships/slide" Target="slides/slide344.xml"/><Relationship Id="rId346" Type="http://schemas.openxmlformats.org/officeDocument/2006/relationships/slide" Target="slides/slide345.xml"/><Relationship Id="rId347" Type="http://schemas.openxmlformats.org/officeDocument/2006/relationships/slide" Target="slides/slide346.xml"/><Relationship Id="rId348" Type="http://schemas.openxmlformats.org/officeDocument/2006/relationships/slide" Target="slides/slide347.xml"/><Relationship Id="rId349" Type="http://schemas.openxmlformats.org/officeDocument/2006/relationships/slide" Target="slides/slide348.xml"/><Relationship Id="rId400" Type="http://schemas.openxmlformats.org/officeDocument/2006/relationships/slide" Target="slides/slide399.xml"/><Relationship Id="rId401" Type="http://schemas.openxmlformats.org/officeDocument/2006/relationships/slide" Target="slides/slide400.xml"/><Relationship Id="rId402" Type="http://schemas.openxmlformats.org/officeDocument/2006/relationships/slide" Target="slides/slide401.xml"/><Relationship Id="rId403" Type="http://schemas.openxmlformats.org/officeDocument/2006/relationships/slide" Target="slides/slide402.xml"/><Relationship Id="rId404" Type="http://schemas.openxmlformats.org/officeDocument/2006/relationships/slide" Target="slides/slide403.xml"/><Relationship Id="rId405" Type="http://schemas.openxmlformats.org/officeDocument/2006/relationships/slide" Target="slides/slide404.xml"/><Relationship Id="rId406" Type="http://schemas.openxmlformats.org/officeDocument/2006/relationships/slide" Target="slides/slide405.xml"/><Relationship Id="rId407" Type="http://schemas.openxmlformats.org/officeDocument/2006/relationships/slide" Target="slides/slide406.xml"/><Relationship Id="rId408" Type="http://schemas.openxmlformats.org/officeDocument/2006/relationships/slide" Target="slides/slide407.xml"/><Relationship Id="rId409" Type="http://schemas.openxmlformats.org/officeDocument/2006/relationships/slide" Target="slides/slide40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350" Type="http://schemas.openxmlformats.org/officeDocument/2006/relationships/slide" Target="slides/slide349.xml"/><Relationship Id="rId351" Type="http://schemas.openxmlformats.org/officeDocument/2006/relationships/slide" Target="slides/slide350.xml"/><Relationship Id="rId352" Type="http://schemas.openxmlformats.org/officeDocument/2006/relationships/slide" Target="slides/slide351.xml"/><Relationship Id="rId353" Type="http://schemas.openxmlformats.org/officeDocument/2006/relationships/slide" Target="slides/slide352.xml"/><Relationship Id="rId354" Type="http://schemas.openxmlformats.org/officeDocument/2006/relationships/slide" Target="slides/slide353.xml"/><Relationship Id="rId355" Type="http://schemas.openxmlformats.org/officeDocument/2006/relationships/slide" Target="slides/slide354.xml"/><Relationship Id="rId356" Type="http://schemas.openxmlformats.org/officeDocument/2006/relationships/slide" Target="slides/slide355.xml"/><Relationship Id="rId357" Type="http://schemas.openxmlformats.org/officeDocument/2006/relationships/slide" Target="slides/slide356.xml"/><Relationship Id="rId358" Type="http://schemas.openxmlformats.org/officeDocument/2006/relationships/slide" Target="slides/slide357.xml"/><Relationship Id="rId359" Type="http://schemas.openxmlformats.org/officeDocument/2006/relationships/slide" Target="slides/slide358.xml"/><Relationship Id="rId410" Type="http://schemas.openxmlformats.org/officeDocument/2006/relationships/slide" Target="slides/slide409.xml"/><Relationship Id="rId411" Type="http://schemas.openxmlformats.org/officeDocument/2006/relationships/slide" Target="slides/slide410.xml"/><Relationship Id="rId412" Type="http://schemas.openxmlformats.org/officeDocument/2006/relationships/slide" Target="slides/slide411.xml"/><Relationship Id="rId413" Type="http://schemas.openxmlformats.org/officeDocument/2006/relationships/slide" Target="slides/slide412.xml"/><Relationship Id="rId414" Type="http://schemas.openxmlformats.org/officeDocument/2006/relationships/slide" Target="slides/slide413.xml"/><Relationship Id="rId415" Type="http://schemas.openxmlformats.org/officeDocument/2006/relationships/slide" Target="slides/slide414.xml"/><Relationship Id="rId416" Type="http://schemas.openxmlformats.org/officeDocument/2006/relationships/slide" Target="slides/slide415.xml"/><Relationship Id="rId417" Type="http://schemas.openxmlformats.org/officeDocument/2006/relationships/slide" Target="slides/slide416.xml"/><Relationship Id="rId418" Type="http://schemas.openxmlformats.org/officeDocument/2006/relationships/slide" Target="slides/slide417.xml"/><Relationship Id="rId419" Type="http://schemas.openxmlformats.org/officeDocument/2006/relationships/notesMaster" Target="notesMasters/notesMaster1.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360" Type="http://schemas.openxmlformats.org/officeDocument/2006/relationships/slide" Target="slides/slide359.xml"/><Relationship Id="rId361" Type="http://schemas.openxmlformats.org/officeDocument/2006/relationships/slide" Target="slides/slide360.xml"/><Relationship Id="rId362" Type="http://schemas.openxmlformats.org/officeDocument/2006/relationships/slide" Target="slides/slide361.xml"/><Relationship Id="rId363" Type="http://schemas.openxmlformats.org/officeDocument/2006/relationships/slide" Target="slides/slide362.xml"/><Relationship Id="rId364" Type="http://schemas.openxmlformats.org/officeDocument/2006/relationships/slide" Target="slides/slide363.xml"/><Relationship Id="rId365" Type="http://schemas.openxmlformats.org/officeDocument/2006/relationships/slide" Target="slides/slide364.xml"/><Relationship Id="rId366" Type="http://schemas.openxmlformats.org/officeDocument/2006/relationships/slide" Target="slides/slide365.xml"/><Relationship Id="rId367" Type="http://schemas.openxmlformats.org/officeDocument/2006/relationships/slide" Target="slides/slide366.xml"/><Relationship Id="rId368" Type="http://schemas.openxmlformats.org/officeDocument/2006/relationships/slide" Target="slides/slide367.xml"/><Relationship Id="rId369" Type="http://schemas.openxmlformats.org/officeDocument/2006/relationships/slide" Target="slides/slide368.xml"/><Relationship Id="rId420" Type="http://schemas.openxmlformats.org/officeDocument/2006/relationships/handoutMaster" Target="handoutMasters/handoutMaster1.xml"/><Relationship Id="rId421" Type="http://schemas.openxmlformats.org/officeDocument/2006/relationships/printerSettings" Target="printerSettings/printerSettings1.bin"/><Relationship Id="rId422" Type="http://schemas.openxmlformats.org/officeDocument/2006/relationships/presProps" Target="presProps.xml"/><Relationship Id="rId423" Type="http://schemas.openxmlformats.org/officeDocument/2006/relationships/viewProps" Target="viewProps.xml"/><Relationship Id="rId424" Type="http://schemas.openxmlformats.org/officeDocument/2006/relationships/theme" Target="theme/theme1.xml"/><Relationship Id="rId425" Type="http://schemas.openxmlformats.org/officeDocument/2006/relationships/tableStyles" Target="tableStyles.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370" Type="http://schemas.openxmlformats.org/officeDocument/2006/relationships/slide" Target="slides/slide369.xml"/><Relationship Id="rId371" Type="http://schemas.openxmlformats.org/officeDocument/2006/relationships/slide" Target="slides/slide370.xml"/><Relationship Id="rId372" Type="http://schemas.openxmlformats.org/officeDocument/2006/relationships/slide" Target="slides/slide371.xml"/><Relationship Id="rId373" Type="http://schemas.openxmlformats.org/officeDocument/2006/relationships/slide" Target="slides/slide372.xml"/><Relationship Id="rId374" Type="http://schemas.openxmlformats.org/officeDocument/2006/relationships/slide" Target="slides/slide373.xml"/><Relationship Id="rId375" Type="http://schemas.openxmlformats.org/officeDocument/2006/relationships/slide" Target="slides/slide374.xml"/><Relationship Id="rId376" Type="http://schemas.openxmlformats.org/officeDocument/2006/relationships/slide" Target="slides/slide375.xml"/><Relationship Id="rId377" Type="http://schemas.openxmlformats.org/officeDocument/2006/relationships/slide" Target="slides/slide376.xml"/><Relationship Id="rId378" Type="http://schemas.openxmlformats.org/officeDocument/2006/relationships/slide" Target="slides/slide377.xml"/><Relationship Id="rId379" Type="http://schemas.openxmlformats.org/officeDocument/2006/relationships/slide" Target="slides/slide37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380" Type="http://schemas.openxmlformats.org/officeDocument/2006/relationships/slide" Target="slides/slide379.xml"/><Relationship Id="rId381" Type="http://schemas.openxmlformats.org/officeDocument/2006/relationships/slide" Target="slides/slide380.xml"/><Relationship Id="rId382" Type="http://schemas.openxmlformats.org/officeDocument/2006/relationships/slide" Target="slides/slide381.xml"/><Relationship Id="rId383" Type="http://schemas.openxmlformats.org/officeDocument/2006/relationships/slide" Target="slides/slide382.xml"/><Relationship Id="rId384" Type="http://schemas.openxmlformats.org/officeDocument/2006/relationships/slide" Target="slides/slide383.xml"/><Relationship Id="rId385" Type="http://schemas.openxmlformats.org/officeDocument/2006/relationships/slide" Target="slides/slide384.xml"/><Relationship Id="rId386" Type="http://schemas.openxmlformats.org/officeDocument/2006/relationships/slide" Target="slides/slide385.xml"/><Relationship Id="rId387" Type="http://schemas.openxmlformats.org/officeDocument/2006/relationships/slide" Target="slides/slide386.xml"/><Relationship Id="rId388" Type="http://schemas.openxmlformats.org/officeDocument/2006/relationships/slide" Target="slides/slide387.xml"/><Relationship Id="rId389" Type="http://schemas.openxmlformats.org/officeDocument/2006/relationships/slide" Target="slides/slide38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390" Type="http://schemas.openxmlformats.org/officeDocument/2006/relationships/slide" Target="slides/slide389.xml"/><Relationship Id="rId391" Type="http://schemas.openxmlformats.org/officeDocument/2006/relationships/slide" Target="slides/slide390.xml"/><Relationship Id="rId392" Type="http://schemas.openxmlformats.org/officeDocument/2006/relationships/slide" Target="slides/slide391.xml"/><Relationship Id="rId393" Type="http://schemas.openxmlformats.org/officeDocument/2006/relationships/slide" Target="slides/slide392.xml"/><Relationship Id="rId394" Type="http://schemas.openxmlformats.org/officeDocument/2006/relationships/slide" Target="slides/slide393.xml"/><Relationship Id="rId395" Type="http://schemas.openxmlformats.org/officeDocument/2006/relationships/slide" Target="slides/slide394.xml"/><Relationship Id="rId396" Type="http://schemas.openxmlformats.org/officeDocument/2006/relationships/slide" Target="slides/slide395.xml"/><Relationship Id="rId397" Type="http://schemas.openxmlformats.org/officeDocument/2006/relationships/slide" Target="slides/slide396.xml"/><Relationship Id="rId398" Type="http://schemas.openxmlformats.org/officeDocument/2006/relationships/slide" Target="slides/slide397.xml"/><Relationship Id="rId399" Type="http://schemas.openxmlformats.org/officeDocument/2006/relationships/slide" Target="slides/slide39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8672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86728"/>
          </a:xfrm>
          <a:prstGeom prst="rect">
            <a:avLst/>
          </a:prstGeom>
        </p:spPr>
        <p:txBody>
          <a:bodyPr vert="horz" lIns="91440" tIns="45720" rIns="91440" bIns="45720" rtlCol="0"/>
          <a:lstStyle>
            <a:lvl1pPr algn="r">
              <a:defRPr sz="1200"/>
            </a:lvl1pPr>
          </a:lstStyle>
          <a:p>
            <a:fld id="{8915B27C-B030-4B32-97BB-2773592AFB13}" type="datetimeFigureOut">
              <a:rPr lang="tr-TR" smtClean="0"/>
              <a:t>19/03/17</a:t>
            </a:fld>
            <a:endParaRPr lang="tr-TR"/>
          </a:p>
        </p:txBody>
      </p:sp>
      <p:sp>
        <p:nvSpPr>
          <p:cNvPr id="4" name="Altbilgi Yer Tutucusu 3"/>
          <p:cNvSpPr>
            <a:spLocks noGrp="1"/>
          </p:cNvSpPr>
          <p:nvPr>
            <p:ph type="ftr" sz="quarter" idx="2"/>
          </p:nvPr>
        </p:nvSpPr>
        <p:spPr>
          <a:xfrm>
            <a:off x="0" y="9246133"/>
            <a:ext cx="2971800" cy="48672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246133"/>
            <a:ext cx="2971800" cy="486728"/>
          </a:xfrm>
          <a:prstGeom prst="rect">
            <a:avLst/>
          </a:prstGeom>
        </p:spPr>
        <p:txBody>
          <a:bodyPr vert="horz" lIns="91440" tIns="45720" rIns="91440" bIns="45720" rtlCol="0" anchor="b"/>
          <a:lstStyle>
            <a:lvl1pPr algn="r">
              <a:defRPr sz="1200"/>
            </a:lvl1pPr>
          </a:lstStyle>
          <a:p>
            <a:fld id="{39816217-5144-4F50-94EB-644A38F471D3}" type="slidenum">
              <a:rPr lang="tr-TR" smtClean="0"/>
              <a:t>‹#›</a:t>
            </a:fld>
            <a:endParaRPr lang="tr-TR"/>
          </a:p>
        </p:txBody>
      </p:sp>
    </p:spTree>
    <p:extLst>
      <p:ext uri="{BB962C8B-B14F-4D97-AF65-F5344CB8AC3E}">
        <p14:creationId xmlns:p14="http://schemas.microsoft.com/office/powerpoint/2010/main" val="845838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8672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86728"/>
          </a:xfrm>
          <a:prstGeom prst="rect">
            <a:avLst/>
          </a:prstGeom>
        </p:spPr>
        <p:txBody>
          <a:bodyPr vert="horz" lIns="91440" tIns="45720" rIns="91440" bIns="45720" rtlCol="0"/>
          <a:lstStyle>
            <a:lvl1pPr algn="r">
              <a:defRPr sz="1200"/>
            </a:lvl1pPr>
          </a:lstStyle>
          <a:p>
            <a:fld id="{16D1B39B-C2D5-425D-B58D-779F4CD7506F}" type="datetimeFigureOut">
              <a:rPr lang="tr-TR" smtClean="0"/>
              <a:t>19/03/17</a:t>
            </a:fld>
            <a:endParaRPr lang="tr-TR"/>
          </a:p>
        </p:txBody>
      </p:sp>
      <p:sp>
        <p:nvSpPr>
          <p:cNvPr id="4" name="Slayt Görüntüsü Yer Tutucusu 3"/>
          <p:cNvSpPr>
            <a:spLocks noGrp="1" noRot="1" noChangeAspect="1"/>
          </p:cNvSpPr>
          <p:nvPr>
            <p:ph type="sldImg" idx="2"/>
          </p:nvPr>
        </p:nvSpPr>
        <p:spPr>
          <a:xfrm>
            <a:off x="996950" y="730250"/>
            <a:ext cx="4864100" cy="364966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623911"/>
            <a:ext cx="5486400" cy="4380548"/>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246133"/>
            <a:ext cx="2971800" cy="48672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246133"/>
            <a:ext cx="2971800" cy="486728"/>
          </a:xfrm>
          <a:prstGeom prst="rect">
            <a:avLst/>
          </a:prstGeom>
        </p:spPr>
        <p:txBody>
          <a:bodyPr vert="horz" lIns="91440" tIns="45720" rIns="91440" bIns="45720" rtlCol="0" anchor="b"/>
          <a:lstStyle>
            <a:lvl1pPr algn="r">
              <a:defRPr sz="1200"/>
            </a:lvl1pPr>
          </a:lstStyle>
          <a:p>
            <a:fld id="{99BE4BED-0067-4F8E-8EEC-41BE4C20525B}" type="slidenum">
              <a:rPr lang="tr-TR" smtClean="0"/>
              <a:t>‹#›</a:t>
            </a:fld>
            <a:endParaRPr lang="tr-TR"/>
          </a:p>
        </p:txBody>
      </p:sp>
    </p:spTree>
    <p:extLst>
      <p:ext uri="{BB962C8B-B14F-4D97-AF65-F5344CB8AC3E}">
        <p14:creationId xmlns:p14="http://schemas.microsoft.com/office/powerpoint/2010/main" val="290785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44</a:t>
            </a:fld>
            <a:endParaRPr lang="tr-TR"/>
          </a:p>
        </p:txBody>
      </p:sp>
    </p:spTree>
    <p:extLst>
      <p:ext uri="{BB962C8B-B14F-4D97-AF65-F5344CB8AC3E}">
        <p14:creationId xmlns:p14="http://schemas.microsoft.com/office/powerpoint/2010/main" val="1548929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100</a:t>
            </a:fld>
            <a:endParaRPr lang="tr-TR"/>
          </a:p>
        </p:txBody>
      </p:sp>
    </p:spTree>
    <p:extLst>
      <p:ext uri="{BB962C8B-B14F-4D97-AF65-F5344CB8AC3E}">
        <p14:creationId xmlns:p14="http://schemas.microsoft.com/office/powerpoint/2010/main" val="728205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131</a:t>
            </a:fld>
            <a:endParaRPr lang="tr-TR"/>
          </a:p>
        </p:txBody>
      </p:sp>
    </p:spTree>
    <p:extLst>
      <p:ext uri="{BB962C8B-B14F-4D97-AF65-F5344CB8AC3E}">
        <p14:creationId xmlns:p14="http://schemas.microsoft.com/office/powerpoint/2010/main" val="390100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154</a:t>
            </a:fld>
            <a:endParaRPr lang="tr-TR"/>
          </a:p>
        </p:txBody>
      </p:sp>
    </p:spTree>
    <p:extLst>
      <p:ext uri="{BB962C8B-B14F-4D97-AF65-F5344CB8AC3E}">
        <p14:creationId xmlns:p14="http://schemas.microsoft.com/office/powerpoint/2010/main" val="4202728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157</a:t>
            </a:fld>
            <a:endParaRPr lang="tr-TR"/>
          </a:p>
        </p:txBody>
      </p:sp>
    </p:spTree>
    <p:extLst>
      <p:ext uri="{BB962C8B-B14F-4D97-AF65-F5344CB8AC3E}">
        <p14:creationId xmlns:p14="http://schemas.microsoft.com/office/powerpoint/2010/main" val="287581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181</a:t>
            </a:fld>
            <a:endParaRPr lang="tr-TR"/>
          </a:p>
        </p:txBody>
      </p:sp>
    </p:spTree>
    <p:extLst>
      <p:ext uri="{BB962C8B-B14F-4D97-AF65-F5344CB8AC3E}">
        <p14:creationId xmlns:p14="http://schemas.microsoft.com/office/powerpoint/2010/main" val="1364244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BE4BED-0067-4F8E-8EEC-41BE4C20525B}" type="slidenum">
              <a:rPr lang="tr-TR" smtClean="0"/>
              <a:t>192</a:t>
            </a:fld>
            <a:endParaRPr lang="tr-TR"/>
          </a:p>
        </p:txBody>
      </p:sp>
    </p:spTree>
    <p:extLst>
      <p:ext uri="{BB962C8B-B14F-4D97-AF65-F5344CB8AC3E}">
        <p14:creationId xmlns:p14="http://schemas.microsoft.com/office/powerpoint/2010/main" val="2252714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942B8DA-16C5-4C9E-8B16-E19311316316}" type="datetimeFigureOut">
              <a:rPr lang="tr-TR" smtClean="0"/>
              <a:t>19/03/17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736DC-C801-454B-8C79-2CDFD292A412}"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942B8DA-16C5-4C9E-8B16-E19311316316}" type="datetimeFigureOut">
              <a:rPr lang="tr-TR" smtClean="0"/>
              <a:t>19/03/17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942B8DA-16C5-4C9E-8B16-E19311316316}" type="datetimeFigureOut">
              <a:rPr lang="tr-TR" smtClean="0"/>
              <a:t>19/03/17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942B8DA-16C5-4C9E-8B16-E19311316316}" type="datetimeFigureOut">
              <a:rPr lang="tr-TR" smtClean="0"/>
              <a:t>19/03/17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42B8DA-16C5-4C9E-8B16-E19311316316}" type="datetimeFigureOut">
              <a:rPr lang="tr-TR" smtClean="0"/>
              <a:t>19/03/17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736DC-C801-454B-8C79-2CDFD292A412}"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942B8DA-16C5-4C9E-8B16-E19311316316}" type="datetimeFigureOut">
              <a:rPr lang="tr-TR" smtClean="0"/>
              <a:t>19/03/17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942B8DA-16C5-4C9E-8B16-E19311316316}" type="datetimeFigureOut">
              <a:rPr lang="tr-TR" smtClean="0"/>
              <a:t>19/03/17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BA736DC-C801-454B-8C79-2CDFD292A412}"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5942B8DA-16C5-4C9E-8B16-E19311316316}" type="datetimeFigureOut">
              <a:rPr lang="tr-TR" smtClean="0"/>
              <a:t>19/03/17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2B8DA-16C5-4C9E-8B16-E19311316316}" type="datetimeFigureOut">
              <a:rPr lang="tr-TR" smtClean="0"/>
              <a:t>19/03/17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942B8DA-16C5-4C9E-8B16-E19311316316}" type="datetimeFigureOut">
              <a:rPr lang="tr-TR" smtClean="0"/>
              <a:t>19/03/17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A736DC-C801-454B-8C79-2CDFD292A412}"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942B8DA-16C5-4C9E-8B16-E19311316316}" type="datetimeFigureOut">
              <a:rPr lang="tr-TR" smtClean="0"/>
              <a:t>19/03/17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A736DC-C801-454B-8C79-2CDFD292A41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942B8DA-16C5-4C9E-8B16-E19311316316}" type="datetimeFigureOut">
              <a:rPr lang="tr-TR" smtClean="0"/>
              <a:t>19/03/17</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BA736DC-C801-454B-8C79-2CDFD292A41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tr.wikipedia.org/wiki/K%C4%B1rm%C4%B1z%C4%B1" TargetMode="External"/><Relationship Id="rId4" Type="http://schemas.openxmlformats.org/officeDocument/2006/relationships/hyperlink" Target="http://tr.wikipedia.org/wiki/Meyve" TargetMode="External"/><Relationship Id="rId5" Type="http://schemas.openxmlformats.org/officeDocument/2006/relationships/hyperlink" Target="http://tr.wikipedia.org/wiki/Bitki" TargetMode="External"/><Relationship Id="rId6" Type="http://schemas.openxmlformats.org/officeDocument/2006/relationships/hyperlink" Target="http://tr.wikipedia.org/wiki/T%C3%BCr" TargetMode="External"/><Relationship Id="rId7" Type="http://schemas.openxmlformats.org/officeDocument/2006/relationships/hyperlink" Target="http://tr.wikipedia.org/wiki/Ceylan" TargetMode="External"/><Relationship Id="rId8" Type="http://schemas.openxmlformats.org/officeDocument/2006/relationships/hyperlink" Target="http://tr.wikipedia.org/wiki/Dut" TargetMode="External"/><Relationship Id="rId1" Type="http://schemas.openxmlformats.org/officeDocument/2006/relationships/slideLayout" Target="../slideLayouts/slideLayout2.xml"/><Relationship Id="rId2" Type="http://schemas.openxmlformats.org/officeDocument/2006/relationships/hyperlink" Target="http://tr.wikipedia.org/wiki/G%C3%BClgiller"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836712"/>
            <a:ext cx="7772400" cy="2776954"/>
          </a:xfrm>
        </p:spPr>
        <p:txBody>
          <a:bodyPr>
            <a:normAutofit fontScale="90000"/>
          </a:bodyPr>
          <a:lstStyle/>
          <a:p>
            <a:r>
              <a:rPr lang="tr-TR" sz="3200" b="1" dirty="0" smtClean="0">
                <a:solidFill>
                  <a:srgbClr val="0070C0"/>
                </a:solidFill>
              </a:rPr>
              <a:t/>
            </a:r>
            <a:br>
              <a:rPr lang="tr-TR" sz="3200" b="1" dirty="0" smtClean="0">
                <a:solidFill>
                  <a:srgbClr val="0070C0"/>
                </a:solidFill>
              </a:rPr>
            </a:br>
            <a:r>
              <a:rPr lang="tr-TR" sz="3200" b="1" dirty="0">
                <a:solidFill>
                  <a:srgbClr val="0070C0"/>
                </a:solidFill>
              </a:rPr>
              <a:t/>
            </a:r>
            <a:br>
              <a:rPr lang="tr-TR" sz="3200" b="1" dirty="0">
                <a:solidFill>
                  <a:srgbClr val="0070C0"/>
                </a:solidFill>
              </a:rPr>
            </a:br>
            <a:r>
              <a:rPr lang="tr-TR" sz="3200" b="1" dirty="0" smtClean="0">
                <a:solidFill>
                  <a:srgbClr val="0070C0"/>
                </a:solidFill>
              </a:rPr>
              <a:t/>
            </a:r>
            <a:br>
              <a:rPr lang="tr-TR" sz="3200" b="1" dirty="0" smtClean="0">
                <a:solidFill>
                  <a:srgbClr val="0070C0"/>
                </a:solidFill>
              </a:rPr>
            </a:br>
            <a:r>
              <a:rPr lang="tr-TR" sz="3200" b="1" dirty="0">
                <a:solidFill>
                  <a:srgbClr val="0070C0"/>
                </a:solidFill>
              </a:rPr>
              <a:t/>
            </a:r>
            <a:br>
              <a:rPr lang="tr-TR" sz="3200" b="1" dirty="0">
                <a:solidFill>
                  <a:srgbClr val="0070C0"/>
                </a:solidFill>
              </a:rPr>
            </a:br>
            <a:r>
              <a:rPr lang="tr-TR" sz="3200" b="1" dirty="0" smtClean="0">
                <a:solidFill>
                  <a:srgbClr val="0070C0"/>
                </a:solidFill>
              </a:rPr>
              <a:t/>
            </a:r>
            <a:br>
              <a:rPr lang="tr-TR" sz="3200" b="1" dirty="0" smtClean="0">
                <a:solidFill>
                  <a:srgbClr val="0070C0"/>
                </a:solidFill>
              </a:rPr>
            </a:br>
            <a:r>
              <a:rPr lang="tr-TR" sz="3200" b="1" dirty="0">
                <a:solidFill>
                  <a:srgbClr val="0070C0"/>
                </a:solidFill>
              </a:rPr>
              <a:t/>
            </a:r>
            <a:br>
              <a:rPr lang="tr-TR" sz="3200" b="1" dirty="0">
                <a:solidFill>
                  <a:srgbClr val="0070C0"/>
                </a:solidFill>
              </a:rPr>
            </a:br>
            <a:r>
              <a:rPr lang="tr-TR" sz="3200" b="1" dirty="0" smtClean="0">
                <a:solidFill>
                  <a:srgbClr val="0070C0"/>
                </a:solidFill>
              </a:rPr>
              <a:t/>
            </a:r>
            <a:br>
              <a:rPr lang="tr-TR" sz="3200" b="1" dirty="0" smtClean="0">
                <a:solidFill>
                  <a:srgbClr val="0070C0"/>
                </a:solidFill>
              </a:rPr>
            </a:br>
            <a:r>
              <a:rPr lang="tr-TR" sz="3100" b="1" dirty="0" smtClean="0">
                <a:solidFill>
                  <a:srgbClr val="00B050"/>
                </a:solidFill>
              </a:rPr>
              <a:t> </a:t>
            </a:r>
            <a:r>
              <a:rPr lang="tr-TR" sz="3100" b="1" dirty="0" smtClean="0">
                <a:solidFill>
                  <a:srgbClr val="0070C0"/>
                </a:solidFill>
              </a:rPr>
              <a:t>BTK 4620</a:t>
            </a:r>
            <a:r>
              <a:rPr lang="tr-TR" sz="4400" b="1" dirty="0">
                <a:solidFill>
                  <a:srgbClr val="0070C0"/>
                </a:solidFill>
              </a:rPr>
              <a:t/>
            </a:r>
            <a:br>
              <a:rPr lang="tr-TR" sz="4400" b="1" dirty="0">
                <a:solidFill>
                  <a:srgbClr val="0070C0"/>
                </a:solidFill>
              </a:rPr>
            </a:br>
            <a:r>
              <a:rPr lang="tr-TR" sz="7300" b="1" dirty="0" smtClean="0">
                <a:solidFill>
                  <a:srgbClr val="0070C0"/>
                </a:solidFill>
              </a:rPr>
              <a:t>bahçe </a:t>
            </a:r>
            <a:r>
              <a:rPr lang="tr-TR" sz="7300" b="1" dirty="0" smtClean="0">
                <a:solidFill>
                  <a:srgbClr val="0070C0"/>
                </a:solidFill>
              </a:rPr>
              <a:t>Bitkileri</a:t>
            </a:r>
            <a:r>
              <a:rPr lang="tr-TR" sz="7300" b="1" dirty="0" smtClean="0">
                <a:solidFill>
                  <a:srgbClr val="0070C0"/>
                </a:solidFill>
              </a:rPr>
              <a:t/>
            </a:r>
            <a:br>
              <a:rPr lang="tr-TR" sz="7300" b="1" dirty="0" smtClean="0">
                <a:solidFill>
                  <a:srgbClr val="0070C0"/>
                </a:solidFill>
              </a:rPr>
            </a:br>
            <a:r>
              <a:rPr lang="tr-TR" sz="7200" b="1" dirty="0" smtClean="0">
                <a:solidFill>
                  <a:srgbClr val="0070C0"/>
                </a:solidFill>
              </a:rPr>
              <a:t>HASTALIKLARI</a:t>
            </a:r>
            <a:endParaRPr lang="tr-TR" sz="7200" b="1" dirty="0">
              <a:solidFill>
                <a:srgbClr val="0070C0"/>
              </a:solidFill>
            </a:endParaRPr>
          </a:p>
        </p:txBody>
      </p:sp>
      <p:sp>
        <p:nvSpPr>
          <p:cNvPr id="3" name="Alt Başlık 2"/>
          <p:cNvSpPr>
            <a:spLocks noGrp="1"/>
          </p:cNvSpPr>
          <p:nvPr>
            <p:ph type="subTitle" idx="1"/>
          </p:nvPr>
        </p:nvSpPr>
        <p:spPr>
          <a:xfrm>
            <a:off x="683568" y="4509120"/>
            <a:ext cx="7992888" cy="1728192"/>
          </a:xfrm>
        </p:spPr>
        <p:txBody>
          <a:bodyPr>
            <a:normAutofit lnSpcReduction="10000"/>
          </a:bodyPr>
          <a:lstStyle/>
          <a:p>
            <a:pPr algn="l"/>
            <a:endParaRPr lang="tr-TR" b="1" dirty="0" smtClean="0"/>
          </a:p>
          <a:p>
            <a:pPr algn="l"/>
            <a:r>
              <a:rPr lang="tr-TR" b="1" dirty="0" smtClean="0">
                <a:solidFill>
                  <a:srgbClr val="0070C0"/>
                </a:solidFill>
              </a:rPr>
              <a:t>Doç. Dr. Himmet TEZCAN</a:t>
            </a:r>
          </a:p>
          <a:p>
            <a:pPr algn="l"/>
            <a:r>
              <a:rPr lang="tr-TR" sz="2400" dirty="0" smtClean="0">
                <a:solidFill>
                  <a:srgbClr val="0070C0"/>
                </a:solidFill>
              </a:rPr>
              <a:t>Uludağ Üniversitesi, Ziraat Fakültesi,</a:t>
            </a:r>
          </a:p>
          <a:p>
            <a:pPr algn="l"/>
            <a:r>
              <a:rPr lang="tr-TR" sz="2400" dirty="0" smtClean="0">
                <a:solidFill>
                  <a:srgbClr val="0070C0"/>
                </a:solidFill>
              </a:rPr>
              <a:t>Bitki Koruma Bölümü, 16059 </a:t>
            </a:r>
            <a:r>
              <a:rPr lang="tr-TR" sz="2400" dirty="0" err="1" smtClean="0">
                <a:solidFill>
                  <a:srgbClr val="0070C0"/>
                </a:solidFill>
              </a:rPr>
              <a:t>Görükle</a:t>
            </a:r>
            <a:r>
              <a:rPr lang="tr-TR" sz="2400" dirty="0" smtClean="0">
                <a:solidFill>
                  <a:srgbClr val="0070C0"/>
                </a:solidFill>
              </a:rPr>
              <a:t>, BURSA</a:t>
            </a:r>
          </a:p>
          <a:p>
            <a:pPr algn="l"/>
            <a:endParaRPr lang="tr-TR" dirty="0">
              <a:solidFill>
                <a:srgbClr val="0070C0"/>
              </a:solidFill>
            </a:endParaRPr>
          </a:p>
        </p:txBody>
      </p:sp>
      <p:sp>
        <p:nvSpPr>
          <p:cNvPr id="4" name="Dikdörtgen 3"/>
          <p:cNvSpPr/>
          <p:nvPr/>
        </p:nvSpPr>
        <p:spPr>
          <a:xfrm>
            <a:off x="3907266" y="3244334"/>
            <a:ext cx="184731" cy="369332"/>
          </a:xfrm>
          <a:prstGeom prst="rect">
            <a:avLst/>
          </a:prstGeom>
        </p:spPr>
        <p:txBody>
          <a:bodyPr wrap="none">
            <a:spAutoFit/>
          </a:bodyPr>
          <a:lstStyle/>
          <a:p>
            <a:endParaRPr lang="tr-TR" dirty="0"/>
          </a:p>
        </p:txBody>
      </p:sp>
    </p:spTree>
    <p:extLst>
      <p:ext uri="{BB962C8B-B14F-4D97-AF65-F5344CB8AC3E}">
        <p14:creationId xmlns:p14="http://schemas.microsoft.com/office/powerpoint/2010/main" val="19089859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marL="0" indent="0">
              <a:buNone/>
            </a:pPr>
            <a:r>
              <a:rPr lang="tr-TR" b="1" dirty="0" smtClean="0">
                <a:solidFill>
                  <a:srgbClr val="C00000"/>
                </a:solidFill>
              </a:rPr>
              <a:t>İlaçlamalarda; </a:t>
            </a:r>
            <a:endParaRPr lang="tr-TR" dirty="0" smtClean="0">
              <a:solidFill>
                <a:srgbClr val="C00000"/>
              </a:solidFill>
            </a:endParaRPr>
          </a:p>
          <a:p>
            <a:pPr marL="0" indent="0">
              <a:buNone/>
            </a:pPr>
            <a:r>
              <a:rPr lang="tr-TR" b="1" dirty="0" smtClean="0"/>
              <a:t>a) </a:t>
            </a:r>
            <a:r>
              <a:rPr lang="tr-TR" b="1" dirty="0" smtClean="0">
                <a:solidFill>
                  <a:srgbClr val="0070C0"/>
                </a:solidFill>
              </a:rPr>
              <a:t>Dal sıracası bulunan</a:t>
            </a:r>
            <a:r>
              <a:rPr lang="tr-TR" b="1" dirty="0" smtClean="0"/>
              <a:t> yerlerde: </a:t>
            </a:r>
            <a:endParaRPr lang="tr-TR" dirty="0" smtClean="0"/>
          </a:p>
          <a:p>
            <a:pPr marL="0" indent="0">
              <a:buNone/>
            </a:pPr>
            <a:r>
              <a:rPr lang="tr-TR" b="1" dirty="0" smtClean="0"/>
              <a:t>    1. İlaçlamada</a:t>
            </a:r>
            <a:r>
              <a:rPr lang="tr-TR" dirty="0" smtClean="0"/>
              <a:t>, %2’lik Bordo Bulamacı veya hazır bakırlı</a:t>
            </a:r>
          </a:p>
          <a:p>
            <a:pPr marL="0" indent="0">
              <a:buNone/>
            </a:pPr>
            <a:r>
              <a:rPr lang="tr-TR" dirty="0"/>
              <a:t> </a:t>
            </a:r>
            <a:r>
              <a:rPr lang="tr-TR" dirty="0" smtClean="0"/>
              <a:t>       preparatlardan birisi %0,8 dozunda </a:t>
            </a:r>
          </a:p>
          <a:p>
            <a:pPr marL="0" indent="0">
              <a:buNone/>
            </a:pPr>
            <a:r>
              <a:rPr lang="tr-TR" b="1" dirty="0" smtClean="0"/>
              <a:t>    2. İlaçlamada </a:t>
            </a:r>
            <a:r>
              <a:rPr lang="tr-TR" dirty="0" smtClean="0"/>
              <a:t>hazır bakırlı preparatlardan birisi %0,4 dozunda veya</a:t>
            </a:r>
          </a:p>
          <a:p>
            <a:pPr marL="0" indent="0">
              <a:buNone/>
            </a:pPr>
            <a:r>
              <a:rPr lang="tr-TR" dirty="0"/>
              <a:t> </a:t>
            </a:r>
            <a:r>
              <a:rPr lang="tr-TR" dirty="0" smtClean="0"/>
              <a:t>       diğer ilaçlardan birisi önerilen dozlarda kullanılmalıdır. </a:t>
            </a:r>
          </a:p>
          <a:p>
            <a:pPr marL="0" indent="0">
              <a:buNone/>
            </a:pPr>
            <a:r>
              <a:rPr lang="tr-TR" b="1" dirty="0" smtClean="0"/>
              <a:t>    3. ve diğer ilaçlamalarda </a:t>
            </a:r>
            <a:r>
              <a:rPr lang="tr-TR" dirty="0" smtClean="0"/>
              <a:t>bakırlı ilaçlar dışındaki ilaçlardan birisi</a:t>
            </a:r>
          </a:p>
          <a:p>
            <a:pPr marL="0" indent="0">
              <a:buNone/>
            </a:pPr>
            <a:r>
              <a:rPr lang="tr-TR" dirty="0"/>
              <a:t> </a:t>
            </a:r>
            <a:r>
              <a:rPr lang="tr-TR" dirty="0" smtClean="0"/>
              <a:t>       önerilen dozda kullanılmalıdır. </a:t>
            </a:r>
          </a:p>
          <a:p>
            <a:pPr marL="0" indent="0">
              <a:buNone/>
            </a:pPr>
            <a:r>
              <a:rPr lang="tr-TR" b="1" dirty="0" smtClean="0"/>
              <a:t>b) </a:t>
            </a:r>
            <a:r>
              <a:rPr lang="tr-TR" b="1" dirty="0" smtClean="0">
                <a:solidFill>
                  <a:srgbClr val="0070C0"/>
                </a:solidFill>
              </a:rPr>
              <a:t>Dal sıracası bulunmayan </a:t>
            </a:r>
            <a:r>
              <a:rPr lang="tr-TR" b="1" dirty="0" smtClean="0"/>
              <a:t>yerlerde: </a:t>
            </a:r>
            <a:endParaRPr lang="tr-TR" dirty="0" smtClean="0"/>
          </a:p>
          <a:p>
            <a:pPr marL="0" indent="0">
              <a:buNone/>
            </a:pPr>
            <a:r>
              <a:rPr lang="tr-TR" dirty="0" smtClean="0"/>
              <a:t>     1. İlaçlama %1’lik Bordo Bulamacı veya hazır bakırlı preparatlardan</a:t>
            </a:r>
          </a:p>
          <a:p>
            <a:pPr marL="0" indent="0">
              <a:buNone/>
            </a:pPr>
            <a:r>
              <a:rPr lang="tr-TR" dirty="0"/>
              <a:t> </a:t>
            </a:r>
            <a:r>
              <a:rPr lang="tr-TR" dirty="0" smtClean="0"/>
              <a:t>    birisi %0,4 dozunda kullanılmalıdır. Diğer ilaçlamalar dal sıracası</a:t>
            </a:r>
          </a:p>
          <a:p>
            <a:pPr marL="0" indent="0">
              <a:buNone/>
            </a:pPr>
            <a:r>
              <a:rPr lang="tr-TR" dirty="0" smtClean="0"/>
              <a:t>     bulunan yerlerde olduğu </a:t>
            </a:r>
            <a:r>
              <a:rPr lang="tr-TR" dirty="0"/>
              <a:t>gibidir. </a:t>
            </a:r>
            <a:endParaRPr lang="tr-TR" dirty="0" smtClean="0"/>
          </a:p>
          <a:p>
            <a:endParaRPr lang="tr-TR" dirty="0"/>
          </a:p>
        </p:txBody>
      </p:sp>
    </p:spTree>
    <p:extLst>
      <p:ext uri="{BB962C8B-B14F-4D97-AF65-F5344CB8AC3E}">
        <p14:creationId xmlns:p14="http://schemas.microsoft.com/office/powerpoint/2010/main" val="221867811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548680"/>
            <a:ext cx="8841160" cy="792088"/>
          </a:xfrm>
        </p:spPr>
        <p:txBody>
          <a:bodyPr>
            <a:noAutofit/>
          </a:bodyPr>
          <a:lstStyle/>
          <a:p>
            <a:r>
              <a:rPr lang="tr-TR" sz="3200" b="1" dirty="0">
                <a:solidFill>
                  <a:srgbClr val="FF0000"/>
                </a:solidFill>
              </a:rPr>
              <a:t>Kimyasal Mücadelede </a:t>
            </a:r>
            <a:r>
              <a:rPr lang="tr-TR" sz="3200" b="1" dirty="0" smtClean="0">
                <a:solidFill>
                  <a:srgbClr val="FF0000"/>
                </a:solidFill>
              </a:rPr>
              <a:t>Kullanılacak </a:t>
            </a:r>
            <a:r>
              <a:rPr lang="tr-TR" sz="3200" b="1" dirty="0">
                <a:solidFill>
                  <a:srgbClr val="FF0000"/>
                </a:solidFill>
              </a:rPr>
              <a:t>İlaçlar </a:t>
            </a:r>
            <a:endParaRPr lang="tr-TR" sz="3200" dirty="0">
              <a:solidFill>
                <a:srgbClr val="FF0000"/>
              </a:solidFill>
            </a:endParaRPr>
          </a:p>
        </p:txBody>
      </p:sp>
      <p:sp>
        <p:nvSpPr>
          <p:cNvPr id="3" name="İçerik Yer Tutucusu 2"/>
          <p:cNvSpPr>
            <a:spLocks noGrp="1"/>
          </p:cNvSpPr>
          <p:nvPr>
            <p:ph idx="1"/>
          </p:nvPr>
        </p:nvSpPr>
        <p:spPr>
          <a:xfrm>
            <a:off x="0" y="1600200"/>
            <a:ext cx="8964488" cy="4525963"/>
          </a:xfrm>
        </p:spPr>
        <p:txBody>
          <a:bodyPr>
            <a:normAutofit fontScale="92500"/>
          </a:bodyPr>
          <a:lstStyle/>
          <a:p>
            <a:r>
              <a:rPr lang="da-DK" dirty="0"/>
              <a:t>Bakır hidroksit 361.1g/l FL 250 ml 14</a:t>
            </a:r>
          </a:p>
          <a:p>
            <a:r>
              <a:rPr lang="tr-TR" dirty="0"/>
              <a:t>Bakır hidroksit %35 DF 175 g 14</a:t>
            </a:r>
          </a:p>
          <a:p>
            <a:r>
              <a:rPr lang="tr-TR" dirty="0"/>
              <a:t>Bakır hidroksit %50 WP 300 g 14</a:t>
            </a:r>
          </a:p>
          <a:p>
            <a:r>
              <a:rPr lang="tr-TR" dirty="0"/>
              <a:t>Bakır kalsiyum sülfat %20 WP 1500 g (</a:t>
            </a:r>
            <a:r>
              <a:rPr lang="tr-TR" dirty="0" smtClean="0"/>
              <a:t>1.ilaçlama) </a:t>
            </a:r>
          </a:p>
          <a:p>
            <a:pPr marL="0" indent="0">
              <a:buNone/>
            </a:pPr>
            <a:r>
              <a:rPr lang="tr-TR" smtClean="0"/>
              <a:t>                                                          </a:t>
            </a:r>
            <a:r>
              <a:rPr lang="pt-BR" smtClean="0"/>
              <a:t>1000 </a:t>
            </a:r>
            <a:r>
              <a:rPr lang="pt-BR" dirty="0"/>
              <a:t>g </a:t>
            </a:r>
            <a:r>
              <a:rPr lang="tr-TR" dirty="0" smtClean="0"/>
              <a:t> </a:t>
            </a:r>
            <a:r>
              <a:rPr lang="pt-BR" dirty="0" smtClean="0"/>
              <a:t>(2.ilaçlama</a:t>
            </a:r>
            <a:r>
              <a:rPr lang="pt-BR" dirty="0"/>
              <a:t>) 14</a:t>
            </a:r>
          </a:p>
          <a:p>
            <a:r>
              <a:rPr lang="tr-TR" dirty="0"/>
              <a:t>Bakır kalsiyum </a:t>
            </a:r>
            <a:r>
              <a:rPr lang="tr-TR" dirty="0" err="1" smtClean="0"/>
              <a:t>oksiklorid</a:t>
            </a:r>
            <a:r>
              <a:rPr lang="tr-TR" dirty="0" smtClean="0"/>
              <a:t> </a:t>
            </a:r>
            <a:r>
              <a:rPr lang="nl-NL" dirty="0" smtClean="0"/>
              <a:t>%16 </a:t>
            </a:r>
            <a:r>
              <a:rPr lang="nl-NL" dirty="0"/>
              <a:t>WP 800 g 14</a:t>
            </a:r>
          </a:p>
          <a:p>
            <a:r>
              <a:rPr lang="tr-TR" dirty="0"/>
              <a:t>Bakır </a:t>
            </a:r>
            <a:r>
              <a:rPr lang="tr-TR" dirty="0" err="1"/>
              <a:t>oksiklorid</a:t>
            </a:r>
            <a:r>
              <a:rPr lang="tr-TR" dirty="0"/>
              <a:t> %50 WP 400 g 21</a:t>
            </a:r>
          </a:p>
          <a:p>
            <a:r>
              <a:rPr lang="tr-TR" dirty="0"/>
              <a:t>Bakır </a:t>
            </a:r>
            <a:r>
              <a:rPr lang="tr-TR" dirty="0" err="1"/>
              <a:t>oksiklorid</a:t>
            </a:r>
            <a:r>
              <a:rPr lang="tr-TR" dirty="0"/>
              <a:t> 357.5 g/l 400 ml 14</a:t>
            </a:r>
          </a:p>
          <a:p>
            <a:r>
              <a:rPr lang="tr-TR" dirty="0"/>
              <a:t>Metalik bakıra </a:t>
            </a:r>
            <a:r>
              <a:rPr lang="tr-TR" dirty="0" smtClean="0"/>
              <a:t>eşdeğer </a:t>
            </a:r>
            <a:r>
              <a:rPr lang="tr-TR" dirty="0" err="1" smtClean="0"/>
              <a:t>Bakırsülfat</a:t>
            </a:r>
            <a:r>
              <a:rPr lang="tr-TR" dirty="0" smtClean="0"/>
              <a:t> </a:t>
            </a:r>
            <a:r>
              <a:rPr lang="tr-TR" dirty="0" err="1"/>
              <a:t>penta</a:t>
            </a:r>
            <a:r>
              <a:rPr lang="tr-TR" dirty="0"/>
              <a:t> </a:t>
            </a:r>
            <a:r>
              <a:rPr lang="tr-TR" dirty="0" smtClean="0"/>
              <a:t>hidrat65,82g/l SC </a:t>
            </a:r>
            <a:r>
              <a:rPr lang="tr-TR" dirty="0"/>
              <a:t>125 g -</a:t>
            </a:r>
          </a:p>
          <a:p>
            <a:r>
              <a:rPr lang="tr-TR" dirty="0"/>
              <a:t>Metalik Bakıra </a:t>
            </a:r>
            <a:r>
              <a:rPr lang="tr-TR" dirty="0" smtClean="0"/>
              <a:t>eşdeğer bakır hidroksit </a:t>
            </a:r>
            <a:r>
              <a:rPr lang="tr-TR" dirty="0"/>
              <a:t>% 30 DF 175 g 14</a:t>
            </a:r>
          </a:p>
          <a:p>
            <a:r>
              <a:rPr lang="tr-TR" dirty="0" smtClean="0">
                <a:solidFill>
                  <a:srgbClr val="002060"/>
                </a:solidFill>
              </a:rPr>
              <a:t>Yağ </a:t>
            </a:r>
            <a:r>
              <a:rPr lang="tr-TR" dirty="0">
                <a:solidFill>
                  <a:srgbClr val="002060"/>
                </a:solidFill>
              </a:rPr>
              <a:t>ve </a:t>
            </a:r>
            <a:r>
              <a:rPr lang="tr-TR" dirty="0" err="1">
                <a:solidFill>
                  <a:srgbClr val="002060"/>
                </a:solidFill>
              </a:rPr>
              <a:t>rosin</a:t>
            </a:r>
            <a:r>
              <a:rPr lang="tr-TR" dirty="0">
                <a:solidFill>
                  <a:srgbClr val="002060"/>
                </a:solidFill>
              </a:rPr>
              <a:t> </a:t>
            </a:r>
            <a:r>
              <a:rPr lang="tr-TR" dirty="0" smtClean="0">
                <a:solidFill>
                  <a:srgbClr val="002060"/>
                </a:solidFill>
              </a:rPr>
              <a:t>asitlerinin bakır </a:t>
            </a:r>
            <a:r>
              <a:rPr lang="tr-TR" dirty="0">
                <a:solidFill>
                  <a:srgbClr val="002060"/>
                </a:solidFill>
              </a:rPr>
              <a:t>tuzları </a:t>
            </a:r>
            <a:r>
              <a:rPr lang="tr-TR" dirty="0"/>
              <a:t>%51.4 EC 350 ml </a:t>
            </a:r>
            <a:r>
              <a:rPr lang="tr-TR" dirty="0" smtClean="0"/>
              <a:t>7 </a:t>
            </a:r>
            <a:r>
              <a:rPr lang="tr-TR" dirty="0" err="1" smtClean="0">
                <a:solidFill>
                  <a:srgbClr val="0070C0"/>
                </a:solidFill>
              </a:rPr>
              <a:t>Tenn</a:t>
            </a:r>
            <a:r>
              <a:rPr lang="tr-TR" dirty="0" smtClean="0">
                <a:solidFill>
                  <a:srgbClr val="0070C0"/>
                </a:solidFill>
              </a:rPr>
              <a:t>-Cop</a:t>
            </a:r>
          </a:p>
          <a:p>
            <a:endParaRPr lang="tr-TR" dirty="0" smtClean="0"/>
          </a:p>
          <a:p>
            <a:endParaRPr lang="tr-TR" dirty="0"/>
          </a:p>
        </p:txBody>
      </p:sp>
    </p:spTree>
    <p:extLst>
      <p:ext uri="{BB962C8B-B14F-4D97-AF65-F5344CB8AC3E}">
        <p14:creationId xmlns:p14="http://schemas.microsoft.com/office/powerpoint/2010/main" val="16976613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0070C0"/>
                </a:solidFill>
              </a:rPr>
              <a:t>7.2. VERTİCİLLİUM SOLGUNLUĞU</a:t>
            </a:r>
            <a:br>
              <a:rPr lang="tr-TR" dirty="0" smtClean="0">
                <a:solidFill>
                  <a:srgbClr val="0070C0"/>
                </a:solidFill>
              </a:rPr>
            </a:br>
            <a:r>
              <a:rPr lang="tr-TR" i="1" dirty="0">
                <a:solidFill>
                  <a:srgbClr val="FF0000"/>
                </a:solidFill>
              </a:rPr>
              <a:t>(</a:t>
            </a:r>
            <a:r>
              <a:rPr lang="tr-TR" i="1" dirty="0" err="1">
                <a:solidFill>
                  <a:srgbClr val="FF0000"/>
                </a:solidFill>
              </a:rPr>
              <a:t>Verticillium</a:t>
            </a:r>
            <a:r>
              <a:rPr lang="tr-TR" i="1" dirty="0">
                <a:solidFill>
                  <a:srgbClr val="FF0000"/>
                </a:solidFill>
              </a:rPr>
              <a:t> </a:t>
            </a:r>
            <a:r>
              <a:rPr lang="tr-TR" i="1" dirty="0" err="1">
                <a:solidFill>
                  <a:srgbClr val="FF0000"/>
                </a:solidFill>
              </a:rPr>
              <a:t>dahliae</a:t>
            </a:r>
            <a:r>
              <a:rPr lang="tr-TR" i="1" dirty="0">
                <a:solidFill>
                  <a:srgbClr val="FF0000"/>
                </a:solidFill>
              </a:rPr>
              <a:t>)</a:t>
            </a:r>
            <a:endParaRPr lang="tr-TR" dirty="0">
              <a:solidFill>
                <a:srgbClr val="FF0000"/>
              </a:solidFill>
            </a:endParaRPr>
          </a:p>
        </p:txBody>
      </p:sp>
      <p:sp>
        <p:nvSpPr>
          <p:cNvPr id="5" name="Başlık 1"/>
          <p:cNvSpPr txBox="1">
            <a:spLocks/>
          </p:cNvSpPr>
          <p:nvPr/>
        </p:nvSpPr>
        <p:spPr>
          <a:xfrm>
            <a:off x="457200" y="1368821"/>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0070C0"/>
                </a:solidFill>
              </a:rPr>
              <a:t>Hastalık Belirtisi</a:t>
            </a:r>
            <a:endParaRPr lang="tr-TR" sz="2800" dirty="0">
              <a:solidFill>
                <a:srgbClr val="0070C0"/>
              </a:solidFill>
            </a:endParaRPr>
          </a:p>
        </p:txBody>
      </p:sp>
      <p:sp>
        <p:nvSpPr>
          <p:cNvPr id="6" name="İçerik Yer Tutucusu 2"/>
          <p:cNvSpPr>
            <a:spLocks noGrp="1"/>
          </p:cNvSpPr>
          <p:nvPr>
            <p:ph idx="1"/>
          </p:nvPr>
        </p:nvSpPr>
        <p:spPr>
          <a:xfrm>
            <a:off x="395536" y="2143397"/>
            <a:ext cx="8229600" cy="4525963"/>
          </a:xfrm>
        </p:spPr>
        <p:txBody>
          <a:bodyPr>
            <a:normAutofit fontScale="77500" lnSpcReduction="20000"/>
          </a:bodyPr>
          <a:lstStyle/>
          <a:p>
            <a:pPr marL="0" indent="0">
              <a:buNone/>
            </a:pPr>
            <a:r>
              <a:rPr lang="tr-TR" b="1" dirty="0" smtClean="0"/>
              <a:t>• </a:t>
            </a:r>
            <a:r>
              <a:rPr lang="tr-TR" dirty="0"/>
              <a:t>Hastalığın ani ve yavaş solgunluk </a:t>
            </a:r>
            <a:r>
              <a:rPr lang="tr-TR" dirty="0" smtClean="0"/>
              <a:t>olmak üzere </a:t>
            </a:r>
            <a:r>
              <a:rPr lang="tr-TR" dirty="0"/>
              <a:t>2 tip belirtisi bulunmaktadır.</a:t>
            </a:r>
          </a:p>
          <a:p>
            <a:pPr marL="0" indent="0">
              <a:buNone/>
            </a:pPr>
            <a:endParaRPr lang="tr-TR" b="1" dirty="0"/>
          </a:p>
          <a:p>
            <a:pPr marL="0" indent="0">
              <a:buNone/>
            </a:pPr>
            <a:r>
              <a:rPr lang="tr-TR" b="1" dirty="0" smtClean="0">
                <a:solidFill>
                  <a:srgbClr val="0070C0"/>
                </a:solidFill>
              </a:rPr>
              <a:t>• </a:t>
            </a:r>
            <a:r>
              <a:rPr lang="tr-TR" b="1" dirty="0">
                <a:solidFill>
                  <a:srgbClr val="0070C0"/>
                </a:solidFill>
              </a:rPr>
              <a:t>Ani solgunluk </a:t>
            </a:r>
            <a:r>
              <a:rPr lang="tr-TR" dirty="0"/>
              <a:t>Bu durum </a:t>
            </a:r>
            <a:r>
              <a:rPr lang="tr-TR" dirty="0">
                <a:solidFill>
                  <a:srgbClr val="FF0000"/>
                </a:solidFill>
              </a:rPr>
              <a:t>kış </a:t>
            </a:r>
            <a:r>
              <a:rPr lang="tr-TR" dirty="0" smtClean="0">
                <a:solidFill>
                  <a:srgbClr val="FF0000"/>
                </a:solidFill>
              </a:rPr>
              <a:t>sonundan erken </a:t>
            </a:r>
            <a:r>
              <a:rPr lang="tr-TR" dirty="0">
                <a:solidFill>
                  <a:srgbClr val="FF0000"/>
                </a:solidFill>
              </a:rPr>
              <a:t>ilkbahara kadar </a:t>
            </a:r>
            <a:r>
              <a:rPr lang="tr-TR" dirty="0"/>
              <a:t>görülür. Sürgün </a:t>
            </a:r>
            <a:r>
              <a:rPr lang="tr-TR" dirty="0" smtClean="0"/>
              <a:t>ve </a:t>
            </a:r>
            <a:r>
              <a:rPr lang="tr-TR" dirty="0" smtClean="0">
                <a:solidFill>
                  <a:srgbClr val="FF0000"/>
                </a:solidFill>
              </a:rPr>
              <a:t>dallar </a:t>
            </a:r>
            <a:r>
              <a:rPr lang="tr-TR" dirty="0">
                <a:solidFill>
                  <a:srgbClr val="FF0000"/>
                </a:solidFill>
              </a:rPr>
              <a:t>aniden kurur</a:t>
            </a:r>
            <a:r>
              <a:rPr lang="tr-TR" dirty="0"/>
              <a:t>. Bu belirtiler </a:t>
            </a:r>
            <a:r>
              <a:rPr lang="tr-TR" dirty="0">
                <a:solidFill>
                  <a:srgbClr val="FF0000"/>
                </a:solidFill>
              </a:rPr>
              <a:t>ağacın tek </a:t>
            </a:r>
            <a:r>
              <a:rPr lang="tr-TR" dirty="0" smtClean="0">
                <a:solidFill>
                  <a:srgbClr val="FF0000"/>
                </a:solidFill>
              </a:rPr>
              <a:t>bir yönünde </a:t>
            </a:r>
            <a:r>
              <a:rPr lang="tr-TR" dirty="0"/>
              <a:t>veya daha </a:t>
            </a:r>
            <a:r>
              <a:rPr lang="tr-TR" dirty="0" smtClean="0"/>
              <a:t>çok yönünde </a:t>
            </a:r>
            <a:r>
              <a:rPr lang="tr-TR" dirty="0"/>
              <a:t>olabilir</a:t>
            </a:r>
            <a:r>
              <a:rPr lang="tr-TR" dirty="0" smtClean="0"/>
              <a:t>.  </a:t>
            </a:r>
            <a:r>
              <a:rPr lang="tr-TR" b="1" dirty="0" smtClean="0"/>
              <a:t> </a:t>
            </a:r>
            <a:r>
              <a:rPr lang="tr-TR" dirty="0">
                <a:solidFill>
                  <a:srgbClr val="FF0000"/>
                </a:solidFill>
              </a:rPr>
              <a:t>Kabuk dokusu erguvan rengine döner</a:t>
            </a:r>
            <a:r>
              <a:rPr lang="tr-TR" dirty="0"/>
              <a:t>. </a:t>
            </a:r>
            <a:r>
              <a:rPr lang="tr-TR" dirty="0" smtClean="0"/>
              <a:t>Böyle bir </a:t>
            </a:r>
            <a:r>
              <a:rPr lang="tr-TR" dirty="0"/>
              <a:t>dalın kabuğunun altından boyuna </a:t>
            </a:r>
            <a:r>
              <a:rPr lang="tr-TR" dirty="0" smtClean="0"/>
              <a:t>kesitler alındığında </a:t>
            </a:r>
            <a:r>
              <a:rPr lang="tr-TR" dirty="0">
                <a:solidFill>
                  <a:srgbClr val="FF0000"/>
                </a:solidFill>
              </a:rPr>
              <a:t>iletim demetleri koyu </a:t>
            </a:r>
            <a:r>
              <a:rPr lang="tr-TR" dirty="0" smtClean="0">
                <a:solidFill>
                  <a:srgbClr val="FF0000"/>
                </a:solidFill>
              </a:rPr>
              <a:t>kestane renge </a:t>
            </a:r>
            <a:r>
              <a:rPr lang="tr-TR" dirty="0">
                <a:solidFill>
                  <a:srgbClr val="FF0000"/>
                </a:solidFill>
              </a:rPr>
              <a:t>dönüştüğü </a:t>
            </a:r>
            <a:r>
              <a:rPr lang="tr-TR" dirty="0"/>
              <a:t>görülür</a:t>
            </a:r>
            <a:r>
              <a:rPr lang="tr-TR" dirty="0" smtClean="0"/>
              <a:t>. </a:t>
            </a:r>
            <a:r>
              <a:rPr lang="tr-TR" b="1" dirty="0" smtClean="0"/>
              <a:t> </a:t>
            </a:r>
            <a:r>
              <a:rPr lang="tr-TR" dirty="0"/>
              <a:t>Hastalıklı ağaçların sürgün ve </a:t>
            </a:r>
            <a:r>
              <a:rPr lang="tr-TR" dirty="0" smtClean="0"/>
              <a:t>dalları kuruyarak </a:t>
            </a:r>
            <a:r>
              <a:rPr lang="tr-TR" dirty="0"/>
              <a:t>ölür</a:t>
            </a:r>
            <a:r>
              <a:rPr lang="tr-TR" dirty="0" smtClean="0"/>
              <a:t>.</a:t>
            </a:r>
            <a:r>
              <a:rPr lang="tr-TR" b="1" dirty="0" smtClean="0"/>
              <a:t> </a:t>
            </a:r>
            <a:r>
              <a:rPr lang="tr-TR" dirty="0">
                <a:solidFill>
                  <a:srgbClr val="FF0000"/>
                </a:solidFill>
              </a:rPr>
              <a:t>Yapraklar</a:t>
            </a:r>
            <a:r>
              <a:rPr lang="tr-TR" dirty="0"/>
              <a:t> yeşilimsi renklerini kaybederek </a:t>
            </a:r>
            <a:r>
              <a:rPr lang="tr-TR" dirty="0" smtClean="0"/>
              <a:t>açık kahverengine </a:t>
            </a:r>
            <a:r>
              <a:rPr lang="tr-TR" dirty="0"/>
              <a:t>döner ve orta damar </a:t>
            </a:r>
            <a:r>
              <a:rPr lang="tr-TR" dirty="0" smtClean="0"/>
              <a:t>boyunca </a:t>
            </a:r>
            <a:r>
              <a:rPr lang="tr-TR" dirty="0" smtClean="0">
                <a:solidFill>
                  <a:srgbClr val="FF0000"/>
                </a:solidFill>
              </a:rPr>
              <a:t>geriye </a:t>
            </a:r>
            <a:r>
              <a:rPr lang="tr-TR" dirty="0">
                <a:solidFill>
                  <a:srgbClr val="FF0000"/>
                </a:solidFill>
              </a:rPr>
              <a:t>doğru kıvrılır</a:t>
            </a:r>
            <a:r>
              <a:rPr lang="tr-TR" dirty="0"/>
              <a:t>.</a:t>
            </a:r>
          </a:p>
          <a:p>
            <a:pPr marL="0" indent="0">
              <a:buNone/>
            </a:pPr>
            <a:endParaRPr lang="tr-TR" b="1" dirty="0" smtClean="0"/>
          </a:p>
          <a:p>
            <a:pPr marL="0" indent="0">
              <a:buNone/>
            </a:pPr>
            <a:r>
              <a:rPr lang="tr-TR" b="1" dirty="0" smtClean="0">
                <a:solidFill>
                  <a:srgbClr val="0070C0"/>
                </a:solidFill>
              </a:rPr>
              <a:t>• </a:t>
            </a:r>
            <a:r>
              <a:rPr lang="tr-TR" b="1" dirty="0">
                <a:solidFill>
                  <a:srgbClr val="0070C0"/>
                </a:solidFill>
              </a:rPr>
              <a:t>Yavaş solgunluk </a:t>
            </a:r>
            <a:r>
              <a:rPr lang="tr-TR" dirty="0"/>
              <a:t>İlkbaharda </a:t>
            </a:r>
            <a:r>
              <a:rPr lang="tr-TR" dirty="0" smtClean="0"/>
              <a:t>görülmeye başlar</a:t>
            </a:r>
            <a:r>
              <a:rPr lang="tr-TR" dirty="0"/>
              <a:t>. </a:t>
            </a:r>
            <a:r>
              <a:rPr lang="tr-TR" dirty="0">
                <a:solidFill>
                  <a:srgbClr val="FF0000"/>
                </a:solidFill>
              </a:rPr>
              <a:t>Çiçeklerdeki belirtiler </a:t>
            </a:r>
            <a:r>
              <a:rPr lang="tr-TR" dirty="0" smtClean="0">
                <a:solidFill>
                  <a:srgbClr val="FF0000"/>
                </a:solidFill>
              </a:rPr>
              <a:t>yapraklardan önce </a:t>
            </a:r>
            <a:r>
              <a:rPr lang="tr-TR" dirty="0"/>
              <a:t>ortaya çıkar. Hastalık </a:t>
            </a:r>
            <a:r>
              <a:rPr lang="tr-TR" dirty="0" smtClean="0">
                <a:solidFill>
                  <a:srgbClr val="FF0000"/>
                </a:solidFill>
              </a:rPr>
              <a:t>çiçeklenme döneminin </a:t>
            </a:r>
            <a:r>
              <a:rPr lang="tr-TR" dirty="0">
                <a:solidFill>
                  <a:srgbClr val="FF0000"/>
                </a:solidFill>
              </a:rPr>
              <a:t>başında </a:t>
            </a:r>
            <a:r>
              <a:rPr lang="tr-TR" dirty="0"/>
              <a:t>olursa </a:t>
            </a:r>
            <a:r>
              <a:rPr lang="tr-TR" dirty="0" smtClean="0">
                <a:solidFill>
                  <a:srgbClr val="FF0000"/>
                </a:solidFill>
              </a:rPr>
              <a:t>çiçekler dökülebilir</a:t>
            </a:r>
            <a:r>
              <a:rPr lang="tr-TR" dirty="0"/>
              <a:t>. Mumyalaşan </a:t>
            </a:r>
            <a:r>
              <a:rPr lang="tr-TR" dirty="0">
                <a:solidFill>
                  <a:srgbClr val="FF0000"/>
                </a:solidFill>
              </a:rPr>
              <a:t>çiçek </a:t>
            </a:r>
            <a:r>
              <a:rPr lang="tr-TR" dirty="0" smtClean="0">
                <a:solidFill>
                  <a:srgbClr val="FF0000"/>
                </a:solidFill>
              </a:rPr>
              <a:t>tomurcukları kahverengileşerek ölür </a:t>
            </a:r>
            <a:r>
              <a:rPr lang="tr-TR" dirty="0" smtClean="0"/>
              <a:t>ve ağaçta </a:t>
            </a:r>
            <a:r>
              <a:rPr lang="tr-TR" dirty="0" smtClean="0">
                <a:solidFill>
                  <a:srgbClr val="FF0000"/>
                </a:solidFill>
              </a:rPr>
              <a:t>asılı </a:t>
            </a:r>
            <a:r>
              <a:rPr lang="tr-TR" dirty="0" smtClean="0"/>
              <a:t>kalır. </a:t>
            </a:r>
            <a:r>
              <a:rPr lang="tr-TR" b="1" dirty="0" smtClean="0"/>
              <a:t> </a:t>
            </a:r>
            <a:r>
              <a:rPr lang="tr-TR" dirty="0"/>
              <a:t>Hastalıklı dallardaki </a:t>
            </a:r>
            <a:r>
              <a:rPr lang="tr-TR" dirty="0">
                <a:solidFill>
                  <a:srgbClr val="FF0000"/>
                </a:solidFill>
              </a:rPr>
              <a:t>yapraklar önce mat </a:t>
            </a:r>
            <a:r>
              <a:rPr lang="tr-TR" dirty="0" smtClean="0">
                <a:solidFill>
                  <a:srgbClr val="FF0000"/>
                </a:solidFill>
              </a:rPr>
              <a:t>yeşil </a:t>
            </a:r>
            <a:r>
              <a:rPr lang="tr-TR" dirty="0" smtClean="0"/>
              <a:t>renklidir</a:t>
            </a:r>
            <a:r>
              <a:rPr lang="tr-TR" dirty="0"/>
              <a:t>. Uç yapraklar dışındakiler </a:t>
            </a:r>
            <a:r>
              <a:rPr lang="tr-TR" dirty="0" smtClean="0"/>
              <a:t>kurumadan dökülür.</a:t>
            </a:r>
            <a:r>
              <a:rPr lang="tr-TR" b="1" dirty="0" smtClean="0"/>
              <a:t> </a:t>
            </a:r>
            <a:r>
              <a:rPr lang="tr-TR" dirty="0"/>
              <a:t>Hastalıklı sürgünlerde </a:t>
            </a:r>
            <a:r>
              <a:rPr lang="tr-TR" dirty="0">
                <a:solidFill>
                  <a:srgbClr val="FF0000"/>
                </a:solidFill>
              </a:rPr>
              <a:t>iletim demetleri </a:t>
            </a:r>
            <a:r>
              <a:rPr lang="tr-TR" dirty="0" smtClean="0">
                <a:solidFill>
                  <a:srgbClr val="FF0000"/>
                </a:solidFill>
              </a:rPr>
              <a:t>koyu kahverengidir.</a:t>
            </a:r>
            <a:r>
              <a:rPr lang="tr-TR" b="1" dirty="0" smtClean="0"/>
              <a:t> </a:t>
            </a:r>
            <a:r>
              <a:rPr lang="tr-TR" dirty="0"/>
              <a:t>Hastalık zeytin ağaçlarında verim düşüklüğü ve ölüme neden olmaktadır.</a:t>
            </a:r>
          </a:p>
        </p:txBody>
      </p:sp>
    </p:spTree>
    <p:extLst>
      <p:ext uri="{BB962C8B-B14F-4D97-AF65-F5344CB8AC3E}">
        <p14:creationId xmlns:p14="http://schemas.microsoft.com/office/powerpoint/2010/main" val="357736625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296144"/>
          </a:xfrm>
        </p:spPr>
        <p:txBody>
          <a:bodyPr>
            <a:noAutofit/>
          </a:bodyPr>
          <a:lstStyle/>
          <a:p>
            <a:r>
              <a:rPr lang="tr-TR" sz="3600" b="1" dirty="0">
                <a:solidFill>
                  <a:srgbClr val="0070C0"/>
                </a:solidFill>
              </a:rPr>
              <a:t>Hastalığın Görüldüğü </a:t>
            </a:r>
            <a:r>
              <a:rPr lang="tr-TR" sz="3600" b="1" dirty="0" smtClean="0">
                <a:solidFill>
                  <a:srgbClr val="0070C0"/>
                </a:solidFill>
              </a:rPr>
              <a:t>Bitkiler (</a:t>
            </a:r>
            <a:r>
              <a:rPr lang="tr-TR" sz="3600" b="1" dirty="0">
                <a:solidFill>
                  <a:srgbClr val="0070C0"/>
                </a:solidFill>
              </a:rPr>
              <a:t>=Konukçuları</a:t>
            </a:r>
            <a:r>
              <a:rPr lang="tr-TR" sz="3600" b="1" dirty="0" smtClean="0">
                <a:solidFill>
                  <a:srgbClr val="0070C0"/>
                </a:solidFill>
              </a:rPr>
              <a:t>)</a:t>
            </a:r>
            <a:endParaRPr lang="tr-TR" sz="3600" dirty="0"/>
          </a:p>
        </p:txBody>
      </p:sp>
      <p:sp>
        <p:nvSpPr>
          <p:cNvPr id="3" name="İçerik Yer Tutucusu 2"/>
          <p:cNvSpPr>
            <a:spLocks noGrp="1"/>
          </p:cNvSpPr>
          <p:nvPr>
            <p:ph idx="1"/>
          </p:nvPr>
        </p:nvSpPr>
        <p:spPr/>
        <p:txBody>
          <a:bodyPr>
            <a:normAutofit/>
          </a:bodyPr>
          <a:lstStyle/>
          <a:p>
            <a:pPr marL="0" indent="0">
              <a:buNone/>
            </a:pPr>
            <a:r>
              <a:rPr lang="tr-TR" b="1" dirty="0" smtClean="0"/>
              <a:t>• </a:t>
            </a:r>
            <a:r>
              <a:rPr lang="tr-TR" dirty="0">
                <a:solidFill>
                  <a:srgbClr val="FF0000"/>
                </a:solidFill>
              </a:rPr>
              <a:t>Zeytin</a:t>
            </a:r>
            <a:r>
              <a:rPr lang="tr-TR" dirty="0"/>
              <a:t>, sert çekirdekli meyve türleri, badem</a:t>
            </a:r>
            <a:r>
              <a:rPr lang="tr-TR" dirty="0" smtClean="0"/>
              <a:t>,</a:t>
            </a:r>
          </a:p>
          <a:p>
            <a:pPr marL="0" indent="0">
              <a:buNone/>
            </a:pPr>
            <a:r>
              <a:rPr lang="tr-TR" dirty="0" smtClean="0"/>
              <a:t>antepfıstığı</a:t>
            </a:r>
            <a:r>
              <a:rPr lang="tr-TR" dirty="0"/>
              <a:t>, asma, </a:t>
            </a:r>
            <a:r>
              <a:rPr lang="tr-TR" dirty="0" err="1" smtClean="0"/>
              <a:t>berberis</a:t>
            </a:r>
            <a:r>
              <a:rPr lang="tr-TR" dirty="0" smtClean="0"/>
              <a:t>, akçaağaç</a:t>
            </a:r>
            <a:r>
              <a:rPr lang="tr-TR" dirty="0"/>
              <a:t>, </a:t>
            </a:r>
            <a:r>
              <a:rPr lang="tr-TR" dirty="0" smtClean="0"/>
              <a:t> atkestanesi</a:t>
            </a:r>
            <a:r>
              <a:rPr lang="tr-TR" dirty="0"/>
              <a:t>, karaağaç, böğürtlen, karpuz, çilek, </a:t>
            </a:r>
            <a:r>
              <a:rPr lang="tr-TR" dirty="0">
                <a:solidFill>
                  <a:srgbClr val="FF0000"/>
                </a:solidFill>
              </a:rPr>
              <a:t>pamuk</a:t>
            </a:r>
            <a:r>
              <a:rPr lang="tr-TR" dirty="0"/>
              <a:t>, </a:t>
            </a:r>
            <a:r>
              <a:rPr lang="tr-TR" dirty="0" err="1" smtClean="0"/>
              <a:t>bamya,şerbetçiotu</a:t>
            </a:r>
            <a:r>
              <a:rPr lang="tr-TR" dirty="0"/>
              <a:t>, </a:t>
            </a:r>
            <a:r>
              <a:rPr lang="tr-TR" dirty="0">
                <a:solidFill>
                  <a:srgbClr val="FF0000"/>
                </a:solidFill>
              </a:rPr>
              <a:t>domates,</a:t>
            </a:r>
            <a:r>
              <a:rPr lang="tr-TR" dirty="0"/>
              <a:t> biber, patlıcan, ayçiçeği, begonya, gül, yabancı otlar</a:t>
            </a:r>
          </a:p>
          <a:p>
            <a:pPr marL="0" indent="0">
              <a:buNone/>
            </a:pPr>
            <a:r>
              <a:rPr lang="tr-TR" dirty="0"/>
              <a:t>başta olmak üzere </a:t>
            </a:r>
            <a:r>
              <a:rPr lang="tr-TR" dirty="0">
                <a:solidFill>
                  <a:srgbClr val="FF0000"/>
                </a:solidFill>
              </a:rPr>
              <a:t>çok geniş bir konukçu dizisi </a:t>
            </a:r>
            <a:r>
              <a:rPr lang="tr-TR" dirty="0"/>
              <a:t>vardır.</a:t>
            </a:r>
          </a:p>
        </p:txBody>
      </p:sp>
    </p:spTree>
    <p:extLst>
      <p:ext uri="{BB962C8B-B14F-4D97-AF65-F5344CB8AC3E}">
        <p14:creationId xmlns:p14="http://schemas.microsoft.com/office/powerpoint/2010/main" val="74864380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b="1" dirty="0">
                <a:solidFill>
                  <a:srgbClr val="0070C0"/>
                </a:solidFill>
              </a:rPr>
              <a:t>Mücadele </a:t>
            </a:r>
            <a:r>
              <a:rPr lang="tr-TR" sz="3200" b="1" dirty="0" smtClean="0">
                <a:solidFill>
                  <a:srgbClr val="0070C0"/>
                </a:solidFill>
              </a:rPr>
              <a:t>Yöntemleri</a:t>
            </a:r>
            <a:br>
              <a:rPr lang="tr-TR" sz="3200" b="1" dirty="0" smtClean="0">
                <a:solidFill>
                  <a:srgbClr val="0070C0"/>
                </a:solidFill>
              </a:rPr>
            </a:br>
            <a:r>
              <a:rPr lang="tr-TR" sz="3200" b="1" dirty="0" smtClean="0">
                <a:solidFill>
                  <a:srgbClr val="0070C0"/>
                </a:solidFill>
              </a:rPr>
              <a:t>Kültürel </a:t>
            </a:r>
            <a:r>
              <a:rPr lang="tr-TR" sz="3200" b="1" dirty="0">
                <a:solidFill>
                  <a:srgbClr val="0070C0"/>
                </a:solidFill>
              </a:rPr>
              <a:t>Önlemler</a:t>
            </a:r>
            <a:endParaRPr lang="tr-TR" sz="3200" dirty="0">
              <a:solidFill>
                <a:srgbClr val="0070C0"/>
              </a:solidFill>
            </a:endParaRPr>
          </a:p>
        </p:txBody>
      </p:sp>
      <p:sp>
        <p:nvSpPr>
          <p:cNvPr id="3" name="İçerik Yer Tutucusu 2"/>
          <p:cNvSpPr>
            <a:spLocks noGrp="1"/>
          </p:cNvSpPr>
          <p:nvPr>
            <p:ph idx="1"/>
          </p:nvPr>
        </p:nvSpPr>
        <p:spPr>
          <a:xfrm>
            <a:off x="457200" y="1412776"/>
            <a:ext cx="8507288" cy="4713387"/>
          </a:xfrm>
        </p:spPr>
        <p:txBody>
          <a:bodyPr>
            <a:normAutofit fontScale="85000" lnSpcReduction="10000"/>
          </a:bodyPr>
          <a:lstStyle/>
          <a:p>
            <a:pPr marL="0" indent="0">
              <a:buNone/>
            </a:pPr>
            <a:r>
              <a:rPr lang="tr-TR" b="1" dirty="0"/>
              <a:t>• </a:t>
            </a:r>
            <a:r>
              <a:rPr lang="tr-TR" dirty="0">
                <a:solidFill>
                  <a:srgbClr val="FF0000"/>
                </a:solidFill>
              </a:rPr>
              <a:t>Sağlıklı üretim materyali </a:t>
            </a:r>
            <a:r>
              <a:rPr lang="tr-TR" dirty="0"/>
              <a:t>kullanılmalı,</a:t>
            </a:r>
          </a:p>
          <a:p>
            <a:pPr marL="0" indent="0">
              <a:buNone/>
            </a:pPr>
            <a:r>
              <a:rPr lang="tr-TR" b="1" dirty="0"/>
              <a:t>• </a:t>
            </a:r>
            <a:r>
              <a:rPr lang="tr-TR" dirty="0"/>
              <a:t>Daha önce </a:t>
            </a:r>
            <a:r>
              <a:rPr lang="tr-TR" dirty="0">
                <a:solidFill>
                  <a:srgbClr val="FF0000"/>
                </a:solidFill>
              </a:rPr>
              <a:t>hastalığın görülmediği alanlarda zeytinlik </a:t>
            </a:r>
            <a:r>
              <a:rPr lang="tr-TR" dirty="0"/>
              <a:t>tesis edilmelidir. </a:t>
            </a:r>
            <a:r>
              <a:rPr lang="tr-TR" dirty="0" smtClean="0"/>
              <a:t>Ancak hastalığın </a:t>
            </a:r>
            <a:r>
              <a:rPr lang="tr-TR" dirty="0"/>
              <a:t>konukçusu olan bitkilerin tarımının yapıldığı yerlerde </a:t>
            </a:r>
            <a:r>
              <a:rPr lang="tr-TR" dirty="0" smtClean="0"/>
              <a:t>yetiştiricilik yapılacaksa </a:t>
            </a:r>
            <a:r>
              <a:rPr lang="tr-TR" dirty="0"/>
              <a:t>bu topraklarda </a:t>
            </a:r>
            <a:r>
              <a:rPr lang="tr-TR" dirty="0">
                <a:solidFill>
                  <a:srgbClr val="FF0000"/>
                </a:solidFill>
              </a:rPr>
              <a:t>en az 2 yıl </a:t>
            </a:r>
            <a:r>
              <a:rPr lang="tr-TR" i="1" dirty="0" err="1"/>
              <a:t>V.dahliae’</a:t>
            </a:r>
            <a:r>
              <a:rPr lang="tr-TR" dirty="0" err="1"/>
              <a:t>nin</a:t>
            </a:r>
            <a:r>
              <a:rPr lang="tr-TR" dirty="0"/>
              <a:t> konukçusu olmayan </a:t>
            </a:r>
            <a:r>
              <a:rPr lang="tr-TR" dirty="0" smtClean="0">
                <a:solidFill>
                  <a:srgbClr val="FF0000"/>
                </a:solidFill>
              </a:rPr>
              <a:t>arpa, yulaf</a:t>
            </a:r>
            <a:r>
              <a:rPr lang="tr-TR" dirty="0">
                <a:solidFill>
                  <a:srgbClr val="FF0000"/>
                </a:solidFill>
              </a:rPr>
              <a:t>, buğday </a:t>
            </a:r>
            <a:r>
              <a:rPr lang="tr-TR" dirty="0"/>
              <a:t>gibi tahıllar yetiştirildikten sonra zeytinlik tesis edilmelidir.</a:t>
            </a:r>
          </a:p>
          <a:p>
            <a:pPr marL="0" indent="0">
              <a:buNone/>
            </a:pPr>
            <a:r>
              <a:rPr lang="tr-TR" b="1" dirty="0"/>
              <a:t>• </a:t>
            </a:r>
            <a:r>
              <a:rPr lang="tr-TR" dirty="0">
                <a:solidFill>
                  <a:srgbClr val="FF0000"/>
                </a:solidFill>
              </a:rPr>
              <a:t>Toprak işleme </a:t>
            </a:r>
            <a:r>
              <a:rPr lang="tr-TR" dirty="0"/>
              <a:t>yüzeysel ve ağacın taç izdüşümüne </a:t>
            </a:r>
            <a:r>
              <a:rPr lang="tr-TR" dirty="0">
                <a:solidFill>
                  <a:srgbClr val="FF0000"/>
                </a:solidFill>
              </a:rPr>
              <a:t>girmeden yapılmalıdır.</a:t>
            </a:r>
          </a:p>
          <a:p>
            <a:pPr marL="0" indent="0">
              <a:buNone/>
            </a:pPr>
            <a:r>
              <a:rPr lang="tr-TR" b="1" dirty="0"/>
              <a:t>• </a:t>
            </a:r>
            <a:r>
              <a:rPr lang="tr-TR" dirty="0" smtClean="0">
                <a:solidFill>
                  <a:srgbClr val="FF0000"/>
                </a:solidFill>
              </a:rPr>
              <a:t>Aşırı azotlu </a:t>
            </a:r>
            <a:r>
              <a:rPr lang="tr-TR" dirty="0" smtClean="0"/>
              <a:t>gübrelemeden </a:t>
            </a:r>
            <a:r>
              <a:rPr lang="tr-TR" dirty="0">
                <a:solidFill>
                  <a:srgbClr val="FF0000"/>
                </a:solidFill>
              </a:rPr>
              <a:t>kaçınılmalıdır.</a:t>
            </a:r>
          </a:p>
          <a:p>
            <a:pPr marL="0" indent="0">
              <a:buNone/>
            </a:pPr>
            <a:r>
              <a:rPr lang="tr-TR" b="1" dirty="0"/>
              <a:t>• </a:t>
            </a:r>
            <a:r>
              <a:rPr lang="tr-TR" dirty="0">
                <a:solidFill>
                  <a:srgbClr val="FF0000"/>
                </a:solidFill>
              </a:rPr>
              <a:t>Aşırı sulama ve salma sulama</a:t>
            </a:r>
            <a:r>
              <a:rPr lang="tr-TR" dirty="0"/>
              <a:t> </a:t>
            </a:r>
            <a:r>
              <a:rPr lang="tr-TR" dirty="0">
                <a:solidFill>
                  <a:srgbClr val="FF0000"/>
                </a:solidFill>
              </a:rPr>
              <a:t>yapılmamalıdır.</a:t>
            </a:r>
          </a:p>
          <a:p>
            <a:pPr marL="0" indent="0">
              <a:buNone/>
            </a:pPr>
            <a:r>
              <a:rPr lang="tr-TR" b="1" dirty="0"/>
              <a:t>• </a:t>
            </a:r>
            <a:r>
              <a:rPr lang="tr-TR" dirty="0"/>
              <a:t>Zeytin bahçelerinde hastalığın bulaşma ve taşınma riskini arttırdığı </a:t>
            </a:r>
            <a:r>
              <a:rPr lang="tr-TR" dirty="0" smtClean="0"/>
              <a:t>için </a:t>
            </a:r>
            <a:r>
              <a:rPr lang="tr-TR" dirty="0" smtClean="0">
                <a:solidFill>
                  <a:srgbClr val="FF0000"/>
                </a:solidFill>
              </a:rPr>
              <a:t>kesinlikle </a:t>
            </a:r>
            <a:r>
              <a:rPr lang="tr-TR" dirty="0">
                <a:solidFill>
                  <a:srgbClr val="FF0000"/>
                </a:solidFill>
              </a:rPr>
              <a:t>ara tarım yapılmamalı, </a:t>
            </a:r>
            <a:r>
              <a:rPr lang="tr-TR" dirty="0"/>
              <a:t>yabancı otlarla da mücadele edilmelidir.</a:t>
            </a:r>
          </a:p>
          <a:p>
            <a:pPr marL="0" indent="0">
              <a:buNone/>
            </a:pPr>
            <a:r>
              <a:rPr lang="tr-TR" b="1" dirty="0"/>
              <a:t>• </a:t>
            </a:r>
            <a:r>
              <a:rPr lang="tr-TR" dirty="0">
                <a:solidFill>
                  <a:srgbClr val="FF0000"/>
                </a:solidFill>
              </a:rPr>
              <a:t>Hastalıklı sürgünler budanmalı</a:t>
            </a:r>
            <a:r>
              <a:rPr lang="tr-TR" dirty="0"/>
              <a:t>, yapraklar dökülmeden önce </a:t>
            </a:r>
            <a:r>
              <a:rPr lang="tr-TR" dirty="0" smtClean="0"/>
              <a:t>budama tamamlanmalı </a:t>
            </a:r>
            <a:r>
              <a:rPr lang="tr-TR" dirty="0"/>
              <a:t>ve budama artıkları bahçeden uzaklaştırılmalıdır. </a:t>
            </a:r>
            <a:r>
              <a:rPr lang="tr-TR" dirty="0" smtClean="0"/>
              <a:t>Budama aletleri </a:t>
            </a:r>
            <a:r>
              <a:rPr lang="tr-TR" dirty="0"/>
              <a:t>%10’luk çamaşır suyu ile dezenfekte edilmelidir</a:t>
            </a:r>
            <a:r>
              <a:rPr lang="tr-TR" dirty="0" smtClean="0"/>
              <a:t>.</a:t>
            </a:r>
            <a:endParaRPr lang="tr-TR" dirty="0"/>
          </a:p>
        </p:txBody>
      </p:sp>
    </p:spTree>
    <p:extLst>
      <p:ext uri="{BB962C8B-B14F-4D97-AF65-F5344CB8AC3E}">
        <p14:creationId xmlns:p14="http://schemas.microsoft.com/office/powerpoint/2010/main" val="41988254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a:solidFill>
                  <a:srgbClr val="0070C0"/>
                </a:solidFill>
              </a:rPr>
              <a:t>Kimyasal Mücadele</a:t>
            </a:r>
          </a:p>
          <a:p>
            <a:r>
              <a:rPr lang="tr-TR" dirty="0"/>
              <a:t>Bu hastalığa karşı </a:t>
            </a:r>
            <a:r>
              <a:rPr lang="tr-TR" dirty="0">
                <a:solidFill>
                  <a:srgbClr val="FF0000"/>
                </a:solidFill>
              </a:rPr>
              <a:t>etkili bir kimyasal mücadele </a:t>
            </a:r>
            <a:r>
              <a:rPr lang="tr-TR" dirty="0"/>
              <a:t>yöntemi </a:t>
            </a:r>
            <a:r>
              <a:rPr lang="tr-TR" dirty="0">
                <a:solidFill>
                  <a:srgbClr val="FF0000"/>
                </a:solidFill>
              </a:rPr>
              <a:t>yoktur</a:t>
            </a:r>
            <a:r>
              <a:rPr lang="tr-TR" dirty="0" smtClean="0">
                <a:solidFill>
                  <a:srgbClr val="FF0000"/>
                </a:solidFill>
              </a:rPr>
              <a:t>.</a:t>
            </a:r>
          </a:p>
          <a:p>
            <a:pPr marL="0" indent="0">
              <a:buNone/>
            </a:pPr>
            <a:endParaRPr lang="tr-TR" dirty="0" smtClean="0">
              <a:solidFill>
                <a:srgbClr val="FF0000"/>
              </a:solidFill>
            </a:endParaRPr>
          </a:p>
          <a:p>
            <a:pPr marL="0" indent="0">
              <a:buNone/>
            </a:pPr>
            <a:r>
              <a:rPr lang="tr-TR" dirty="0"/>
              <a:t>Kültürel tedbirlerin yanı sıra hastalık etmenin topraktaki yoğunluğunu azaltmak için </a:t>
            </a:r>
            <a:r>
              <a:rPr lang="tr-TR" dirty="0" err="1">
                <a:solidFill>
                  <a:srgbClr val="FF0000"/>
                </a:solidFill>
              </a:rPr>
              <a:t>solarizasyon</a:t>
            </a:r>
            <a:r>
              <a:rPr lang="tr-TR" dirty="0">
                <a:solidFill>
                  <a:srgbClr val="FF0000"/>
                </a:solidFill>
              </a:rPr>
              <a:t> uygulanabilir.</a:t>
            </a:r>
          </a:p>
          <a:p>
            <a:pPr marL="0" indent="0">
              <a:buNone/>
            </a:pPr>
            <a:endParaRPr lang="tr-TR" dirty="0">
              <a:solidFill>
                <a:srgbClr val="FF0000"/>
              </a:solidFill>
            </a:endParaRPr>
          </a:p>
          <a:p>
            <a:endParaRPr lang="tr-TR" dirty="0"/>
          </a:p>
        </p:txBody>
      </p:sp>
    </p:spTree>
    <p:extLst>
      <p:ext uri="{BB962C8B-B14F-4D97-AF65-F5344CB8AC3E}">
        <p14:creationId xmlns:p14="http://schemas.microsoft.com/office/powerpoint/2010/main" val="162687738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rgbClr val="FF0000"/>
                </a:solidFill>
              </a:rPr>
              <a:t>6. TURUNÇGİL HASTALIKLARI</a:t>
            </a:r>
            <a:endParaRPr lang="tr-TR" b="1"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6.1. Uçkurutan</a:t>
            </a:r>
          </a:p>
          <a:p>
            <a:pPr marL="0" indent="0">
              <a:buNone/>
            </a:pPr>
            <a:r>
              <a:rPr lang="tr-TR" dirty="0" smtClean="0"/>
              <a:t>6.2. Kahverengi Çürüklük ve Gövde </a:t>
            </a:r>
            <a:r>
              <a:rPr lang="tr-TR" dirty="0" err="1" smtClean="0"/>
              <a:t>Zamklanması</a:t>
            </a:r>
            <a:endParaRPr lang="tr-TR" dirty="0" smtClean="0"/>
          </a:p>
          <a:p>
            <a:pPr marL="0" indent="0">
              <a:buNone/>
            </a:pPr>
            <a:r>
              <a:rPr lang="tr-TR" dirty="0" smtClean="0"/>
              <a:t>6.3. </a:t>
            </a:r>
            <a:r>
              <a:rPr lang="tr-TR" dirty="0" err="1" smtClean="0"/>
              <a:t>Alternaria</a:t>
            </a:r>
            <a:r>
              <a:rPr lang="tr-TR" dirty="0" smtClean="0"/>
              <a:t> Yaprak Lekesi</a:t>
            </a:r>
          </a:p>
          <a:p>
            <a:pPr marL="0" indent="0">
              <a:buNone/>
            </a:pPr>
            <a:r>
              <a:rPr lang="tr-TR" dirty="0" smtClean="0"/>
              <a:t>6.4. Yeşil ve Maviküf Çürüklükleri</a:t>
            </a:r>
          </a:p>
          <a:p>
            <a:pPr marL="0" indent="0">
              <a:buNone/>
            </a:pPr>
            <a:r>
              <a:rPr lang="tr-TR" dirty="0" smtClean="0"/>
              <a:t>6.5. Demir Noksanlığı</a:t>
            </a:r>
          </a:p>
          <a:p>
            <a:pPr marL="0" indent="0">
              <a:buNone/>
            </a:pPr>
            <a:r>
              <a:rPr lang="tr-TR" dirty="0" smtClean="0"/>
              <a:t>6.6. Çinko Noksanlığı</a:t>
            </a:r>
            <a:endParaRPr lang="tr-TR" dirty="0"/>
          </a:p>
        </p:txBody>
      </p:sp>
    </p:spTree>
    <p:extLst>
      <p:ext uri="{BB962C8B-B14F-4D97-AF65-F5344CB8AC3E}">
        <p14:creationId xmlns:p14="http://schemas.microsoft.com/office/powerpoint/2010/main" val="29019888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6.1. Uçkurutan</a:t>
            </a:r>
            <a:br>
              <a:rPr lang="tr-TR" b="1" dirty="0">
                <a:solidFill>
                  <a:srgbClr val="0070C0"/>
                </a:solidFill>
              </a:rPr>
            </a:br>
            <a:r>
              <a:rPr lang="tr-TR" dirty="0" smtClean="0">
                <a:solidFill>
                  <a:srgbClr val="0070C0"/>
                </a:solidFill>
              </a:rPr>
              <a:t>(</a:t>
            </a:r>
            <a:r>
              <a:rPr lang="tr-TR" i="1" dirty="0" err="1">
                <a:solidFill>
                  <a:srgbClr val="0070C0"/>
                </a:solidFill>
              </a:rPr>
              <a:t>Phoma</a:t>
            </a:r>
            <a:r>
              <a:rPr lang="tr-TR" i="1" dirty="0">
                <a:solidFill>
                  <a:srgbClr val="0070C0"/>
                </a:solidFill>
              </a:rPr>
              <a:t> </a:t>
            </a:r>
            <a:r>
              <a:rPr lang="tr-TR" i="1" dirty="0" err="1">
                <a:solidFill>
                  <a:srgbClr val="0070C0"/>
                </a:solidFill>
              </a:rPr>
              <a:t>tracheiphila</a:t>
            </a:r>
            <a:r>
              <a:rPr lang="tr-TR" dirty="0">
                <a:solidFill>
                  <a:srgbClr val="0070C0"/>
                </a:solidFill>
              </a:rPr>
              <a:t>) </a:t>
            </a:r>
            <a:endParaRPr lang="tr-TR" b="1" dirty="0">
              <a:solidFill>
                <a:srgbClr val="0070C0"/>
              </a:solidFill>
            </a:endParaRPr>
          </a:p>
        </p:txBody>
      </p:sp>
      <p:sp>
        <p:nvSpPr>
          <p:cNvPr id="5" name="Başlık 1"/>
          <p:cNvSpPr txBox="1">
            <a:spLocks/>
          </p:cNvSpPr>
          <p:nvPr/>
        </p:nvSpPr>
        <p:spPr>
          <a:xfrm>
            <a:off x="467544" y="1988840"/>
            <a:ext cx="8229600" cy="4320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251520" y="2431429"/>
            <a:ext cx="8229600" cy="4525963"/>
          </a:xfrm>
        </p:spPr>
        <p:txBody>
          <a:bodyPr>
            <a:normAutofit/>
          </a:bodyPr>
          <a:lstStyle/>
          <a:p>
            <a:pPr marL="0" indent="0">
              <a:buNone/>
            </a:pPr>
            <a:r>
              <a:rPr lang="tr-TR" sz="2000" dirty="0" smtClean="0"/>
              <a:t>• </a:t>
            </a:r>
            <a:r>
              <a:rPr lang="tr-TR" sz="2000" dirty="0"/>
              <a:t>Uçkurutan bitkiyi </a:t>
            </a:r>
            <a:r>
              <a:rPr lang="tr-TR" sz="2000" dirty="0">
                <a:solidFill>
                  <a:srgbClr val="0070C0"/>
                </a:solidFill>
              </a:rPr>
              <a:t>ekim-mart aylarında </a:t>
            </a:r>
            <a:r>
              <a:rPr lang="tr-TR" sz="2000" dirty="0"/>
              <a:t>hastalandırır. Belirtiler hastalıktan 1–1,5 ay sonra görülür. Şiddetli durumlarda ağaçlar tamamen kurur. </a:t>
            </a:r>
          </a:p>
          <a:p>
            <a:pPr marL="0" indent="0">
              <a:buNone/>
            </a:pPr>
            <a:r>
              <a:rPr lang="tr-TR" sz="2000" dirty="0"/>
              <a:t>• Hastalığın tipik belirtileri dallarda görülür. Hastalanan dallardaki yaprak ayaları dökülür, </a:t>
            </a:r>
            <a:r>
              <a:rPr lang="tr-TR" sz="2000" dirty="0">
                <a:solidFill>
                  <a:srgbClr val="0070C0"/>
                </a:solidFill>
              </a:rPr>
              <a:t>yaprak saplarının dal üzerinde kalması tipiktir. </a:t>
            </a:r>
          </a:p>
          <a:p>
            <a:pPr marL="0" indent="0">
              <a:buNone/>
            </a:pPr>
            <a:r>
              <a:rPr lang="tr-TR" sz="2000" dirty="0"/>
              <a:t>• Tepeden kuruyan dallar kesildiğinde odun </a:t>
            </a:r>
            <a:r>
              <a:rPr lang="tr-TR" sz="2000" dirty="0" smtClean="0"/>
              <a:t>dokusunda</a:t>
            </a:r>
          </a:p>
          <a:p>
            <a:pPr marL="0" indent="0">
              <a:buNone/>
            </a:pPr>
            <a:r>
              <a:rPr lang="tr-TR" sz="2000" dirty="0"/>
              <a:t> </a:t>
            </a:r>
            <a:r>
              <a:rPr lang="tr-TR" sz="2000" dirty="0" smtClean="0"/>
              <a:t>   </a:t>
            </a:r>
            <a:r>
              <a:rPr lang="tr-TR" sz="2000" dirty="0"/>
              <a:t>turuncu veya kahverengimsi kısımlar görülür. </a:t>
            </a:r>
          </a:p>
          <a:p>
            <a:pPr marL="0" indent="0">
              <a:buNone/>
            </a:pPr>
            <a:r>
              <a:rPr lang="tr-TR" sz="2000" b="1" dirty="0"/>
              <a:t>Hastalığın Görüldüğü Bitkiler </a:t>
            </a:r>
            <a:endParaRPr lang="tr-TR" sz="2000" dirty="0"/>
          </a:p>
          <a:p>
            <a:pPr marL="0" indent="0">
              <a:buNone/>
            </a:pPr>
            <a:r>
              <a:rPr lang="tr-TR" sz="2000" dirty="0"/>
              <a:t>• Konukçusu, turunçgillerdir. Sırasıyla limon, turunç ve </a:t>
            </a:r>
            <a:endParaRPr lang="tr-TR" sz="2000" dirty="0" smtClean="0"/>
          </a:p>
          <a:p>
            <a:pPr marL="0" indent="0">
              <a:buNone/>
            </a:pPr>
            <a:r>
              <a:rPr lang="tr-TR" sz="2000" dirty="0"/>
              <a:t> </a:t>
            </a:r>
            <a:r>
              <a:rPr lang="tr-TR" sz="2000" dirty="0" smtClean="0"/>
              <a:t>  ağaç </a:t>
            </a:r>
            <a:r>
              <a:rPr lang="tr-TR" sz="2000" dirty="0"/>
              <a:t>kavunu hastalığa duyarlıdır. </a:t>
            </a:r>
          </a:p>
        </p:txBody>
      </p:sp>
    </p:spTree>
    <p:extLst>
      <p:ext uri="{BB962C8B-B14F-4D97-AF65-F5344CB8AC3E}">
        <p14:creationId xmlns:p14="http://schemas.microsoft.com/office/powerpoint/2010/main" val="183941657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Mücadele Yöntemleri </a:t>
            </a:r>
            <a:r>
              <a:rPr lang="tr-TR" dirty="0">
                <a:solidFill>
                  <a:srgbClr val="0070C0"/>
                </a:solidFill>
              </a:rPr>
              <a:t/>
            </a: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a:xfrm>
            <a:off x="457200" y="980728"/>
            <a:ext cx="8229600" cy="5145435"/>
          </a:xfrm>
        </p:spPr>
        <p:txBody>
          <a:bodyPr>
            <a:normAutofit fontScale="85000" lnSpcReduction="10000"/>
          </a:bodyPr>
          <a:lstStyle/>
          <a:p>
            <a:endParaRPr lang="tr-TR" dirty="0"/>
          </a:p>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dirty="0" smtClean="0"/>
              <a:t>      • </a:t>
            </a:r>
            <a:r>
              <a:rPr lang="tr-TR" dirty="0"/>
              <a:t>Bahçeye dikilecek olan turunç veya aşılı fidanlar sağlam ve </a:t>
            </a:r>
            <a:r>
              <a:rPr lang="tr-TR" dirty="0">
                <a:solidFill>
                  <a:srgbClr val="0070C0"/>
                </a:solidFill>
              </a:rPr>
              <a:t>sertifikalı</a:t>
            </a:r>
            <a:r>
              <a:rPr lang="tr-TR" dirty="0"/>
              <a:t> olmalıdır. </a:t>
            </a:r>
          </a:p>
          <a:p>
            <a:pPr marL="0" indent="0">
              <a:buNone/>
            </a:pPr>
            <a:r>
              <a:rPr lang="tr-TR" dirty="0" smtClean="0"/>
              <a:t>      • </a:t>
            </a:r>
            <a:r>
              <a:rPr lang="tr-TR" dirty="0"/>
              <a:t>Kontroller sürekli olarak yapılıp, </a:t>
            </a:r>
            <a:r>
              <a:rPr lang="tr-TR" dirty="0">
                <a:solidFill>
                  <a:srgbClr val="0070C0"/>
                </a:solidFill>
              </a:rPr>
              <a:t>hastalıklı fidanlar sökülüp imha edilmelidir. </a:t>
            </a:r>
          </a:p>
          <a:p>
            <a:pPr marL="0" indent="0">
              <a:buNone/>
            </a:pPr>
            <a:r>
              <a:rPr lang="tr-TR" dirty="0" smtClean="0"/>
              <a:t>      • </a:t>
            </a:r>
            <a:r>
              <a:rPr lang="tr-TR" dirty="0"/>
              <a:t>Ağaçlardaki </a:t>
            </a:r>
            <a:r>
              <a:rPr lang="tr-TR" dirty="0">
                <a:solidFill>
                  <a:srgbClr val="0070C0"/>
                </a:solidFill>
              </a:rPr>
              <a:t>hastalıklı sürgünler budanıp </a:t>
            </a:r>
            <a:r>
              <a:rPr lang="tr-TR" dirty="0"/>
              <a:t>bahçeden uzaklaştırılmalıdır. </a:t>
            </a:r>
          </a:p>
          <a:p>
            <a:pPr marL="0" indent="0">
              <a:buNone/>
            </a:pPr>
            <a:r>
              <a:rPr lang="tr-TR" dirty="0" smtClean="0"/>
              <a:t>      • </a:t>
            </a:r>
            <a:r>
              <a:rPr lang="tr-TR" dirty="0"/>
              <a:t>Budamalar, </a:t>
            </a:r>
            <a:r>
              <a:rPr lang="tr-TR" dirty="0">
                <a:solidFill>
                  <a:srgbClr val="0070C0"/>
                </a:solidFill>
              </a:rPr>
              <a:t>hastalıklı yerin yaklaşık 20 cm altından </a:t>
            </a:r>
            <a:r>
              <a:rPr lang="tr-TR" dirty="0"/>
              <a:t>yapılmalıdır. </a:t>
            </a:r>
          </a:p>
          <a:p>
            <a:pPr marL="0" indent="0">
              <a:buNone/>
            </a:pPr>
            <a:r>
              <a:rPr lang="tr-TR" dirty="0" smtClean="0"/>
              <a:t>      • </a:t>
            </a:r>
            <a:r>
              <a:rPr lang="tr-TR" dirty="0">
                <a:solidFill>
                  <a:srgbClr val="0070C0"/>
                </a:solidFill>
              </a:rPr>
              <a:t>Yara yerlerine aşı macunu sürülmeli </a:t>
            </a:r>
            <a:r>
              <a:rPr lang="tr-TR" dirty="0"/>
              <a:t>ve budama aletleri her kesimden sonra </a:t>
            </a:r>
            <a:r>
              <a:rPr lang="tr-TR" dirty="0">
                <a:solidFill>
                  <a:srgbClr val="0070C0"/>
                </a:solidFill>
              </a:rPr>
              <a:t>%10’luk sodyum </a:t>
            </a:r>
            <a:r>
              <a:rPr lang="tr-TR" dirty="0" err="1">
                <a:solidFill>
                  <a:srgbClr val="0070C0"/>
                </a:solidFill>
              </a:rPr>
              <a:t>hipoklorit</a:t>
            </a:r>
            <a:r>
              <a:rPr lang="tr-TR" dirty="0">
                <a:solidFill>
                  <a:srgbClr val="0070C0"/>
                </a:solidFill>
              </a:rPr>
              <a:t> </a:t>
            </a:r>
            <a:r>
              <a:rPr lang="tr-TR" dirty="0"/>
              <a:t>(çamaşır suyu) çözeltisi ile dezenfekte edilmelidir </a:t>
            </a:r>
          </a:p>
          <a:p>
            <a:pPr marL="0" indent="0">
              <a:buNone/>
            </a:pPr>
            <a:r>
              <a:rPr lang="tr-TR" dirty="0" smtClean="0"/>
              <a:t>       • </a:t>
            </a:r>
            <a:r>
              <a:rPr lang="tr-TR" dirty="0"/>
              <a:t>Etmen </a:t>
            </a:r>
            <a:r>
              <a:rPr lang="tr-TR" dirty="0">
                <a:solidFill>
                  <a:srgbClr val="0070C0"/>
                </a:solidFill>
              </a:rPr>
              <a:t>yaralardan giriş </a:t>
            </a:r>
            <a:r>
              <a:rPr lang="tr-TR" dirty="0"/>
              <a:t>yaptığından don, dolu ve fırtınalı havalarda ağaçlarda çatlama, yaralanma ve yaprak dökülmesi olacağından ağaçlar </a:t>
            </a:r>
            <a:r>
              <a:rPr lang="tr-TR" dirty="0">
                <a:solidFill>
                  <a:srgbClr val="FF0000"/>
                </a:solidFill>
              </a:rPr>
              <a:t>bu doğal olaylardan sonra ilaçlanmalıdır. Ayrıca ağaçlarda yara oluşturacak limon faresi ile mücadele edilmelidir</a:t>
            </a:r>
            <a:r>
              <a:rPr lang="tr-TR" dirty="0"/>
              <a:t>. </a:t>
            </a:r>
          </a:p>
        </p:txBody>
      </p:sp>
    </p:spTree>
    <p:extLst>
      <p:ext uri="{BB962C8B-B14F-4D97-AF65-F5344CB8AC3E}">
        <p14:creationId xmlns:p14="http://schemas.microsoft.com/office/powerpoint/2010/main" val="31461287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Mücadele </a:t>
            </a:r>
            <a:endParaRPr lang="tr-TR" dirty="0"/>
          </a:p>
        </p:txBody>
      </p:sp>
      <p:sp>
        <p:nvSpPr>
          <p:cNvPr id="3" name="İçerik Yer Tutucusu 2"/>
          <p:cNvSpPr>
            <a:spLocks noGrp="1"/>
          </p:cNvSpPr>
          <p:nvPr>
            <p:ph idx="1"/>
          </p:nvPr>
        </p:nvSpPr>
        <p:spPr/>
        <p:txBody>
          <a:bodyPr>
            <a:normAutofit/>
          </a:bodyPr>
          <a:lstStyle/>
          <a:p>
            <a:endParaRPr lang="tr-TR" dirty="0"/>
          </a:p>
          <a:p>
            <a:r>
              <a:rPr lang="tr-TR" b="1" dirty="0" smtClean="0">
                <a:solidFill>
                  <a:srgbClr val="FF0000"/>
                </a:solidFill>
              </a:rPr>
              <a:t>Yeşil </a:t>
            </a:r>
            <a:r>
              <a:rPr lang="tr-TR" b="1" dirty="0">
                <a:solidFill>
                  <a:srgbClr val="FF0000"/>
                </a:solidFill>
              </a:rPr>
              <a:t>aksam ilaçlamaları; </a:t>
            </a:r>
            <a:endParaRPr lang="tr-TR" dirty="0">
              <a:solidFill>
                <a:srgbClr val="FF0000"/>
              </a:solidFill>
            </a:endParaRPr>
          </a:p>
          <a:p>
            <a:r>
              <a:rPr lang="tr-TR" dirty="0">
                <a:solidFill>
                  <a:srgbClr val="0070C0"/>
                </a:solidFill>
              </a:rPr>
              <a:t>Ekim, aralık ve mart </a:t>
            </a:r>
            <a:r>
              <a:rPr lang="tr-TR" dirty="0"/>
              <a:t>aylarında olmak üzere 3 kez yapılmalıdır. </a:t>
            </a:r>
          </a:p>
          <a:p>
            <a:r>
              <a:rPr lang="tr-TR" b="1" dirty="0">
                <a:solidFill>
                  <a:srgbClr val="FF0000"/>
                </a:solidFill>
              </a:rPr>
              <a:t>Toprak ilaçlamaları; </a:t>
            </a:r>
            <a:endParaRPr lang="tr-TR" dirty="0">
              <a:solidFill>
                <a:srgbClr val="FF0000"/>
              </a:solidFill>
            </a:endParaRPr>
          </a:p>
          <a:p>
            <a:pPr marL="0" indent="0">
              <a:buNone/>
            </a:pPr>
            <a:r>
              <a:rPr lang="tr-TR" dirty="0"/>
              <a:t>• Yeşil aksam ilaçlamasının yanı sıra, bahçedeki ağır hastalıklı ağaçlara </a:t>
            </a:r>
            <a:r>
              <a:rPr lang="tr-TR" dirty="0">
                <a:solidFill>
                  <a:srgbClr val="0070C0"/>
                </a:solidFill>
              </a:rPr>
              <a:t>ekim ayında </a:t>
            </a:r>
            <a:r>
              <a:rPr lang="tr-TR" dirty="0"/>
              <a:t>bir defa olmak üzere toprak ilaçlaması yapılmalıdır. </a:t>
            </a:r>
          </a:p>
        </p:txBody>
      </p:sp>
    </p:spTree>
    <p:extLst>
      <p:ext uri="{BB962C8B-B14F-4D97-AF65-F5344CB8AC3E}">
        <p14:creationId xmlns:p14="http://schemas.microsoft.com/office/powerpoint/2010/main" val="157429173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Kimyasal Mücadelede Kullanılacak İlaçlar</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b="1" dirty="0" smtClean="0"/>
              <a:t> </a:t>
            </a:r>
            <a:r>
              <a:rPr lang="tr-TR" dirty="0" smtClean="0"/>
              <a:t>		</a:t>
            </a:r>
          </a:p>
          <a:p>
            <a:pPr marL="0" indent="0">
              <a:buNone/>
            </a:pPr>
            <a:r>
              <a:rPr lang="tr-TR" dirty="0" err="1" smtClean="0">
                <a:solidFill>
                  <a:srgbClr val="0070C0"/>
                </a:solidFill>
              </a:rPr>
              <a:t>Bakırhidroksit</a:t>
            </a:r>
            <a:r>
              <a:rPr lang="tr-TR" dirty="0" smtClean="0">
                <a:solidFill>
                  <a:srgbClr val="0070C0"/>
                </a:solidFill>
              </a:rPr>
              <a:t> </a:t>
            </a:r>
            <a:r>
              <a:rPr lang="tr-TR" dirty="0">
                <a:solidFill>
                  <a:srgbClr val="0070C0"/>
                </a:solidFill>
              </a:rPr>
              <a:t>%35 	DF </a:t>
            </a:r>
            <a:r>
              <a:rPr lang="tr-TR" dirty="0"/>
              <a:t>	200 g 	</a:t>
            </a:r>
            <a:r>
              <a:rPr lang="tr-TR" dirty="0" smtClean="0"/>
              <a:t>     14 </a:t>
            </a:r>
            <a:r>
              <a:rPr lang="tr-TR" dirty="0"/>
              <a:t>	</a:t>
            </a:r>
          </a:p>
          <a:p>
            <a:pPr marL="0" indent="0">
              <a:buNone/>
            </a:pPr>
            <a:r>
              <a:rPr lang="tr-TR" dirty="0">
                <a:solidFill>
                  <a:srgbClr val="0070C0"/>
                </a:solidFill>
              </a:rPr>
              <a:t>Bakır </a:t>
            </a:r>
            <a:r>
              <a:rPr lang="tr-TR" dirty="0" err="1" smtClean="0">
                <a:solidFill>
                  <a:srgbClr val="0070C0"/>
                </a:solidFill>
              </a:rPr>
              <a:t>Oksiklorid</a:t>
            </a:r>
            <a:r>
              <a:rPr lang="tr-TR" dirty="0" smtClean="0">
                <a:solidFill>
                  <a:srgbClr val="0070C0"/>
                </a:solidFill>
              </a:rPr>
              <a:t> </a:t>
            </a:r>
            <a:r>
              <a:rPr lang="tr-TR" dirty="0">
                <a:solidFill>
                  <a:srgbClr val="0070C0"/>
                </a:solidFill>
              </a:rPr>
              <a:t>50% 	WP/WG </a:t>
            </a:r>
            <a:r>
              <a:rPr lang="tr-TR" dirty="0"/>
              <a:t>	400 g </a:t>
            </a:r>
            <a:endParaRPr lang="tr-TR" dirty="0" smtClean="0"/>
          </a:p>
          <a:p>
            <a:pPr marL="0" indent="0">
              <a:buNone/>
            </a:pPr>
            <a:r>
              <a:rPr lang="tr-TR" dirty="0" smtClean="0">
                <a:solidFill>
                  <a:srgbClr val="0070C0"/>
                </a:solidFill>
              </a:rPr>
              <a:t>Mineral </a:t>
            </a:r>
            <a:r>
              <a:rPr lang="tr-TR" dirty="0" err="1" smtClean="0">
                <a:solidFill>
                  <a:srgbClr val="0070C0"/>
                </a:solidFill>
              </a:rPr>
              <a:t>oil</a:t>
            </a:r>
            <a:r>
              <a:rPr lang="tr-TR" dirty="0" smtClean="0">
                <a:solidFill>
                  <a:srgbClr val="0070C0"/>
                </a:solidFill>
              </a:rPr>
              <a:t> 850 g/L.  EM…………….1500 g</a:t>
            </a:r>
            <a:r>
              <a:rPr lang="tr-TR" dirty="0"/>
              <a:t>	</a:t>
            </a:r>
          </a:p>
          <a:p>
            <a:endParaRPr lang="tr-TR" dirty="0"/>
          </a:p>
        </p:txBody>
      </p:sp>
    </p:spTree>
    <p:extLst>
      <p:ext uri="{BB962C8B-B14F-4D97-AF65-F5344CB8AC3E}">
        <p14:creationId xmlns:p14="http://schemas.microsoft.com/office/powerpoint/2010/main" val="3083865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Elma Kara Lekesi-Ruhsatlı </a:t>
            </a:r>
            <a:r>
              <a:rPr lang="tr-TR" dirty="0" err="1" smtClean="0">
                <a:solidFill>
                  <a:srgbClr val="FF0000"/>
                </a:solidFill>
              </a:rPr>
              <a:t>Fungisitler</a:t>
            </a:r>
            <a:endParaRPr lang="tr-TR" dirty="0">
              <a:solidFill>
                <a:srgbClr val="FF0000"/>
              </a:solidFill>
            </a:endParaRPr>
          </a:p>
        </p:txBody>
      </p:sp>
      <p:sp>
        <p:nvSpPr>
          <p:cNvPr id="3" name="İçerik Yer Tutucusu 2"/>
          <p:cNvSpPr>
            <a:spLocks noGrp="1"/>
          </p:cNvSpPr>
          <p:nvPr>
            <p:ph idx="1"/>
          </p:nvPr>
        </p:nvSpPr>
        <p:spPr/>
        <p:txBody>
          <a:bodyPr>
            <a:normAutofit fontScale="85000" lnSpcReduction="10000"/>
          </a:bodyPr>
          <a:lstStyle/>
          <a:p>
            <a:endParaRPr lang="tr-TR" dirty="0"/>
          </a:p>
          <a:p>
            <a:pPr marL="0" indent="0">
              <a:buNone/>
            </a:pPr>
            <a:r>
              <a:rPr lang="tr-TR" dirty="0" smtClean="0"/>
              <a:t>Bakır </a:t>
            </a:r>
            <a:r>
              <a:rPr lang="tr-TR" dirty="0"/>
              <a:t>kalsiyum </a:t>
            </a:r>
            <a:r>
              <a:rPr lang="tr-TR" dirty="0" err="1"/>
              <a:t>oksiklorid</a:t>
            </a:r>
            <a:r>
              <a:rPr lang="tr-TR" dirty="0"/>
              <a:t> %16 	WP 	3000 g 	14 	</a:t>
            </a:r>
          </a:p>
          <a:p>
            <a:pPr marL="0" indent="0">
              <a:buNone/>
            </a:pPr>
            <a:r>
              <a:rPr lang="tr-TR" dirty="0"/>
              <a:t>Bakır kalsiyum sülfat %20 	WP 	1500 g 	14 	</a:t>
            </a:r>
          </a:p>
          <a:p>
            <a:pPr marL="0" indent="0">
              <a:buNone/>
            </a:pPr>
            <a:r>
              <a:rPr lang="tr-TR" dirty="0">
                <a:solidFill>
                  <a:schemeClr val="accent6">
                    <a:lumMod val="75000"/>
                  </a:schemeClr>
                </a:solidFill>
              </a:rPr>
              <a:t>Bakır </a:t>
            </a:r>
            <a:r>
              <a:rPr lang="tr-TR" dirty="0" err="1">
                <a:solidFill>
                  <a:schemeClr val="accent6">
                    <a:lumMod val="75000"/>
                  </a:schemeClr>
                </a:solidFill>
              </a:rPr>
              <a:t>oksiklorid</a:t>
            </a:r>
            <a:r>
              <a:rPr lang="tr-TR" dirty="0">
                <a:solidFill>
                  <a:schemeClr val="accent6">
                    <a:lumMod val="75000"/>
                  </a:schemeClr>
                </a:solidFill>
              </a:rPr>
              <a:t> </a:t>
            </a:r>
            <a:r>
              <a:rPr lang="tr-TR" dirty="0"/>
              <a:t>%50 	WP </a:t>
            </a:r>
            <a:r>
              <a:rPr lang="tr-TR" dirty="0" smtClean="0"/>
              <a:t>        Dal </a:t>
            </a:r>
            <a:r>
              <a:rPr lang="tr-TR" dirty="0"/>
              <a:t>sıracası varsa 800 </a:t>
            </a:r>
            <a:endParaRPr lang="tr-TR" dirty="0" smtClean="0"/>
          </a:p>
          <a:p>
            <a:pPr marL="0" indent="0">
              <a:buNone/>
            </a:pPr>
            <a:r>
              <a:rPr lang="tr-TR" dirty="0" smtClean="0"/>
              <a:t>                                                         Dal </a:t>
            </a:r>
            <a:r>
              <a:rPr lang="tr-TR" dirty="0"/>
              <a:t>sıracası yoksa 400 g 	21 	</a:t>
            </a:r>
          </a:p>
          <a:p>
            <a:pPr marL="0" indent="0">
              <a:buNone/>
            </a:pPr>
            <a:r>
              <a:rPr lang="tr-TR" dirty="0"/>
              <a:t>Bakır </a:t>
            </a:r>
            <a:r>
              <a:rPr lang="tr-TR" dirty="0" err="1"/>
              <a:t>oksiklorid</a:t>
            </a:r>
            <a:r>
              <a:rPr lang="tr-TR" dirty="0"/>
              <a:t> 357.5 g/l 	SC 	400 ml 	14 	</a:t>
            </a:r>
          </a:p>
          <a:p>
            <a:pPr marL="0" indent="0">
              <a:buNone/>
            </a:pPr>
            <a:r>
              <a:rPr lang="tr-TR" dirty="0"/>
              <a:t>Metalik bakıra eşdeğer </a:t>
            </a:r>
            <a:r>
              <a:rPr lang="tr-TR" dirty="0" err="1"/>
              <a:t>Bakırsülfat</a:t>
            </a:r>
            <a:r>
              <a:rPr lang="tr-TR" dirty="0"/>
              <a:t> </a:t>
            </a:r>
            <a:r>
              <a:rPr lang="tr-TR" dirty="0" err="1"/>
              <a:t>penta</a:t>
            </a:r>
            <a:r>
              <a:rPr lang="tr-TR" dirty="0"/>
              <a:t> hidrat 65,82g/l 	</a:t>
            </a:r>
            <a:r>
              <a:rPr lang="tr-TR" dirty="0" smtClean="0"/>
              <a:t>SC 125 </a:t>
            </a:r>
            <a:r>
              <a:rPr lang="tr-TR" dirty="0"/>
              <a:t>ml </a:t>
            </a:r>
          </a:p>
          <a:p>
            <a:pPr marL="0" indent="0">
              <a:buNone/>
            </a:pPr>
            <a:r>
              <a:rPr lang="tr-TR" dirty="0"/>
              <a:t>%30 metalik bakıra eşdeğer Bakır hidroksit 	DF 	175 g 	</a:t>
            </a:r>
          </a:p>
          <a:p>
            <a:pPr marL="0" indent="0">
              <a:buNone/>
            </a:pPr>
            <a:r>
              <a:rPr lang="tr-TR" dirty="0"/>
              <a:t>361,1g/l Metalik bakıra eşdeğer </a:t>
            </a:r>
            <a:r>
              <a:rPr lang="tr-TR" dirty="0" err="1"/>
              <a:t>Bakırhidroksit</a:t>
            </a:r>
            <a:r>
              <a:rPr lang="tr-TR" dirty="0"/>
              <a:t> 	SC 	250 ml 	14 	</a:t>
            </a:r>
          </a:p>
          <a:p>
            <a:pPr marL="0" indent="0">
              <a:buNone/>
            </a:pPr>
            <a:r>
              <a:rPr lang="tr-TR" dirty="0"/>
              <a:t>193 g/l Metalik bakıra eşdeğer </a:t>
            </a:r>
            <a:r>
              <a:rPr lang="tr-TR" dirty="0" err="1"/>
              <a:t>Bakırsülfat</a:t>
            </a:r>
            <a:r>
              <a:rPr lang="tr-TR" dirty="0"/>
              <a:t> 	SC 	500 ml 	21 	</a:t>
            </a:r>
          </a:p>
          <a:p>
            <a:pPr marL="0" indent="0">
              <a:buNone/>
            </a:pPr>
            <a:r>
              <a:rPr lang="tr-TR" dirty="0"/>
              <a:t>Bakır kalsiyum sülfat % 10 	SC 	1000 ml 	14 	</a:t>
            </a:r>
          </a:p>
          <a:p>
            <a:endParaRPr lang="tr-TR" dirty="0"/>
          </a:p>
        </p:txBody>
      </p:sp>
    </p:spTree>
    <p:extLst>
      <p:ext uri="{BB962C8B-B14F-4D97-AF65-F5344CB8AC3E}">
        <p14:creationId xmlns:p14="http://schemas.microsoft.com/office/powerpoint/2010/main" val="2596288966"/>
      </p:ext>
    </p:extLst>
  </p:cSld>
  <p:clrMapOvr>
    <a:masterClrMapping/>
  </p:clrMapOvr>
  <p:timing>
    <p:tnLst>
      <p:par>
        <p:cTn xmlns:p14="http://schemas.microsoft.com/office/powerpoint/2010/mai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a:solidFill>
                  <a:srgbClr val="0070C0"/>
                </a:solidFill>
              </a:rPr>
              <a:t>6.2. </a:t>
            </a:r>
            <a:r>
              <a:rPr lang="tr-TR" sz="3200" dirty="0" smtClean="0">
                <a:solidFill>
                  <a:srgbClr val="0070C0"/>
                </a:solidFill>
              </a:rPr>
              <a:t>Meyve Kahverengi </a:t>
            </a:r>
            <a:r>
              <a:rPr lang="tr-TR" sz="3200" dirty="0">
                <a:solidFill>
                  <a:srgbClr val="0070C0"/>
                </a:solidFill>
              </a:rPr>
              <a:t>Çürüklük </a:t>
            </a:r>
            <a:r>
              <a:rPr lang="tr-TR" sz="3200" dirty="0" smtClean="0">
                <a:solidFill>
                  <a:srgbClr val="0070C0"/>
                </a:solidFill>
              </a:rPr>
              <a:t>ve</a:t>
            </a:r>
            <a:br>
              <a:rPr lang="tr-TR" sz="3200" dirty="0" smtClean="0">
                <a:solidFill>
                  <a:srgbClr val="0070C0"/>
                </a:solidFill>
              </a:rPr>
            </a:br>
            <a:r>
              <a:rPr lang="tr-TR" sz="3200" dirty="0" smtClean="0">
                <a:solidFill>
                  <a:srgbClr val="0070C0"/>
                </a:solidFill>
              </a:rPr>
              <a:t> </a:t>
            </a:r>
            <a:r>
              <a:rPr lang="tr-TR" sz="3200" dirty="0">
                <a:solidFill>
                  <a:srgbClr val="0070C0"/>
                </a:solidFill>
              </a:rPr>
              <a:t>Gövde </a:t>
            </a:r>
            <a:r>
              <a:rPr lang="tr-TR" sz="3200" dirty="0" err="1" smtClean="0">
                <a:solidFill>
                  <a:srgbClr val="0070C0"/>
                </a:solidFill>
              </a:rPr>
              <a:t>Zamklanması</a:t>
            </a:r>
            <a:r>
              <a:rPr lang="tr-TR" sz="3200" dirty="0" smtClean="0"/>
              <a:t/>
            </a:r>
            <a:br>
              <a:rPr lang="tr-TR" sz="3200" dirty="0" smtClean="0"/>
            </a:br>
            <a:r>
              <a:rPr lang="tr-TR" sz="3200" dirty="0" smtClean="0">
                <a:solidFill>
                  <a:srgbClr val="FF0000"/>
                </a:solidFill>
              </a:rPr>
              <a:t>(</a:t>
            </a:r>
            <a:r>
              <a:rPr lang="tr-TR" sz="3200" i="1" dirty="0" err="1" smtClean="0">
                <a:solidFill>
                  <a:srgbClr val="FF0000"/>
                </a:solidFill>
              </a:rPr>
              <a:t>Phytophthora</a:t>
            </a:r>
            <a:r>
              <a:rPr lang="tr-TR" sz="3200" i="1" dirty="0" smtClean="0">
                <a:solidFill>
                  <a:srgbClr val="FF0000"/>
                </a:solidFill>
              </a:rPr>
              <a:t> </a:t>
            </a:r>
            <a:r>
              <a:rPr lang="tr-TR" sz="3200" i="1" dirty="0" err="1">
                <a:solidFill>
                  <a:srgbClr val="FF0000"/>
                </a:solidFill>
              </a:rPr>
              <a:t>citrophthora</a:t>
            </a:r>
            <a:r>
              <a:rPr lang="tr-TR" sz="3200" dirty="0">
                <a:solidFill>
                  <a:srgbClr val="FF0000"/>
                </a:solidFill>
              </a:rPr>
              <a:t>) </a:t>
            </a:r>
            <a:br>
              <a:rPr lang="tr-TR" sz="3200" dirty="0">
                <a:solidFill>
                  <a:srgbClr val="FF0000"/>
                </a:solidFill>
              </a:rPr>
            </a:br>
            <a:endParaRPr lang="tr-TR" sz="3200" dirty="0">
              <a:solidFill>
                <a:srgbClr val="FF0000"/>
              </a:solidFill>
            </a:endParaRPr>
          </a:p>
        </p:txBody>
      </p:sp>
      <p:sp>
        <p:nvSpPr>
          <p:cNvPr id="5" name="Başlık 1"/>
          <p:cNvSpPr txBox="1">
            <a:spLocks/>
          </p:cNvSpPr>
          <p:nvPr/>
        </p:nvSpPr>
        <p:spPr>
          <a:xfrm>
            <a:off x="457200" y="1694656"/>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2512640"/>
            <a:ext cx="8229600" cy="4876800"/>
          </a:xfrm>
        </p:spPr>
        <p:txBody>
          <a:bodyPr>
            <a:normAutofit/>
          </a:bodyPr>
          <a:lstStyle/>
          <a:p>
            <a:pPr marL="0" indent="0">
              <a:buNone/>
            </a:pPr>
            <a:r>
              <a:rPr lang="tr-TR" sz="2000" dirty="0" smtClean="0"/>
              <a:t>• </a:t>
            </a:r>
            <a:r>
              <a:rPr lang="tr-TR" sz="2000" dirty="0"/>
              <a:t>Enfeksiyona uğrayan </a:t>
            </a:r>
            <a:r>
              <a:rPr lang="tr-TR" sz="2000" dirty="0">
                <a:solidFill>
                  <a:srgbClr val="FF0000"/>
                </a:solidFill>
              </a:rPr>
              <a:t>meyvelerde kahverengi lekeler </a:t>
            </a:r>
            <a:r>
              <a:rPr lang="tr-TR" sz="2000" dirty="0"/>
              <a:t>oluşur ve </a:t>
            </a:r>
            <a:r>
              <a:rPr lang="tr-TR" sz="2000" dirty="0">
                <a:solidFill>
                  <a:srgbClr val="FF0000"/>
                </a:solidFill>
              </a:rPr>
              <a:t>meyve zamanla derimsi bir görünüm </a:t>
            </a:r>
            <a:r>
              <a:rPr lang="tr-TR" sz="2000" dirty="0"/>
              <a:t>kazanır. Ağaç üzerinde çürüyen meyveler dökülürler. Çürümüş </a:t>
            </a:r>
            <a:r>
              <a:rPr lang="tr-TR" sz="2000" dirty="0">
                <a:solidFill>
                  <a:srgbClr val="FF0000"/>
                </a:solidFill>
              </a:rPr>
              <a:t>meyvelerin kendine özgü bir kokusu vardır. </a:t>
            </a:r>
          </a:p>
          <a:p>
            <a:pPr marL="0" indent="0">
              <a:buNone/>
            </a:pPr>
            <a:endParaRPr lang="tr-TR" sz="2000" dirty="0" smtClean="0"/>
          </a:p>
          <a:p>
            <a:pPr marL="0" indent="0">
              <a:buNone/>
            </a:pPr>
            <a:r>
              <a:rPr lang="tr-TR" sz="2000" dirty="0" smtClean="0"/>
              <a:t>• </a:t>
            </a:r>
            <a:r>
              <a:rPr lang="tr-TR" sz="2000" dirty="0"/>
              <a:t>Etmen, gövde ve kalın dalları hastalandırarak </a:t>
            </a:r>
            <a:r>
              <a:rPr lang="tr-TR" sz="2000" dirty="0">
                <a:solidFill>
                  <a:srgbClr val="0070C0"/>
                </a:solidFill>
              </a:rPr>
              <a:t>daha çok aşı yerinin üzerinde, gövde kabuğunda zamk akıntısı oluşturan büyük yaralar </a:t>
            </a:r>
            <a:r>
              <a:rPr lang="tr-TR" sz="2000" dirty="0"/>
              <a:t>meydana getirir. Lekeli kabuk dokusu zamanla kararır ve çatlar. Lekeli kabuk dokusunun altındaki odun dokusunda etmenin gelişimi görülmez. </a:t>
            </a:r>
          </a:p>
          <a:p>
            <a:pPr marL="0" indent="0">
              <a:buNone/>
            </a:pPr>
            <a:endParaRPr lang="tr-TR" sz="2000" dirty="0" smtClean="0"/>
          </a:p>
          <a:p>
            <a:pPr marL="0" indent="0">
              <a:buNone/>
            </a:pPr>
            <a:r>
              <a:rPr lang="tr-TR" sz="2000" dirty="0" smtClean="0"/>
              <a:t>• </a:t>
            </a:r>
            <a:r>
              <a:rPr lang="tr-TR" sz="2000" dirty="0"/>
              <a:t>Hastalık </a:t>
            </a:r>
            <a:r>
              <a:rPr lang="tr-TR" sz="2000" dirty="0">
                <a:solidFill>
                  <a:srgbClr val="0070C0"/>
                </a:solidFill>
              </a:rPr>
              <a:t>tüm </a:t>
            </a:r>
            <a:r>
              <a:rPr lang="tr-TR" sz="2000" dirty="0" err="1">
                <a:solidFill>
                  <a:srgbClr val="0070C0"/>
                </a:solidFill>
              </a:rPr>
              <a:t>turunçgil</a:t>
            </a:r>
            <a:r>
              <a:rPr lang="tr-TR" sz="2000" dirty="0">
                <a:solidFill>
                  <a:srgbClr val="0070C0"/>
                </a:solidFill>
              </a:rPr>
              <a:t> yetiştirilen bölgelerde </a:t>
            </a:r>
            <a:r>
              <a:rPr lang="tr-TR" sz="2000" dirty="0"/>
              <a:t>görülmekle beraber özellikle Akdeniz Bölgesinde yaygındır. </a:t>
            </a:r>
          </a:p>
        </p:txBody>
      </p:sp>
    </p:spTree>
    <p:extLst>
      <p:ext uri="{BB962C8B-B14F-4D97-AF65-F5344CB8AC3E}">
        <p14:creationId xmlns:p14="http://schemas.microsoft.com/office/powerpoint/2010/main" val="15028213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03845"/>
            <a:ext cx="8229600" cy="5721499"/>
          </a:xfrm>
        </p:spPr>
        <p:txBody>
          <a:bodyPr>
            <a:normAutofit fontScale="25000" lnSpcReduction="20000"/>
          </a:bodyPr>
          <a:lstStyle/>
          <a:p>
            <a:pPr marL="0" indent="0">
              <a:buNone/>
            </a:pPr>
            <a:r>
              <a:rPr lang="tr-TR" sz="7200" b="1" dirty="0" smtClean="0"/>
              <a:t>Hastalığın </a:t>
            </a:r>
            <a:r>
              <a:rPr lang="tr-TR" sz="7200" b="1" dirty="0"/>
              <a:t>Görüldüğü Bitkiler </a:t>
            </a:r>
            <a:endParaRPr lang="tr-TR" sz="7200" dirty="0"/>
          </a:p>
          <a:p>
            <a:pPr marL="0" indent="0">
              <a:buNone/>
            </a:pPr>
            <a:r>
              <a:rPr lang="tr-TR" sz="7200" dirty="0"/>
              <a:t>• Hastalık çok geniş bir konukçu dizisine sahip olup, limon, mandarin, portakal, altıntop, turunç, kaba limon ve ağaç kavunu önemli konukçularındandır. </a:t>
            </a:r>
          </a:p>
          <a:p>
            <a:pPr marL="0" indent="0">
              <a:buNone/>
            </a:pPr>
            <a:endParaRPr lang="tr-TR" sz="4000" b="1" dirty="0" smtClean="0"/>
          </a:p>
          <a:p>
            <a:pPr marL="0" indent="0">
              <a:buNone/>
            </a:pPr>
            <a:endParaRPr lang="tr-TR" sz="4000" b="1" dirty="0" smtClean="0"/>
          </a:p>
          <a:p>
            <a:pPr marL="0" indent="0">
              <a:buNone/>
            </a:pPr>
            <a:r>
              <a:rPr lang="tr-TR" sz="7200" b="1" dirty="0" smtClean="0">
                <a:solidFill>
                  <a:srgbClr val="0070C0"/>
                </a:solidFill>
              </a:rPr>
              <a:t>Mücadele </a:t>
            </a:r>
            <a:r>
              <a:rPr lang="tr-TR" sz="7200" b="1" dirty="0">
                <a:solidFill>
                  <a:srgbClr val="0070C0"/>
                </a:solidFill>
              </a:rPr>
              <a:t>Yöntemleri </a:t>
            </a:r>
            <a:endParaRPr lang="tr-TR" sz="7200" dirty="0">
              <a:solidFill>
                <a:srgbClr val="0070C0"/>
              </a:solidFill>
            </a:endParaRPr>
          </a:p>
          <a:p>
            <a:pPr marL="0" indent="0">
              <a:buNone/>
            </a:pPr>
            <a:r>
              <a:rPr lang="tr-TR" sz="7200" b="1" dirty="0" smtClean="0"/>
              <a:t>Kültürel </a:t>
            </a:r>
            <a:r>
              <a:rPr lang="tr-TR" sz="7200" b="1" dirty="0"/>
              <a:t>Önlemler </a:t>
            </a:r>
            <a:endParaRPr lang="tr-TR" sz="7200" dirty="0"/>
          </a:p>
          <a:p>
            <a:pPr marL="0" indent="0">
              <a:buNone/>
            </a:pPr>
            <a:r>
              <a:rPr lang="tr-TR" sz="7200" dirty="0" smtClean="0"/>
              <a:t>• </a:t>
            </a:r>
            <a:r>
              <a:rPr lang="tr-TR" sz="8000" dirty="0">
                <a:solidFill>
                  <a:srgbClr val="0070C0"/>
                </a:solidFill>
              </a:rPr>
              <a:t>Taban suyunun yüksek olduğu arazilerde </a:t>
            </a:r>
            <a:r>
              <a:rPr lang="tr-TR" sz="8000" dirty="0" err="1"/>
              <a:t>turunçgil</a:t>
            </a:r>
            <a:r>
              <a:rPr lang="tr-TR" sz="8000" dirty="0"/>
              <a:t> bahçesi tesis edilmemelidir. Böyle yapıdaki arazide bahçe kurulmuş ise, toprak drene edilmeli ve taban suyu seviyesi düşürülmelidir. Bahçeler kurulurken drenaj kanalları açılmalıdır. </a:t>
            </a:r>
          </a:p>
          <a:p>
            <a:pPr marL="0" indent="0">
              <a:buNone/>
            </a:pPr>
            <a:r>
              <a:rPr lang="tr-TR" sz="8000" dirty="0"/>
              <a:t>• </a:t>
            </a:r>
            <a:r>
              <a:rPr lang="tr-TR" sz="8000" dirty="0">
                <a:solidFill>
                  <a:srgbClr val="0070C0"/>
                </a:solidFill>
              </a:rPr>
              <a:t>Fidanlar sık ve derin dikilmemeli</a:t>
            </a:r>
            <a:r>
              <a:rPr lang="tr-TR" sz="8000" dirty="0"/>
              <a:t>, aşı yerleri </a:t>
            </a:r>
            <a:r>
              <a:rPr lang="tr-TR" sz="8000" dirty="0">
                <a:solidFill>
                  <a:srgbClr val="0070C0"/>
                </a:solidFill>
              </a:rPr>
              <a:t>toprak üstünden en az 35 cm yukarıda olmalıdır. </a:t>
            </a:r>
          </a:p>
          <a:p>
            <a:pPr marL="0" indent="0">
              <a:buNone/>
            </a:pPr>
            <a:r>
              <a:rPr lang="tr-TR" sz="8000" dirty="0"/>
              <a:t>• Özellikle limonlarda meyve hastalıklarını önlemek için </a:t>
            </a:r>
            <a:r>
              <a:rPr lang="tr-TR" sz="8000" dirty="0">
                <a:solidFill>
                  <a:srgbClr val="0070C0"/>
                </a:solidFill>
              </a:rPr>
              <a:t>hasat sonbaharda yağmurlardan önce tamamlanmalıdır. </a:t>
            </a:r>
          </a:p>
          <a:p>
            <a:pPr marL="0" indent="0">
              <a:buNone/>
            </a:pPr>
            <a:r>
              <a:rPr lang="tr-TR" sz="8000" dirty="0"/>
              <a:t>• Ağaçların kalın dal ve gövdelerinin değişik nedenlerle yaralanmasından kaçınılmalıdır. </a:t>
            </a:r>
            <a:r>
              <a:rPr lang="tr-TR" sz="8000" dirty="0">
                <a:solidFill>
                  <a:srgbClr val="0070C0"/>
                </a:solidFill>
              </a:rPr>
              <a:t>Yara yeri aşı macunu ile kapatılmalıdır</a:t>
            </a:r>
            <a:r>
              <a:rPr lang="tr-TR" sz="8000" dirty="0"/>
              <a:t>. </a:t>
            </a:r>
          </a:p>
          <a:p>
            <a:pPr marL="0" indent="0">
              <a:buNone/>
            </a:pPr>
            <a:r>
              <a:rPr lang="tr-TR" sz="8000" dirty="0"/>
              <a:t>• Kök boğazı hastalıkları görülürse ilkbahar aylarında </a:t>
            </a:r>
            <a:r>
              <a:rPr lang="tr-TR" sz="8000" dirty="0">
                <a:solidFill>
                  <a:srgbClr val="0070C0"/>
                </a:solidFill>
              </a:rPr>
              <a:t>kök boğazı açılmalı, </a:t>
            </a:r>
            <a:r>
              <a:rPr lang="tr-TR" sz="8000" dirty="0" err="1">
                <a:solidFill>
                  <a:srgbClr val="0070C0"/>
                </a:solidFill>
              </a:rPr>
              <a:t>güneşlendirilmeli</a:t>
            </a:r>
            <a:r>
              <a:rPr lang="tr-TR" sz="8000" dirty="0">
                <a:solidFill>
                  <a:srgbClr val="0070C0"/>
                </a:solidFill>
              </a:rPr>
              <a:t> ve havalandırılmalıdır. Suyun kök boğazına değmesi engellenmelidir. </a:t>
            </a:r>
          </a:p>
          <a:p>
            <a:pPr marL="0" indent="0">
              <a:buNone/>
            </a:pPr>
            <a:r>
              <a:rPr lang="tr-TR" sz="8000" dirty="0"/>
              <a:t>• Bahçelerde özellikle ağaç altları yabancı ot ve diğer bitki artıklarından temiz tutulmalıdır. </a:t>
            </a:r>
          </a:p>
        </p:txBody>
      </p:sp>
    </p:spTree>
    <p:extLst>
      <p:ext uri="{BB962C8B-B14F-4D97-AF65-F5344CB8AC3E}">
        <p14:creationId xmlns:p14="http://schemas.microsoft.com/office/powerpoint/2010/main" val="4243894741"/>
      </p:ext>
    </p:extLst>
  </p:cSld>
  <p:clrMapOvr>
    <a:masterClrMapping/>
  </p:clrMapOvr>
  <p:timing>
    <p:tnLst>
      <p:par>
        <p:cTn xmlns:p14="http://schemas.microsoft.com/office/powerpoint/2010/mai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normAutofit fontScale="90000"/>
          </a:bodyPr>
          <a:lstStyle/>
          <a:p>
            <a:r>
              <a:rPr lang="tr-TR" b="1" dirty="0">
                <a:solidFill>
                  <a:srgbClr val="0070C0"/>
                </a:solidFill>
              </a:rPr>
              <a:t>Kimyasal Mücadele </a:t>
            </a:r>
            <a:r>
              <a:rPr lang="tr-TR" dirty="0">
                <a:solidFill>
                  <a:srgbClr val="0070C0"/>
                </a:solidFill>
              </a:rPr>
              <a:t/>
            </a: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a:xfrm>
            <a:off x="457200" y="1268760"/>
            <a:ext cx="8229600" cy="4857403"/>
          </a:xfrm>
        </p:spPr>
        <p:txBody>
          <a:bodyPr>
            <a:normAutofit/>
          </a:bodyPr>
          <a:lstStyle/>
          <a:p>
            <a:pPr marL="0" indent="0">
              <a:buNone/>
            </a:pPr>
            <a:r>
              <a:rPr lang="tr-TR" b="1" dirty="0" smtClean="0">
                <a:solidFill>
                  <a:srgbClr val="0070C0"/>
                </a:solidFill>
              </a:rPr>
              <a:t>Meyve </a:t>
            </a:r>
            <a:r>
              <a:rPr lang="tr-TR" b="1" dirty="0">
                <a:solidFill>
                  <a:srgbClr val="0070C0"/>
                </a:solidFill>
              </a:rPr>
              <a:t>enfeksiyonlarına karşı </a:t>
            </a:r>
            <a:endParaRPr lang="tr-TR" dirty="0">
              <a:solidFill>
                <a:srgbClr val="0070C0"/>
              </a:solidFill>
            </a:endParaRPr>
          </a:p>
          <a:p>
            <a:pPr marL="0" indent="0">
              <a:buNone/>
            </a:pPr>
            <a:r>
              <a:rPr lang="tr-TR" dirty="0"/>
              <a:t>I. </a:t>
            </a:r>
            <a:r>
              <a:rPr lang="tr-TR" dirty="0" smtClean="0"/>
              <a:t>Birinci </a:t>
            </a:r>
            <a:r>
              <a:rPr lang="tr-TR" dirty="0"/>
              <a:t>ilaçlama; </a:t>
            </a:r>
            <a:r>
              <a:rPr lang="tr-TR" dirty="0">
                <a:solidFill>
                  <a:srgbClr val="0070C0"/>
                </a:solidFill>
              </a:rPr>
              <a:t>sonbaharda yağışlar </a:t>
            </a:r>
            <a:r>
              <a:rPr lang="tr-TR" dirty="0" smtClean="0">
                <a:solidFill>
                  <a:srgbClr val="0070C0"/>
                </a:solidFill>
              </a:rPr>
              <a:t>başlamadan</a:t>
            </a:r>
          </a:p>
          <a:p>
            <a:pPr marL="0" indent="0">
              <a:buNone/>
            </a:pPr>
            <a:r>
              <a:rPr lang="tr-TR" dirty="0">
                <a:solidFill>
                  <a:srgbClr val="0070C0"/>
                </a:solidFill>
              </a:rPr>
              <a:t> </a:t>
            </a:r>
            <a:r>
              <a:rPr lang="tr-TR" dirty="0" smtClean="0">
                <a:solidFill>
                  <a:srgbClr val="0070C0"/>
                </a:solidFill>
              </a:rPr>
              <a:t>                                                          </a:t>
            </a:r>
            <a:r>
              <a:rPr lang="tr-TR" dirty="0">
                <a:solidFill>
                  <a:srgbClr val="0070C0"/>
                </a:solidFill>
              </a:rPr>
              <a:t>önce yapılmalıdır. </a:t>
            </a:r>
          </a:p>
          <a:p>
            <a:pPr marL="0" indent="0">
              <a:buNone/>
            </a:pPr>
            <a:r>
              <a:rPr lang="tr-TR" dirty="0" smtClean="0"/>
              <a:t>II. İkinci </a:t>
            </a:r>
            <a:r>
              <a:rPr lang="tr-TR" dirty="0"/>
              <a:t>ilaçlama; havalar yağışlı </a:t>
            </a:r>
            <a:r>
              <a:rPr lang="tr-TR" dirty="0" smtClean="0"/>
              <a:t>giderse,</a:t>
            </a:r>
          </a:p>
          <a:p>
            <a:pPr marL="0" indent="0">
              <a:buNone/>
            </a:pPr>
            <a:r>
              <a:rPr lang="tr-TR" dirty="0"/>
              <a:t> </a:t>
            </a:r>
            <a:r>
              <a:rPr lang="tr-TR" dirty="0" smtClean="0"/>
              <a:t>                 </a:t>
            </a:r>
            <a:r>
              <a:rPr lang="tr-TR" dirty="0">
                <a:solidFill>
                  <a:srgbClr val="0070C0"/>
                </a:solidFill>
              </a:rPr>
              <a:t>1. ilaçlamadan 15 gün sonra </a:t>
            </a:r>
            <a:r>
              <a:rPr lang="tr-TR" dirty="0"/>
              <a:t>yapılmalıdır. </a:t>
            </a:r>
          </a:p>
          <a:p>
            <a:pPr marL="0" indent="0">
              <a:buNone/>
            </a:pPr>
            <a:endParaRPr lang="tr-TR" b="1" dirty="0" smtClean="0"/>
          </a:p>
          <a:p>
            <a:pPr marL="0" indent="0">
              <a:buNone/>
            </a:pPr>
            <a:r>
              <a:rPr lang="tr-TR" b="1" dirty="0" smtClean="0">
                <a:solidFill>
                  <a:srgbClr val="0070C0"/>
                </a:solidFill>
              </a:rPr>
              <a:t>Gövde </a:t>
            </a:r>
            <a:r>
              <a:rPr lang="tr-TR" b="1" dirty="0">
                <a:solidFill>
                  <a:srgbClr val="0070C0"/>
                </a:solidFill>
              </a:rPr>
              <a:t>enfeksiyonlarına karşı: </a:t>
            </a:r>
            <a:endParaRPr lang="tr-TR" dirty="0">
              <a:solidFill>
                <a:srgbClr val="0070C0"/>
              </a:solidFill>
            </a:endParaRPr>
          </a:p>
          <a:p>
            <a:pPr marL="0" indent="0">
              <a:buNone/>
            </a:pPr>
            <a:r>
              <a:rPr lang="tr-TR" dirty="0"/>
              <a:t>• Hastalıklı ağaçlardaki yaralar </a:t>
            </a:r>
            <a:r>
              <a:rPr lang="tr-TR" dirty="0">
                <a:solidFill>
                  <a:srgbClr val="0070C0"/>
                </a:solidFill>
              </a:rPr>
              <a:t>ekim, ocak ve </a:t>
            </a:r>
            <a:r>
              <a:rPr lang="tr-TR" dirty="0" smtClean="0">
                <a:solidFill>
                  <a:srgbClr val="0070C0"/>
                </a:solidFill>
              </a:rPr>
              <a:t>mart</a:t>
            </a:r>
          </a:p>
          <a:p>
            <a:pPr marL="0" indent="0">
              <a:buNone/>
            </a:pPr>
            <a:r>
              <a:rPr lang="tr-TR" dirty="0"/>
              <a:t> </a:t>
            </a:r>
            <a:r>
              <a:rPr lang="tr-TR" dirty="0" smtClean="0"/>
              <a:t>    </a:t>
            </a:r>
            <a:r>
              <a:rPr lang="tr-TR" dirty="0"/>
              <a:t>aylarında odun dokusuna kadar temizlenmelidir</a:t>
            </a:r>
            <a:r>
              <a:rPr lang="tr-TR" dirty="0" smtClean="0"/>
              <a:t>.</a:t>
            </a:r>
          </a:p>
          <a:p>
            <a:pPr marL="0" indent="0">
              <a:buNone/>
            </a:pPr>
            <a:r>
              <a:rPr lang="tr-TR" dirty="0"/>
              <a:t> </a:t>
            </a:r>
            <a:r>
              <a:rPr lang="tr-TR" dirty="0" smtClean="0"/>
              <a:t>    </a:t>
            </a:r>
            <a:r>
              <a:rPr lang="tr-TR" dirty="0" smtClean="0">
                <a:solidFill>
                  <a:srgbClr val="0070C0"/>
                </a:solidFill>
              </a:rPr>
              <a:t>Yara </a:t>
            </a:r>
            <a:r>
              <a:rPr lang="tr-TR" dirty="0">
                <a:solidFill>
                  <a:srgbClr val="0070C0"/>
                </a:solidFill>
              </a:rPr>
              <a:t>yerlerine %3’lük </a:t>
            </a:r>
            <a:r>
              <a:rPr lang="tr-TR" dirty="0" smtClean="0">
                <a:solidFill>
                  <a:srgbClr val="0070C0"/>
                </a:solidFill>
              </a:rPr>
              <a:t>potasyum permanganat</a:t>
            </a:r>
          </a:p>
          <a:p>
            <a:pPr marL="0" indent="0">
              <a:buNone/>
            </a:pPr>
            <a:r>
              <a:rPr lang="tr-TR" dirty="0"/>
              <a:t> </a:t>
            </a:r>
            <a:r>
              <a:rPr lang="tr-TR" dirty="0" smtClean="0"/>
              <a:t>    </a:t>
            </a:r>
            <a:r>
              <a:rPr lang="tr-TR" dirty="0"/>
              <a:t>dezenfektan olarak sürülmelidir. </a:t>
            </a:r>
          </a:p>
        </p:txBody>
      </p:sp>
    </p:spTree>
    <p:extLst>
      <p:ext uri="{BB962C8B-B14F-4D97-AF65-F5344CB8AC3E}">
        <p14:creationId xmlns:p14="http://schemas.microsoft.com/office/powerpoint/2010/main" val="437976499"/>
      </p:ext>
    </p:extLst>
  </p:cSld>
  <p:clrMapOvr>
    <a:masterClrMapping/>
  </p:clrMapOvr>
  <p:timing>
    <p:tnLst>
      <p:par>
        <p:cTn xmlns:p14="http://schemas.microsoft.com/office/powerpoint/2010/mai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dirty="0">
                <a:solidFill>
                  <a:srgbClr val="FF0000"/>
                </a:solidFill>
              </a:rPr>
              <a:t>Kimyasal Mücadelede Kullanılacak </a:t>
            </a:r>
            <a:r>
              <a:rPr lang="tr-TR" sz="3200" b="1" dirty="0" smtClean="0">
                <a:solidFill>
                  <a:srgbClr val="FF0000"/>
                </a:solidFill>
              </a:rPr>
              <a:t>İlaçlar </a:t>
            </a:r>
            <a:r>
              <a:rPr lang="tr-TR" sz="3200" dirty="0">
                <a:solidFill>
                  <a:srgbClr val="FF0000"/>
                </a:solidFill>
              </a:rPr>
              <a:t/>
            </a:r>
            <a:br>
              <a:rPr lang="tr-TR" sz="3200" dirty="0">
                <a:solidFill>
                  <a:srgbClr val="FF0000"/>
                </a:solidFill>
              </a:rPr>
            </a:br>
            <a:endParaRPr lang="tr-TR" sz="3200" dirty="0">
              <a:solidFill>
                <a:srgbClr val="FF0000"/>
              </a:solidFill>
            </a:endParaRPr>
          </a:p>
        </p:txBody>
      </p:sp>
      <p:sp>
        <p:nvSpPr>
          <p:cNvPr id="3" name="İçerik Yer Tutucusu 2"/>
          <p:cNvSpPr>
            <a:spLocks noGrp="1"/>
          </p:cNvSpPr>
          <p:nvPr>
            <p:ph idx="1"/>
          </p:nvPr>
        </p:nvSpPr>
        <p:spPr/>
        <p:txBody>
          <a:bodyPr>
            <a:normAutofit fontScale="85000" lnSpcReduction="10000"/>
          </a:bodyPr>
          <a:lstStyle/>
          <a:p>
            <a:endParaRPr lang="tr-TR" dirty="0"/>
          </a:p>
          <a:p>
            <a:pPr marL="0" indent="0">
              <a:buNone/>
            </a:pPr>
            <a:r>
              <a:rPr lang="tr-TR" dirty="0" smtClean="0">
                <a:solidFill>
                  <a:srgbClr val="FF0000"/>
                </a:solidFill>
              </a:rPr>
              <a:t>Bakır </a:t>
            </a:r>
            <a:r>
              <a:rPr lang="tr-TR" dirty="0">
                <a:solidFill>
                  <a:srgbClr val="FF0000"/>
                </a:solidFill>
              </a:rPr>
              <a:t>sülfat %25 </a:t>
            </a:r>
            <a:r>
              <a:rPr lang="tr-TR" dirty="0" smtClean="0"/>
              <a:t>Suda </a:t>
            </a:r>
            <a:r>
              <a:rPr lang="tr-TR" dirty="0"/>
              <a:t>çözünen kristal 	%2lik bordo bulamacı </a:t>
            </a:r>
          </a:p>
          <a:p>
            <a:pPr marL="0" indent="0">
              <a:buNone/>
            </a:pPr>
            <a:r>
              <a:rPr lang="da-DK" dirty="0"/>
              <a:t>gövde ve kalın dal enf</a:t>
            </a:r>
            <a:r>
              <a:rPr lang="da-DK" dirty="0" smtClean="0"/>
              <a:t>.</a:t>
            </a:r>
            <a:r>
              <a:rPr lang="tr-TR" dirty="0" smtClean="0"/>
              <a:t>(</a:t>
            </a:r>
            <a:r>
              <a:rPr lang="tr-TR" dirty="0"/>
              <a:t>2000g göztaşı +1000 g sönmemiş kireç) </a:t>
            </a:r>
          </a:p>
          <a:p>
            <a:pPr marL="0" indent="0">
              <a:buNone/>
            </a:pPr>
            <a:endParaRPr lang="tr-TR" dirty="0" smtClean="0"/>
          </a:p>
          <a:p>
            <a:pPr marL="0" indent="0">
              <a:buNone/>
            </a:pPr>
            <a:r>
              <a:rPr lang="tr-TR" dirty="0" smtClean="0">
                <a:solidFill>
                  <a:srgbClr val="0070C0"/>
                </a:solidFill>
              </a:rPr>
              <a:t>%</a:t>
            </a:r>
            <a:r>
              <a:rPr lang="tr-TR" dirty="0">
                <a:solidFill>
                  <a:srgbClr val="0070C0"/>
                </a:solidFill>
              </a:rPr>
              <a:t>1’likbordo </a:t>
            </a:r>
            <a:r>
              <a:rPr lang="tr-TR" dirty="0" smtClean="0">
                <a:solidFill>
                  <a:srgbClr val="0070C0"/>
                </a:solidFill>
              </a:rPr>
              <a:t>bulamacı </a:t>
            </a:r>
            <a:r>
              <a:rPr lang="tr-TR" dirty="0" smtClean="0">
                <a:solidFill>
                  <a:srgbClr val="FF0000"/>
                </a:solidFill>
              </a:rPr>
              <a:t>Meyve enfeksiyonu</a:t>
            </a:r>
          </a:p>
          <a:p>
            <a:pPr marL="0" indent="0">
              <a:buNone/>
            </a:pPr>
            <a:r>
              <a:rPr lang="tr-TR" dirty="0"/>
              <a:t> </a:t>
            </a:r>
            <a:r>
              <a:rPr lang="tr-TR" dirty="0" smtClean="0"/>
              <a:t>                              (1000g </a:t>
            </a:r>
            <a:r>
              <a:rPr lang="tr-TR" dirty="0"/>
              <a:t>göztaşı + 500g Sönmemiş kireç) 	14 	</a:t>
            </a:r>
          </a:p>
          <a:p>
            <a:pPr marL="0" indent="0">
              <a:buNone/>
            </a:pPr>
            <a:r>
              <a:rPr lang="tr-TR" dirty="0" err="1">
                <a:solidFill>
                  <a:srgbClr val="0070C0"/>
                </a:solidFill>
              </a:rPr>
              <a:t>Captan</a:t>
            </a:r>
            <a:r>
              <a:rPr lang="tr-TR" dirty="0">
                <a:solidFill>
                  <a:srgbClr val="0070C0"/>
                </a:solidFill>
              </a:rPr>
              <a:t> %50 </a:t>
            </a:r>
            <a:r>
              <a:rPr lang="tr-TR" dirty="0">
                <a:solidFill>
                  <a:srgbClr val="FF0000"/>
                </a:solidFill>
              </a:rPr>
              <a:t>	</a:t>
            </a:r>
            <a:r>
              <a:rPr lang="tr-TR" dirty="0"/>
              <a:t>WP 	300 g .meyve enfeksiyonları 	</a:t>
            </a:r>
            <a:r>
              <a:rPr lang="tr-TR" dirty="0" smtClean="0"/>
              <a:t>                 7 </a:t>
            </a:r>
            <a:r>
              <a:rPr lang="tr-TR" dirty="0"/>
              <a:t>	</a:t>
            </a:r>
          </a:p>
          <a:p>
            <a:pPr marL="0" indent="0">
              <a:buNone/>
            </a:pPr>
            <a:r>
              <a:rPr lang="da-DK" dirty="0">
                <a:solidFill>
                  <a:srgbClr val="0070C0"/>
                </a:solidFill>
              </a:rPr>
              <a:t>Fosetyl- Al %80 	WP </a:t>
            </a:r>
            <a:r>
              <a:rPr lang="da-DK" dirty="0"/>
              <a:t>	200 g- 300 g Meyvede hasat sonrası 	</a:t>
            </a:r>
            <a:r>
              <a:rPr lang="da-DK" dirty="0" smtClean="0"/>
              <a:t>14</a:t>
            </a:r>
            <a:endParaRPr lang="tr-TR" dirty="0" smtClean="0"/>
          </a:p>
          <a:p>
            <a:pPr marL="0" indent="0">
              <a:buNone/>
            </a:pPr>
            <a:r>
              <a:rPr lang="tr-TR" dirty="0" err="1" smtClean="0">
                <a:solidFill>
                  <a:srgbClr val="0070C0"/>
                </a:solidFill>
              </a:rPr>
              <a:t>Phosphorous</a:t>
            </a:r>
            <a:r>
              <a:rPr lang="tr-TR" dirty="0" smtClean="0">
                <a:solidFill>
                  <a:srgbClr val="0070C0"/>
                </a:solidFill>
              </a:rPr>
              <a:t> </a:t>
            </a:r>
            <a:r>
              <a:rPr lang="tr-TR" dirty="0" err="1" smtClean="0">
                <a:solidFill>
                  <a:srgbClr val="0070C0"/>
                </a:solidFill>
              </a:rPr>
              <a:t>Acid</a:t>
            </a:r>
            <a:r>
              <a:rPr lang="tr-TR" dirty="0" smtClean="0">
                <a:solidFill>
                  <a:srgbClr val="0070C0"/>
                </a:solidFill>
              </a:rPr>
              <a:t> </a:t>
            </a:r>
            <a:r>
              <a:rPr lang="tr-TR" dirty="0" smtClean="0"/>
              <a:t>400 g/L…. SL………1000 cc. </a:t>
            </a:r>
            <a:r>
              <a:rPr lang="tr-TR" dirty="0" err="1" smtClean="0">
                <a:solidFill>
                  <a:srgbClr val="FF0000"/>
                </a:solidFill>
              </a:rPr>
              <a:t>Agri</a:t>
            </a:r>
            <a:r>
              <a:rPr lang="tr-TR" dirty="0" smtClean="0">
                <a:solidFill>
                  <a:srgbClr val="FF0000"/>
                </a:solidFill>
              </a:rPr>
              <a:t>-Fos 400 </a:t>
            </a:r>
            <a:r>
              <a:rPr lang="tr-TR" dirty="0" err="1" smtClean="0"/>
              <a:t>Agrikem</a:t>
            </a:r>
            <a:endParaRPr lang="tr-TR" dirty="0" smtClean="0"/>
          </a:p>
          <a:p>
            <a:pPr marL="0" indent="0">
              <a:buNone/>
            </a:pPr>
            <a:r>
              <a:rPr lang="tr-TR" dirty="0" err="1" smtClean="0">
                <a:solidFill>
                  <a:srgbClr val="0070C0"/>
                </a:solidFill>
              </a:rPr>
              <a:t>Thiophanate-Methyl</a:t>
            </a:r>
            <a:r>
              <a:rPr lang="tr-TR" dirty="0" smtClean="0"/>
              <a:t> %70   WG/WP…………… 60 g.</a:t>
            </a:r>
            <a:r>
              <a:rPr lang="da-DK" dirty="0" smtClean="0"/>
              <a:t> </a:t>
            </a:r>
            <a:r>
              <a:rPr lang="da-DK" dirty="0"/>
              <a:t>	</a:t>
            </a:r>
          </a:p>
          <a:p>
            <a:pPr marL="0" indent="0">
              <a:buNone/>
            </a:pPr>
            <a:r>
              <a:rPr lang="tr-TR" dirty="0">
                <a:solidFill>
                  <a:srgbClr val="0070C0"/>
                </a:solidFill>
              </a:rPr>
              <a:t>Potasyum permanganat %100 </a:t>
            </a:r>
            <a:r>
              <a:rPr lang="tr-TR" dirty="0"/>
              <a:t>	Çözelti 	3000 g 	-	</a:t>
            </a:r>
          </a:p>
          <a:p>
            <a:pPr marL="0" indent="0">
              <a:buNone/>
            </a:pPr>
            <a:endParaRPr lang="tr-TR" dirty="0"/>
          </a:p>
        </p:txBody>
      </p:sp>
    </p:spTree>
    <p:extLst>
      <p:ext uri="{BB962C8B-B14F-4D97-AF65-F5344CB8AC3E}">
        <p14:creationId xmlns:p14="http://schemas.microsoft.com/office/powerpoint/2010/main" val="4134337578"/>
      </p:ext>
    </p:extLst>
  </p:cSld>
  <p:clrMapOvr>
    <a:masterClrMapping/>
  </p:clrMapOvr>
  <p:timing>
    <p:tnLst>
      <p:par>
        <p:cTn xmlns:p14="http://schemas.microsoft.com/office/powerpoint/2010/mai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6.3. </a:t>
            </a:r>
            <a:r>
              <a:rPr lang="tr-TR" b="1" dirty="0" err="1">
                <a:solidFill>
                  <a:srgbClr val="0070C0"/>
                </a:solidFill>
              </a:rPr>
              <a:t>Alternaria</a:t>
            </a:r>
            <a:r>
              <a:rPr lang="tr-TR" b="1" dirty="0">
                <a:solidFill>
                  <a:srgbClr val="0070C0"/>
                </a:solidFill>
              </a:rPr>
              <a:t> Yaprak Lekesi</a:t>
            </a:r>
            <a:br>
              <a:rPr lang="tr-TR" b="1" dirty="0">
                <a:solidFill>
                  <a:srgbClr val="0070C0"/>
                </a:solidFill>
              </a:rPr>
            </a:br>
            <a:r>
              <a:rPr lang="tr-TR" sz="2700" b="1" dirty="0" smtClean="0"/>
              <a:t>TURUNÇGİLDE </a:t>
            </a:r>
            <a:r>
              <a:rPr lang="tr-TR" sz="2700" b="1" dirty="0"/>
              <a:t>KAHVERENGİ LEKE </a:t>
            </a:r>
            <a:r>
              <a:rPr lang="tr-TR" sz="2700" dirty="0"/>
              <a:t/>
            </a:r>
            <a:br>
              <a:rPr lang="tr-TR" sz="2700" dirty="0"/>
            </a:br>
            <a:r>
              <a:rPr lang="it-IT" sz="2700" dirty="0">
                <a:solidFill>
                  <a:srgbClr val="FF0000"/>
                </a:solidFill>
              </a:rPr>
              <a:t>(</a:t>
            </a:r>
            <a:r>
              <a:rPr lang="it-IT" sz="2700" i="1" dirty="0">
                <a:solidFill>
                  <a:srgbClr val="FF0000"/>
                </a:solidFill>
              </a:rPr>
              <a:t>Alternaria alternata </a:t>
            </a:r>
            <a:r>
              <a:rPr lang="it-IT" sz="2700" dirty="0">
                <a:solidFill>
                  <a:srgbClr val="FF0000"/>
                </a:solidFill>
              </a:rPr>
              <a:t>f. sp. </a:t>
            </a:r>
            <a:r>
              <a:rPr lang="it-IT" sz="2700" i="1" dirty="0">
                <a:solidFill>
                  <a:srgbClr val="FF0000"/>
                </a:solidFill>
              </a:rPr>
              <a:t>citri</a:t>
            </a:r>
            <a:r>
              <a:rPr lang="it-IT" sz="2700" dirty="0">
                <a:solidFill>
                  <a:srgbClr val="FF0000"/>
                </a:solidFill>
              </a:rPr>
              <a:t>) </a:t>
            </a:r>
            <a:endParaRPr lang="tr-TR" sz="2700" b="1" dirty="0">
              <a:solidFill>
                <a:srgbClr val="FF0000"/>
              </a:solidFill>
            </a:endParaRPr>
          </a:p>
        </p:txBody>
      </p:sp>
      <p:sp>
        <p:nvSpPr>
          <p:cNvPr id="5" name="Başlık 1"/>
          <p:cNvSpPr txBox="1">
            <a:spLocks/>
          </p:cNvSpPr>
          <p:nvPr/>
        </p:nvSpPr>
        <p:spPr>
          <a:xfrm>
            <a:off x="457200" y="1502296"/>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dirty="0"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539552" y="2143397"/>
            <a:ext cx="8229600" cy="4525963"/>
          </a:xfrm>
        </p:spPr>
        <p:txBody>
          <a:bodyPr>
            <a:normAutofit fontScale="92500" lnSpcReduction="20000"/>
          </a:bodyPr>
          <a:lstStyle/>
          <a:p>
            <a:pPr marL="0" indent="0">
              <a:buNone/>
            </a:pPr>
            <a:r>
              <a:rPr lang="tr-TR" dirty="0" smtClean="0"/>
              <a:t>• </a:t>
            </a:r>
            <a:r>
              <a:rPr lang="tr-TR" dirty="0"/>
              <a:t>Hastalık yaprak, sürgün ve ağaç üzerinde kalan mevsimsiz meyveler üzerinde kışı geçirir. Sürgün gelişim dönemlerindeki </a:t>
            </a:r>
            <a:r>
              <a:rPr lang="tr-TR" dirty="0">
                <a:solidFill>
                  <a:srgbClr val="0070C0"/>
                </a:solidFill>
              </a:rPr>
              <a:t>genç yapraklar sürgünler ve çiçekler hastalığa çok duyarlıdır. </a:t>
            </a:r>
          </a:p>
          <a:p>
            <a:pPr marL="0" indent="0">
              <a:buNone/>
            </a:pPr>
            <a:endParaRPr lang="tr-TR" dirty="0" smtClean="0"/>
          </a:p>
          <a:p>
            <a:pPr marL="0" indent="0">
              <a:buNone/>
            </a:pPr>
            <a:r>
              <a:rPr lang="tr-TR" dirty="0" smtClean="0"/>
              <a:t>Hastalık </a:t>
            </a:r>
            <a:r>
              <a:rPr lang="tr-TR" dirty="0">
                <a:solidFill>
                  <a:srgbClr val="0070C0"/>
                </a:solidFill>
              </a:rPr>
              <a:t>genellikle genç sürgün, genç yaprak ve yeşil meyve kabuğu üzerinde ortaya çıkar. </a:t>
            </a:r>
            <a:r>
              <a:rPr lang="tr-TR" dirty="0"/>
              <a:t>Başlangıçta küçük olan lekeler zamanla büyür. </a:t>
            </a:r>
            <a:endParaRPr lang="tr-TR" dirty="0" smtClean="0"/>
          </a:p>
          <a:p>
            <a:pPr marL="0" indent="0">
              <a:buNone/>
            </a:pPr>
            <a:r>
              <a:rPr lang="tr-TR" dirty="0" smtClean="0"/>
              <a:t>Hastalık </a:t>
            </a:r>
            <a:r>
              <a:rPr lang="tr-TR" dirty="0"/>
              <a:t>yaprakların delinmesine, yırtılmasına, sararıp dökülmesine, </a:t>
            </a:r>
            <a:r>
              <a:rPr lang="tr-TR" dirty="0">
                <a:solidFill>
                  <a:srgbClr val="0070C0"/>
                </a:solidFill>
              </a:rPr>
              <a:t>genç sürgünler üzerinde yanıklık şeklinde kuru kısımların oluşmasına </a:t>
            </a:r>
            <a:r>
              <a:rPr lang="tr-TR" dirty="0"/>
              <a:t>daha sonra ise tamamen kurumasına yol açar. </a:t>
            </a:r>
          </a:p>
          <a:p>
            <a:pPr marL="0" indent="0">
              <a:buNone/>
            </a:pPr>
            <a:endParaRPr lang="tr-TR" dirty="0" smtClean="0"/>
          </a:p>
          <a:p>
            <a:pPr marL="0" indent="0">
              <a:buNone/>
            </a:pPr>
            <a:r>
              <a:rPr lang="tr-TR" dirty="0" smtClean="0">
                <a:solidFill>
                  <a:srgbClr val="0070C0"/>
                </a:solidFill>
              </a:rPr>
              <a:t>• </a:t>
            </a:r>
            <a:r>
              <a:rPr lang="tr-TR" dirty="0">
                <a:solidFill>
                  <a:srgbClr val="0070C0"/>
                </a:solidFill>
              </a:rPr>
              <a:t>Meyvelerde hastalık çukurlaşmış siyah lekeler şeklindedir</a:t>
            </a:r>
            <a:r>
              <a:rPr lang="tr-TR" dirty="0"/>
              <a:t>. Ağaç üzerinde uzun süre dökülmeden kalan hastalıklı </a:t>
            </a:r>
            <a:r>
              <a:rPr lang="tr-TR" dirty="0">
                <a:solidFill>
                  <a:srgbClr val="0070C0"/>
                </a:solidFill>
              </a:rPr>
              <a:t>meyvelerin kabuğunda kuşgözüne benzer belirtiler oluşur. </a:t>
            </a:r>
          </a:p>
        </p:txBody>
      </p:sp>
    </p:spTree>
    <p:extLst>
      <p:ext uri="{BB962C8B-B14F-4D97-AF65-F5344CB8AC3E}">
        <p14:creationId xmlns:p14="http://schemas.microsoft.com/office/powerpoint/2010/main" val="371362390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endParaRPr lang="tr-TR" dirty="0"/>
          </a:p>
          <a:p>
            <a:pPr marL="0" indent="0">
              <a:buNone/>
            </a:pPr>
            <a:r>
              <a:rPr lang="tr-TR" b="1" dirty="0"/>
              <a:t>Hastalığın Görüldüğü Bitkiler </a:t>
            </a:r>
            <a:endParaRPr lang="tr-TR" dirty="0"/>
          </a:p>
          <a:p>
            <a:pPr marL="0" indent="0">
              <a:buNone/>
            </a:pPr>
            <a:endParaRPr lang="tr-TR" dirty="0" smtClean="0"/>
          </a:p>
          <a:p>
            <a:pPr marL="0" indent="0">
              <a:buNone/>
            </a:pPr>
            <a:r>
              <a:rPr lang="tr-TR" dirty="0" smtClean="0"/>
              <a:t>• </a:t>
            </a:r>
            <a:r>
              <a:rPr lang="tr-TR" dirty="0"/>
              <a:t>Turunçgillerdir. Özellikle </a:t>
            </a:r>
            <a:r>
              <a:rPr lang="tr-TR" dirty="0" err="1"/>
              <a:t>mineola</a:t>
            </a:r>
            <a:r>
              <a:rPr lang="tr-TR" dirty="0"/>
              <a:t>, </a:t>
            </a:r>
            <a:r>
              <a:rPr lang="tr-TR" dirty="0" err="1"/>
              <a:t>tangelo</a:t>
            </a:r>
            <a:r>
              <a:rPr lang="tr-TR" dirty="0"/>
              <a:t> ve kaba limon ve </a:t>
            </a:r>
            <a:r>
              <a:rPr lang="tr-TR" dirty="0" err="1"/>
              <a:t>hibrit</a:t>
            </a:r>
            <a:r>
              <a:rPr lang="tr-TR" dirty="0"/>
              <a:t> mandarin çeşitlerinde hastalık yaygındır. </a:t>
            </a:r>
          </a:p>
          <a:p>
            <a:pPr marL="0" indent="0">
              <a:buNone/>
            </a:pPr>
            <a:endParaRPr lang="tr-TR" b="1" dirty="0" smtClean="0"/>
          </a:p>
          <a:p>
            <a:pPr marL="0" indent="0">
              <a:buNone/>
            </a:pPr>
            <a:r>
              <a:rPr lang="tr-TR" b="1" dirty="0" smtClean="0"/>
              <a:t>Mücadele </a:t>
            </a:r>
            <a:r>
              <a:rPr lang="tr-TR" b="1" dirty="0"/>
              <a:t>Yöntemleri </a:t>
            </a:r>
            <a:endParaRPr lang="tr-TR" dirty="0"/>
          </a:p>
          <a:p>
            <a:pPr marL="0" indent="0">
              <a:buNone/>
            </a:pPr>
            <a:r>
              <a:rPr lang="tr-TR" b="1" dirty="0"/>
              <a:t>Kültürel Önlemler </a:t>
            </a:r>
            <a:endParaRPr lang="tr-TR" dirty="0"/>
          </a:p>
          <a:p>
            <a:pPr marL="0" indent="0">
              <a:buNone/>
            </a:pPr>
            <a:r>
              <a:rPr lang="tr-TR" dirty="0"/>
              <a:t>• Yeni kurulan bahçelerde </a:t>
            </a:r>
            <a:r>
              <a:rPr lang="tr-TR" dirty="0">
                <a:solidFill>
                  <a:srgbClr val="0070C0"/>
                </a:solidFill>
              </a:rPr>
              <a:t>sık dikimden kaçınılmalı</a:t>
            </a:r>
            <a:r>
              <a:rPr lang="tr-TR" dirty="0"/>
              <a:t>, hava sirkülasyonun kolayca oluşacağı bir dikim şekli uygulanmalıdır. </a:t>
            </a:r>
          </a:p>
          <a:p>
            <a:pPr marL="0" indent="0">
              <a:buNone/>
            </a:pPr>
            <a:r>
              <a:rPr lang="tr-TR" dirty="0"/>
              <a:t>• Sürgün gelişimini arttıran </a:t>
            </a:r>
            <a:r>
              <a:rPr lang="tr-TR" dirty="0">
                <a:solidFill>
                  <a:srgbClr val="0070C0"/>
                </a:solidFill>
              </a:rPr>
              <a:t>aşırı azotlu gübrelemeden ve sert budamadan kaçınılmalıdır. </a:t>
            </a:r>
          </a:p>
          <a:p>
            <a:r>
              <a:rPr lang="tr-TR" dirty="0">
                <a:solidFill>
                  <a:srgbClr val="0070C0"/>
                </a:solidFill>
              </a:rPr>
              <a:t>Sık sulama yapılmamalıdır. Ağaç tacı üzerinde uzun sure ıslaklık oluşturacak şekilde yağmurlama sulama yapılmamalıdır. </a:t>
            </a:r>
          </a:p>
        </p:txBody>
      </p:sp>
    </p:spTree>
    <p:extLst>
      <p:ext uri="{BB962C8B-B14F-4D97-AF65-F5344CB8AC3E}">
        <p14:creationId xmlns:p14="http://schemas.microsoft.com/office/powerpoint/2010/main" val="42586589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Kimyasal Mücadele </a:t>
            </a:r>
            <a:r>
              <a:rPr lang="tr-TR" dirty="0">
                <a:solidFill>
                  <a:srgbClr val="0070C0"/>
                </a:solidFill>
              </a:rPr>
              <a:t/>
            </a: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dirty="0" smtClean="0"/>
              <a:t>İlaçlamalar </a:t>
            </a:r>
            <a:r>
              <a:rPr lang="tr-TR" dirty="0"/>
              <a:t>sürgün gelişimi ve iklim özellikleri dikkate alınarak </a:t>
            </a:r>
            <a:r>
              <a:rPr lang="tr-TR" dirty="0">
                <a:solidFill>
                  <a:srgbClr val="0070C0"/>
                </a:solidFill>
              </a:rPr>
              <a:t>sürgünler yaklaşık 5–10 cm olduğunda başlanır.</a:t>
            </a:r>
            <a:r>
              <a:rPr lang="tr-TR" dirty="0"/>
              <a:t> İlaçlamalara sürgün gelişmesinin durduğu, yağışların azaldığı ve sıcaklıkların arttığı ve </a:t>
            </a:r>
            <a:r>
              <a:rPr lang="tr-TR" dirty="0">
                <a:solidFill>
                  <a:srgbClr val="0070C0"/>
                </a:solidFill>
              </a:rPr>
              <a:t>meyvenin yaklaşık 4 cm çapa ulaştığı zamana kadar devam edilir. </a:t>
            </a:r>
          </a:p>
        </p:txBody>
      </p:sp>
    </p:spTree>
    <p:extLst>
      <p:ext uri="{BB962C8B-B14F-4D97-AF65-F5344CB8AC3E}">
        <p14:creationId xmlns:p14="http://schemas.microsoft.com/office/powerpoint/2010/main" val="138103606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66192"/>
            <a:ext cx="8229600" cy="990600"/>
          </a:xfrm>
        </p:spPr>
        <p:txBody>
          <a:bodyPr>
            <a:noAutofit/>
          </a:bodyPr>
          <a:lstStyle/>
          <a:p>
            <a:r>
              <a:rPr lang="tr-TR" sz="3600" b="1" dirty="0">
                <a:solidFill>
                  <a:srgbClr val="FF0000"/>
                </a:solidFill>
              </a:rPr>
              <a:t>Kimyasal Mücadelede Kullanılacak İlaçlar</a:t>
            </a:r>
            <a:r>
              <a:rPr lang="tr-TR" sz="3600" dirty="0">
                <a:solidFill>
                  <a:srgbClr val="FF0000"/>
                </a:solidFill>
              </a:rPr>
              <a:t/>
            </a:r>
            <a:br>
              <a:rPr lang="tr-TR" sz="3600" dirty="0">
                <a:solidFill>
                  <a:srgbClr val="FF0000"/>
                </a:solidFill>
              </a:rPr>
            </a:br>
            <a:endParaRPr lang="tr-TR" sz="3600" dirty="0">
              <a:solidFill>
                <a:srgbClr val="FF0000"/>
              </a:solidFill>
            </a:endParaRPr>
          </a:p>
        </p:txBody>
      </p:sp>
      <p:sp>
        <p:nvSpPr>
          <p:cNvPr id="3" name="İçerik Yer Tutucusu 2"/>
          <p:cNvSpPr>
            <a:spLocks noGrp="1"/>
          </p:cNvSpPr>
          <p:nvPr>
            <p:ph idx="1"/>
          </p:nvPr>
        </p:nvSpPr>
        <p:spPr>
          <a:xfrm>
            <a:off x="457200" y="1235893"/>
            <a:ext cx="8229600" cy="5289451"/>
          </a:xfrm>
        </p:spPr>
        <p:txBody>
          <a:bodyPr>
            <a:normAutofit fontScale="85000" lnSpcReduction="20000"/>
          </a:bodyPr>
          <a:lstStyle/>
          <a:p>
            <a:pPr marL="0" indent="0">
              <a:buNone/>
            </a:pPr>
            <a:endParaRPr lang="tr-TR" dirty="0"/>
          </a:p>
          <a:p>
            <a:r>
              <a:rPr lang="tr-TR" dirty="0" smtClean="0">
                <a:solidFill>
                  <a:srgbClr val="0070C0"/>
                </a:solidFill>
              </a:rPr>
              <a:t>Bakır </a:t>
            </a:r>
            <a:r>
              <a:rPr lang="tr-TR" dirty="0">
                <a:solidFill>
                  <a:srgbClr val="0070C0"/>
                </a:solidFill>
              </a:rPr>
              <a:t>tuzları/yağ ve </a:t>
            </a:r>
            <a:r>
              <a:rPr lang="tr-TR" dirty="0" err="1">
                <a:solidFill>
                  <a:srgbClr val="0070C0"/>
                </a:solidFill>
              </a:rPr>
              <a:t>rosin</a:t>
            </a:r>
            <a:r>
              <a:rPr lang="tr-TR" dirty="0">
                <a:solidFill>
                  <a:srgbClr val="0070C0"/>
                </a:solidFill>
              </a:rPr>
              <a:t> asitlerinin</a:t>
            </a:r>
            <a:r>
              <a:rPr lang="tr-TR" dirty="0"/>
              <a:t> 51.4 g/</a:t>
            </a:r>
            <a:r>
              <a:rPr lang="tr-TR" dirty="0" err="1"/>
              <a:t>lt</a:t>
            </a:r>
            <a:r>
              <a:rPr lang="tr-TR" dirty="0"/>
              <a:t> 	EC 	</a:t>
            </a:r>
            <a:r>
              <a:rPr lang="tr-TR" dirty="0" smtClean="0"/>
              <a:t>300 </a:t>
            </a:r>
            <a:r>
              <a:rPr lang="tr-TR" dirty="0"/>
              <a:t>ml 	7 </a:t>
            </a:r>
          </a:p>
          <a:p>
            <a:r>
              <a:rPr lang="fi-FI" dirty="0"/>
              <a:t>Bakır hidroksit %50 	</a:t>
            </a:r>
            <a:r>
              <a:rPr lang="fi-FI" dirty="0" smtClean="0"/>
              <a:t>WP</a:t>
            </a:r>
            <a:r>
              <a:rPr lang="tr-TR" dirty="0" smtClean="0"/>
              <a:t>/WG  </a:t>
            </a:r>
            <a:r>
              <a:rPr lang="fi-FI" dirty="0" smtClean="0"/>
              <a:t>300 </a:t>
            </a:r>
            <a:r>
              <a:rPr lang="fi-FI" dirty="0"/>
              <a:t>ml 	</a:t>
            </a:r>
            <a:r>
              <a:rPr lang="tr-TR" dirty="0" smtClean="0"/>
              <a:t>                                           </a:t>
            </a:r>
            <a:r>
              <a:rPr lang="fi-FI" dirty="0" smtClean="0"/>
              <a:t>7 </a:t>
            </a:r>
            <a:r>
              <a:rPr lang="fi-FI" dirty="0"/>
              <a:t>	</a:t>
            </a:r>
          </a:p>
          <a:p>
            <a:r>
              <a:rPr lang="tr-TR" dirty="0"/>
              <a:t>Bakır hidroksit 361.1 g/l  </a:t>
            </a:r>
            <a:r>
              <a:rPr lang="tr-TR" dirty="0" smtClean="0"/>
              <a:t>FL </a:t>
            </a:r>
            <a:r>
              <a:rPr lang="tr-TR" dirty="0"/>
              <a:t>	200 ml 	</a:t>
            </a:r>
            <a:r>
              <a:rPr lang="tr-TR" dirty="0" smtClean="0"/>
              <a:t>7</a:t>
            </a:r>
          </a:p>
          <a:p>
            <a:r>
              <a:rPr lang="tr-TR" dirty="0" smtClean="0"/>
              <a:t>Bakır hidroksit %35 DF                  200 g. </a:t>
            </a:r>
            <a:r>
              <a:rPr lang="tr-TR" dirty="0"/>
              <a:t>	</a:t>
            </a:r>
          </a:p>
          <a:p>
            <a:r>
              <a:rPr lang="tr-TR" dirty="0">
                <a:solidFill>
                  <a:srgbClr val="0070C0"/>
                </a:solidFill>
              </a:rPr>
              <a:t>Bakır hidroksit % 40 	</a:t>
            </a:r>
            <a:r>
              <a:rPr lang="tr-TR" dirty="0" smtClean="0">
                <a:solidFill>
                  <a:srgbClr val="0070C0"/>
                </a:solidFill>
              </a:rPr>
              <a:t>DF/WG </a:t>
            </a:r>
            <a:r>
              <a:rPr lang="tr-TR" dirty="0"/>
              <a:t>	300 g 	14 	</a:t>
            </a:r>
          </a:p>
          <a:p>
            <a:r>
              <a:rPr lang="tr-TR" dirty="0" smtClean="0"/>
              <a:t>Bakır Sülfat </a:t>
            </a:r>
            <a:r>
              <a:rPr lang="pt-BR" dirty="0" smtClean="0"/>
              <a:t>+ </a:t>
            </a:r>
            <a:r>
              <a:rPr lang="pt-BR" dirty="0"/>
              <a:t>Mancozeb %12+%30 	WP 	400 g 	</a:t>
            </a:r>
            <a:r>
              <a:rPr lang="pt-BR" dirty="0" smtClean="0"/>
              <a:t>14</a:t>
            </a:r>
            <a:endParaRPr lang="tr-TR" dirty="0" smtClean="0"/>
          </a:p>
          <a:p>
            <a:r>
              <a:rPr lang="tr-TR" dirty="0"/>
              <a:t>Bakır sülfat </a:t>
            </a:r>
            <a:r>
              <a:rPr lang="tr-TR" dirty="0" err="1"/>
              <a:t>pentahidrat</a:t>
            </a:r>
            <a:r>
              <a:rPr lang="tr-TR" dirty="0"/>
              <a:t> 65.82g/l 	SC 	250ml 	- </a:t>
            </a:r>
          </a:p>
          <a:p>
            <a:r>
              <a:rPr lang="tr-TR" dirty="0" err="1" smtClean="0"/>
              <a:t>Dithianon</a:t>
            </a:r>
            <a:r>
              <a:rPr lang="tr-TR" dirty="0" smtClean="0"/>
              <a:t> </a:t>
            </a:r>
            <a:r>
              <a:rPr lang="tr-TR" dirty="0"/>
              <a:t>%70 	WG 	</a:t>
            </a:r>
            <a:r>
              <a:rPr lang="tr-TR" dirty="0" smtClean="0"/>
              <a:t>75 </a:t>
            </a:r>
            <a:r>
              <a:rPr lang="tr-TR" dirty="0"/>
              <a:t>g 	14 	</a:t>
            </a:r>
          </a:p>
          <a:p>
            <a:r>
              <a:rPr lang="it-IT" dirty="0">
                <a:solidFill>
                  <a:srgbClr val="0070C0"/>
                </a:solidFill>
              </a:rPr>
              <a:t>Iprodione %50 </a:t>
            </a:r>
            <a:r>
              <a:rPr lang="it-IT" dirty="0"/>
              <a:t>	</a:t>
            </a:r>
            <a:r>
              <a:rPr lang="it-IT" dirty="0" smtClean="0"/>
              <a:t>WP</a:t>
            </a:r>
            <a:r>
              <a:rPr lang="tr-TR" dirty="0" smtClean="0"/>
              <a:t>/WG</a:t>
            </a:r>
            <a:r>
              <a:rPr lang="it-IT" dirty="0" smtClean="0"/>
              <a:t> </a:t>
            </a:r>
            <a:r>
              <a:rPr lang="it-IT" dirty="0"/>
              <a:t>	100 g 	14 	</a:t>
            </a:r>
          </a:p>
          <a:p>
            <a:r>
              <a:rPr lang="tr-TR" dirty="0" err="1"/>
              <a:t>Kresoxim-methyl</a:t>
            </a:r>
            <a:r>
              <a:rPr lang="tr-TR" dirty="0"/>
              <a:t> %50 	WG 	25 g 	35 	</a:t>
            </a:r>
          </a:p>
          <a:p>
            <a:r>
              <a:rPr lang="pt-BR" dirty="0"/>
              <a:t>Metiram %80 	DF 	</a:t>
            </a:r>
            <a:r>
              <a:rPr lang="pt-BR" dirty="0" smtClean="0"/>
              <a:t>2</a:t>
            </a:r>
            <a:r>
              <a:rPr lang="tr-TR" dirty="0" smtClean="0"/>
              <a:t>0</a:t>
            </a:r>
            <a:r>
              <a:rPr lang="pt-BR" dirty="0" smtClean="0"/>
              <a:t>0 </a:t>
            </a:r>
            <a:r>
              <a:rPr lang="pt-BR" dirty="0"/>
              <a:t>g 	28 	</a:t>
            </a:r>
          </a:p>
          <a:p>
            <a:r>
              <a:rPr lang="pl-PL" dirty="0"/>
              <a:t>Propineb %70 	</a:t>
            </a:r>
            <a:r>
              <a:rPr lang="pl-PL" dirty="0" smtClean="0"/>
              <a:t>WP</a:t>
            </a:r>
            <a:r>
              <a:rPr lang="tr-TR" dirty="0" smtClean="0"/>
              <a:t>/WG</a:t>
            </a:r>
            <a:r>
              <a:rPr lang="pl-PL" dirty="0" smtClean="0"/>
              <a:t> </a:t>
            </a:r>
            <a:r>
              <a:rPr lang="pl-PL" dirty="0"/>
              <a:t>	250 g 	7 	</a:t>
            </a:r>
          </a:p>
          <a:p>
            <a:r>
              <a:rPr lang="tr-TR" dirty="0" err="1">
                <a:solidFill>
                  <a:srgbClr val="0070C0"/>
                </a:solidFill>
              </a:rPr>
              <a:t>Difenoconazole</a:t>
            </a:r>
            <a:r>
              <a:rPr lang="tr-TR" dirty="0">
                <a:solidFill>
                  <a:srgbClr val="0070C0"/>
                </a:solidFill>
              </a:rPr>
              <a:t> + </a:t>
            </a:r>
            <a:r>
              <a:rPr lang="tr-TR" dirty="0" err="1">
                <a:solidFill>
                  <a:srgbClr val="0070C0"/>
                </a:solidFill>
              </a:rPr>
              <a:t>Propiconazole</a:t>
            </a:r>
            <a:r>
              <a:rPr lang="tr-TR" dirty="0">
                <a:solidFill>
                  <a:srgbClr val="0070C0"/>
                </a:solidFill>
              </a:rPr>
              <a:t> </a:t>
            </a:r>
            <a:r>
              <a:rPr lang="tr-TR" dirty="0"/>
              <a:t>+150 g/l + 150 </a:t>
            </a:r>
            <a:r>
              <a:rPr lang="tr-TR" dirty="0" smtClean="0"/>
              <a:t>g/l EC </a:t>
            </a:r>
            <a:r>
              <a:rPr lang="tr-TR" dirty="0"/>
              <a:t>	50 ml 	21 </a:t>
            </a:r>
          </a:p>
          <a:p>
            <a:r>
              <a:rPr lang="tr-TR" dirty="0" err="1" smtClean="0"/>
              <a:t>Tebuconazole</a:t>
            </a:r>
            <a:r>
              <a:rPr lang="tr-TR" dirty="0" smtClean="0"/>
              <a:t> </a:t>
            </a:r>
            <a:r>
              <a:rPr lang="tr-TR" dirty="0"/>
              <a:t>250g/l 	EC 	100 ml 	21 	</a:t>
            </a:r>
          </a:p>
          <a:p>
            <a:r>
              <a:rPr lang="tr-TR" dirty="0">
                <a:solidFill>
                  <a:srgbClr val="0070C0"/>
                </a:solidFill>
              </a:rPr>
              <a:t>Trifloxystrobin%50 	</a:t>
            </a:r>
            <a:r>
              <a:rPr lang="tr-TR" dirty="0"/>
              <a:t>WG 	20 	28 	</a:t>
            </a:r>
          </a:p>
          <a:p>
            <a:pPr marL="0" indent="0">
              <a:buNone/>
            </a:pPr>
            <a:endParaRPr lang="tr-TR" dirty="0"/>
          </a:p>
        </p:txBody>
      </p:sp>
    </p:spTree>
    <p:extLst>
      <p:ext uri="{BB962C8B-B14F-4D97-AF65-F5344CB8AC3E}">
        <p14:creationId xmlns:p14="http://schemas.microsoft.com/office/powerpoint/2010/main" val="60456792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0"/>
            <a:ext cx="7920880" cy="1143000"/>
          </a:xfrm>
        </p:spPr>
        <p:txBody>
          <a:bodyPr>
            <a:normAutofit fontScale="90000"/>
          </a:bodyPr>
          <a:lstStyle/>
          <a:p>
            <a:r>
              <a:rPr lang="tr-TR" dirty="0" smtClean="0">
                <a:solidFill>
                  <a:srgbClr val="0070C0"/>
                </a:solidFill>
              </a:rPr>
              <a:t>6.4</a:t>
            </a:r>
            <a:r>
              <a:rPr lang="tr-TR" dirty="0">
                <a:solidFill>
                  <a:srgbClr val="0070C0"/>
                </a:solidFill>
              </a:rPr>
              <a:t>. Yeşil ve Maviküf </a:t>
            </a:r>
            <a:r>
              <a:rPr lang="tr-TR" dirty="0" smtClean="0">
                <a:solidFill>
                  <a:srgbClr val="0070C0"/>
                </a:solidFill>
              </a:rPr>
              <a:t>Çürüklükleri</a:t>
            </a:r>
            <a:r>
              <a:rPr lang="tr-TR" dirty="0" smtClean="0"/>
              <a:t/>
            </a:r>
            <a:br>
              <a:rPr lang="tr-TR" dirty="0" smtClean="0"/>
            </a:br>
            <a:r>
              <a:rPr lang="tr-TR" sz="2000" b="1" dirty="0" smtClean="0">
                <a:solidFill>
                  <a:srgbClr val="292934"/>
                </a:solidFill>
              </a:rPr>
              <a:t>Yeşil </a:t>
            </a:r>
            <a:r>
              <a:rPr lang="tr-TR" sz="2000" b="1" dirty="0">
                <a:solidFill>
                  <a:srgbClr val="292934"/>
                </a:solidFill>
              </a:rPr>
              <a:t>küf çürüklüğü </a:t>
            </a:r>
            <a:r>
              <a:rPr lang="tr-TR" sz="2000" dirty="0">
                <a:solidFill>
                  <a:srgbClr val="292934"/>
                </a:solidFill>
              </a:rPr>
              <a:t>(</a:t>
            </a:r>
            <a:r>
              <a:rPr lang="tr-TR" sz="2000" i="1" dirty="0" err="1">
                <a:solidFill>
                  <a:srgbClr val="292934"/>
                </a:solidFill>
              </a:rPr>
              <a:t>Penicillium</a:t>
            </a:r>
            <a:r>
              <a:rPr lang="tr-TR" sz="2000" i="1" dirty="0">
                <a:solidFill>
                  <a:srgbClr val="292934"/>
                </a:solidFill>
              </a:rPr>
              <a:t> </a:t>
            </a:r>
            <a:r>
              <a:rPr lang="tr-TR" sz="2000" i="1" dirty="0" err="1">
                <a:solidFill>
                  <a:srgbClr val="292934"/>
                </a:solidFill>
              </a:rPr>
              <a:t>digitatum</a:t>
            </a:r>
            <a:r>
              <a:rPr lang="tr-TR" sz="2000" dirty="0">
                <a:solidFill>
                  <a:srgbClr val="292934"/>
                </a:solidFill>
              </a:rPr>
              <a:t>) </a:t>
            </a:r>
            <a:r>
              <a:rPr lang="tr-TR" sz="2000" dirty="0" smtClean="0">
                <a:solidFill>
                  <a:srgbClr val="292934"/>
                </a:solidFill>
              </a:rPr>
              <a:t> </a:t>
            </a:r>
            <a:r>
              <a:rPr lang="tr-TR" sz="2000" b="1" dirty="0" smtClean="0">
                <a:solidFill>
                  <a:srgbClr val="292934"/>
                </a:solidFill>
              </a:rPr>
              <a:t>Mavi </a:t>
            </a:r>
            <a:r>
              <a:rPr lang="tr-TR" sz="2000" b="1" dirty="0">
                <a:solidFill>
                  <a:srgbClr val="292934"/>
                </a:solidFill>
              </a:rPr>
              <a:t>küf çürüklüğü </a:t>
            </a:r>
            <a:r>
              <a:rPr lang="tr-TR" sz="2000" dirty="0">
                <a:solidFill>
                  <a:srgbClr val="292934"/>
                </a:solidFill>
              </a:rPr>
              <a:t>(</a:t>
            </a:r>
            <a:r>
              <a:rPr lang="tr-TR" sz="2000" i="1" dirty="0" err="1">
                <a:solidFill>
                  <a:srgbClr val="292934"/>
                </a:solidFill>
              </a:rPr>
              <a:t>Penicillium</a:t>
            </a:r>
            <a:r>
              <a:rPr lang="tr-TR" sz="2000" i="1" dirty="0">
                <a:solidFill>
                  <a:srgbClr val="292934"/>
                </a:solidFill>
              </a:rPr>
              <a:t> </a:t>
            </a:r>
            <a:r>
              <a:rPr lang="tr-TR" sz="2000" i="1" dirty="0" err="1">
                <a:solidFill>
                  <a:srgbClr val="292934"/>
                </a:solidFill>
              </a:rPr>
              <a:t>italicum</a:t>
            </a:r>
            <a:r>
              <a:rPr lang="tr-TR" sz="2000" dirty="0">
                <a:solidFill>
                  <a:srgbClr val="292934"/>
                </a:solidFill>
              </a:rPr>
              <a:t>) </a:t>
            </a:r>
            <a:r>
              <a:rPr lang="tr-TR" sz="1800" dirty="0"/>
              <a:t/>
            </a:r>
            <a:br>
              <a:rPr lang="tr-TR" sz="1800" dirty="0"/>
            </a:br>
            <a:endParaRPr lang="tr-TR" sz="1800" dirty="0"/>
          </a:p>
        </p:txBody>
      </p:sp>
      <p:sp>
        <p:nvSpPr>
          <p:cNvPr id="6" name="Başlık 1"/>
          <p:cNvSpPr txBox="1">
            <a:spLocks/>
          </p:cNvSpPr>
          <p:nvPr/>
        </p:nvSpPr>
        <p:spPr>
          <a:xfrm>
            <a:off x="457200" y="1541512"/>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3200" b="1" dirty="0" smtClean="0">
                <a:solidFill>
                  <a:srgbClr val="002060"/>
                </a:solidFill>
              </a:rPr>
              <a:t>Hastalık Belirtisi </a:t>
            </a:r>
            <a:endParaRPr lang="tr-TR" sz="3200" dirty="0">
              <a:solidFill>
                <a:srgbClr val="002060"/>
              </a:solidFill>
            </a:endParaRPr>
          </a:p>
        </p:txBody>
      </p:sp>
      <p:sp>
        <p:nvSpPr>
          <p:cNvPr id="7" name="İçerik Yer Tutucusu 2"/>
          <p:cNvSpPr>
            <a:spLocks noGrp="1"/>
          </p:cNvSpPr>
          <p:nvPr>
            <p:ph idx="1"/>
          </p:nvPr>
        </p:nvSpPr>
        <p:spPr>
          <a:xfrm>
            <a:off x="457200" y="2276872"/>
            <a:ext cx="8229600" cy="5040560"/>
          </a:xfrm>
        </p:spPr>
        <p:txBody>
          <a:bodyPr>
            <a:normAutofit fontScale="70000" lnSpcReduction="20000"/>
          </a:bodyPr>
          <a:lstStyle/>
          <a:p>
            <a:endParaRPr lang="tr-TR" dirty="0"/>
          </a:p>
          <a:p>
            <a:pPr marL="0" indent="0">
              <a:buNone/>
            </a:pPr>
            <a:r>
              <a:rPr lang="tr-TR" dirty="0" smtClean="0"/>
              <a:t>• </a:t>
            </a:r>
            <a:r>
              <a:rPr lang="tr-TR" dirty="0"/>
              <a:t>Depo çürüklükleri, </a:t>
            </a:r>
            <a:r>
              <a:rPr lang="tr-TR" dirty="0" err="1"/>
              <a:t>turunçgil</a:t>
            </a:r>
            <a:r>
              <a:rPr lang="tr-TR" dirty="0"/>
              <a:t> yetiştirilen tüm bölgelerimizde bahçede, </a:t>
            </a:r>
            <a:endParaRPr lang="tr-TR" dirty="0" smtClean="0"/>
          </a:p>
          <a:p>
            <a:pPr marL="0" indent="0">
              <a:buNone/>
            </a:pPr>
            <a:r>
              <a:rPr lang="tr-TR" dirty="0"/>
              <a:t> </a:t>
            </a:r>
            <a:r>
              <a:rPr lang="tr-TR" dirty="0" smtClean="0"/>
              <a:t>                                                                     depolarda</a:t>
            </a:r>
            <a:r>
              <a:rPr lang="tr-TR" dirty="0"/>
              <a:t>, işleme evlerinde sorundur. </a:t>
            </a:r>
          </a:p>
          <a:p>
            <a:pPr marL="0" indent="0">
              <a:buNone/>
            </a:pPr>
            <a:endParaRPr lang="tr-TR" dirty="0" smtClean="0"/>
          </a:p>
          <a:p>
            <a:pPr marL="0" indent="0">
              <a:buNone/>
            </a:pPr>
            <a:r>
              <a:rPr lang="tr-TR" dirty="0" smtClean="0"/>
              <a:t>• </a:t>
            </a:r>
            <a:r>
              <a:rPr lang="tr-TR" dirty="0"/>
              <a:t>Etmenlerin </a:t>
            </a:r>
            <a:r>
              <a:rPr lang="tr-TR" dirty="0">
                <a:solidFill>
                  <a:srgbClr val="002060"/>
                </a:solidFill>
              </a:rPr>
              <a:t>sporları havada </a:t>
            </a:r>
            <a:r>
              <a:rPr lang="tr-TR" dirty="0"/>
              <a:t>bol miktarda bulunmaktadır. </a:t>
            </a:r>
            <a:r>
              <a:rPr lang="tr-TR" dirty="0" err="1"/>
              <a:t>Enfekteli</a:t>
            </a:r>
            <a:r>
              <a:rPr lang="tr-TR" dirty="0"/>
              <a:t> </a:t>
            </a:r>
            <a:r>
              <a:rPr lang="tr-TR" dirty="0" smtClean="0">
                <a:solidFill>
                  <a:srgbClr val="002060"/>
                </a:solidFill>
              </a:rPr>
              <a:t>meyveler</a:t>
            </a:r>
          </a:p>
          <a:p>
            <a:pPr marL="0" indent="0">
              <a:buNone/>
            </a:pPr>
            <a:r>
              <a:rPr lang="tr-TR" dirty="0">
                <a:solidFill>
                  <a:srgbClr val="002060"/>
                </a:solidFill>
              </a:rPr>
              <a:t> </a:t>
            </a:r>
            <a:r>
              <a:rPr lang="tr-TR" dirty="0" smtClean="0">
                <a:solidFill>
                  <a:srgbClr val="002060"/>
                </a:solidFill>
              </a:rPr>
              <a:t>                                                         </a:t>
            </a:r>
            <a:r>
              <a:rPr lang="tr-TR" dirty="0">
                <a:solidFill>
                  <a:srgbClr val="002060"/>
                </a:solidFill>
              </a:rPr>
              <a:t>üzerinde mavimsi-yeşil renkli koloniler </a:t>
            </a:r>
            <a:r>
              <a:rPr lang="tr-TR" dirty="0"/>
              <a:t>oluşur. </a:t>
            </a:r>
          </a:p>
          <a:p>
            <a:pPr marL="0" indent="0">
              <a:buNone/>
            </a:pPr>
            <a:endParaRPr lang="tr-TR" dirty="0" smtClean="0"/>
          </a:p>
          <a:p>
            <a:pPr marL="0" indent="0">
              <a:buNone/>
            </a:pPr>
            <a:r>
              <a:rPr lang="tr-TR" dirty="0" smtClean="0"/>
              <a:t>• </a:t>
            </a:r>
            <a:r>
              <a:rPr lang="tr-TR" dirty="0"/>
              <a:t>Enfeksiyon </a:t>
            </a:r>
            <a:r>
              <a:rPr lang="tr-TR" dirty="0">
                <a:solidFill>
                  <a:srgbClr val="002060"/>
                </a:solidFill>
              </a:rPr>
              <a:t>ortamın orantılı nemi ve sıcaklı</a:t>
            </a:r>
            <a:r>
              <a:rPr lang="tr-TR" dirty="0"/>
              <a:t>ğına bağlıdır. </a:t>
            </a:r>
          </a:p>
          <a:p>
            <a:pPr marL="0" indent="0">
              <a:buNone/>
            </a:pPr>
            <a:r>
              <a:rPr lang="tr-TR" dirty="0"/>
              <a:t>• Depolama sırasında hasta meyvelerle sağlam meyvelerin </a:t>
            </a:r>
            <a:r>
              <a:rPr lang="tr-TR" dirty="0">
                <a:solidFill>
                  <a:srgbClr val="002060"/>
                </a:solidFill>
              </a:rPr>
              <a:t>temas</a:t>
            </a:r>
            <a:r>
              <a:rPr lang="tr-TR" dirty="0"/>
              <a:t>ı sonucu </a:t>
            </a:r>
            <a:endParaRPr lang="tr-TR" dirty="0" smtClean="0"/>
          </a:p>
          <a:p>
            <a:pPr marL="0" indent="0">
              <a:buNone/>
            </a:pPr>
            <a:r>
              <a:rPr lang="tr-TR" dirty="0"/>
              <a:t> </a:t>
            </a:r>
            <a:r>
              <a:rPr lang="tr-TR" dirty="0" smtClean="0"/>
              <a:t>  çürüklük </a:t>
            </a:r>
            <a:r>
              <a:rPr lang="tr-TR" dirty="0"/>
              <a:t>hızla yayılmaktadır. </a:t>
            </a:r>
          </a:p>
          <a:p>
            <a:pPr marL="0" indent="0">
              <a:buNone/>
            </a:pPr>
            <a:r>
              <a:rPr lang="tr-TR" dirty="0"/>
              <a:t>• </a:t>
            </a:r>
            <a:r>
              <a:rPr lang="tr-TR" dirty="0">
                <a:solidFill>
                  <a:srgbClr val="002060"/>
                </a:solidFill>
              </a:rPr>
              <a:t>Meyvelerin önce bir tarafında yumuşama </a:t>
            </a:r>
            <a:r>
              <a:rPr lang="tr-TR" dirty="0" smtClean="0"/>
              <a:t>görülür</a:t>
            </a:r>
            <a:r>
              <a:rPr lang="tr-TR" dirty="0"/>
              <a:t>. Yumuşak olan kısmın </a:t>
            </a:r>
            <a:endParaRPr lang="tr-TR" dirty="0" smtClean="0"/>
          </a:p>
          <a:p>
            <a:pPr marL="0" indent="0">
              <a:buNone/>
            </a:pPr>
            <a:r>
              <a:rPr lang="tr-TR" dirty="0">
                <a:solidFill>
                  <a:srgbClr val="002060"/>
                </a:solidFill>
              </a:rPr>
              <a:t> </a:t>
            </a:r>
            <a:r>
              <a:rPr lang="tr-TR" dirty="0" smtClean="0">
                <a:solidFill>
                  <a:srgbClr val="002060"/>
                </a:solidFill>
              </a:rPr>
              <a:t>  yüzeyinde beyaz </a:t>
            </a:r>
            <a:r>
              <a:rPr lang="tr-TR" dirty="0">
                <a:solidFill>
                  <a:srgbClr val="002060"/>
                </a:solidFill>
              </a:rPr>
              <a:t>ve sarımsı renkte bir tabaka </a:t>
            </a:r>
            <a:r>
              <a:rPr lang="tr-TR" dirty="0"/>
              <a:t>meydana gelir. Bu hastalıklı </a:t>
            </a:r>
            <a:endParaRPr lang="tr-TR" dirty="0" smtClean="0"/>
          </a:p>
          <a:p>
            <a:pPr marL="0" indent="0">
              <a:buNone/>
            </a:pPr>
            <a:r>
              <a:rPr lang="tr-TR" dirty="0"/>
              <a:t> </a:t>
            </a:r>
            <a:r>
              <a:rPr lang="tr-TR" dirty="0" smtClean="0"/>
              <a:t>  tabaka </a:t>
            </a:r>
            <a:r>
              <a:rPr lang="tr-TR" dirty="0"/>
              <a:t>iki üç gün içinde </a:t>
            </a:r>
            <a:r>
              <a:rPr lang="tr-TR" dirty="0">
                <a:solidFill>
                  <a:srgbClr val="002060"/>
                </a:solidFill>
              </a:rPr>
              <a:t>renk değiştirerek, zeytin yeşili ve mavimsi koyu </a:t>
            </a:r>
            <a:r>
              <a:rPr lang="tr-TR" dirty="0" smtClean="0">
                <a:solidFill>
                  <a:srgbClr val="002060"/>
                </a:solidFill>
              </a:rPr>
              <a:t>yeşil</a:t>
            </a:r>
          </a:p>
          <a:p>
            <a:pPr marL="0" indent="0">
              <a:buNone/>
            </a:pPr>
            <a:r>
              <a:rPr lang="tr-TR" dirty="0">
                <a:solidFill>
                  <a:srgbClr val="002060"/>
                </a:solidFill>
              </a:rPr>
              <a:t> </a:t>
            </a:r>
            <a:r>
              <a:rPr lang="tr-TR" dirty="0" smtClean="0">
                <a:solidFill>
                  <a:srgbClr val="002060"/>
                </a:solidFill>
              </a:rPr>
              <a:t>  </a:t>
            </a:r>
            <a:r>
              <a:rPr lang="tr-TR" dirty="0"/>
              <a:t>renge döner. </a:t>
            </a:r>
            <a:r>
              <a:rPr lang="tr-TR" dirty="0">
                <a:solidFill>
                  <a:srgbClr val="002060"/>
                </a:solidFill>
              </a:rPr>
              <a:t>Yeşil rengin çevresinde şerit halinde ince beyaz bir bant oluşur.</a:t>
            </a:r>
            <a:r>
              <a:rPr lang="tr-TR" dirty="0"/>
              <a:t> </a:t>
            </a:r>
          </a:p>
          <a:p>
            <a:pPr marL="0" indent="0">
              <a:buNone/>
            </a:pPr>
            <a:r>
              <a:rPr lang="tr-TR" dirty="0"/>
              <a:t>• Ayrıca meyve üstünde ve lekelerin oluştuğu kısımda </a:t>
            </a:r>
            <a:r>
              <a:rPr lang="tr-TR" dirty="0">
                <a:solidFill>
                  <a:srgbClr val="002060"/>
                </a:solidFill>
              </a:rPr>
              <a:t>yağ </a:t>
            </a:r>
            <a:r>
              <a:rPr lang="tr-TR" dirty="0" smtClean="0">
                <a:solidFill>
                  <a:srgbClr val="002060"/>
                </a:solidFill>
              </a:rPr>
              <a:t>bezlerinin</a:t>
            </a:r>
          </a:p>
          <a:p>
            <a:pPr marL="0" indent="0">
              <a:buNone/>
            </a:pPr>
            <a:r>
              <a:rPr lang="tr-TR" dirty="0">
                <a:solidFill>
                  <a:srgbClr val="002060"/>
                </a:solidFill>
              </a:rPr>
              <a:t> </a:t>
            </a:r>
            <a:r>
              <a:rPr lang="tr-TR" dirty="0" smtClean="0">
                <a:solidFill>
                  <a:srgbClr val="002060"/>
                </a:solidFill>
              </a:rPr>
              <a:t>  </a:t>
            </a:r>
            <a:r>
              <a:rPr lang="tr-TR" dirty="0">
                <a:solidFill>
                  <a:srgbClr val="002060"/>
                </a:solidFill>
              </a:rPr>
              <a:t>bozulması ile yüzeysel bir çöküntü</a:t>
            </a:r>
            <a:r>
              <a:rPr lang="tr-TR" dirty="0"/>
              <a:t> gerçekleşir. </a:t>
            </a:r>
          </a:p>
        </p:txBody>
      </p:sp>
    </p:spTree>
    <p:extLst>
      <p:ext uri="{BB962C8B-B14F-4D97-AF65-F5344CB8AC3E}">
        <p14:creationId xmlns:p14="http://schemas.microsoft.com/office/powerpoint/2010/main" val="145881439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9392"/>
            <a:ext cx="8229600" cy="1368152"/>
          </a:xfrm>
        </p:spPr>
        <p:txBody>
          <a:bodyPr>
            <a:normAutofit fontScale="90000"/>
          </a:bodyPr>
          <a:lstStyle/>
          <a:p>
            <a:pPr marL="0" indent="0"/>
            <a:r>
              <a:rPr lang="tr-TR" sz="2400" b="1" dirty="0" smtClean="0"/>
              <a:t/>
            </a:r>
            <a:br>
              <a:rPr lang="tr-TR" sz="2400" b="1" dirty="0" smtClean="0"/>
            </a:br>
            <a:r>
              <a:rPr lang="tr-TR" sz="2400" b="1" dirty="0"/>
              <a:t/>
            </a:r>
            <a:br>
              <a:rPr lang="tr-TR" sz="2400" b="1" dirty="0"/>
            </a:br>
            <a:r>
              <a:rPr lang="tr-TR" sz="2400" b="1" dirty="0" smtClean="0"/>
              <a:t/>
            </a:r>
            <a:br>
              <a:rPr lang="tr-TR" sz="2400" b="1" dirty="0" smtClean="0"/>
            </a:br>
            <a:r>
              <a:rPr lang="tr-TR" sz="2400" b="1" dirty="0" smtClean="0"/>
              <a:t>Hastalığın </a:t>
            </a:r>
            <a:r>
              <a:rPr lang="tr-TR" sz="2400" b="1" dirty="0"/>
              <a:t>Görüldüğü Bitkiler </a:t>
            </a:r>
            <a:r>
              <a:rPr lang="tr-TR" sz="2400" dirty="0"/>
              <a:t/>
            </a:r>
            <a:br>
              <a:rPr lang="tr-TR" sz="2400" dirty="0"/>
            </a:br>
            <a:r>
              <a:rPr lang="tr-TR" sz="2400" dirty="0"/>
              <a:t>• </a:t>
            </a:r>
            <a:r>
              <a:rPr lang="tr-TR" sz="2400" dirty="0">
                <a:solidFill>
                  <a:srgbClr val="002060"/>
                </a:solidFill>
              </a:rPr>
              <a:t>Başta turunçgiller</a:t>
            </a:r>
            <a:r>
              <a:rPr lang="tr-TR" sz="2400" dirty="0"/>
              <a:t> olmak üzere geniş bir konukçu dizisi vardır. </a:t>
            </a:r>
            <a:br>
              <a:rPr lang="tr-TR" sz="2400" dirty="0"/>
            </a:br>
            <a:endParaRPr lang="tr-TR" sz="2400" dirty="0"/>
          </a:p>
        </p:txBody>
      </p:sp>
      <p:sp>
        <p:nvSpPr>
          <p:cNvPr id="3" name="İçerik Yer Tutucusu 2"/>
          <p:cNvSpPr>
            <a:spLocks noGrp="1"/>
          </p:cNvSpPr>
          <p:nvPr>
            <p:ph idx="1"/>
          </p:nvPr>
        </p:nvSpPr>
        <p:spPr>
          <a:xfrm>
            <a:off x="395536" y="1484784"/>
            <a:ext cx="8229600" cy="5184576"/>
          </a:xfrm>
        </p:spPr>
        <p:txBody>
          <a:bodyPr>
            <a:normAutofit fontScale="55000" lnSpcReduction="20000"/>
          </a:bodyPr>
          <a:lstStyle/>
          <a:p>
            <a:pPr marL="0" indent="0">
              <a:buNone/>
            </a:pPr>
            <a:r>
              <a:rPr lang="tr-TR" b="1" dirty="0" smtClean="0"/>
              <a:t>Mücadele </a:t>
            </a:r>
            <a:r>
              <a:rPr lang="tr-TR" b="1" dirty="0"/>
              <a:t>Yöntemleri </a:t>
            </a:r>
            <a:endParaRPr lang="tr-TR" b="1" dirty="0" smtClean="0"/>
          </a:p>
          <a:p>
            <a:pPr marL="0" indent="0">
              <a:buNone/>
            </a:pPr>
            <a:r>
              <a:rPr lang="tr-TR" b="1" dirty="0" smtClean="0"/>
              <a:t>Kültürel </a:t>
            </a:r>
            <a:r>
              <a:rPr lang="tr-TR" b="1" dirty="0"/>
              <a:t>Önlemler </a:t>
            </a:r>
            <a:endParaRPr lang="tr-TR" dirty="0"/>
          </a:p>
          <a:p>
            <a:pPr marL="0" indent="0">
              <a:buNone/>
            </a:pPr>
            <a:r>
              <a:rPr lang="tr-TR" dirty="0" smtClean="0"/>
              <a:t>• </a:t>
            </a:r>
            <a:r>
              <a:rPr lang="tr-TR" sz="3800" dirty="0">
                <a:solidFill>
                  <a:srgbClr val="002060"/>
                </a:solidFill>
              </a:rPr>
              <a:t>Hasattan önce </a:t>
            </a:r>
            <a:r>
              <a:rPr lang="tr-TR" sz="3800" dirty="0"/>
              <a:t>diğer hastalık ve zararlılara karşı iyi bir </a:t>
            </a:r>
            <a:r>
              <a:rPr lang="tr-TR" sz="3800" dirty="0" smtClean="0"/>
              <a:t>mücadele</a:t>
            </a:r>
          </a:p>
          <a:p>
            <a:pPr marL="0" indent="0">
              <a:buNone/>
            </a:pPr>
            <a:r>
              <a:rPr lang="tr-TR" sz="3800" dirty="0"/>
              <a:t> </a:t>
            </a:r>
            <a:r>
              <a:rPr lang="tr-TR" sz="3800" dirty="0" smtClean="0"/>
              <a:t>  </a:t>
            </a:r>
            <a:r>
              <a:rPr lang="tr-TR" sz="3800" dirty="0"/>
              <a:t>yapılmalı, hastalıklı dal ve sürgünler zamanında budanmalıdır. </a:t>
            </a:r>
          </a:p>
          <a:p>
            <a:pPr marL="0" indent="0">
              <a:buNone/>
            </a:pPr>
            <a:r>
              <a:rPr lang="tr-TR" sz="3800" dirty="0"/>
              <a:t>• </a:t>
            </a:r>
            <a:r>
              <a:rPr lang="tr-TR" sz="3800" dirty="0">
                <a:solidFill>
                  <a:srgbClr val="002060"/>
                </a:solidFill>
              </a:rPr>
              <a:t>Hasat esnasında meyveler yaralanmamalı</a:t>
            </a:r>
            <a:r>
              <a:rPr lang="tr-TR" sz="3800" dirty="0"/>
              <a:t>, yere düşenler </a:t>
            </a:r>
            <a:endParaRPr lang="tr-TR" sz="3800" dirty="0" smtClean="0"/>
          </a:p>
          <a:p>
            <a:pPr marL="0" indent="0">
              <a:buNone/>
            </a:pPr>
            <a:r>
              <a:rPr lang="tr-TR" sz="3800" dirty="0"/>
              <a:t> </a:t>
            </a:r>
            <a:r>
              <a:rPr lang="tr-TR" sz="3800" dirty="0" smtClean="0"/>
              <a:t>  alınmamalıdır</a:t>
            </a:r>
            <a:r>
              <a:rPr lang="tr-TR" sz="3800" dirty="0"/>
              <a:t>. </a:t>
            </a:r>
            <a:r>
              <a:rPr lang="tr-TR" sz="3800" dirty="0">
                <a:solidFill>
                  <a:srgbClr val="002060"/>
                </a:solidFill>
              </a:rPr>
              <a:t>Yağışlı günlerde ve sabah erken saatlerde </a:t>
            </a:r>
            <a:r>
              <a:rPr lang="tr-TR" sz="3800" dirty="0" smtClean="0">
                <a:solidFill>
                  <a:srgbClr val="002060"/>
                </a:solidFill>
              </a:rPr>
              <a:t>hasat</a:t>
            </a:r>
          </a:p>
          <a:p>
            <a:pPr marL="0" indent="0">
              <a:buNone/>
            </a:pPr>
            <a:r>
              <a:rPr lang="tr-TR" sz="3800" dirty="0">
                <a:solidFill>
                  <a:srgbClr val="002060"/>
                </a:solidFill>
              </a:rPr>
              <a:t> </a:t>
            </a:r>
            <a:r>
              <a:rPr lang="tr-TR" sz="3800" dirty="0" smtClean="0">
                <a:solidFill>
                  <a:srgbClr val="002060"/>
                </a:solidFill>
              </a:rPr>
              <a:t>  </a:t>
            </a:r>
            <a:r>
              <a:rPr lang="tr-TR" sz="3800" dirty="0">
                <a:solidFill>
                  <a:srgbClr val="002060"/>
                </a:solidFill>
              </a:rPr>
              <a:t>yapılmamalıdır. </a:t>
            </a:r>
          </a:p>
          <a:p>
            <a:pPr marL="0" indent="0">
              <a:buNone/>
            </a:pPr>
            <a:r>
              <a:rPr lang="tr-TR" sz="3800" dirty="0"/>
              <a:t>• </a:t>
            </a:r>
            <a:r>
              <a:rPr lang="tr-TR" sz="3800" dirty="0">
                <a:solidFill>
                  <a:srgbClr val="002060"/>
                </a:solidFill>
              </a:rPr>
              <a:t>Sarartma odası temiz olmalı </a:t>
            </a:r>
            <a:r>
              <a:rPr lang="tr-TR" sz="3800" dirty="0"/>
              <a:t>ve önceden dezenfekte edilmelidir</a:t>
            </a:r>
            <a:r>
              <a:rPr lang="tr-TR" sz="3800" dirty="0" smtClean="0"/>
              <a:t>.</a:t>
            </a:r>
          </a:p>
          <a:p>
            <a:pPr marL="0" indent="0">
              <a:buNone/>
            </a:pPr>
            <a:r>
              <a:rPr lang="tr-TR" sz="3800" dirty="0" smtClean="0"/>
              <a:t>• </a:t>
            </a:r>
            <a:r>
              <a:rPr lang="tr-TR" sz="3800" dirty="0"/>
              <a:t>Meyveler işleme evlerine yığın </a:t>
            </a:r>
            <a:r>
              <a:rPr lang="tr-TR" sz="3800" dirty="0" smtClean="0"/>
              <a:t>halinde </a:t>
            </a:r>
            <a:r>
              <a:rPr lang="tr-TR" sz="3800" dirty="0"/>
              <a:t>getirilecekse </a:t>
            </a:r>
            <a:r>
              <a:rPr lang="tr-TR" sz="3800" dirty="0">
                <a:solidFill>
                  <a:srgbClr val="002060"/>
                </a:solidFill>
              </a:rPr>
              <a:t>3–4 sıradan </a:t>
            </a:r>
            <a:r>
              <a:rPr lang="tr-TR" sz="3800" dirty="0" smtClean="0">
                <a:solidFill>
                  <a:srgbClr val="002060"/>
                </a:solidFill>
              </a:rPr>
              <a:t>fazla</a:t>
            </a:r>
          </a:p>
          <a:p>
            <a:pPr marL="0" indent="0">
              <a:buNone/>
            </a:pPr>
            <a:r>
              <a:rPr lang="tr-TR" sz="3800" dirty="0" smtClean="0">
                <a:solidFill>
                  <a:srgbClr val="002060"/>
                </a:solidFill>
              </a:rPr>
              <a:t>   yığın  </a:t>
            </a:r>
            <a:r>
              <a:rPr lang="tr-TR" sz="3800" dirty="0">
                <a:solidFill>
                  <a:srgbClr val="002060"/>
                </a:solidFill>
              </a:rPr>
              <a:t>yapılmamalıdır. </a:t>
            </a:r>
          </a:p>
          <a:p>
            <a:pPr marL="0" indent="0">
              <a:buNone/>
            </a:pPr>
            <a:r>
              <a:rPr lang="tr-TR" sz="3800" dirty="0"/>
              <a:t>• Paketleme evlerine gelen meyveler kontrol </a:t>
            </a:r>
            <a:r>
              <a:rPr lang="tr-TR" sz="3800" dirty="0" smtClean="0"/>
              <a:t>edilmeli, </a:t>
            </a:r>
            <a:r>
              <a:rPr lang="tr-TR" sz="3800" dirty="0" smtClean="0">
                <a:solidFill>
                  <a:srgbClr val="002060"/>
                </a:solidFill>
              </a:rPr>
              <a:t>çürük olanlar</a:t>
            </a:r>
          </a:p>
          <a:p>
            <a:pPr marL="0" indent="0">
              <a:buNone/>
            </a:pPr>
            <a:r>
              <a:rPr lang="tr-TR" sz="3800" dirty="0" smtClean="0">
                <a:solidFill>
                  <a:srgbClr val="002060"/>
                </a:solidFill>
              </a:rPr>
              <a:t>   ayrılmalı ve ortamdan </a:t>
            </a:r>
            <a:r>
              <a:rPr lang="tr-TR" sz="3800" dirty="0">
                <a:solidFill>
                  <a:srgbClr val="002060"/>
                </a:solidFill>
              </a:rPr>
              <a:t>uzaklaştırılmalıdır. </a:t>
            </a:r>
          </a:p>
          <a:p>
            <a:pPr marL="0" indent="0">
              <a:buNone/>
            </a:pPr>
            <a:r>
              <a:rPr lang="tr-TR" sz="3800" dirty="0"/>
              <a:t>• Meyveler ambalaj kaplarına düzgün </a:t>
            </a:r>
            <a:r>
              <a:rPr lang="tr-TR" sz="3800" dirty="0" smtClean="0"/>
              <a:t>sıralanmalı, taşıma</a:t>
            </a:r>
            <a:r>
              <a:rPr lang="tr-TR" sz="3800" dirty="0"/>
              <a:t>, yükleme </a:t>
            </a:r>
            <a:r>
              <a:rPr lang="tr-TR" sz="3800" dirty="0" smtClean="0"/>
              <a:t>ve</a:t>
            </a:r>
          </a:p>
          <a:p>
            <a:pPr marL="0" indent="0">
              <a:buNone/>
            </a:pPr>
            <a:r>
              <a:rPr lang="tr-TR" sz="3800" dirty="0"/>
              <a:t> </a:t>
            </a:r>
            <a:r>
              <a:rPr lang="tr-TR" sz="3800" dirty="0" smtClean="0"/>
              <a:t>  </a:t>
            </a:r>
            <a:r>
              <a:rPr lang="tr-TR" sz="3800" dirty="0"/>
              <a:t>boşaltma sırasında </a:t>
            </a:r>
            <a:r>
              <a:rPr lang="tr-TR" sz="3800" dirty="0">
                <a:solidFill>
                  <a:srgbClr val="002060"/>
                </a:solidFill>
              </a:rPr>
              <a:t>herhangi </a:t>
            </a:r>
            <a:r>
              <a:rPr lang="tr-TR" sz="3800" dirty="0" smtClean="0">
                <a:solidFill>
                  <a:srgbClr val="002060"/>
                </a:solidFill>
              </a:rPr>
              <a:t>bir </a:t>
            </a:r>
            <a:r>
              <a:rPr lang="tr-TR" sz="3800" dirty="0">
                <a:solidFill>
                  <a:srgbClr val="002060"/>
                </a:solidFill>
              </a:rPr>
              <a:t>yaralanmaya neden olunmamalıdır</a:t>
            </a:r>
            <a:r>
              <a:rPr lang="tr-TR" sz="3800" dirty="0"/>
              <a:t>. </a:t>
            </a:r>
          </a:p>
          <a:p>
            <a:pPr marL="0" indent="0">
              <a:buNone/>
            </a:pPr>
            <a:endParaRPr lang="tr-TR" dirty="0"/>
          </a:p>
        </p:txBody>
      </p:sp>
    </p:spTree>
    <p:extLst>
      <p:ext uri="{BB962C8B-B14F-4D97-AF65-F5344CB8AC3E}">
        <p14:creationId xmlns:p14="http://schemas.microsoft.com/office/powerpoint/2010/main" val="4122203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570186"/>
          </a:xfrm>
        </p:spPr>
        <p:txBody>
          <a:bodyPr>
            <a:normAutofit fontScale="90000"/>
          </a:bodyPr>
          <a:lstStyle/>
          <a:p>
            <a:r>
              <a:rPr lang="tr-TR" dirty="0" smtClean="0">
                <a:solidFill>
                  <a:srgbClr val="FF0000"/>
                </a:solidFill>
              </a:rPr>
              <a:t/>
            </a:r>
            <a:br>
              <a:rPr lang="tr-TR" dirty="0" smtClean="0">
                <a:solidFill>
                  <a:srgbClr val="FF0000"/>
                </a:solidFill>
              </a:rPr>
            </a:br>
            <a:r>
              <a:rPr lang="tr-TR" dirty="0" smtClean="0">
                <a:solidFill>
                  <a:srgbClr val="FF0000"/>
                </a:solidFill>
              </a:rPr>
              <a:t>Elma </a:t>
            </a:r>
            <a:r>
              <a:rPr lang="tr-TR" dirty="0">
                <a:solidFill>
                  <a:srgbClr val="FF0000"/>
                </a:solidFill>
              </a:rPr>
              <a:t>Kara </a:t>
            </a:r>
            <a:r>
              <a:rPr lang="tr-TR" dirty="0" smtClean="0">
                <a:solidFill>
                  <a:srgbClr val="FF0000"/>
                </a:solidFill>
              </a:rPr>
              <a:t>Lekesi</a:t>
            </a:r>
            <a:br>
              <a:rPr lang="tr-TR" dirty="0" smtClean="0">
                <a:solidFill>
                  <a:srgbClr val="FF0000"/>
                </a:solidFill>
              </a:rPr>
            </a:br>
            <a:r>
              <a:rPr lang="tr-TR" smtClean="0">
                <a:solidFill>
                  <a:srgbClr val="FF0000"/>
                </a:solidFill>
              </a:rPr>
              <a:t>Ruhsatlı Fungisitler-16.01.2013</a:t>
            </a: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endParaRPr lang="tr-TR" dirty="0">
              <a:solidFill>
                <a:srgbClr val="C00000"/>
              </a:solidFill>
            </a:endParaRPr>
          </a:p>
        </p:txBody>
      </p:sp>
      <p:sp>
        <p:nvSpPr>
          <p:cNvPr id="3" name="İçerik Yer Tutucusu 2"/>
          <p:cNvSpPr>
            <a:spLocks noGrp="1"/>
          </p:cNvSpPr>
          <p:nvPr>
            <p:ph idx="1"/>
          </p:nvPr>
        </p:nvSpPr>
        <p:spPr>
          <a:xfrm>
            <a:off x="395536" y="1484784"/>
            <a:ext cx="8445624" cy="4824536"/>
          </a:xfrm>
        </p:spPr>
        <p:txBody>
          <a:bodyPr>
            <a:normAutofit fontScale="92500" lnSpcReduction="10000"/>
          </a:bodyPr>
          <a:lstStyle/>
          <a:p>
            <a:pPr>
              <a:buFontTx/>
              <a:buChar char="-"/>
            </a:pPr>
            <a:r>
              <a:rPr lang="tr-TR" dirty="0" smtClean="0"/>
              <a:t>Elma’da</a:t>
            </a:r>
          </a:p>
          <a:p>
            <a:pPr>
              <a:buFontTx/>
              <a:buChar char="-"/>
            </a:pPr>
            <a:r>
              <a:rPr lang="tr-TR" dirty="0" err="1" smtClean="0">
                <a:solidFill>
                  <a:schemeClr val="accent6">
                    <a:lumMod val="75000"/>
                  </a:schemeClr>
                </a:solidFill>
              </a:rPr>
              <a:t>Elma+Armut’ta</a:t>
            </a:r>
            <a:endParaRPr lang="tr-TR" dirty="0" smtClean="0">
              <a:solidFill>
                <a:schemeClr val="accent6">
                  <a:lumMod val="75000"/>
                </a:schemeClr>
              </a:solidFill>
            </a:endParaRPr>
          </a:p>
          <a:p>
            <a:pPr>
              <a:buFontTx/>
              <a:buChar char="-"/>
            </a:pPr>
            <a:r>
              <a:rPr lang="tr-TR" dirty="0" err="1" smtClean="0">
                <a:solidFill>
                  <a:schemeClr val="bg2">
                    <a:lumMod val="50000"/>
                  </a:schemeClr>
                </a:solidFill>
              </a:rPr>
              <a:t>Elma+Armut+Yenidünya’da</a:t>
            </a:r>
            <a:r>
              <a:rPr lang="tr-TR" dirty="0" smtClean="0">
                <a:solidFill>
                  <a:schemeClr val="bg2">
                    <a:lumMod val="50000"/>
                  </a:schemeClr>
                </a:solidFill>
              </a:rPr>
              <a:t> ruhsatlı</a:t>
            </a:r>
          </a:p>
          <a:p>
            <a:pPr marL="0" indent="0">
              <a:buNone/>
            </a:pPr>
            <a:r>
              <a:rPr lang="tr-TR" dirty="0" smtClean="0"/>
              <a:t>-----------------------------------------------------------------------------------</a:t>
            </a:r>
            <a:endParaRPr lang="tr-TR" dirty="0"/>
          </a:p>
          <a:p>
            <a:pPr marL="0" indent="0">
              <a:buNone/>
            </a:pPr>
            <a:r>
              <a:rPr lang="tr-TR" dirty="0" err="1"/>
              <a:t>Bromuconazole</a:t>
            </a:r>
            <a:r>
              <a:rPr lang="tr-TR" dirty="0"/>
              <a:t> 100 </a:t>
            </a:r>
            <a:r>
              <a:rPr lang="tr-TR" dirty="0" smtClean="0"/>
              <a:t>g/l </a:t>
            </a:r>
            <a:r>
              <a:rPr lang="tr-TR" dirty="0"/>
              <a:t>	SC 	30 </a:t>
            </a:r>
            <a:r>
              <a:rPr lang="tr-TR" dirty="0" smtClean="0"/>
              <a:t>ml                             14 </a:t>
            </a:r>
          </a:p>
          <a:p>
            <a:pPr marL="0" indent="0">
              <a:buNone/>
            </a:pPr>
            <a:r>
              <a:rPr lang="tr-TR" dirty="0" err="1" smtClean="0"/>
              <a:t>Bitertanol</a:t>
            </a:r>
            <a:r>
              <a:rPr lang="tr-TR" dirty="0" smtClean="0"/>
              <a:t> %25 WP                             50g.</a:t>
            </a:r>
          </a:p>
          <a:p>
            <a:pPr marL="0" indent="0">
              <a:buNone/>
            </a:pPr>
            <a:r>
              <a:rPr lang="tr-TR" dirty="0" err="1" smtClean="0">
                <a:solidFill>
                  <a:schemeClr val="bg2">
                    <a:lumMod val="50000"/>
                  </a:schemeClr>
                </a:solidFill>
              </a:rPr>
              <a:t>Captan</a:t>
            </a:r>
            <a:r>
              <a:rPr lang="tr-TR" dirty="0" smtClean="0">
                <a:solidFill>
                  <a:schemeClr val="bg2">
                    <a:lumMod val="50000"/>
                  </a:schemeClr>
                </a:solidFill>
              </a:rPr>
              <a:t> </a:t>
            </a:r>
            <a:r>
              <a:rPr lang="tr-TR" dirty="0">
                <a:solidFill>
                  <a:schemeClr val="bg2">
                    <a:lumMod val="50000"/>
                  </a:schemeClr>
                </a:solidFill>
              </a:rPr>
              <a:t>%50 	WP </a:t>
            </a:r>
            <a:r>
              <a:rPr lang="tr-TR" dirty="0"/>
              <a:t>	</a:t>
            </a:r>
            <a:r>
              <a:rPr lang="tr-TR" dirty="0" smtClean="0"/>
              <a:t>           150 </a:t>
            </a:r>
            <a:r>
              <a:rPr lang="tr-TR" dirty="0"/>
              <a:t>g </a:t>
            </a:r>
            <a:r>
              <a:rPr lang="tr-TR" dirty="0" smtClean="0"/>
              <a:t>                                     </a:t>
            </a:r>
            <a:r>
              <a:rPr lang="tr-TR" dirty="0"/>
              <a:t>	3 </a:t>
            </a:r>
            <a:endParaRPr lang="tr-TR" dirty="0" smtClean="0"/>
          </a:p>
          <a:p>
            <a:pPr marL="0" indent="0">
              <a:buNone/>
            </a:pPr>
            <a:r>
              <a:rPr lang="es-ES" dirty="0" smtClean="0"/>
              <a:t>Captan </a:t>
            </a:r>
            <a:r>
              <a:rPr lang="es-ES" dirty="0"/>
              <a:t>500 g/l 	SC 	150 ml 	</a:t>
            </a:r>
            <a:r>
              <a:rPr lang="tr-TR" dirty="0" smtClean="0"/>
              <a:t>                        </a:t>
            </a:r>
            <a:r>
              <a:rPr lang="es-ES" dirty="0" smtClean="0"/>
              <a:t>3 </a:t>
            </a:r>
            <a:r>
              <a:rPr lang="de-DE" dirty="0" err="1" smtClean="0">
                <a:solidFill>
                  <a:schemeClr val="bg2">
                    <a:lumMod val="50000"/>
                  </a:schemeClr>
                </a:solidFill>
              </a:rPr>
              <a:t>Carbendazim</a:t>
            </a:r>
            <a:r>
              <a:rPr lang="de-DE" dirty="0" smtClean="0">
                <a:solidFill>
                  <a:schemeClr val="bg2">
                    <a:lumMod val="50000"/>
                  </a:schemeClr>
                </a:solidFill>
              </a:rPr>
              <a:t> </a:t>
            </a:r>
            <a:r>
              <a:rPr lang="de-DE" dirty="0">
                <a:solidFill>
                  <a:schemeClr val="bg2">
                    <a:lumMod val="50000"/>
                  </a:schemeClr>
                </a:solidFill>
              </a:rPr>
              <a:t>%50 	WP </a:t>
            </a:r>
            <a:r>
              <a:rPr lang="de-DE" dirty="0"/>
              <a:t>	30 g </a:t>
            </a:r>
            <a:r>
              <a:rPr lang="tr-TR" dirty="0" smtClean="0"/>
              <a:t>            </a:t>
            </a:r>
            <a:r>
              <a:rPr lang="de-DE" dirty="0"/>
              <a:t>	</a:t>
            </a:r>
            <a:r>
              <a:rPr lang="tr-TR" dirty="0" smtClean="0"/>
              <a:t>                      </a:t>
            </a:r>
            <a:r>
              <a:rPr lang="de-DE" dirty="0" smtClean="0"/>
              <a:t>14 </a:t>
            </a:r>
            <a:endParaRPr lang="de-DE" dirty="0"/>
          </a:p>
          <a:p>
            <a:pPr marL="0" indent="0">
              <a:buNone/>
            </a:pPr>
            <a:r>
              <a:rPr lang="en-US" dirty="0" err="1">
                <a:solidFill>
                  <a:schemeClr val="accent6">
                    <a:lumMod val="75000"/>
                  </a:schemeClr>
                </a:solidFill>
              </a:rPr>
              <a:t>Chlorothalonil</a:t>
            </a:r>
            <a:r>
              <a:rPr lang="en-US" dirty="0">
                <a:solidFill>
                  <a:schemeClr val="accent6">
                    <a:lumMod val="75000"/>
                  </a:schemeClr>
                </a:solidFill>
              </a:rPr>
              <a:t> %75 	WP </a:t>
            </a:r>
            <a:r>
              <a:rPr lang="en-US" dirty="0"/>
              <a:t>	150 g </a:t>
            </a:r>
            <a:r>
              <a:rPr lang="tr-TR" dirty="0" smtClean="0"/>
              <a:t>                           </a:t>
            </a:r>
            <a:r>
              <a:rPr lang="en-US" dirty="0"/>
              <a:t>	3 </a:t>
            </a:r>
          </a:p>
          <a:p>
            <a:pPr marL="0" indent="0">
              <a:buNone/>
            </a:pPr>
            <a:r>
              <a:rPr lang="tr-TR" dirty="0" err="1"/>
              <a:t>Chlorothalonil</a:t>
            </a:r>
            <a:r>
              <a:rPr lang="tr-TR" dirty="0"/>
              <a:t> 500 g/l 	SC 	</a:t>
            </a:r>
            <a:r>
              <a:rPr lang="tr-TR" dirty="0" smtClean="0"/>
              <a:t>    200 </a:t>
            </a:r>
            <a:r>
              <a:rPr lang="tr-TR" dirty="0"/>
              <a:t>ml </a:t>
            </a:r>
            <a:r>
              <a:rPr lang="tr-TR" dirty="0" smtClean="0"/>
              <a:t>                     </a:t>
            </a:r>
            <a:r>
              <a:rPr lang="tr-TR" dirty="0"/>
              <a:t>	3 </a:t>
            </a:r>
            <a:r>
              <a:rPr lang="tr-TR" dirty="0" err="1" smtClean="0"/>
              <a:t>Chlorothalonil+Carbendazim</a:t>
            </a:r>
            <a:r>
              <a:rPr lang="tr-TR" dirty="0" smtClean="0"/>
              <a:t> </a:t>
            </a:r>
            <a:r>
              <a:rPr lang="tr-TR" dirty="0"/>
              <a:t>450+100 g/l </a:t>
            </a:r>
            <a:r>
              <a:rPr lang="tr-TR" dirty="0" smtClean="0"/>
              <a:t>EC                                       </a:t>
            </a:r>
            <a:r>
              <a:rPr lang="tr-TR" dirty="0"/>
              <a:t>	</a:t>
            </a:r>
            <a:r>
              <a:rPr lang="tr-TR" dirty="0" smtClean="0"/>
              <a:t>                                                                   240 ml   14 </a:t>
            </a:r>
            <a:r>
              <a:rPr lang="tr-TR" dirty="0"/>
              <a:t>	</a:t>
            </a:r>
          </a:p>
          <a:p>
            <a:pPr marL="0" indent="0">
              <a:buNone/>
            </a:pPr>
            <a:endParaRPr lang="tr-TR" dirty="0"/>
          </a:p>
        </p:txBody>
      </p:sp>
    </p:spTree>
    <p:extLst>
      <p:ext uri="{BB962C8B-B14F-4D97-AF65-F5344CB8AC3E}">
        <p14:creationId xmlns:p14="http://schemas.microsoft.com/office/powerpoint/2010/main" val="2459342316"/>
      </p:ext>
    </p:extLst>
  </p:cSld>
  <p:clrMapOvr>
    <a:masterClrMapping/>
  </p:clrMapOvr>
  <p:timing>
    <p:tnLst>
      <p:par>
        <p:cTn xmlns:p14="http://schemas.microsoft.com/office/powerpoint/2010/mai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2060"/>
                </a:solidFill>
              </a:rPr>
              <a:t>Kimyasal Mücadele </a:t>
            </a:r>
            <a:endParaRPr lang="tr-TR" dirty="0">
              <a:solidFill>
                <a:srgbClr val="002060"/>
              </a:solidFill>
            </a:endParaRPr>
          </a:p>
        </p:txBody>
      </p:sp>
      <p:sp>
        <p:nvSpPr>
          <p:cNvPr id="3" name="İçerik Yer Tutucusu 2"/>
          <p:cNvSpPr>
            <a:spLocks noGrp="1"/>
          </p:cNvSpPr>
          <p:nvPr>
            <p:ph idx="1"/>
          </p:nvPr>
        </p:nvSpPr>
        <p:spPr/>
        <p:txBody>
          <a:bodyPr>
            <a:normAutofit fontScale="85000" lnSpcReduction="10000"/>
          </a:bodyPr>
          <a:lstStyle/>
          <a:p>
            <a:pPr marL="0" indent="0">
              <a:buNone/>
            </a:pPr>
            <a:r>
              <a:rPr lang="tr-TR" dirty="0" smtClean="0"/>
              <a:t>• </a:t>
            </a:r>
            <a:r>
              <a:rPr lang="tr-TR" dirty="0">
                <a:solidFill>
                  <a:srgbClr val="002060"/>
                </a:solidFill>
              </a:rPr>
              <a:t>İlaçlamalar hasattan önce veya hasattan sonra yapılmalıdır</a:t>
            </a:r>
            <a:r>
              <a:rPr lang="tr-TR" dirty="0"/>
              <a:t>. Her </a:t>
            </a:r>
            <a:r>
              <a:rPr lang="tr-TR" dirty="0" smtClean="0"/>
              <a:t>iki</a:t>
            </a:r>
          </a:p>
          <a:p>
            <a:pPr marL="0" indent="0">
              <a:buNone/>
            </a:pPr>
            <a:r>
              <a:rPr lang="tr-TR" dirty="0"/>
              <a:t> </a:t>
            </a:r>
            <a:r>
              <a:rPr lang="tr-TR" dirty="0" smtClean="0"/>
              <a:t>  </a:t>
            </a:r>
            <a:r>
              <a:rPr lang="tr-TR" dirty="0"/>
              <a:t>uygulamada da </a:t>
            </a:r>
            <a:r>
              <a:rPr lang="tr-TR" dirty="0">
                <a:solidFill>
                  <a:srgbClr val="002060"/>
                </a:solidFill>
              </a:rPr>
              <a:t>son ilaçlama ile hasat arasındaki süreye </a:t>
            </a:r>
            <a:r>
              <a:rPr lang="tr-TR" dirty="0" smtClean="0">
                <a:solidFill>
                  <a:srgbClr val="002060"/>
                </a:solidFill>
              </a:rPr>
              <a:t>dikkat</a:t>
            </a:r>
          </a:p>
          <a:p>
            <a:pPr marL="0" indent="0">
              <a:buNone/>
            </a:pPr>
            <a:r>
              <a:rPr lang="tr-TR" dirty="0"/>
              <a:t> </a:t>
            </a:r>
            <a:r>
              <a:rPr lang="tr-TR" dirty="0" smtClean="0"/>
              <a:t>  </a:t>
            </a:r>
            <a:r>
              <a:rPr lang="tr-TR" dirty="0"/>
              <a:t>edilmelidir. </a:t>
            </a:r>
            <a:endParaRPr lang="tr-TR" dirty="0" smtClean="0"/>
          </a:p>
          <a:p>
            <a:pPr marL="0" indent="0">
              <a:buNone/>
            </a:pPr>
            <a:endParaRPr lang="tr-TR" dirty="0"/>
          </a:p>
          <a:p>
            <a:pPr marL="0" indent="0">
              <a:buNone/>
            </a:pPr>
            <a:r>
              <a:rPr lang="tr-TR" b="1" dirty="0">
                <a:solidFill>
                  <a:srgbClr val="FF0000"/>
                </a:solidFill>
              </a:rPr>
              <a:t>Kimyasal Mücadelede Kullanılacak İlaçlar </a:t>
            </a:r>
            <a:endParaRPr lang="tr-TR" b="1" dirty="0" smtClean="0">
              <a:solidFill>
                <a:srgbClr val="FF0000"/>
              </a:solidFill>
            </a:endParaRPr>
          </a:p>
          <a:p>
            <a:endParaRPr lang="tr-TR" dirty="0"/>
          </a:p>
          <a:p>
            <a:r>
              <a:rPr lang="tr-TR" dirty="0" err="1"/>
              <a:t>Carbendazim</a:t>
            </a:r>
            <a:r>
              <a:rPr lang="tr-TR" dirty="0"/>
              <a:t> %50 	WP 	</a:t>
            </a:r>
            <a:r>
              <a:rPr lang="tr-TR" dirty="0" smtClean="0"/>
              <a:t>50 g. Daldırma               21 </a:t>
            </a:r>
            <a:r>
              <a:rPr lang="tr-TR" dirty="0"/>
              <a:t>	</a:t>
            </a:r>
          </a:p>
          <a:p>
            <a:r>
              <a:rPr lang="tr-TR" dirty="0" err="1"/>
              <a:t>Imazalil</a:t>
            </a:r>
            <a:r>
              <a:rPr lang="tr-TR" dirty="0"/>
              <a:t> 75 g/</a:t>
            </a:r>
            <a:r>
              <a:rPr lang="tr-TR" dirty="0" err="1"/>
              <a:t>lt</a:t>
            </a:r>
            <a:r>
              <a:rPr lang="tr-TR" dirty="0"/>
              <a:t> 	EC 	100 ml </a:t>
            </a:r>
            <a:r>
              <a:rPr lang="tr-TR" dirty="0" smtClean="0"/>
              <a:t>Daldırma         </a:t>
            </a:r>
            <a:r>
              <a:rPr lang="tr-TR" dirty="0"/>
              <a:t>	3 	</a:t>
            </a:r>
          </a:p>
          <a:p>
            <a:r>
              <a:rPr lang="tr-TR" dirty="0" err="1">
                <a:solidFill>
                  <a:srgbClr val="002060"/>
                </a:solidFill>
              </a:rPr>
              <a:t>İmazalil</a:t>
            </a:r>
            <a:r>
              <a:rPr lang="tr-TR" dirty="0">
                <a:solidFill>
                  <a:srgbClr val="002060"/>
                </a:solidFill>
              </a:rPr>
              <a:t> 500g/l </a:t>
            </a:r>
            <a:r>
              <a:rPr lang="tr-TR" dirty="0"/>
              <a:t>	EC 	400ml </a:t>
            </a:r>
            <a:r>
              <a:rPr lang="tr-TR" dirty="0" smtClean="0"/>
              <a:t> Daldırma </a:t>
            </a:r>
            <a:r>
              <a:rPr lang="tr-TR" dirty="0"/>
              <a:t>	3 	</a:t>
            </a:r>
          </a:p>
          <a:p>
            <a:r>
              <a:rPr lang="tr-TR" dirty="0" err="1"/>
              <a:t>Thibendazole</a:t>
            </a:r>
            <a:r>
              <a:rPr lang="tr-TR" dirty="0"/>
              <a:t> 	SC 	200 ml 	</a:t>
            </a:r>
            <a:r>
              <a:rPr lang="tr-TR" dirty="0" smtClean="0"/>
              <a:t>Daldırma          21 </a:t>
            </a:r>
            <a:r>
              <a:rPr lang="tr-TR" dirty="0"/>
              <a:t>	</a:t>
            </a:r>
          </a:p>
          <a:p>
            <a:r>
              <a:rPr lang="tr-TR" dirty="0" err="1">
                <a:solidFill>
                  <a:srgbClr val="002060"/>
                </a:solidFill>
              </a:rPr>
              <a:t>İmazalil</a:t>
            </a:r>
            <a:r>
              <a:rPr lang="tr-TR" dirty="0">
                <a:solidFill>
                  <a:srgbClr val="002060"/>
                </a:solidFill>
              </a:rPr>
              <a:t> % 10+ </a:t>
            </a:r>
            <a:r>
              <a:rPr lang="tr-TR" dirty="0" smtClean="0">
                <a:solidFill>
                  <a:srgbClr val="002060"/>
                </a:solidFill>
              </a:rPr>
              <a:t>Thibendazole%14 </a:t>
            </a:r>
            <a:r>
              <a:rPr lang="tr-TR" dirty="0" smtClean="0"/>
              <a:t>SC  400 ml    Daldırma</a:t>
            </a:r>
          </a:p>
          <a:p>
            <a:pPr marL="0" indent="0">
              <a:buNone/>
            </a:pPr>
            <a:r>
              <a:rPr lang="tr-TR" dirty="0"/>
              <a:t> </a:t>
            </a:r>
            <a:r>
              <a:rPr lang="tr-TR" dirty="0" smtClean="0"/>
              <a:t>                                                             </a:t>
            </a:r>
            <a:r>
              <a:rPr lang="tr-TR" dirty="0" err="1" smtClean="0">
                <a:solidFill>
                  <a:srgbClr val="FF0000"/>
                </a:solidFill>
              </a:rPr>
              <a:t>Fruitgard</a:t>
            </a:r>
            <a:r>
              <a:rPr lang="tr-TR" dirty="0" smtClean="0">
                <a:solidFill>
                  <a:srgbClr val="FF0000"/>
                </a:solidFill>
              </a:rPr>
              <a:t> </a:t>
            </a:r>
            <a:r>
              <a:rPr lang="tr-TR" dirty="0" smtClean="0"/>
              <a:t>70(T) Mühür-2009 </a:t>
            </a:r>
            <a:r>
              <a:rPr lang="tr-TR" dirty="0"/>
              <a:t>	</a:t>
            </a:r>
          </a:p>
          <a:p>
            <a:endParaRPr lang="tr-TR" dirty="0"/>
          </a:p>
        </p:txBody>
      </p:sp>
    </p:spTree>
    <p:extLst>
      <p:ext uri="{BB962C8B-B14F-4D97-AF65-F5344CB8AC3E}">
        <p14:creationId xmlns:p14="http://schemas.microsoft.com/office/powerpoint/2010/main" val="39800576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70C0"/>
                </a:solidFill>
              </a:rPr>
              <a:t>6.5. Demir Noksanlığı</a:t>
            </a:r>
            <a:br>
              <a:rPr lang="tr-TR" dirty="0">
                <a:solidFill>
                  <a:srgbClr val="0070C0"/>
                </a:solidFill>
              </a:rPr>
            </a:br>
            <a:r>
              <a:rPr lang="tr-TR" sz="2200" b="1" dirty="0" smtClean="0"/>
              <a:t>TURUNÇGİLLERDE </a:t>
            </a:r>
            <a:r>
              <a:rPr lang="tr-TR" sz="2200" b="1" dirty="0"/>
              <a:t>DEMİR NOKSANLIĞI </a:t>
            </a:r>
            <a:r>
              <a:rPr lang="tr-TR" dirty="0" smtClean="0"/>
              <a:t>(</a:t>
            </a:r>
            <a:r>
              <a:rPr lang="tr-TR" dirty="0"/>
              <a:t>Kloroz) </a:t>
            </a:r>
            <a:endParaRPr lang="tr-TR" dirty="0">
              <a:solidFill>
                <a:srgbClr val="0070C0"/>
              </a:solidFill>
            </a:endParaRPr>
          </a:p>
        </p:txBody>
      </p:sp>
      <p:sp>
        <p:nvSpPr>
          <p:cNvPr id="5" name="Başlık 1"/>
          <p:cNvSpPr txBox="1">
            <a:spLocks/>
          </p:cNvSpPr>
          <p:nvPr/>
        </p:nvSpPr>
        <p:spPr>
          <a:xfrm>
            <a:off x="457200" y="1681931"/>
            <a:ext cx="8229600" cy="70609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3200" b="1" smtClean="0">
                <a:solidFill>
                  <a:srgbClr val="292934"/>
                </a:solidFill>
              </a:rPr>
              <a:t>Hastalık Belirtisi </a:t>
            </a:r>
            <a:endParaRPr lang="tr-TR" sz="3200" dirty="0">
              <a:solidFill>
                <a:srgbClr val="292934"/>
              </a:solidFill>
            </a:endParaRPr>
          </a:p>
        </p:txBody>
      </p:sp>
      <p:sp>
        <p:nvSpPr>
          <p:cNvPr id="6" name="İçerik Yer Tutucusu 2"/>
          <p:cNvSpPr>
            <a:spLocks noGrp="1"/>
          </p:cNvSpPr>
          <p:nvPr>
            <p:ph idx="1"/>
          </p:nvPr>
        </p:nvSpPr>
        <p:spPr>
          <a:xfrm>
            <a:off x="457200" y="2027981"/>
            <a:ext cx="8229600" cy="5073427"/>
          </a:xfrm>
        </p:spPr>
        <p:txBody>
          <a:bodyPr>
            <a:normAutofit fontScale="70000" lnSpcReduction="20000"/>
          </a:bodyPr>
          <a:lstStyle/>
          <a:p>
            <a:endParaRPr lang="tr-TR" dirty="0"/>
          </a:p>
          <a:p>
            <a:pPr marL="0" indent="0">
              <a:buNone/>
            </a:pPr>
            <a:r>
              <a:rPr lang="tr-TR" dirty="0" smtClean="0"/>
              <a:t>• </a:t>
            </a:r>
            <a:r>
              <a:rPr lang="tr-TR" dirty="0"/>
              <a:t>Kloroz (sarılık) belirtileri meyve ağaçlarının </a:t>
            </a:r>
            <a:r>
              <a:rPr lang="tr-TR" dirty="0">
                <a:solidFill>
                  <a:srgbClr val="0070C0"/>
                </a:solidFill>
              </a:rPr>
              <a:t>genç yapraklarında hafif sarılıkla başlar. Damarların yeşil kalarak damar aralarının sarıdan sarımsı-beyaza kadar değişen renk </a:t>
            </a:r>
            <a:r>
              <a:rPr lang="tr-TR" dirty="0"/>
              <a:t>açılmaları demir noksanlığının tipik belirtisidir. </a:t>
            </a:r>
          </a:p>
          <a:p>
            <a:pPr marL="0" indent="0">
              <a:buNone/>
            </a:pPr>
            <a:endParaRPr lang="tr-TR" dirty="0" smtClean="0"/>
          </a:p>
          <a:p>
            <a:pPr marL="0" indent="0">
              <a:buNone/>
            </a:pPr>
            <a:r>
              <a:rPr lang="tr-TR" dirty="0" smtClean="0"/>
              <a:t>• </a:t>
            </a:r>
            <a:r>
              <a:rPr lang="tr-TR" dirty="0"/>
              <a:t>Toprak ve hava koşullarına bağlı olarak </a:t>
            </a:r>
            <a:r>
              <a:rPr lang="tr-TR" dirty="0">
                <a:solidFill>
                  <a:srgbClr val="0070C0"/>
                </a:solidFill>
              </a:rPr>
              <a:t>genç yapraklarda başlayan </a:t>
            </a:r>
            <a:r>
              <a:rPr lang="tr-TR" dirty="0" err="1"/>
              <a:t>klorotik</a:t>
            </a:r>
            <a:r>
              <a:rPr lang="tr-TR" dirty="0"/>
              <a:t> belirtiler, </a:t>
            </a:r>
            <a:r>
              <a:rPr lang="tr-TR" dirty="0">
                <a:solidFill>
                  <a:srgbClr val="0070C0"/>
                </a:solidFill>
              </a:rPr>
              <a:t>yaşlı yapraklarda hızla yayılır</a:t>
            </a:r>
            <a:r>
              <a:rPr lang="tr-TR" dirty="0"/>
              <a:t>. Hastalık ilerledikçe </a:t>
            </a:r>
            <a:r>
              <a:rPr lang="tr-TR" dirty="0">
                <a:solidFill>
                  <a:srgbClr val="0070C0"/>
                </a:solidFill>
              </a:rPr>
              <a:t>yaprakların kenarlarında kırmızımtırak ve kahverengi kurumalar </a:t>
            </a:r>
            <a:r>
              <a:rPr lang="tr-TR" dirty="0"/>
              <a:t>görülür ve çoğu kez </a:t>
            </a:r>
            <a:r>
              <a:rPr lang="tr-TR" dirty="0">
                <a:solidFill>
                  <a:srgbClr val="0070C0"/>
                </a:solidFill>
              </a:rPr>
              <a:t>yaprağın tüm çevresini kaplar</a:t>
            </a:r>
            <a:r>
              <a:rPr lang="tr-TR" dirty="0"/>
              <a:t>. Hızla sararan ve lekelerle kaplanan yapraklar zamanla dökülürler. Kloroza yakalanmış ağaçlar hemen kurumaz. Ancak sarılık ve yaprak dökümü sonucunda asimilasyon alanı azalan </a:t>
            </a:r>
            <a:r>
              <a:rPr lang="tr-TR" dirty="0">
                <a:solidFill>
                  <a:srgbClr val="0070C0"/>
                </a:solidFill>
              </a:rPr>
              <a:t>bitkinin </a:t>
            </a:r>
            <a:r>
              <a:rPr lang="tr-TR" dirty="0" err="1">
                <a:solidFill>
                  <a:srgbClr val="0070C0"/>
                </a:solidFill>
              </a:rPr>
              <a:t>fızyolojik</a:t>
            </a:r>
            <a:r>
              <a:rPr lang="tr-TR" dirty="0">
                <a:solidFill>
                  <a:srgbClr val="0070C0"/>
                </a:solidFill>
              </a:rPr>
              <a:t> dengesi bozulur</a:t>
            </a:r>
            <a:r>
              <a:rPr lang="tr-TR" dirty="0"/>
              <a:t>. </a:t>
            </a:r>
          </a:p>
          <a:p>
            <a:pPr marL="0" indent="0">
              <a:buNone/>
            </a:pPr>
            <a:endParaRPr lang="tr-TR" dirty="0" smtClean="0"/>
          </a:p>
          <a:p>
            <a:pPr marL="0" indent="0">
              <a:buNone/>
            </a:pPr>
            <a:r>
              <a:rPr lang="tr-TR" dirty="0" smtClean="0"/>
              <a:t>• </a:t>
            </a:r>
            <a:r>
              <a:rPr lang="tr-TR" dirty="0"/>
              <a:t>Gelişme yavaşlar, çiçeklenmeyi olumsuz yönde etkileyerek verim düşüklüğüne yol açar ve önlem alınmazsa kuruma görülür. Noksanlığı belirlemek için </a:t>
            </a:r>
            <a:r>
              <a:rPr lang="tr-TR" dirty="0">
                <a:solidFill>
                  <a:srgbClr val="FF0000"/>
                </a:solidFill>
              </a:rPr>
              <a:t>toprak ve yaprak analizi yapılması uygundur. </a:t>
            </a:r>
          </a:p>
          <a:p>
            <a:pPr marL="0" indent="0">
              <a:buNone/>
            </a:pPr>
            <a:endParaRPr lang="tr-TR" b="1" dirty="0" smtClean="0"/>
          </a:p>
          <a:p>
            <a:pPr marL="0" indent="0">
              <a:buNone/>
            </a:pPr>
            <a:r>
              <a:rPr lang="tr-TR" b="1" dirty="0" smtClean="0"/>
              <a:t>Hastalığın </a:t>
            </a:r>
            <a:r>
              <a:rPr lang="tr-TR" b="1" dirty="0"/>
              <a:t>Görüldüğü Bitkiler </a:t>
            </a:r>
            <a:endParaRPr lang="tr-TR" dirty="0"/>
          </a:p>
          <a:p>
            <a:r>
              <a:rPr lang="tr-TR" dirty="0"/>
              <a:t>Tüm bitkilerde kloroz görülebilmektedir. Elma, armut, şeftali, kiraz, vişne, </a:t>
            </a:r>
          </a:p>
          <a:p>
            <a:pPr marL="0" indent="0">
              <a:buNone/>
            </a:pPr>
            <a:r>
              <a:rPr lang="tr-TR" dirty="0" smtClean="0"/>
              <a:t>       ayva</a:t>
            </a:r>
            <a:r>
              <a:rPr lang="tr-TR" dirty="0"/>
              <a:t>, turunçgiller, asma, antepfıstığı ve çilek en duyarlılarıdır. </a:t>
            </a:r>
          </a:p>
        </p:txBody>
      </p:sp>
    </p:spTree>
    <p:extLst>
      <p:ext uri="{BB962C8B-B14F-4D97-AF65-F5344CB8AC3E}">
        <p14:creationId xmlns:p14="http://schemas.microsoft.com/office/powerpoint/2010/main" val="328193845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457200" y="1196752"/>
            <a:ext cx="8229600" cy="4929411"/>
          </a:xfrm>
        </p:spPr>
        <p:txBody>
          <a:bodyPr>
            <a:normAutofit fontScale="85000" lnSpcReduction="20000"/>
          </a:bodyPr>
          <a:lstStyle/>
          <a:p>
            <a:endParaRPr lang="tr-TR" dirty="0"/>
          </a:p>
          <a:p>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dirty="0"/>
              <a:t>• Hastalığın oluşumuna uygun ağır ve çok kireçli topraklarda bahçe kurulmamalıdır. Bahçe kurulmadan önce kesinlikle toprak ve sulama suyu analizleri yaptırılmalıdır. </a:t>
            </a:r>
          </a:p>
          <a:p>
            <a:pPr marL="0" indent="0">
              <a:buNone/>
            </a:pPr>
            <a:r>
              <a:rPr lang="tr-TR" dirty="0"/>
              <a:t>• Toprak karakterine göre, sulama aralıkları çok iyi belirlenmeli; taban suyu yüksek bahçelerde drenaj kanalları açılmalı ve su seviyesi istenilen düzeyde tutulmalıdır. </a:t>
            </a:r>
          </a:p>
          <a:p>
            <a:pPr marL="0" indent="0">
              <a:buNone/>
            </a:pPr>
            <a:r>
              <a:rPr lang="tr-TR" dirty="0"/>
              <a:t>• Organik maddece zayıf, ağır ve bazik karakterli topraklarda, </a:t>
            </a:r>
            <a:r>
              <a:rPr lang="tr-TR" dirty="0">
                <a:solidFill>
                  <a:srgbClr val="FF0000"/>
                </a:solidFill>
              </a:rPr>
              <a:t>toprak</a:t>
            </a:r>
            <a:r>
              <a:rPr lang="tr-TR" dirty="0"/>
              <a:t> </a:t>
            </a:r>
            <a:r>
              <a:rPr lang="tr-TR" dirty="0">
                <a:solidFill>
                  <a:srgbClr val="FF0000"/>
                </a:solidFill>
              </a:rPr>
              <a:t>yapısını </a:t>
            </a:r>
            <a:r>
              <a:rPr lang="tr-TR" dirty="0" err="1">
                <a:solidFill>
                  <a:srgbClr val="FF0000"/>
                </a:solidFill>
              </a:rPr>
              <a:t>asite</a:t>
            </a:r>
            <a:r>
              <a:rPr lang="tr-TR" dirty="0">
                <a:solidFill>
                  <a:srgbClr val="FF0000"/>
                </a:solidFill>
              </a:rPr>
              <a:t> dönüştüren ticari gübreler ile bol ahır gübresi kullanılmalıdır. </a:t>
            </a:r>
          </a:p>
          <a:p>
            <a:pPr marL="0" indent="0">
              <a:buNone/>
            </a:pPr>
            <a:r>
              <a:rPr lang="tr-TR" dirty="0"/>
              <a:t>• </a:t>
            </a:r>
            <a:r>
              <a:rPr lang="tr-TR" dirty="0" smtClean="0">
                <a:solidFill>
                  <a:srgbClr val="FF0000"/>
                </a:solidFill>
              </a:rPr>
              <a:t>Fazla ışık </a:t>
            </a:r>
            <a:r>
              <a:rPr lang="tr-TR" dirty="0">
                <a:solidFill>
                  <a:srgbClr val="FF0000"/>
                </a:solidFill>
              </a:rPr>
              <a:t>klorozu artırdığından</a:t>
            </a:r>
            <a:r>
              <a:rPr lang="tr-TR" dirty="0"/>
              <a:t>, aşırı güneşlenmeyi engelleyecek şekilde </a:t>
            </a:r>
            <a:r>
              <a:rPr lang="tr-TR" dirty="0">
                <a:solidFill>
                  <a:srgbClr val="FF0000"/>
                </a:solidFill>
              </a:rPr>
              <a:t>budama</a:t>
            </a:r>
            <a:r>
              <a:rPr lang="tr-TR" dirty="0"/>
              <a:t> yapılmalıdır. </a:t>
            </a:r>
            <a:endParaRPr lang="tr-TR" dirty="0" smtClean="0"/>
          </a:p>
          <a:p>
            <a:r>
              <a:rPr lang="tr-TR" b="1" dirty="0" smtClean="0">
                <a:solidFill>
                  <a:srgbClr val="0070C0"/>
                </a:solidFill>
              </a:rPr>
              <a:t>Kimyasal </a:t>
            </a:r>
            <a:r>
              <a:rPr lang="tr-TR" b="1" dirty="0">
                <a:solidFill>
                  <a:srgbClr val="0070C0"/>
                </a:solidFill>
              </a:rPr>
              <a:t>Mücadele </a:t>
            </a:r>
            <a:endParaRPr lang="tr-TR" dirty="0">
              <a:solidFill>
                <a:srgbClr val="0070C0"/>
              </a:solidFill>
            </a:endParaRPr>
          </a:p>
          <a:p>
            <a:r>
              <a:rPr lang="tr-TR" dirty="0"/>
              <a:t>Kloroz belirtisi görülünce uygulama yapılır. </a:t>
            </a:r>
          </a:p>
          <a:p>
            <a:r>
              <a:rPr lang="pl-PL" dirty="0">
                <a:solidFill>
                  <a:srgbClr val="FF0000"/>
                </a:solidFill>
              </a:rPr>
              <a:t>Metalik </a:t>
            </a:r>
            <a:r>
              <a:rPr lang="tr-TR" dirty="0" smtClean="0">
                <a:solidFill>
                  <a:srgbClr val="FF0000"/>
                </a:solidFill>
              </a:rPr>
              <a:t>D</a:t>
            </a:r>
            <a:r>
              <a:rPr lang="pl-PL" dirty="0" smtClean="0">
                <a:solidFill>
                  <a:srgbClr val="FF0000"/>
                </a:solidFill>
              </a:rPr>
              <a:t>emir </a:t>
            </a:r>
            <a:r>
              <a:rPr lang="tr-TR" dirty="0" smtClean="0">
                <a:solidFill>
                  <a:srgbClr val="FF0000"/>
                </a:solidFill>
              </a:rPr>
              <a:t>Ş</a:t>
            </a:r>
            <a:r>
              <a:rPr lang="pl-PL" dirty="0" smtClean="0">
                <a:solidFill>
                  <a:srgbClr val="FF0000"/>
                </a:solidFill>
              </a:rPr>
              <a:t>elat </a:t>
            </a:r>
            <a:r>
              <a:rPr lang="pl-PL" dirty="0">
                <a:solidFill>
                  <a:srgbClr val="FF0000"/>
                </a:solidFill>
              </a:rPr>
              <a:t>% 6 </a:t>
            </a:r>
            <a:r>
              <a:rPr lang="pl-PL" dirty="0"/>
              <a:t>	SP/GR 	</a:t>
            </a:r>
            <a:r>
              <a:rPr lang="tr-TR" dirty="0" smtClean="0"/>
              <a:t>150-300</a:t>
            </a:r>
            <a:r>
              <a:rPr lang="pl-PL" dirty="0" smtClean="0"/>
              <a:t> </a:t>
            </a:r>
            <a:r>
              <a:rPr lang="pl-PL" dirty="0"/>
              <a:t>gr</a:t>
            </a:r>
            <a:r>
              <a:rPr lang="pl-PL" dirty="0" smtClean="0"/>
              <a:t>.</a:t>
            </a:r>
            <a:r>
              <a:rPr lang="tr-TR" dirty="0" smtClean="0"/>
              <a:t>/Ağaç( 3 m. )</a:t>
            </a:r>
            <a:r>
              <a:rPr lang="pl-PL" dirty="0"/>
              <a:t>	</a:t>
            </a:r>
          </a:p>
          <a:p>
            <a:endParaRPr lang="tr-TR" dirty="0"/>
          </a:p>
          <a:p>
            <a:endParaRPr lang="tr-TR" dirty="0"/>
          </a:p>
        </p:txBody>
      </p:sp>
    </p:spTree>
    <p:extLst>
      <p:ext uri="{BB962C8B-B14F-4D97-AF65-F5344CB8AC3E}">
        <p14:creationId xmlns:p14="http://schemas.microsoft.com/office/powerpoint/2010/main" val="3524354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0070C0"/>
                </a:solidFill>
              </a:rPr>
              <a:t>6.6. Çinko Noksanlığı</a:t>
            </a:r>
          </a:p>
        </p:txBody>
      </p:sp>
      <p:sp>
        <p:nvSpPr>
          <p:cNvPr id="5" name="Başlık 1"/>
          <p:cNvSpPr txBox="1">
            <a:spLocks/>
          </p:cNvSpPr>
          <p:nvPr/>
        </p:nvSpPr>
        <p:spPr>
          <a:xfrm>
            <a:off x="457200" y="1373832"/>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mtClean="0">
                <a:solidFill>
                  <a:srgbClr val="0070C0"/>
                </a:solidFill>
              </a:rPr>
              <a:t>Belirtileri</a:t>
            </a:r>
            <a:endParaRPr lang="tr-TR" dirty="0">
              <a:solidFill>
                <a:srgbClr val="0070C0"/>
              </a:solidFill>
            </a:endParaRPr>
          </a:p>
        </p:txBody>
      </p:sp>
      <p:sp>
        <p:nvSpPr>
          <p:cNvPr id="6" name="İçerik Yer Tutucusu 2"/>
          <p:cNvSpPr>
            <a:spLocks noGrp="1"/>
          </p:cNvSpPr>
          <p:nvPr>
            <p:ph idx="1"/>
          </p:nvPr>
        </p:nvSpPr>
        <p:spPr>
          <a:xfrm>
            <a:off x="457200" y="2440632"/>
            <a:ext cx="8229600" cy="4876800"/>
          </a:xfrm>
        </p:spPr>
        <p:txBody>
          <a:bodyPr>
            <a:normAutofit/>
          </a:bodyPr>
          <a:lstStyle/>
          <a:p>
            <a:pPr>
              <a:buFontTx/>
              <a:buChar char="-"/>
            </a:pPr>
            <a:r>
              <a:rPr lang="tr-TR" dirty="0" smtClean="0"/>
              <a:t>Olgun yapraklarda </a:t>
            </a:r>
            <a:r>
              <a:rPr lang="tr-TR" dirty="0" smtClean="0">
                <a:solidFill>
                  <a:srgbClr val="0070C0"/>
                </a:solidFill>
              </a:rPr>
              <a:t>yaprağın orta ve yan damarları </a:t>
            </a:r>
            <a:r>
              <a:rPr lang="tr-TR" dirty="0" smtClean="0"/>
              <a:t>boyunca ve onların etrafında </a:t>
            </a:r>
            <a:r>
              <a:rPr lang="tr-TR" dirty="0" smtClean="0">
                <a:solidFill>
                  <a:srgbClr val="0070C0"/>
                </a:solidFill>
              </a:rPr>
              <a:t>kuşak şeklinde yeşil bir renk </a:t>
            </a:r>
            <a:r>
              <a:rPr lang="tr-TR" dirty="0" smtClean="0"/>
              <a:t>görülür. Bu yeşil kısımların etrafı açık renklidir.</a:t>
            </a:r>
          </a:p>
          <a:p>
            <a:pPr marL="0" indent="0">
              <a:buNone/>
            </a:pPr>
            <a:r>
              <a:rPr lang="tr-TR" dirty="0" smtClean="0">
                <a:solidFill>
                  <a:srgbClr val="0070C0"/>
                </a:solidFill>
              </a:rPr>
              <a:t>Yaprakların şekli </a:t>
            </a:r>
            <a:r>
              <a:rPr lang="tr-TR" dirty="0" smtClean="0"/>
              <a:t>de değişir. </a:t>
            </a:r>
            <a:r>
              <a:rPr lang="tr-TR" dirty="0" smtClean="0">
                <a:solidFill>
                  <a:srgbClr val="0070C0"/>
                </a:solidFill>
              </a:rPr>
              <a:t>Küçük dar sivri uçlu olurlar</a:t>
            </a:r>
            <a:r>
              <a:rPr lang="tr-TR" dirty="0" smtClean="0"/>
              <a:t> ve </a:t>
            </a:r>
            <a:r>
              <a:rPr lang="tr-TR" dirty="0" err="1" smtClean="0">
                <a:solidFill>
                  <a:srgbClr val="0070C0"/>
                </a:solidFill>
              </a:rPr>
              <a:t>rozetleşme</a:t>
            </a:r>
            <a:r>
              <a:rPr lang="tr-TR" dirty="0" smtClean="0"/>
              <a:t> görülür. İleri devrede sürgün ve küçük dallar vaktinden önce ölürler.</a:t>
            </a:r>
          </a:p>
          <a:p>
            <a:pPr marL="0" indent="0">
              <a:buNone/>
            </a:pPr>
            <a:r>
              <a:rPr lang="tr-TR" dirty="0" smtClean="0">
                <a:solidFill>
                  <a:srgbClr val="0070C0"/>
                </a:solidFill>
              </a:rPr>
              <a:t>Meyveler küçük, kalın kabuklu, sularını yitirmiş </a:t>
            </a:r>
            <a:r>
              <a:rPr lang="tr-TR" dirty="0" smtClean="0"/>
              <a:t>bir durumdadırlar. Buna bağlı olarak verim düşer.</a:t>
            </a:r>
            <a:endParaRPr lang="tr-TR" dirty="0"/>
          </a:p>
        </p:txBody>
      </p:sp>
    </p:spTree>
    <p:extLst>
      <p:ext uri="{BB962C8B-B14F-4D97-AF65-F5344CB8AC3E}">
        <p14:creationId xmlns:p14="http://schemas.microsoft.com/office/powerpoint/2010/main" val="153862091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a:xfrm>
            <a:off x="179512" y="1600200"/>
            <a:ext cx="8712968" cy="4853136"/>
          </a:xfrm>
        </p:spPr>
        <p:txBody>
          <a:bodyPr>
            <a:normAutofit/>
          </a:bodyPr>
          <a:lstStyle/>
          <a:p>
            <a:pPr marL="0" indent="0">
              <a:buNone/>
            </a:pPr>
            <a:r>
              <a:rPr lang="tr-TR" dirty="0" smtClean="0"/>
              <a:t>Kültürel Önlemler:</a:t>
            </a:r>
          </a:p>
          <a:p>
            <a:pPr marL="514350" indent="-514350">
              <a:buAutoNum type="arabicPeriod"/>
            </a:pPr>
            <a:r>
              <a:rPr lang="tr-TR" dirty="0" smtClean="0">
                <a:solidFill>
                  <a:srgbClr val="0070C0"/>
                </a:solidFill>
              </a:rPr>
              <a:t>İklim ve toprak koşulları</a:t>
            </a:r>
            <a:r>
              <a:rPr lang="tr-TR" dirty="0" smtClean="0"/>
              <a:t>na dikkat edilmelidir.</a:t>
            </a:r>
          </a:p>
          <a:p>
            <a:pPr marL="514350" indent="-514350">
              <a:buAutoNum type="arabicPeriod" startAt="2"/>
            </a:pPr>
            <a:r>
              <a:rPr lang="tr-TR" dirty="0" smtClean="0">
                <a:solidFill>
                  <a:srgbClr val="0070C0"/>
                </a:solidFill>
              </a:rPr>
              <a:t>Yetiştiricilik teknikleri </a:t>
            </a:r>
            <a:r>
              <a:rPr lang="tr-TR" dirty="0" smtClean="0"/>
              <a:t>tam yapılmalıdır.</a:t>
            </a:r>
          </a:p>
          <a:p>
            <a:pPr marL="0" indent="0">
              <a:buNone/>
            </a:pPr>
            <a:endParaRPr lang="tr-TR" dirty="0"/>
          </a:p>
          <a:p>
            <a:pPr marL="0" indent="0">
              <a:buNone/>
            </a:pPr>
            <a:r>
              <a:rPr lang="tr-TR" dirty="0" smtClean="0">
                <a:solidFill>
                  <a:srgbClr val="FF0000"/>
                </a:solidFill>
              </a:rPr>
              <a:t>Gübreleme:</a:t>
            </a:r>
          </a:p>
          <a:p>
            <a:pPr marL="0" indent="0">
              <a:buNone/>
            </a:pPr>
            <a:r>
              <a:rPr lang="tr-TR" dirty="0" smtClean="0"/>
              <a:t>Yaprak ve toprak analizine göre eksiklik belirlendikten sonra, </a:t>
            </a:r>
          </a:p>
          <a:p>
            <a:pPr marL="0" indent="0">
              <a:buNone/>
            </a:pPr>
            <a:r>
              <a:rPr lang="tr-TR" dirty="0" smtClean="0">
                <a:solidFill>
                  <a:srgbClr val="0070C0"/>
                </a:solidFill>
              </a:rPr>
              <a:t>500 gr. Çinko Sülfat+250 gr. Sönmemiş Kireç</a:t>
            </a:r>
            <a:r>
              <a:rPr lang="tr-TR" dirty="0" smtClean="0"/>
              <a:t>/ 100 L.su    dozunda </a:t>
            </a:r>
            <a:r>
              <a:rPr lang="tr-TR" dirty="0" smtClean="0">
                <a:solidFill>
                  <a:srgbClr val="0070C0"/>
                </a:solidFill>
              </a:rPr>
              <a:t>yaprak uygulaması </a:t>
            </a:r>
            <a:r>
              <a:rPr lang="tr-TR" dirty="0" smtClean="0"/>
              <a:t>şeklinde                                                </a:t>
            </a:r>
            <a:endParaRPr lang="tr-TR" dirty="0"/>
          </a:p>
        </p:txBody>
      </p:sp>
    </p:spTree>
    <p:extLst>
      <p:ext uri="{BB962C8B-B14F-4D97-AF65-F5344CB8AC3E}">
        <p14:creationId xmlns:p14="http://schemas.microsoft.com/office/powerpoint/2010/main" val="41986060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4. BAĞ HASTALIKLARI</a:t>
            </a:r>
            <a:endParaRPr lang="tr-TR" b="1" dirty="0">
              <a:solidFill>
                <a:srgbClr val="FF0000"/>
              </a:solidFill>
            </a:endParaRPr>
          </a:p>
        </p:txBody>
      </p:sp>
      <p:sp>
        <p:nvSpPr>
          <p:cNvPr id="3" name="İçerik Yer Tutucusu 2"/>
          <p:cNvSpPr>
            <a:spLocks noGrp="1"/>
          </p:cNvSpPr>
          <p:nvPr>
            <p:ph idx="1"/>
          </p:nvPr>
        </p:nvSpPr>
        <p:spPr>
          <a:xfrm>
            <a:off x="467544" y="1628800"/>
            <a:ext cx="8229600" cy="4525963"/>
          </a:xfrm>
        </p:spPr>
        <p:txBody>
          <a:bodyPr/>
          <a:lstStyle/>
          <a:p>
            <a:pPr marL="0" indent="0">
              <a:buNone/>
            </a:pPr>
            <a:r>
              <a:rPr lang="tr-TR" dirty="0" smtClean="0"/>
              <a:t>4.1. </a:t>
            </a:r>
            <a:r>
              <a:rPr lang="tr-TR" dirty="0" err="1" smtClean="0"/>
              <a:t>Bağ’da</a:t>
            </a:r>
            <a:r>
              <a:rPr lang="tr-TR" dirty="0" smtClean="0"/>
              <a:t> Külleme</a:t>
            </a:r>
          </a:p>
          <a:p>
            <a:pPr marL="0" indent="0">
              <a:buNone/>
            </a:pPr>
            <a:r>
              <a:rPr lang="tr-TR" dirty="0" smtClean="0"/>
              <a:t>4.2. Bağ </a:t>
            </a:r>
            <a:r>
              <a:rPr lang="tr-TR" dirty="0" err="1" smtClean="0"/>
              <a:t>Mildiyösü</a:t>
            </a:r>
            <a:endParaRPr lang="tr-TR" dirty="0" smtClean="0"/>
          </a:p>
          <a:p>
            <a:pPr marL="0" indent="0">
              <a:buNone/>
            </a:pPr>
            <a:r>
              <a:rPr lang="tr-TR" dirty="0" smtClean="0"/>
              <a:t>4.3. Bağ </a:t>
            </a:r>
            <a:r>
              <a:rPr lang="tr-TR" dirty="0" err="1" smtClean="0"/>
              <a:t>Antraknozu</a:t>
            </a:r>
            <a:endParaRPr lang="tr-TR" dirty="0" smtClean="0"/>
          </a:p>
          <a:p>
            <a:pPr marL="0" indent="0">
              <a:buNone/>
            </a:pPr>
            <a:r>
              <a:rPr lang="tr-TR" dirty="0" smtClean="0"/>
              <a:t>4.4. </a:t>
            </a:r>
            <a:r>
              <a:rPr lang="tr-TR" dirty="0" err="1" smtClean="0"/>
              <a:t>Bağ’da</a:t>
            </a:r>
            <a:r>
              <a:rPr lang="tr-TR" dirty="0" smtClean="0"/>
              <a:t> Ölü Kol</a:t>
            </a:r>
          </a:p>
          <a:p>
            <a:pPr marL="0" indent="0">
              <a:buNone/>
            </a:pPr>
            <a:r>
              <a:rPr lang="tr-TR" dirty="0" smtClean="0"/>
              <a:t>4.5. </a:t>
            </a:r>
            <a:r>
              <a:rPr lang="tr-TR" dirty="0" err="1" smtClean="0"/>
              <a:t>Bağ’da</a:t>
            </a:r>
            <a:r>
              <a:rPr lang="tr-TR" dirty="0" smtClean="0"/>
              <a:t> Kurşuni Küf veya Salkım Çürüklüğü</a:t>
            </a:r>
          </a:p>
          <a:p>
            <a:pPr marL="0" indent="0">
              <a:buNone/>
            </a:pPr>
            <a:r>
              <a:rPr lang="tr-TR" dirty="0" smtClean="0"/>
              <a:t>4.6. </a:t>
            </a:r>
            <a:r>
              <a:rPr lang="tr-TR" dirty="0" err="1" smtClean="0"/>
              <a:t>Bağ’da</a:t>
            </a:r>
            <a:r>
              <a:rPr lang="tr-TR" dirty="0" smtClean="0"/>
              <a:t> </a:t>
            </a:r>
            <a:r>
              <a:rPr lang="tr-TR" dirty="0" err="1" smtClean="0"/>
              <a:t>Eska</a:t>
            </a:r>
            <a:r>
              <a:rPr lang="tr-TR" dirty="0" smtClean="0"/>
              <a:t>(= Kav ) Hastalığı</a:t>
            </a:r>
            <a:endParaRPr lang="tr-TR" dirty="0"/>
          </a:p>
        </p:txBody>
      </p:sp>
    </p:spTree>
    <p:extLst>
      <p:ext uri="{BB962C8B-B14F-4D97-AF65-F5344CB8AC3E}">
        <p14:creationId xmlns:p14="http://schemas.microsoft.com/office/powerpoint/2010/main" val="51956695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dirty="0" smtClean="0">
                <a:solidFill>
                  <a:srgbClr val="292934"/>
                </a:solidFill>
              </a:rPr>
              <a:t>4.1. </a:t>
            </a:r>
            <a:r>
              <a:rPr lang="tr-TR" sz="3200" b="1" dirty="0" err="1" smtClean="0">
                <a:solidFill>
                  <a:srgbClr val="292934"/>
                </a:solidFill>
              </a:rPr>
              <a:t>Bağ’da</a:t>
            </a:r>
            <a:r>
              <a:rPr lang="tr-TR" sz="3200" b="1" dirty="0" smtClean="0">
                <a:solidFill>
                  <a:srgbClr val="292934"/>
                </a:solidFill>
              </a:rPr>
              <a:t> </a:t>
            </a:r>
            <a:r>
              <a:rPr lang="tr-TR" sz="3200" b="1" dirty="0">
                <a:solidFill>
                  <a:srgbClr val="292934"/>
                </a:solidFill>
              </a:rPr>
              <a:t>Külleme</a:t>
            </a:r>
            <a:r>
              <a:rPr lang="tr-TR" sz="3200" dirty="0">
                <a:solidFill>
                  <a:srgbClr val="292934"/>
                </a:solidFill>
              </a:rPr>
              <a:t/>
            </a:r>
            <a:br>
              <a:rPr lang="tr-TR" sz="3200" dirty="0">
                <a:solidFill>
                  <a:srgbClr val="292934"/>
                </a:solidFill>
              </a:rPr>
            </a:br>
            <a:r>
              <a:rPr lang="tr-TR" sz="3200" i="1" dirty="0" err="1" smtClean="0">
                <a:solidFill>
                  <a:srgbClr val="292934"/>
                </a:solidFill>
              </a:rPr>
              <a:t>Uncinula</a:t>
            </a:r>
            <a:r>
              <a:rPr lang="tr-TR" sz="3200" i="1" dirty="0" smtClean="0">
                <a:solidFill>
                  <a:srgbClr val="292934"/>
                </a:solidFill>
              </a:rPr>
              <a:t> </a:t>
            </a:r>
            <a:r>
              <a:rPr lang="tr-TR" sz="3200" i="1" dirty="0" err="1">
                <a:solidFill>
                  <a:srgbClr val="292934"/>
                </a:solidFill>
              </a:rPr>
              <a:t>necator</a:t>
            </a:r>
            <a:r>
              <a:rPr lang="tr-TR" sz="3200" i="1" dirty="0">
                <a:solidFill>
                  <a:srgbClr val="292934"/>
                </a:solidFill>
              </a:rPr>
              <a:t> </a:t>
            </a:r>
            <a:endParaRPr lang="tr-TR" sz="3200" dirty="0">
              <a:solidFill>
                <a:srgbClr val="292934"/>
              </a:solidFill>
            </a:endParaRPr>
          </a:p>
        </p:txBody>
      </p:sp>
      <p:sp>
        <p:nvSpPr>
          <p:cNvPr id="6" name="Başlık 1"/>
          <p:cNvSpPr txBox="1">
            <a:spLocks/>
          </p:cNvSpPr>
          <p:nvPr/>
        </p:nvSpPr>
        <p:spPr>
          <a:xfrm>
            <a:off x="457200" y="1397496"/>
            <a:ext cx="8229600" cy="519336"/>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dirty="0" smtClean="0">
                <a:solidFill>
                  <a:srgbClr val="292934"/>
                </a:solidFill>
              </a:rPr>
              <a:t>Hastalık Belirtileri </a:t>
            </a:r>
            <a:endParaRPr lang="tr-TR" sz="2400" dirty="0">
              <a:solidFill>
                <a:srgbClr val="292934"/>
              </a:solidFill>
            </a:endParaRPr>
          </a:p>
        </p:txBody>
      </p:sp>
      <p:sp>
        <p:nvSpPr>
          <p:cNvPr id="7" name="İçerik Yer Tutucusu 2"/>
          <p:cNvSpPr>
            <a:spLocks noGrp="1"/>
          </p:cNvSpPr>
          <p:nvPr>
            <p:ph idx="1"/>
          </p:nvPr>
        </p:nvSpPr>
        <p:spPr>
          <a:xfrm>
            <a:off x="457200" y="1937270"/>
            <a:ext cx="8229600" cy="5164138"/>
          </a:xfrm>
        </p:spPr>
        <p:txBody>
          <a:bodyPr>
            <a:normAutofit fontScale="85000" lnSpcReduction="20000"/>
          </a:bodyPr>
          <a:lstStyle/>
          <a:p>
            <a:pPr marL="0" indent="0">
              <a:buNone/>
            </a:pPr>
            <a:r>
              <a:rPr lang="tr-TR" dirty="0" smtClean="0"/>
              <a:t>• Hastalık </a:t>
            </a:r>
            <a:r>
              <a:rPr lang="tr-TR" dirty="0"/>
              <a:t>asmanın tüm yeşil organlarında görülür. </a:t>
            </a:r>
            <a:endParaRPr lang="tr-TR" dirty="0" smtClean="0"/>
          </a:p>
          <a:p>
            <a:pPr marL="0" indent="0">
              <a:buNone/>
            </a:pPr>
            <a:r>
              <a:rPr lang="tr-TR" dirty="0"/>
              <a:t> </a:t>
            </a:r>
            <a:r>
              <a:rPr lang="tr-TR" dirty="0" smtClean="0"/>
              <a:t>  </a:t>
            </a:r>
            <a:r>
              <a:rPr lang="tr-TR" dirty="0" smtClean="0">
                <a:solidFill>
                  <a:srgbClr val="0070C0"/>
                </a:solidFill>
              </a:rPr>
              <a:t>Asma </a:t>
            </a:r>
            <a:r>
              <a:rPr lang="tr-TR" dirty="0">
                <a:solidFill>
                  <a:srgbClr val="0070C0"/>
                </a:solidFill>
              </a:rPr>
              <a:t>üzerinde beyaz pudramsı bir görünüm </a:t>
            </a:r>
            <a:r>
              <a:rPr lang="tr-TR" dirty="0"/>
              <a:t>ortaya çıkar. </a:t>
            </a:r>
          </a:p>
          <a:p>
            <a:pPr marL="0" indent="0">
              <a:buNone/>
            </a:pPr>
            <a:r>
              <a:rPr lang="tr-TR" dirty="0"/>
              <a:t>• İlk dönemde hastalık genç yapraklarda güç fark edilir</a:t>
            </a:r>
            <a:r>
              <a:rPr lang="tr-TR" dirty="0" smtClean="0"/>
              <a:t>.</a:t>
            </a:r>
          </a:p>
          <a:p>
            <a:pPr marL="0" indent="0">
              <a:buNone/>
            </a:pPr>
            <a:r>
              <a:rPr lang="tr-TR" dirty="0"/>
              <a:t> </a:t>
            </a:r>
            <a:r>
              <a:rPr lang="tr-TR" dirty="0" smtClean="0"/>
              <a:t>  Genelde </a:t>
            </a:r>
            <a:r>
              <a:rPr lang="tr-TR" dirty="0"/>
              <a:t>yaprakların üst yüzeyinde yağ lekesine </a:t>
            </a:r>
            <a:r>
              <a:rPr lang="tr-TR" dirty="0" smtClean="0"/>
              <a:t>benzeyen</a:t>
            </a:r>
          </a:p>
          <a:p>
            <a:pPr marL="0" indent="0">
              <a:buNone/>
            </a:pPr>
            <a:r>
              <a:rPr lang="tr-TR" dirty="0"/>
              <a:t> </a:t>
            </a:r>
            <a:r>
              <a:rPr lang="tr-TR" dirty="0" smtClean="0"/>
              <a:t>  </a:t>
            </a:r>
            <a:r>
              <a:rPr lang="tr-TR" dirty="0"/>
              <a:t>sarımsı veya parlak lekeler görülür. Yaprak yaşlandıkça parlaklığı gider</a:t>
            </a:r>
            <a:r>
              <a:rPr lang="tr-TR" dirty="0" smtClean="0"/>
              <a:t>,</a:t>
            </a:r>
          </a:p>
          <a:p>
            <a:pPr marL="0" indent="0">
              <a:buNone/>
            </a:pPr>
            <a:r>
              <a:rPr lang="tr-TR" dirty="0"/>
              <a:t> </a:t>
            </a:r>
            <a:r>
              <a:rPr lang="tr-TR" dirty="0" smtClean="0"/>
              <a:t>  </a:t>
            </a:r>
            <a:r>
              <a:rPr lang="tr-TR" dirty="0"/>
              <a:t>kalınlaşır ve gevrekleşerek kenardan içe doğru kıvrılır. </a:t>
            </a:r>
          </a:p>
          <a:p>
            <a:pPr marL="0" indent="0">
              <a:buNone/>
            </a:pPr>
            <a:r>
              <a:rPr lang="tr-TR" dirty="0"/>
              <a:t>• Sürgünler yeşilken hastalıklı kısımlar siyaha yakın koyu </a:t>
            </a:r>
            <a:r>
              <a:rPr lang="tr-TR" dirty="0" smtClean="0"/>
              <a:t>kahverengi</a:t>
            </a:r>
          </a:p>
          <a:p>
            <a:pPr marL="0" indent="0">
              <a:buNone/>
            </a:pPr>
            <a:r>
              <a:rPr lang="tr-TR" dirty="0"/>
              <a:t> </a:t>
            </a:r>
            <a:r>
              <a:rPr lang="tr-TR" dirty="0" smtClean="0"/>
              <a:t>  </a:t>
            </a:r>
            <a:r>
              <a:rPr lang="tr-TR" dirty="0"/>
              <a:t>renk alarak, kışın bu lekeler kırmızımsı kahverengi </a:t>
            </a:r>
            <a:r>
              <a:rPr lang="tr-TR" dirty="0" smtClean="0"/>
              <a:t>renge</a:t>
            </a:r>
          </a:p>
          <a:p>
            <a:pPr marL="0" indent="0">
              <a:buNone/>
            </a:pPr>
            <a:r>
              <a:rPr lang="tr-TR" dirty="0"/>
              <a:t> </a:t>
            </a:r>
            <a:r>
              <a:rPr lang="tr-TR" dirty="0" smtClean="0"/>
              <a:t>  dönüşmektedir</a:t>
            </a:r>
            <a:r>
              <a:rPr lang="tr-TR" dirty="0"/>
              <a:t>. </a:t>
            </a:r>
          </a:p>
          <a:p>
            <a:pPr marL="0" indent="0">
              <a:buNone/>
            </a:pPr>
            <a:r>
              <a:rPr lang="tr-TR" dirty="0"/>
              <a:t>• Salkımda ise hastalığa erken yakalanan taneler küçük kalır</a:t>
            </a:r>
            <a:r>
              <a:rPr lang="tr-TR" dirty="0" smtClean="0"/>
              <a:t>,</a:t>
            </a:r>
          </a:p>
          <a:p>
            <a:pPr marL="0" indent="0">
              <a:buNone/>
            </a:pPr>
            <a:r>
              <a:rPr lang="tr-TR" dirty="0"/>
              <a:t> </a:t>
            </a:r>
            <a:r>
              <a:rPr lang="tr-TR" dirty="0" smtClean="0"/>
              <a:t>  </a:t>
            </a:r>
            <a:r>
              <a:rPr lang="tr-TR" dirty="0"/>
              <a:t>İrileşebilmiş veya </a:t>
            </a:r>
            <a:r>
              <a:rPr lang="tr-TR" dirty="0">
                <a:solidFill>
                  <a:srgbClr val="0070C0"/>
                </a:solidFill>
              </a:rPr>
              <a:t>olgunlaşmadan hemen önce yakalanan </a:t>
            </a:r>
            <a:r>
              <a:rPr lang="tr-TR" dirty="0" smtClean="0">
                <a:solidFill>
                  <a:srgbClr val="0070C0"/>
                </a:solidFill>
              </a:rPr>
              <a:t>tanelerin</a:t>
            </a:r>
          </a:p>
          <a:p>
            <a:pPr marL="0" indent="0">
              <a:buNone/>
            </a:pPr>
            <a:r>
              <a:rPr lang="tr-TR" dirty="0">
                <a:solidFill>
                  <a:srgbClr val="0070C0"/>
                </a:solidFill>
              </a:rPr>
              <a:t> </a:t>
            </a:r>
            <a:r>
              <a:rPr lang="tr-TR" dirty="0" smtClean="0">
                <a:solidFill>
                  <a:srgbClr val="0070C0"/>
                </a:solidFill>
              </a:rPr>
              <a:t>  </a:t>
            </a:r>
            <a:r>
              <a:rPr lang="tr-TR" dirty="0">
                <a:solidFill>
                  <a:srgbClr val="0070C0"/>
                </a:solidFill>
              </a:rPr>
              <a:t>sapı doğrultusunda çatladığı görülür. </a:t>
            </a:r>
            <a:r>
              <a:rPr lang="tr-TR" dirty="0"/>
              <a:t>Genelde taneler % </a:t>
            </a:r>
            <a:r>
              <a:rPr lang="tr-TR" dirty="0" smtClean="0"/>
              <a:t>8</a:t>
            </a:r>
          </a:p>
          <a:p>
            <a:pPr marL="0" indent="0">
              <a:buNone/>
            </a:pPr>
            <a:r>
              <a:rPr lang="tr-TR" dirty="0"/>
              <a:t> </a:t>
            </a:r>
            <a:r>
              <a:rPr lang="tr-TR" dirty="0" smtClean="0"/>
              <a:t>  </a:t>
            </a:r>
            <a:r>
              <a:rPr lang="tr-TR" dirty="0"/>
              <a:t>şekerleninceye kadar devam eder. </a:t>
            </a:r>
            <a:endParaRPr lang="tr-TR" dirty="0" smtClean="0"/>
          </a:p>
          <a:p>
            <a:endParaRPr lang="tr-TR" dirty="0"/>
          </a:p>
          <a:p>
            <a:r>
              <a:rPr lang="tr-TR" b="1" dirty="0"/>
              <a:t>Hastalığın Görüldüğü Bitkiler </a:t>
            </a:r>
            <a:r>
              <a:rPr lang="tr-TR" b="1" dirty="0" smtClean="0"/>
              <a:t>:</a:t>
            </a:r>
            <a:r>
              <a:rPr lang="tr-TR" dirty="0" smtClean="0"/>
              <a:t> </a:t>
            </a:r>
            <a:r>
              <a:rPr lang="tr-TR" dirty="0"/>
              <a:t>Asma </a:t>
            </a:r>
          </a:p>
        </p:txBody>
      </p:sp>
    </p:spTree>
    <p:extLst>
      <p:ext uri="{BB962C8B-B14F-4D97-AF65-F5344CB8AC3E}">
        <p14:creationId xmlns:p14="http://schemas.microsoft.com/office/powerpoint/2010/main" val="182287211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Mücadele Yöntemleri </a:t>
            </a:r>
            <a:endParaRPr lang="tr-TR" dirty="0">
              <a:solidFill>
                <a:srgbClr val="FF0000"/>
              </a:solidFill>
            </a:endParaRPr>
          </a:p>
        </p:txBody>
      </p:sp>
      <p:sp>
        <p:nvSpPr>
          <p:cNvPr id="3" name="İçerik Yer Tutucusu 2"/>
          <p:cNvSpPr>
            <a:spLocks noGrp="1"/>
          </p:cNvSpPr>
          <p:nvPr>
            <p:ph idx="1"/>
          </p:nvPr>
        </p:nvSpPr>
        <p:spPr>
          <a:xfrm>
            <a:off x="457200" y="1340768"/>
            <a:ext cx="8229600" cy="4785395"/>
          </a:xfrm>
        </p:spPr>
        <p:txBody>
          <a:bodyPr>
            <a:normAutofit lnSpcReduction="10000"/>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dirty="0"/>
              <a:t>• Çubuk ve </a:t>
            </a:r>
            <a:r>
              <a:rPr lang="tr-TR" dirty="0" smtClean="0"/>
              <a:t>tomurcuklarda </a:t>
            </a:r>
            <a:r>
              <a:rPr lang="tr-TR" dirty="0"/>
              <a:t>kışlayan etmenin yoğunluğunun azaltılması için; bağlarda kısa budama yapmak suretiyle, asmanın iç kısımlarına doğru hava dolaşımı ve eşlenmesi sağlandığı gibi, kimyasal kontrolünde etkinliği sağlanmış olur. </a:t>
            </a:r>
          </a:p>
          <a:p>
            <a:pPr marL="0" indent="0">
              <a:buNone/>
            </a:pPr>
            <a:r>
              <a:rPr lang="tr-TR" b="1" dirty="0"/>
              <a:t>Kimyasal Mücadele </a:t>
            </a:r>
            <a:endParaRPr lang="tr-TR" dirty="0"/>
          </a:p>
          <a:p>
            <a:pPr marL="0" indent="0">
              <a:buNone/>
            </a:pPr>
            <a:r>
              <a:rPr lang="tr-TR" dirty="0"/>
              <a:t>• Birinci ilaçlama: </a:t>
            </a:r>
            <a:r>
              <a:rPr lang="tr-TR" dirty="0">
                <a:solidFill>
                  <a:srgbClr val="0070C0"/>
                </a:solidFill>
              </a:rPr>
              <a:t>Sürgünler 25 - 30 cm </a:t>
            </a:r>
            <a:r>
              <a:rPr lang="tr-TR" dirty="0"/>
              <a:t>uzunlukta olunca </a:t>
            </a:r>
          </a:p>
          <a:p>
            <a:pPr marL="0" indent="0">
              <a:buNone/>
            </a:pPr>
            <a:r>
              <a:rPr lang="tr-TR" dirty="0"/>
              <a:t>• İkinci ilaçlama: </a:t>
            </a:r>
            <a:r>
              <a:rPr lang="tr-TR" dirty="0">
                <a:solidFill>
                  <a:srgbClr val="0070C0"/>
                </a:solidFill>
              </a:rPr>
              <a:t>Çiçek taç yaprakları döküldüğü </a:t>
            </a:r>
            <a:r>
              <a:rPr lang="tr-TR" dirty="0"/>
              <a:t>dönemde</a:t>
            </a:r>
            <a:r>
              <a:rPr lang="tr-TR" dirty="0" smtClean="0"/>
              <a:t>,</a:t>
            </a:r>
          </a:p>
          <a:p>
            <a:pPr marL="0" indent="0">
              <a:buNone/>
            </a:pPr>
            <a:r>
              <a:rPr lang="tr-TR" dirty="0"/>
              <a:t> </a:t>
            </a:r>
            <a:r>
              <a:rPr lang="tr-TR" dirty="0" smtClean="0"/>
              <a:t>  Üçüncü </a:t>
            </a:r>
            <a:r>
              <a:rPr lang="tr-TR" dirty="0"/>
              <a:t>ve diğer ilaçlamalar: İkinci ilaçlamadan sonra kullanılan </a:t>
            </a:r>
            <a:r>
              <a:rPr lang="tr-TR" dirty="0">
                <a:solidFill>
                  <a:srgbClr val="0070C0"/>
                </a:solidFill>
              </a:rPr>
              <a:t>ilacın etki süresi</a:t>
            </a:r>
            <a:r>
              <a:rPr lang="tr-TR" dirty="0"/>
              <a:t>, bölgelerin meteorolojik ve çevre koşullarıyla birlikte tanelere ben düşme dönemine kadar ilaçlamalara devam edilmelidir.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8713044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 </a:t>
            </a:r>
            <a:r>
              <a:rPr lang="tr-TR" dirty="0"/>
              <a:t>Külleme ilaçlaması ile </a:t>
            </a:r>
            <a:r>
              <a:rPr lang="tr-TR" dirty="0" err="1"/>
              <a:t>mildiyö</a:t>
            </a:r>
            <a:r>
              <a:rPr lang="tr-TR" dirty="0"/>
              <a:t> ilaçlaması </a:t>
            </a:r>
            <a:r>
              <a:rPr lang="tr-TR" dirty="0">
                <a:solidFill>
                  <a:srgbClr val="FF0000"/>
                </a:solidFill>
              </a:rPr>
              <a:t>birlikte yapılacaksa</a:t>
            </a:r>
            <a:r>
              <a:rPr lang="tr-TR" dirty="0"/>
              <a:t>, </a:t>
            </a:r>
            <a:r>
              <a:rPr lang="tr-TR" dirty="0" err="1"/>
              <a:t>karışabilirlikleri</a:t>
            </a:r>
            <a:r>
              <a:rPr lang="tr-TR" dirty="0"/>
              <a:t> dikkate alınmalıdır. </a:t>
            </a:r>
          </a:p>
          <a:p>
            <a:pPr marL="0" indent="0">
              <a:buNone/>
            </a:pPr>
            <a:r>
              <a:rPr lang="tr-TR" dirty="0"/>
              <a:t>• Kükürt uygulamaları için en uygun sıcaklık aralığı 25–30 </a:t>
            </a:r>
            <a:r>
              <a:rPr lang="tr-TR" dirty="0" smtClean="0"/>
              <a:t> C’dir</a:t>
            </a:r>
            <a:r>
              <a:rPr lang="tr-TR" dirty="0"/>
              <a:t>. İlacın etkisi 18 </a:t>
            </a:r>
            <a:r>
              <a:rPr lang="tr-TR" dirty="0" smtClean="0"/>
              <a:t>C’nin </a:t>
            </a:r>
            <a:r>
              <a:rPr lang="tr-TR" dirty="0"/>
              <a:t>altında azalmakta 30 </a:t>
            </a:r>
            <a:r>
              <a:rPr lang="tr-TR" dirty="0" smtClean="0"/>
              <a:t> C’nin </a:t>
            </a:r>
            <a:r>
              <a:rPr lang="tr-TR" dirty="0"/>
              <a:t>üstünde ise asmalara zarar verebilmektedir. </a:t>
            </a:r>
            <a:r>
              <a:rPr lang="tr-TR" dirty="0" smtClean="0"/>
              <a:t> </a:t>
            </a:r>
            <a:endParaRPr lang="tr-TR" dirty="0"/>
          </a:p>
          <a:p>
            <a:pPr marL="0" indent="0">
              <a:buNone/>
            </a:pPr>
            <a:endParaRPr lang="tr-TR" dirty="0"/>
          </a:p>
        </p:txBody>
      </p:sp>
    </p:spTree>
    <p:extLst>
      <p:ext uri="{BB962C8B-B14F-4D97-AF65-F5344CB8AC3E}">
        <p14:creationId xmlns:p14="http://schemas.microsoft.com/office/powerpoint/2010/main" val="321224461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1143000"/>
          </a:xfrm>
        </p:spPr>
        <p:txBody>
          <a:bodyPr>
            <a:normAutofit fontScale="90000"/>
          </a:bodyPr>
          <a:lstStyle/>
          <a:p>
            <a:r>
              <a:rPr lang="tr-TR" dirty="0"/>
              <a:t/>
            </a:r>
            <a:br>
              <a:rPr lang="tr-TR" dirty="0"/>
            </a:br>
            <a:r>
              <a:rPr lang="tr-TR" sz="3100" b="1" dirty="0">
                <a:solidFill>
                  <a:srgbClr val="FF0000"/>
                </a:solidFill>
              </a:rPr>
              <a:t>Kimyasal Mücadelede Kullanılacak İlaçlar ve Dozları </a:t>
            </a:r>
            <a:endParaRPr lang="tr-TR" sz="3100"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dirty="0" err="1" smtClean="0"/>
              <a:t>Azoxystrobin</a:t>
            </a:r>
            <a:r>
              <a:rPr lang="tr-TR" dirty="0" smtClean="0"/>
              <a:t> </a:t>
            </a:r>
            <a:r>
              <a:rPr lang="tr-TR" dirty="0"/>
              <a:t>250 g/l 	SC 	75 ml 	21 	</a:t>
            </a:r>
          </a:p>
          <a:p>
            <a:r>
              <a:rPr lang="tr-TR" dirty="0" err="1"/>
              <a:t>Bupirimate</a:t>
            </a:r>
            <a:r>
              <a:rPr lang="tr-TR" dirty="0"/>
              <a:t> 250 g/l 	EC 	40 ml 	7 	</a:t>
            </a:r>
          </a:p>
          <a:p>
            <a:r>
              <a:rPr lang="tr-TR" dirty="0" err="1"/>
              <a:t>Bromuconazole</a:t>
            </a:r>
            <a:r>
              <a:rPr lang="tr-TR" dirty="0"/>
              <a:t> 100 g/l 	SC 	30 ml 	14 	</a:t>
            </a:r>
          </a:p>
          <a:p>
            <a:r>
              <a:rPr lang="de-DE" dirty="0" err="1"/>
              <a:t>Carbendazim</a:t>
            </a:r>
            <a:r>
              <a:rPr lang="de-DE" dirty="0"/>
              <a:t> %50 	WP 	60 g 	14 	</a:t>
            </a:r>
          </a:p>
          <a:p>
            <a:r>
              <a:rPr lang="tr-TR" dirty="0" err="1"/>
              <a:t>Cyflufenamid</a:t>
            </a:r>
            <a:r>
              <a:rPr lang="tr-TR" dirty="0"/>
              <a:t> 51,3g/l 	20 ml 	21 	</a:t>
            </a:r>
            <a:endParaRPr lang="tr-TR" dirty="0">
              <a:solidFill>
                <a:srgbClr val="FF0000"/>
              </a:solidFill>
            </a:endParaRPr>
          </a:p>
          <a:p>
            <a:r>
              <a:rPr lang="it-IT" dirty="0">
                <a:solidFill>
                  <a:srgbClr val="FF0000"/>
                </a:solidFill>
              </a:rPr>
              <a:t>Diniconazole 50 g/l </a:t>
            </a:r>
            <a:r>
              <a:rPr lang="it-IT" dirty="0" smtClean="0">
                <a:solidFill>
                  <a:srgbClr val="FF0000"/>
                </a:solidFill>
              </a:rPr>
              <a:t>EC </a:t>
            </a:r>
            <a:r>
              <a:rPr lang="tr-TR" dirty="0" smtClean="0">
                <a:solidFill>
                  <a:srgbClr val="FF0000"/>
                </a:solidFill>
              </a:rPr>
              <a:t>                       </a:t>
            </a:r>
            <a:r>
              <a:rPr lang="it-IT" dirty="0" smtClean="0">
                <a:solidFill>
                  <a:srgbClr val="FF0000"/>
                </a:solidFill>
              </a:rPr>
              <a:t>30 </a:t>
            </a:r>
            <a:r>
              <a:rPr lang="it-IT" dirty="0">
                <a:solidFill>
                  <a:srgbClr val="FF0000"/>
                </a:solidFill>
              </a:rPr>
              <a:t>ml 	21 </a:t>
            </a:r>
            <a:r>
              <a:rPr lang="tr-TR" dirty="0" smtClean="0">
                <a:solidFill>
                  <a:srgbClr val="FF0000"/>
                </a:solidFill>
              </a:rPr>
              <a:t>– EU Yasak</a:t>
            </a:r>
            <a:r>
              <a:rPr lang="it-IT" dirty="0">
                <a:solidFill>
                  <a:srgbClr val="FF0000"/>
                </a:solidFill>
              </a:rPr>
              <a:t>	</a:t>
            </a:r>
          </a:p>
          <a:p>
            <a:r>
              <a:rPr lang="es-ES" dirty="0">
                <a:solidFill>
                  <a:srgbClr val="FF0000"/>
                </a:solidFill>
              </a:rPr>
              <a:t>Dinocap 350 g/l 	EC 	50ml 	21 </a:t>
            </a:r>
            <a:r>
              <a:rPr lang="tr-TR" dirty="0">
                <a:solidFill>
                  <a:srgbClr val="FF0000"/>
                </a:solidFill>
              </a:rPr>
              <a:t>– EU Yasak </a:t>
            </a:r>
            <a:r>
              <a:rPr lang="es-ES" dirty="0">
                <a:solidFill>
                  <a:srgbClr val="FF0000"/>
                </a:solidFill>
              </a:rPr>
              <a:t>	</a:t>
            </a:r>
          </a:p>
          <a:p>
            <a:r>
              <a:rPr lang="es-ES" dirty="0">
                <a:solidFill>
                  <a:srgbClr val="FF0000"/>
                </a:solidFill>
              </a:rPr>
              <a:t>Dinocap 475 g/l 	EC 	40 ml 	21 </a:t>
            </a:r>
            <a:r>
              <a:rPr lang="tr-TR" dirty="0">
                <a:solidFill>
                  <a:srgbClr val="FF0000"/>
                </a:solidFill>
              </a:rPr>
              <a:t>– EU Yasak </a:t>
            </a:r>
            <a:r>
              <a:rPr lang="es-ES" dirty="0">
                <a:solidFill>
                  <a:srgbClr val="FF0000"/>
                </a:solidFill>
              </a:rPr>
              <a:t>	</a:t>
            </a:r>
          </a:p>
          <a:p>
            <a:r>
              <a:rPr lang="tr-TR" dirty="0" err="1"/>
              <a:t>Fenbuconazole</a:t>
            </a:r>
            <a:r>
              <a:rPr lang="tr-TR" dirty="0"/>
              <a:t> 50 g/l 	EC 	40 ml 	14 	</a:t>
            </a:r>
          </a:p>
          <a:p>
            <a:r>
              <a:rPr lang="tr-TR" dirty="0" err="1"/>
              <a:t>Flusilazole</a:t>
            </a:r>
            <a:r>
              <a:rPr lang="tr-TR" dirty="0"/>
              <a:t> 100g/l 	EW 	12 ml 	28 	</a:t>
            </a:r>
          </a:p>
          <a:p>
            <a:r>
              <a:rPr lang="es-ES" dirty="0"/>
              <a:t>Flusilazole 400 g/l 	EC 	3 ml 	28 	</a:t>
            </a:r>
          </a:p>
          <a:p>
            <a:r>
              <a:rPr lang="tr-TR" dirty="0" err="1" smtClean="0"/>
              <a:t>Kresoxim-Methyl</a:t>
            </a:r>
            <a:r>
              <a:rPr lang="tr-TR" dirty="0" smtClean="0"/>
              <a:t> </a:t>
            </a:r>
            <a:r>
              <a:rPr lang="tr-TR" dirty="0"/>
              <a:t>%50 	WG 	20 g 	35 	</a:t>
            </a:r>
          </a:p>
          <a:p>
            <a:r>
              <a:rPr lang="tr-TR" dirty="0" err="1"/>
              <a:t>Kresoxim-Methyl+Boscalid</a:t>
            </a:r>
            <a:r>
              <a:rPr lang="tr-TR" dirty="0"/>
              <a:t> 100+200 g/l 	SC 	30 ml 	28 	</a:t>
            </a:r>
          </a:p>
          <a:p>
            <a:r>
              <a:rPr lang="tr-TR" b="1" dirty="0">
                <a:solidFill>
                  <a:schemeClr val="accent1">
                    <a:lumMod val="50000"/>
                  </a:schemeClr>
                </a:solidFill>
              </a:rPr>
              <a:t>Kükürt %73 	WP 	500 g 	7 	</a:t>
            </a:r>
          </a:p>
          <a:p>
            <a:r>
              <a:rPr lang="tr-TR" b="1" dirty="0">
                <a:solidFill>
                  <a:schemeClr val="accent1">
                    <a:lumMod val="50000"/>
                  </a:schemeClr>
                </a:solidFill>
              </a:rPr>
              <a:t>Kükürt %80 	WP/WG 	400 g 	7 </a:t>
            </a:r>
            <a:r>
              <a:rPr lang="tr-TR" dirty="0"/>
              <a:t>	</a:t>
            </a:r>
          </a:p>
          <a:p>
            <a:r>
              <a:rPr lang="tr-TR" b="1" dirty="0" smtClean="0">
                <a:solidFill>
                  <a:schemeClr val="accent1">
                    <a:lumMod val="50000"/>
                  </a:schemeClr>
                </a:solidFill>
              </a:rPr>
              <a:t>Kükürt 800 g/L </a:t>
            </a:r>
            <a:r>
              <a:rPr lang="tr-TR" b="1" dirty="0">
                <a:solidFill>
                  <a:schemeClr val="accent1">
                    <a:lumMod val="50000"/>
                  </a:schemeClr>
                </a:solidFill>
              </a:rPr>
              <a:t>	</a:t>
            </a:r>
            <a:r>
              <a:rPr lang="tr-TR" b="1" dirty="0" smtClean="0">
                <a:solidFill>
                  <a:schemeClr val="accent1">
                    <a:lumMod val="50000"/>
                  </a:schemeClr>
                </a:solidFill>
              </a:rPr>
              <a:t>SC </a:t>
            </a:r>
            <a:r>
              <a:rPr lang="tr-TR" b="1" dirty="0">
                <a:solidFill>
                  <a:schemeClr val="accent1">
                    <a:lumMod val="50000"/>
                  </a:schemeClr>
                </a:solidFill>
              </a:rPr>
              <a:t>	400 g 	7 </a:t>
            </a:r>
            <a:endParaRPr lang="tr-TR" b="1" dirty="0" smtClean="0">
              <a:solidFill>
                <a:schemeClr val="accent1">
                  <a:lumMod val="50000"/>
                </a:schemeClr>
              </a:solidFill>
            </a:endParaRPr>
          </a:p>
          <a:p>
            <a:pPr marL="0" indent="0">
              <a:buNone/>
            </a:pPr>
            <a:endParaRPr lang="tr-TR" dirty="0"/>
          </a:p>
        </p:txBody>
      </p:sp>
    </p:spTree>
    <p:extLst>
      <p:ext uri="{BB962C8B-B14F-4D97-AF65-F5344CB8AC3E}">
        <p14:creationId xmlns:p14="http://schemas.microsoft.com/office/powerpoint/2010/main" val="34021649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Elma Kara Lekesi-Ruhsatlı </a:t>
            </a:r>
            <a:r>
              <a:rPr lang="tr-TR" dirty="0" err="1">
                <a:solidFill>
                  <a:srgbClr val="FF0000"/>
                </a:solidFill>
              </a:rPr>
              <a:t>Fungisitler</a:t>
            </a:r>
            <a:endParaRPr lang="tr-TR" dirty="0"/>
          </a:p>
        </p:txBody>
      </p:sp>
      <p:sp>
        <p:nvSpPr>
          <p:cNvPr id="3" name="İçerik Yer Tutucusu 2"/>
          <p:cNvSpPr>
            <a:spLocks noGrp="1"/>
          </p:cNvSpPr>
          <p:nvPr>
            <p:ph idx="1"/>
          </p:nvPr>
        </p:nvSpPr>
        <p:spPr/>
        <p:txBody>
          <a:bodyPr>
            <a:normAutofit/>
          </a:bodyPr>
          <a:lstStyle/>
          <a:p>
            <a:endParaRPr lang="tr-TR" dirty="0"/>
          </a:p>
          <a:p>
            <a:r>
              <a:rPr lang="tr-TR" dirty="0" err="1">
                <a:solidFill>
                  <a:schemeClr val="accent6">
                    <a:lumMod val="75000"/>
                  </a:schemeClr>
                </a:solidFill>
              </a:rPr>
              <a:t>Cyprodinil</a:t>
            </a:r>
            <a:r>
              <a:rPr lang="tr-TR" dirty="0">
                <a:solidFill>
                  <a:schemeClr val="accent6">
                    <a:lumMod val="75000"/>
                  </a:schemeClr>
                </a:solidFill>
              </a:rPr>
              <a:t> %50 </a:t>
            </a:r>
            <a:r>
              <a:rPr lang="tr-TR" dirty="0"/>
              <a:t>	WG 	40 g 	28 	</a:t>
            </a:r>
          </a:p>
          <a:p>
            <a:r>
              <a:rPr lang="it-IT" dirty="0">
                <a:solidFill>
                  <a:schemeClr val="accent6">
                    <a:lumMod val="75000"/>
                  </a:schemeClr>
                </a:solidFill>
              </a:rPr>
              <a:t>Difenoconazole 250 g/l </a:t>
            </a:r>
            <a:r>
              <a:rPr lang="it-IT" dirty="0"/>
              <a:t>	EC 	10 ml 	14 	</a:t>
            </a:r>
          </a:p>
          <a:p>
            <a:r>
              <a:rPr lang="it-IT" dirty="0">
                <a:solidFill>
                  <a:schemeClr val="accent6">
                    <a:lumMod val="75000"/>
                  </a:schemeClr>
                </a:solidFill>
              </a:rPr>
              <a:t>Dithianon 740 g/l 	SC </a:t>
            </a:r>
            <a:r>
              <a:rPr lang="it-IT" dirty="0"/>
              <a:t>	50 ml 	14 	</a:t>
            </a:r>
          </a:p>
          <a:p>
            <a:r>
              <a:rPr lang="tr-TR" dirty="0" err="1"/>
              <a:t>Dithianon</a:t>
            </a:r>
            <a:r>
              <a:rPr lang="tr-TR" dirty="0"/>
              <a:t> %70 	WG 	40 g 	14 	</a:t>
            </a:r>
          </a:p>
          <a:p>
            <a:r>
              <a:rPr lang="tr-TR" dirty="0" err="1">
                <a:solidFill>
                  <a:schemeClr val="bg2">
                    <a:lumMod val="50000"/>
                  </a:schemeClr>
                </a:solidFill>
              </a:rPr>
              <a:t>Dodine</a:t>
            </a:r>
            <a:r>
              <a:rPr lang="tr-TR" dirty="0">
                <a:solidFill>
                  <a:schemeClr val="bg2">
                    <a:lumMod val="50000"/>
                  </a:schemeClr>
                </a:solidFill>
              </a:rPr>
              <a:t> %65 </a:t>
            </a:r>
            <a:r>
              <a:rPr lang="tr-TR" dirty="0"/>
              <a:t>	WP 	100 g 	21 	</a:t>
            </a:r>
          </a:p>
          <a:p>
            <a:r>
              <a:rPr lang="nn-NO" dirty="0"/>
              <a:t>Dodine 500 g/l 	FW 	80 g 	14 	</a:t>
            </a:r>
          </a:p>
          <a:p>
            <a:r>
              <a:rPr lang="tr-TR" dirty="0" err="1"/>
              <a:t>Fenbuconazole</a:t>
            </a:r>
            <a:r>
              <a:rPr lang="tr-TR" dirty="0"/>
              <a:t> 50 g/l 	EC 	40 ml 	14 	</a:t>
            </a:r>
          </a:p>
          <a:p>
            <a:r>
              <a:rPr lang="es-ES" dirty="0"/>
              <a:t>Flusilazol 400 g/l 	EC 	5 ml 	28 	</a:t>
            </a:r>
          </a:p>
          <a:p>
            <a:r>
              <a:rPr lang="nl-NL" dirty="0"/>
              <a:t>Folpet %50 	WP 	300 g 	</a:t>
            </a:r>
            <a:r>
              <a:rPr lang="tr-TR" dirty="0" smtClean="0"/>
              <a:t>            </a:t>
            </a:r>
            <a:r>
              <a:rPr lang="nl-NL" dirty="0" smtClean="0"/>
              <a:t>7 </a:t>
            </a:r>
            <a:r>
              <a:rPr lang="nl-NL" dirty="0"/>
              <a:t>	</a:t>
            </a:r>
          </a:p>
          <a:p>
            <a:r>
              <a:rPr lang="tr-TR" dirty="0" err="1"/>
              <a:t>Iminoctadine</a:t>
            </a:r>
            <a:r>
              <a:rPr lang="tr-TR" dirty="0"/>
              <a:t> </a:t>
            </a:r>
            <a:r>
              <a:rPr lang="tr-TR" dirty="0" err="1"/>
              <a:t>trialbesilate</a:t>
            </a:r>
            <a:r>
              <a:rPr lang="tr-TR" dirty="0"/>
              <a:t> %40 	WP 	75 g 	14 	</a:t>
            </a:r>
          </a:p>
          <a:p>
            <a:endParaRPr lang="tr-TR" dirty="0"/>
          </a:p>
        </p:txBody>
      </p:sp>
    </p:spTree>
    <p:extLst>
      <p:ext uri="{BB962C8B-B14F-4D97-AF65-F5344CB8AC3E}">
        <p14:creationId xmlns:p14="http://schemas.microsoft.com/office/powerpoint/2010/main" val="1878077351"/>
      </p:ext>
    </p:extLst>
  </p:cSld>
  <p:clrMapOvr>
    <a:masterClrMapping/>
  </p:clrMapOvr>
  <p:timing>
    <p:tnLst>
      <p:par>
        <p:cTn xmlns:p14="http://schemas.microsoft.com/office/powerpoint/2010/mai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15204"/>
            <a:ext cx="8229600" cy="6126164"/>
          </a:xfrm>
        </p:spPr>
        <p:txBody>
          <a:bodyPr>
            <a:noAutofit/>
          </a:bodyPr>
          <a:lstStyle/>
          <a:p>
            <a:r>
              <a:rPr lang="tr-TR" sz="1800" dirty="0" err="1" smtClean="0"/>
              <a:t>Myclobutanil</a:t>
            </a:r>
            <a:r>
              <a:rPr lang="tr-TR" sz="1800" dirty="0" smtClean="0"/>
              <a:t> </a:t>
            </a:r>
            <a:r>
              <a:rPr lang="tr-TR" sz="1800" dirty="0"/>
              <a:t>125 g/l 	EC 	15 ml 	14 	</a:t>
            </a:r>
          </a:p>
          <a:p>
            <a:r>
              <a:rPr lang="tr-TR" sz="1800" dirty="0" err="1"/>
              <a:t>Myclobutanil</a:t>
            </a:r>
            <a:r>
              <a:rPr lang="tr-TR" sz="1800" dirty="0"/>
              <a:t> 245 g/l 	EC 	7.5 ml 	14 	</a:t>
            </a:r>
          </a:p>
          <a:p>
            <a:r>
              <a:rPr lang="es-ES" sz="1800" dirty="0">
                <a:solidFill>
                  <a:srgbClr val="FF0000"/>
                </a:solidFill>
              </a:rPr>
              <a:t>Myclobutanil+Dinocap 75+325 g/l 	EC 	30 ml 	21 </a:t>
            </a:r>
            <a:r>
              <a:rPr lang="tr-TR" sz="1800" dirty="0" smtClean="0">
                <a:solidFill>
                  <a:srgbClr val="FF0000"/>
                </a:solidFill>
              </a:rPr>
              <a:t>–EU Yasak</a:t>
            </a:r>
          </a:p>
          <a:p>
            <a:r>
              <a:rPr lang="es-ES" sz="1800" dirty="0" smtClean="0">
                <a:solidFill>
                  <a:srgbClr val="FF0000"/>
                </a:solidFill>
              </a:rPr>
              <a:t>Myclobutanil+</a:t>
            </a:r>
            <a:r>
              <a:rPr lang="tr-TR" sz="1800" dirty="0" err="1" smtClean="0">
                <a:solidFill>
                  <a:srgbClr val="FF0000"/>
                </a:solidFill>
              </a:rPr>
              <a:t>Quinoxyfen</a:t>
            </a:r>
            <a:r>
              <a:rPr lang="tr-TR" sz="1800" dirty="0" smtClean="0">
                <a:solidFill>
                  <a:srgbClr val="FF0000"/>
                </a:solidFill>
              </a:rPr>
              <a:t> 45+45 g/L SC          125 cc.</a:t>
            </a:r>
            <a:r>
              <a:rPr lang="es-ES" sz="1800" dirty="0" smtClean="0">
                <a:solidFill>
                  <a:srgbClr val="FF0000"/>
                </a:solidFill>
              </a:rPr>
              <a:t> </a:t>
            </a:r>
            <a:r>
              <a:rPr lang="es-ES" sz="1800" dirty="0">
                <a:solidFill>
                  <a:srgbClr val="FF0000"/>
                </a:solidFill>
              </a:rPr>
              <a:t>	</a:t>
            </a:r>
          </a:p>
          <a:p>
            <a:r>
              <a:rPr lang="tr-TR" sz="1800" dirty="0" err="1"/>
              <a:t>Metrafenone</a:t>
            </a:r>
            <a:r>
              <a:rPr lang="tr-TR" sz="1800" dirty="0"/>
              <a:t> 500 g/l 	SC 	20 ml 	28 	</a:t>
            </a:r>
          </a:p>
          <a:p>
            <a:r>
              <a:rPr lang="fr-FR" sz="1800" dirty="0" err="1"/>
              <a:t>Penconazole</a:t>
            </a:r>
            <a:r>
              <a:rPr lang="fr-FR" sz="1800" dirty="0"/>
              <a:t> 100 g/l 	EC 	25 ml 	21 	</a:t>
            </a:r>
          </a:p>
          <a:p>
            <a:r>
              <a:rPr lang="tr-TR" sz="1800" dirty="0" err="1" smtClean="0"/>
              <a:t>Triadimenol</a:t>
            </a:r>
            <a:r>
              <a:rPr lang="tr-TR" sz="1800" dirty="0" err="1"/>
              <a:t>+Folpet</a:t>
            </a:r>
            <a:r>
              <a:rPr lang="tr-TR" sz="1800" dirty="0"/>
              <a:t> %1.5+%</a:t>
            </a:r>
            <a:r>
              <a:rPr lang="tr-TR" sz="1800" dirty="0" smtClean="0"/>
              <a:t>70 WP </a:t>
            </a:r>
            <a:r>
              <a:rPr lang="tr-TR" sz="1800" dirty="0"/>
              <a:t>	200 </a:t>
            </a:r>
            <a:r>
              <a:rPr lang="tr-TR" sz="1800" dirty="0" smtClean="0"/>
              <a:t>g Şaraplık </a:t>
            </a:r>
            <a:r>
              <a:rPr lang="tr-TR" sz="1800" dirty="0"/>
              <a:t>üzümde 42 </a:t>
            </a:r>
            <a:r>
              <a:rPr lang="tr-TR" sz="1800" dirty="0" smtClean="0"/>
              <a:t>Sofralık </a:t>
            </a:r>
            <a:r>
              <a:rPr lang="tr-TR" sz="1800" dirty="0"/>
              <a:t>üzümde </a:t>
            </a:r>
            <a:r>
              <a:rPr lang="tr-TR" sz="1800" dirty="0" smtClean="0"/>
              <a:t>10</a:t>
            </a:r>
            <a:endParaRPr lang="tr-TR" sz="1800" dirty="0"/>
          </a:p>
          <a:p>
            <a:r>
              <a:rPr lang="tr-TR" sz="1800" dirty="0" err="1"/>
              <a:t>Trifloxystrobin</a:t>
            </a:r>
            <a:r>
              <a:rPr lang="tr-TR" sz="1800" dirty="0"/>
              <a:t> 50 % 	WG 	10 g 	35 	</a:t>
            </a:r>
          </a:p>
          <a:p>
            <a:r>
              <a:rPr lang="tr-TR" sz="1800" dirty="0" err="1"/>
              <a:t>Triflumizole</a:t>
            </a:r>
            <a:r>
              <a:rPr lang="tr-TR" sz="1800" dirty="0"/>
              <a:t> 30 % 	WP 	30 g 	7 	</a:t>
            </a:r>
          </a:p>
          <a:p>
            <a:r>
              <a:rPr lang="de-DE" sz="1800" dirty="0" err="1"/>
              <a:t>Kükürt</a:t>
            </a:r>
            <a:r>
              <a:rPr lang="de-DE" sz="1800" dirty="0"/>
              <a:t> 800g/l 	SC 	400ml 	7 	</a:t>
            </a:r>
          </a:p>
          <a:p>
            <a:r>
              <a:rPr lang="it-IT" sz="1800" dirty="0"/>
              <a:t>Proquinazid </a:t>
            </a:r>
            <a:r>
              <a:rPr lang="it-IT" sz="1800" b="1" dirty="0"/>
              <a:t>2</a:t>
            </a:r>
            <a:r>
              <a:rPr lang="it-IT" sz="1800" dirty="0"/>
              <a:t>00g/l 	EC 	25 ml 	28 	</a:t>
            </a:r>
          </a:p>
          <a:p>
            <a:r>
              <a:rPr lang="en-US" sz="1800" dirty="0" err="1"/>
              <a:t>Thiophanate</a:t>
            </a:r>
            <a:r>
              <a:rPr lang="en-US" sz="1800" dirty="0"/>
              <a:t>-methyl %70 	</a:t>
            </a:r>
            <a:r>
              <a:rPr lang="en-US" sz="1800" dirty="0" smtClean="0"/>
              <a:t>WP</a:t>
            </a:r>
            <a:r>
              <a:rPr lang="tr-TR" sz="1800" dirty="0" smtClean="0"/>
              <a:t>/WG</a:t>
            </a:r>
            <a:r>
              <a:rPr lang="en-US" sz="1800" dirty="0" smtClean="0"/>
              <a:t> </a:t>
            </a:r>
            <a:r>
              <a:rPr lang="en-US" sz="1800" dirty="0"/>
              <a:t>	100 g 	14 	</a:t>
            </a:r>
          </a:p>
          <a:p>
            <a:r>
              <a:rPr lang="tr-TR" sz="1800" dirty="0"/>
              <a:t>Bakır Tuzları + </a:t>
            </a:r>
            <a:r>
              <a:rPr lang="tr-TR" sz="1800" dirty="0" err="1"/>
              <a:t>Mancozeb</a:t>
            </a:r>
            <a:r>
              <a:rPr lang="tr-TR" sz="1800" dirty="0"/>
              <a:t> + Kükürt 15+6+50 	WP 	800 g 	21 	</a:t>
            </a:r>
          </a:p>
          <a:p>
            <a:r>
              <a:rPr lang="tr-TR" sz="1800" dirty="0"/>
              <a:t>%58,5x10 9 fu/ml </a:t>
            </a:r>
            <a:r>
              <a:rPr lang="tr-TR" sz="1800" i="1" dirty="0" err="1">
                <a:solidFill>
                  <a:schemeClr val="accent1">
                    <a:lumMod val="75000"/>
                  </a:schemeClr>
                </a:solidFill>
              </a:rPr>
              <a:t>Ampolomyces</a:t>
            </a:r>
            <a:r>
              <a:rPr lang="tr-TR" sz="1800" i="1" dirty="0">
                <a:solidFill>
                  <a:schemeClr val="accent1">
                    <a:lumMod val="75000"/>
                  </a:schemeClr>
                </a:solidFill>
              </a:rPr>
              <a:t> </a:t>
            </a:r>
            <a:r>
              <a:rPr lang="tr-TR" sz="1800" i="1" dirty="0" err="1">
                <a:solidFill>
                  <a:schemeClr val="accent1">
                    <a:lumMod val="75000"/>
                  </a:schemeClr>
                </a:solidFill>
              </a:rPr>
              <a:t>quisqualis</a:t>
            </a:r>
            <a:r>
              <a:rPr lang="tr-TR" sz="1800" i="1" dirty="0">
                <a:solidFill>
                  <a:schemeClr val="accent1">
                    <a:lumMod val="75000"/>
                  </a:schemeClr>
                </a:solidFill>
              </a:rPr>
              <a:t> </a:t>
            </a:r>
            <a:r>
              <a:rPr lang="tr-TR" sz="1800" dirty="0" err="1"/>
              <a:t>isolat</a:t>
            </a:r>
            <a:r>
              <a:rPr lang="tr-TR" sz="1800" dirty="0"/>
              <a:t> M-10 	WG 	5 g </a:t>
            </a:r>
            <a:r>
              <a:rPr lang="tr-TR" sz="1800" dirty="0" smtClean="0"/>
              <a:t> </a:t>
            </a:r>
            <a:r>
              <a:rPr lang="tr-TR" sz="1800" dirty="0" smtClean="0">
                <a:solidFill>
                  <a:srgbClr val="00B050"/>
                </a:solidFill>
              </a:rPr>
              <a:t>AQ-10 </a:t>
            </a:r>
            <a:endParaRPr lang="tr-TR" sz="1800" dirty="0">
              <a:solidFill>
                <a:srgbClr val="00B050"/>
              </a:solidFill>
            </a:endParaRPr>
          </a:p>
          <a:p>
            <a:r>
              <a:rPr lang="en-US" sz="1800" dirty="0"/>
              <a:t>222.5g/l Tee Tree Oil 	700 ml 	</a:t>
            </a:r>
            <a:r>
              <a:rPr lang="tr-TR" sz="1800" dirty="0" err="1" smtClean="0">
                <a:solidFill>
                  <a:srgbClr val="00B050"/>
                </a:solidFill>
              </a:rPr>
              <a:t>Timorex</a:t>
            </a:r>
            <a:r>
              <a:rPr lang="tr-TR" sz="1800" dirty="0" smtClean="0">
                <a:solidFill>
                  <a:srgbClr val="00B050"/>
                </a:solidFill>
              </a:rPr>
              <a:t> Gold </a:t>
            </a:r>
            <a:r>
              <a:rPr lang="tr-TR" sz="1800" dirty="0" smtClean="0"/>
              <a:t>, Flogaz-2010</a:t>
            </a:r>
            <a:endParaRPr lang="en-US" sz="1800" dirty="0"/>
          </a:p>
          <a:p>
            <a:endParaRPr lang="tr-TR" sz="1800" dirty="0"/>
          </a:p>
        </p:txBody>
      </p:sp>
    </p:spTree>
    <p:extLst>
      <p:ext uri="{BB962C8B-B14F-4D97-AF65-F5344CB8AC3E}">
        <p14:creationId xmlns:p14="http://schemas.microsoft.com/office/powerpoint/2010/main" val="1682604478"/>
      </p:ext>
    </p:extLst>
  </p:cSld>
  <p:clrMapOvr>
    <a:masterClrMapping/>
  </p:clrMapOvr>
  <p:timing>
    <p:tnLst>
      <p:par>
        <p:cTn xmlns:p14="http://schemas.microsoft.com/office/powerpoint/2010/mai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00B0F0"/>
                </a:solidFill>
              </a:rPr>
              <a:t>4.2. BAĞ </a:t>
            </a:r>
            <a:r>
              <a:rPr lang="tr-TR" b="1" dirty="0">
                <a:solidFill>
                  <a:srgbClr val="00B0F0"/>
                </a:solidFill>
              </a:rPr>
              <a:t>MİLDİYÖSÜ </a:t>
            </a:r>
            <a:r>
              <a:rPr lang="tr-TR" dirty="0">
                <a:solidFill>
                  <a:srgbClr val="00B0F0"/>
                </a:solidFill>
              </a:rPr>
              <a:t/>
            </a:r>
            <a:br>
              <a:rPr lang="tr-TR" dirty="0">
                <a:solidFill>
                  <a:srgbClr val="00B0F0"/>
                </a:solidFill>
              </a:rPr>
            </a:br>
            <a:r>
              <a:rPr lang="tr-TR" dirty="0">
                <a:solidFill>
                  <a:srgbClr val="00B0F0"/>
                </a:solidFill>
              </a:rPr>
              <a:t>(</a:t>
            </a:r>
            <a:r>
              <a:rPr lang="tr-TR" i="1" dirty="0" err="1">
                <a:solidFill>
                  <a:srgbClr val="00B0F0"/>
                </a:solidFill>
              </a:rPr>
              <a:t>Plasmopara</a:t>
            </a:r>
            <a:r>
              <a:rPr lang="tr-TR" i="1" dirty="0">
                <a:solidFill>
                  <a:srgbClr val="00B0F0"/>
                </a:solidFill>
              </a:rPr>
              <a:t> </a:t>
            </a:r>
            <a:r>
              <a:rPr lang="tr-TR" i="1" dirty="0" err="1">
                <a:solidFill>
                  <a:srgbClr val="00B0F0"/>
                </a:solidFill>
              </a:rPr>
              <a:t>viticola</a:t>
            </a:r>
            <a:r>
              <a:rPr lang="tr-TR" dirty="0">
                <a:solidFill>
                  <a:srgbClr val="00B0F0"/>
                </a:solidFill>
              </a:rPr>
              <a:t>) </a:t>
            </a:r>
          </a:p>
        </p:txBody>
      </p:sp>
      <p:sp>
        <p:nvSpPr>
          <p:cNvPr id="6" name="Başlık 1"/>
          <p:cNvSpPr txBox="1">
            <a:spLocks/>
          </p:cNvSpPr>
          <p:nvPr/>
        </p:nvSpPr>
        <p:spPr>
          <a:xfrm>
            <a:off x="457200" y="1700808"/>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b="1" dirty="0">
              <a:solidFill>
                <a:srgbClr val="292934"/>
              </a:solidFill>
            </a:endParaRPr>
          </a:p>
        </p:txBody>
      </p:sp>
      <p:sp>
        <p:nvSpPr>
          <p:cNvPr id="7" name="İçerik Yer Tutucusu 2"/>
          <p:cNvSpPr>
            <a:spLocks noGrp="1"/>
          </p:cNvSpPr>
          <p:nvPr>
            <p:ph idx="1"/>
          </p:nvPr>
        </p:nvSpPr>
        <p:spPr>
          <a:xfrm>
            <a:off x="457200" y="2320280"/>
            <a:ext cx="8229600" cy="4637112"/>
          </a:xfrm>
        </p:spPr>
        <p:txBody>
          <a:bodyPr>
            <a:normAutofit fontScale="92500" lnSpcReduction="20000"/>
          </a:bodyPr>
          <a:lstStyle/>
          <a:p>
            <a:pPr marL="0" indent="0">
              <a:buNone/>
            </a:pPr>
            <a:r>
              <a:rPr lang="tr-TR" dirty="0" smtClean="0"/>
              <a:t>• </a:t>
            </a:r>
            <a:r>
              <a:rPr lang="tr-TR" dirty="0"/>
              <a:t>Hastalık asmanın tüm yeşil kısımlarında görülebilir. </a:t>
            </a:r>
            <a:r>
              <a:rPr lang="tr-TR" dirty="0">
                <a:solidFill>
                  <a:srgbClr val="0070C0"/>
                </a:solidFill>
              </a:rPr>
              <a:t>Sürgünler 25 cm iken hastalık görülmeye başlar. </a:t>
            </a:r>
          </a:p>
          <a:p>
            <a:pPr marL="0" indent="0">
              <a:buNone/>
            </a:pPr>
            <a:r>
              <a:rPr lang="tr-TR" dirty="0"/>
              <a:t>• </a:t>
            </a:r>
            <a:r>
              <a:rPr lang="tr-TR" dirty="0">
                <a:solidFill>
                  <a:srgbClr val="0070C0"/>
                </a:solidFill>
              </a:rPr>
              <a:t>Yaprakların üst yüzeyinde sarımtırak renkli tipik yağ lekeleri </a:t>
            </a:r>
            <a:r>
              <a:rPr lang="tr-TR" dirty="0"/>
              <a:t>meydana gelir, alt yüzeyinde de beyaz renkli mantar tabakası oluşur. Lekeler büyüdükçe ortaları kızarır ve dökülür. </a:t>
            </a:r>
          </a:p>
          <a:p>
            <a:pPr marL="0" indent="0">
              <a:buNone/>
            </a:pPr>
            <a:r>
              <a:rPr lang="tr-TR" dirty="0"/>
              <a:t>• </a:t>
            </a:r>
            <a:r>
              <a:rPr lang="tr-TR" dirty="0">
                <a:solidFill>
                  <a:srgbClr val="0070C0"/>
                </a:solidFill>
              </a:rPr>
              <a:t>Sürgünler üzerinde eliptik lekeler </a:t>
            </a:r>
            <a:r>
              <a:rPr lang="tr-TR" dirty="0"/>
              <a:t>meydana gelir. Şiddetli durumlarda sürgünler kurur. </a:t>
            </a:r>
          </a:p>
          <a:p>
            <a:pPr marL="0" indent="0">
              <a:buNone/>
            </a:pPr>
            <a:r>
              <a:rPr lang="tr-TR" dirty="0"/>
              <a:t>• Çiçek salkımlarında ise mantar tabakası her tarafını kaplayabilir, kısa zamanda kahverengiye dönüşüp kuruyarak dökülür. Olgun taneler hastalığa daha az duyarlıdır. </a:t>
            </a:r>
          </a:p>
          <a:p>
            <a:pPr marL="0" indent="0">
              <a:buNone/>
            </a:pPr>
            <a:r>
              <a:rPr lang="tr-TR" dirty="0"/>
              <a:t>• Taneler küçük iken hassas olup mantar tabakasından dolayı grimsi bir renk alır. </a:t>
            </a:r>
          </a:p>
          <a:p>
            <a:pPr marL="0" indent="0">
              <a:buNone/>
            </a:pPr>
            <a:r>
              <a:rPr lang="tr-TR" dirty="0"/>
              <a:t>• Beyaz çeşitlerde mat grimsi-yeşil, siyah çeşitlerde pembemsi kırmızıya </a:t>
            </a:r>
            <a:r>
              <a:rPr lang="tr-TR" dirty="0" smtClean="0"/>
              <a:t>döner</a:t>
            </a:r>
            <a:r>
              <a:rPr lang="tr-TR" dirty="0"/>
              <a:t>. </a:t>
            </a:r>
          </a:p>
          <a:p>
            <a:pPr marL="0" indent="0">
              <a:buNone/>
            </a:pPr>
            <a:r>
              <a:rPr lang="tr-TR" b="1" dirty="0"/>
              <a:t>Hastalığın Görüldüğü </a:t>
            </a:r>
            <a:r>
              <a:rPr lang="tr-TR" b="1" dirty="0" smtClean="0"/>
              <a:t>Bitkiler: </a:t>
            </a:r>
            <a:r>
              <a:rPr lang="tr-TR" dirty="0" smtClean="0"/>
              <a:t>Asma </a:t>
            </a:r>
            <a:endParaRPr lang="tr-TR" dirty="0"/>
          </a:p>
          <a:p>
            <a:pPr marL="0" indent="0">
              <a:buNone/>
            </a:pPr>
            <a:endParaRPr lang="tr-TR" dirty="0"/>
          </a:p>
        </p:txBody>
      </p:sp>
    </p:spTree>
    <p:extLst>
      <p:ext uri="{BB962C8B-B14F-4D97-AF65-F5344CB8AC3E}">
        <p14:creationId xmlns:p14="http://schemas.microsoft.com/office/powerpoint/2010/main" val="4115225747"/>
      </p:ext>
    </p:extLst>
  </p:cSld>
  <p:clrMapOvr>
    <a:masterClrMapping/>
  </p:clrMapOvr>
  <p:timing>
    <p:tnLst>
      <p:par>
        <p:cTn xmlns:p14="http://schemas.microsoft.com/office/powerpoint/2010/mai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Yöntemleri </a:t>
            </a:r>
            <a:endParaRPr lang="tr-TR" dirty="0">
              <a:solidFill>
                <a:srgbClr val="0070C0"/>
              </a:solidFill>
            </a:endParaRPr>
          </a:p>
        </p:txBody>
      </p:sp>
      <p:sp>
        <p:nvSpPr>
          <p:cNvPr id="3" name="İçerik Yer Tutucusu 2"/>
          <p:cNvSpPr>
            <a:spLocks noGrp="1"/>
          </p:cNvSpPr>
          <p:nvPr>
            <p:ph idx="1"/>
          </p:nvPr>
        </p:nvSpPr>
        <p:spPr>
          <a:xfrm>
            <a:off x="467544" y="1196752"/>
            <a:ext cx="8229600" cy="4741987"/>
          </a:xfrm>
        </p:spPr>
        <p:txBody>
          <a:bodyPr>
            <a:normAutofit/>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dirty="0"/>
              <a:t>• Hastalıklı sürgünler dipten kesilip </a:t>
            </a:r>
            <a:endParaRPr lang="tr-TR" dirty="0" smtClean="0"/>
          </a:p>
          <a:p>
            <a:pPr marL="0" indent="0">
              <a:buNone/>
            </a:pPr>
            <a:r>
              <a:rPr lang="tr-TR" dirty="0"/>
              <a:t> </a:t>
            </a:r>
            <a:r>
              <a:rPr lang="tr-TR" dirty="0" smtClean="0"/>
              <a:t>                                                   uzaklaştırılmalıdır</a:t>
            </a:r>
            <a:r>
              <a:rPr lang="tr-TR" dirty="0"/>
              <a:t>. </a:t>
            </a:r>
          </a:p>
          <a:p>
            <a:pPr marL="0" indent="0">
              <a:buNone/>
            </a:pPr>
            <a:r>
              <a:rPr lang="tr-TR" b="1" dirty="0"/>
              <a:t>• </a:t>
            </a:r>
            <a:r>
              <a:rPr lang="tr-TR" dirty="0"/>
              <a:t>Asmaların altı hastalıklı yapraklar ve </a:t>
            </a:r>
            <a:r>
              <a:rPr lang="tr-TR" dirty="0" smtClean="0"/>
              <a:t>yabancı</a:t>
            </a:r>
          </a:p>
          <a:p>
            <a:pPr marL="0" indent="0">
              <a:buNone/>
            </a:pPr>
            <a:r>
              <a:rPr lang="tr-TR" dirty="0"/>
              <a:t> </a:t>
            </a:r>
            <a:r>
              <a:rPr lang="tr-TR" dirty="0" smtClean="0"/>
              <a:t>                                       </a:t>
            </a:r>
            <a:r>
              <a:rPr lang="tr-TR" dirty="0"/>
              <a:t>otlardan temizlenmelidir. </a:t>
            </a:r>
          </a:p>
          <a:p>
            <a:pPr marL="0" indent="0">
              <a:buNone/>
            </a:pPr>
            <a:r>
              <a:rPr lang="tr-TR" b="1" dirty="0"/>
              <a:t>• </a:t>
            </a:r>
            <a:r>
              <a:rPr lang="tr-TR" dirty="0"/>
              <a:t>Lüzumundan fazla </a:t>
            </a:r>
            <a:r>
              <a:rPr lang="tr-TR" dirty="0" smtClean="0"/>
              <a:t>sulanmamalıdır.</a:t>
            </a:r>
            <a:endParaRPr lang="tr-TR" dirty="0"/>
          </a:p>
          <a:p>
            <a:pPr marL="0" indent="0">
              <a:buNone/>
            </a:pPr>
            <a:r>
              <a:rPr lang="tr-TR" b="1" dirty="0" smtClean="0"/>
              <a:t> </a:t>
            </a:r>
            <a:endParaRPr lang="tr-TR" dirty="0"/>
          </a:p>
          <a:p>
            <a:pPr marL="0" indent="0">
              <a:buNone/>
            </a:pPr>
            <a:endParaRPr lang="tr-TR" dirty="0"/>
          </a:p>
        </p:txBody>
      </p:sp>
    </p:spTree>
    <p:extLst>
      <p:ext uri="{BB962C8B-B14F-4D97-AF65-F5344CB8AC3E}">
        <p14:creationId xmlns:p14="http://schemas.microsoft.com/office/powerpoint/2010/main" val="175159248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Kimyasal Mücadele </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dirty="0" smtClean="0"/>
              <a:t>• </a:t>
            </a:r>
            <a:r>
              <a:rPr lang="tr-TR" dirty="0"/>
              <a:t>Birinci ilaçlama </a:t>
            </a:r>
            <a:r>
              <a:rPr lang="tr-TR" dirty="0">
                <a:solidFill>
                  <a:srgbClr val="0070C0"/>
                </a:solidFill>
              </a:rPr>
              <a:t>sürgünler 25–30 cm </a:t>
            </a:r>
            <a:r>
              <a:rPr lang="tr-TR" dirty="0" smtClean="0">
                <a:solidFill>
                  <a:srgbClr val="0070C0"/>
                </a:solidFill>
              </a:rPr>
              <a:t>uzunlukta</a:t>
            </a:r>
          </a:p>
          <a:p>
            <a:pPr marL="0" indent="0">
              <a:buNone/>
            </a:pPr>
            <a:r>
              <a:rPr lang="tr-TR" dirty="0">
                <a:solidFill>
                  <a:srgbClr val="0070C0"/>
                </a:solidFill>
              </a:rPr>
              <a:t> </a:t>
            </a:r>
            <a:r>
              <a:rPr lang="tr-TR" dirty="0" smtClean="0">
                <a:solidFill>
                  <a:srgbClr val="0070C0"/>
                </a:solidFill>
              </a:rPr>
              <a:t>                              </a:t>
            </a:r>
            <a:r>
              <a:rPr lang="tr-TR" dirty="0"/>
              <a:t>olunca</a:t>
            </a:r>
            <a:r>
              <a:rPr lang="tr-TR" dirty="0" smtClean="0"/>
              <a:t>,</a:t>
            </a:r>
          </a:p>
          <a:p>
            <a:pPr marL="0" indent="0">
              <a:buNone/>
            </a:pPr>
            <a:r>
              <a:rPr lang="tr-TR" dirty="0"/>
              <a:t> </a:t>
            </a:r>
            <a:r>
              <a:rPr lang="tr-TR" dirty="0" smtClean="0"/>
              <a:t>   </a:t>
            </a:r>
            <a:r>
              <a:rPr lang="tr-TR" dirty="0"/>
              <a:t>ikinci ve daha sonraki ilaçlamalar ilacın etki süresiyle günlük sıcaklık, yağış ortalaması nispi nem ve çiğ gibi meteorolojik etkenler hastalık için uygun koşullar oluşturduğunda yapılmalıdır. Hastalık etkenleri ortadan kalktığında ilaçlamalara son verilmelidir. </a:t>
            </a:r>
            <a:endParaRPr lang="tr-TR" dirty="0" smtClean="0"/>
          </a:p>
          <a:p>
            <a:pPr marL="0" indent="0">
              <a:buNone/>
            </a:pPr>
            <a:r>
              <a:rPr lang="tr-TR" dirty="0"/>
              <a:t> </a:t>
            </a:r>
            <a:r>
              <a:rPr lang="tr-TR" dirty="0" smtClean="0"/>
              <a:t>   Tahmin </a:t>
            </a:r>
            <a:r>
              <a:rPr lang="tr-TR" dirty="0"/>
              <a:t>ve uyarı istasyonlarının bulunduğu yörelerde ise ilaçlamalar için yapılacak anonslar dikkate alınmalıdır. </a:t>
            </a:r>
          </a:p>
        </p:txBody>
      </p:sp>
    </p:spTree>
    <p:extLst>
      <p:ext uri="{BB962C8B-B14F-4D97-AF65-F5344CB8AC3E}">
        <p14:creationId xmlns:p14="http://schemas.microsoft.com/office/powerpoint/2010/main" val="256269140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Kimyasal Mücadelede Kullanılacak İlaçlar ve Dozları</a:t>
            </a:r>
            <a:endParaRPr lang="tr-TR" dirty="0"/>
          </a:p>
        </p:txBody>
      </p:sp>
      <p:sp>
        <p:nvSpPr>
          <p:cNvPr id="3" name="İçerik Yer Tutucusu 2"/>
          <p:cNvSpPr>
            <a:spLocks noGrp="1"/>
          </p:cNvSpPr>
          <p:nvPr>
            <p:ph idx="1"/>
          </p:nvPr>
        </p:nvSpPr>
        <p:spPr/>
        <p:txBody>
          <a:bodyPr>
            <a:normAutofit fontScale="92500" lnSpcReduction="10000"/>
          </a:bodyPr>
          <a:lstStyle/>
          <a:p>
            <a:r>
              <a:rPr lang="tr-TR" sz="2000" dirty="0"/>
              <a:t>Bakır sülfat %25  Suda çözünün kristal %0.5lik Bordo Bulamacı</a:t>
            </a:r>
          </a:p>
          <a:p>
            <a:r>
              <a:rPr lang="tr-TR" sz="2000" dirty="0"/>
              <a:t>1. ilaçlama (500g Göztaşı + 250 g. Sönmemiş kireç) %1’lik Bordo Bulamacı</a:t>
            </a:r>
          </a:p>
          <a:p>
            <a:r>
              <a:rPr lang="tr-TR" sz="2000" dirty="0"/>
              <a:t>2. İlaçlama (1000g Göztaşı + 500g sönmemiş kireç) %1.5’luk Bordo Bulamacı </a:t>
            </a:r>
          </a:p>
          <a:p>
            <a:r>
              <a:rPr lang="tr-TR" sz="2000" dirty="0"/>
              <a:t>3. ilaçlama 1500. Göztaşı+ 750 g Sönmemiş Kireç 	21 	</a:t>
            </a:r>
            <a:endParaRPr lang="tr-TR" sz="2000" dirty="0" smtClean="0"/>
          </a:p>
          <a:p>
            <a:r>
              <a:rPr lang="tr-TR" sz="2000" dirty="0" smtClean="0"/>
              <a:t>Bakır </a:t>
            </a:r>
            <a:r>
              <a:rPr lang="tr-TR" sz="2000" dirty="0" err="1" smtClean="0"/>
              <a:t>tuzları+Mancozeb+Cymoxanil</a:t>
            </a:r>
            <a:r>
              <a:rPr lang="tr-TR" sz="2000" dirty="0" smtClean="0"/>
              <a:t>  %30+13.3+4  WP     300 g </a:t>
            </a:r>
          </a:p>
          <a:p>
            <a:pPr marL="0" indent="0">
              <a:buNone/>
            </a:pPr>
            <a:r>
              <a:rPr lang="tr-TR" sz="2000" dirty="0" smtClean="0"/>
              <a:t>                                                     </a:t>
            </a:r>
            <a:r>
              <a:rPr lang="tr-TR" sz="2000" dirty="0" err="1" smtClean="0">
                <a:solidFill>
                  <a:srgbClr val="FF0000"/>
                </a:solidFill>
              </a:rPr>
              <a:t>Tri-Miltox</a:t>
            </a:r>
            <a:r>
              <a:rPr lang="tr-TR" sz="2000" dirty="0" smtClean="0">
                <a:solidFill>
                  <a:srgbClr val="FF0000"/>
                </a:solidFill>
              </a:rPr>
              <a:t> </a:t>
            </a:r>
            <a:r>
              <a:rPr lang="tr-TR" sz="2000" dirty="0" err="1" smtClean="0">
                <a:solidFill>
                  <a:srgbClr val="FF0000"/>
                </a:solidFill>
              </a:rPr>
              <a:t>Max</a:t>
            </a:r>
            <a:r>
              <a:rPr lang="tr-TR" sz="2000" dirty="0" smtClean="0">
                <a:solidFill>
                  <a:srgbClr val="FF0000"/>
                </a:solidFill>
              </a:rPr>
              <a:t>.   </a:t>
            </a:r>
            <a:r>
              <a:rPr lang="tr-TR" sz="2000" dirty="0" smtClean="0"/>
              <a:t>Syngentha-2007</a:t>
            </a:r>
          </a:p>
          <a:p>
            <a:r>
              <a:rPr lang="tr-TR" sz="2000" dirty="0"/>
              <a:t>Bakır </a:t>
            </a:r>
            <a:r>
              <a:rPr lang="tr-TR" sz="2000" dirty="0" err="1"/>
              <a:t>tuzları+Mancozeb+Cymoxanil</a:t>
            </a:r>
            <a:r>
              <a:rPr lang="tr-TR" sz="2000" dirty="0"/>
              <a:t> </a:t>
            </a:r>
            <a:r>
              <a:rPr lang="tr-TR" sz="2000" dirty="0" smtClean="0"/>
              <a:t> %57.7+20+2.4  </a:t>
            </a:r>
            <a:r>
              <a:rPr lang="tr-TR" sz="2000" dirty="0"/>
              <a:t>WP  </a:t>
            </a:r>
            <a:r>
              <a:rPr lang="tr-TR" sz="2000" dirty="0" smtClean="0"/>
              <a:t>400 g</a:t>
            </a:r>
          </a:p>
          <a:p>
            <a:r>
              <a:rPr lang="tr-TR" sz="2000" dirty="0"/>
              <a:t>Bakır sülfat pendahidrat65.82 g/l 	SC 	50ml 	- 	</a:t>
            </a:r>
          </a:p>
          <a:p>
            <a:r>
              <a:rPr lang="tr-TR" sz="2000" dirty="0"/>
              <a:t>Bakır tuzları + </a:t>
            </a:r>
            <a:r>
              <a:rPr lang="tr-TR" sz="2000" dirty="0" err="1"/>
              <a:t>Mancozeb</a:t>
            </a:r>
            <a:r>
              <a:rPr lang="tr-TR" sz="2000" dirty="0"/>
              <a:t> ( %20 +%21) 	WP 	300g 	21 	</a:t>
            </a:r>
          </a:p>
          <a:p>
            <a:r>
              <a:rPr lang="tr-TR" sz="2000" dirty="0"/>
              <a:t>Yağ ve </a:t>
            </a:r>
            <a:r>
              <a:rPr lang="tr-TR" sz="2000" dirty="0" err="1"/>
              <a:t>Rosin</a:t>
            </a:r>
            <a:r>
              <a:rPr lang="tr-TR" sz="2000" dirty="0"/>
              <a:t> asitlerinin Bakır tuzları(51.4 g/l) 	EC 	200ml 	</a:t>
            </a:r>
            <a:r>
              <a:rPr lang="tr-TR" sz="2000" dirty="0" smtClean="0"/>
              <a:t>7</a:t>
            </a:r>
          </a:p>
          <a:p>
            <a:r>
              <a:rPr lang="tr-TR" sz="2000" dirty="0" smtClean="0"/>
              <a:t>Bazik Bakır Sülfat 193 g/L.     SC             500 g.</a:t>
            </a:r>
            <a:endParaRPr lang="tr-TR" sz="2000" dirty="0"/>
          </a:p>
          <a:p>
            <a:r>
              <a:rPr lang="tr-TR" sz="2000" dirty="0" err="1"/>
              <a:t>Captan</a:t>
            </a:r>
            <a:r>
              <a:rPr lang="tr-TR" sz="2000" dirty="0"/>
              <a:t> %50 	WP 	300 g 	3 	</a:t>
            </a:r>
          </a:p>
          <a:p>
            <a:r>
              <a:rPr lang="es-ES" sz="2000" dirty="0"/>
              <a:t>Captan 500 g/l 	FL 	300 ml 	3 	</a:t>
            </a:r>
            <a:endParaRPr lang="tr-TR" sz="2000" dirty="0"/>
          </a:p>
        </p:txBody>
      </p:sp>
    </p:spTree>
    <p:extLst>
      <p:ext uri="{BB962C8B-B14F-4D97-AF65-F5344CB8AC3E}">
        <p14:creationId xmlns:p14="http://schemas.microsoft.com/office/powerpoint/2010/main" val="35150153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sz="3100"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endParaRPr lang="tr-TR" dirty="0"/>
          </a:p>
          <a:p>
            <a:r>
              <a:rPr lang="tr-TR" dirty="0" err="1"/>
              <a:t>Azoxystrobin</a:t>
            </a:r>
            <a:r>
              <a:rPr lang="tr-TR" dirty="0"/>
              <a:t> 250 g/l 	SC 	75 ml 	</a:t>
            </a:r>
            <a:r>
              <a:rPr lang="tr-TR" dirty="0" smtClean="0"/>
              <a:t>21</a:t>
            </a:r>
          </a:p>
          <a:p>
            <a:r>
              <a:rPr lang="tr-TR" dirty="0" err="1" smtClean="0">
                <a:solidFill>
                  <a:srgbClr val="FF0000"/>
                </a:solidFill>
              </a:rPr>
              <a:t>Ametoctradin+Metiram</a:t>
            </a:r>
            <a:r>
              <a:rPr lang="tr-TR" dirty="0" smtClean="0">
                <a:solidFill>
                  <a:srgbClr val="FF0000"/>
                </a:solidFill>
              </a:rPr>
              <a:t> 12+44 %  WG          </a:t>
            </a:r>
            <a:r>
              <a:rPr lang="tr-TR" dirty="0" smtClean="0"/>
              <a:t>250 g. </a:t>
            </a:r>
            <a:r>
              <a:rPr lang="tr-TR" dirty="0"/>
              <a:t>	</a:t>
            </a:r>
            <a:r>
              <a:rPr lang="tr-TR" dirty="0" err="1" smtClean="0">
                <a:solidFill>
                  <a:srgbClr val="FF0000"/>
                </a:solidFill>
              </a:rPr>
              <a:t>Enervin</a:t>
            </a:r>
            <a:r>
              <a:rPr lang="tr-TR" dirty="0" smtClean="0"/>
              <a:t>, Basf-2012</a:t>
            </a:r>
            <a:endParaRPr lang="tr-TR" dirty="0"/>
          </a:p>
          <a:p>
            <a:r>
              <a:rPr lang="tr-TR" dirty="0"/>
              <a:t>Bakır kompleksi + </a:t>
            </a:r>
            <a:r>
              <a:rPr lang="tr-TR" dirty="0" err="1"/>
              <a:t>Mancozeb</a:t>
            </a:r>
            <a:r>
              <a:rPr lang="tr-TR" dirty="0"/>
              <a:t> (%21+20) 	WP 	300 g 	21 </a:t>
            </a:r>
            <a:endParaRPr lang="tr-TR" dirty="0" smtClean="0"/>
          </a:p>
          <a:p>
            <a:r>
              <a:rPr lang="tr-TR" dirty="0"/>
              <a:t>Bakır Hidroksit % </a:t>
            </a:r>
            <a:r>
              <a:rPr lang="tr-TR" dirty="0" smtClean="0"/>
              <a:t>30 </a:t>
            </a:r>
            <a:r>
              <a:rPr lang="tr-TR" dirty="0"/>
              <a:t>	DF 	150 g 	21</a:t>
            </a:r>
          </a:p>
          <a:p>
            <a:r>
              <a:rPr lang="tr-TR" dirty="0"/>
              <a:t>Bakır hidroksit %35 	DF 	175 g 	14 	</a:t>
            </a:r>
          </a:p>
          <a:p>
            <a:r>
              <a:rPr lang="tr-TR" dirty="0"/>
              <a:t>Bakır hidroksit %40 	DF 	250 g 	14 	</a:t>
            </a:r>
          </a:p>
          <a:p>
            <a:r>
              <a:rPr lang="tr-TR" dirty="0" smtClean="0"/>
              <a:t>Bakır </a:t>
            </a:r>
            <a:r>
              <a:rPr lang="tr-TR" dirty="0"/>
              <a:t>Kalsiyum </a:t>
            </a:r>
            <a:r>
              <a:rPr lang="tr-TR" dirty="0" err="1"/>
              <a:t>oksiklorür</a:t>
            </a:r>
            <a:r>
              <a:rPr lang="tr-TR" dirty="0"/>
              <a:t> %16 	WP 	</a:t>
            </a:r>
            <a:r>
              <a:rPr lang="tr-TR" dirty="0" smtClean="0"/>
              <a:t>700-1000-1300 </a:t>
            </a:r>
            <a:r>
              <a:rPr lang="tr-TR" dirty="0"/>
              <a:t>g. 	14 	</a:t>
            </a:r>
          </a:p>
          <a:p>
            <a:r>
              <a:rPr lang="tr-TR" dirty="0"/>
              <a:t>Bakır kalsiyum sülfat %20 	WP 	</a:t>
            </a:r>
            <a:r>
              <a:rPr lang="tr-TR" dirty="0" smtClean="0"/>
              <a:t>500g–750-1250 </a:t>
            </a:r>
            <a:r>
              <a:rPr lang="tr-TR" dirty="0"/>
              <a:t>g 	14 	</a:t>
            </a:r>
          </a:p>
          <a:p>
            <a:r>
              <a:rPr lang="tr-TR" dirty="0"/>
              <a:t>Bakır kalsiyum sülfat % </a:t>
            </a:r>
            <a:r>
              <a:rPr lang="tr-TR" dirty="0" smtClean="0"/>
              <a:t>37g/L </a:t>
            </a:r>
            <a:r>
              <a:rPr lang="tr-TR" dirty="0"/>
              <a:t>	</a:t>
            </a:r>
            <a:r>
              <a:rPr lang="tr-TR" dirty="0" smtClean="0"/>
              <a:t>SC </a:t>
            </a:r>
            <a:r>
              <a:rPr lang="tr-TR" dirty="0"/>
              <a:t>	</a:t>
            </a:r>
            <a:r>
              <a:rPr lang="tr-TR" dirty="0" smtClean="0"/>
              <a:t>400-600 g    </a:t>
            </a:r>
            <a:r>
              <a:rPr lang="tr-TR" dirty="0"/>
              <a:t>	14 </a:t>
            </a:r>
            <a:endParaRPr lang="tr-TR" dirty="0" smtClean="0"/>
          </a:p>
          <a:p>
            <a:r>
              <a:rPr lang="tr-TR" dirty="0"/>
              <a:t>Bakır kalsiyum sülfat </a:t>
            </a:r>
            <a:r>
              <a:rPr lang="tr-TR" dirty="0" smtClean="0"/>
              <a:t>100 g/L </a:t>
            </a:r>
            <a:r>
              <a:rPr lang="tr-TR" dirty="0"/>
              <a:t>	SC 	400-600 g    	14 </a:t>
            </a:r>
            <a:r>
              <a:rPr lang="tr-TR" dirty="0" smtClean="0"/>
              <a:t> </a:t>
            </a:r>
          </a:p>
          <a:p>
            <a:r>
              <a:rPr lang="tr-TR" dirty="0"/>
              <a:t>Bakır kalsiyum sülfat </a:t>
            </a:r>
            <a:r>
              <a:rPr lang="tr-TR" dirty="0" smtClean="0"/>
              <a:t>%12+30 </a:t>
            </a:r>
            <a:r>
              <a:rPr lang="tr-TR" dirty="0"/>
              <a:t>	</a:t>
            </a:r>
            <a:r>
              <a:rPr lang="tr-TR" dirty="0" smtClean="0"/>
              <a:t>WP </a:t>
            </a:r>
            <a:r>
              <a:rPr lang="tr-TR" dirty="0"/>
              <a:t>	</a:t>
            </a:r>
            <a:r>
              <a:rPr lang="tr-TR" dirty="0" smtClean="0"/>
              <a:t>300 </a:t>
            </a:r>
            <a:r>
              <a:rPr lang="tr-TR" dirty="0"/>
              <a:t>g    	14 </a:t>
            </a:r>
            <a:r>
              <a:rPr lang="tr-TR" dirty="0" smtClean="0"/>
              <a:t>	</a:t>
            </a:r>
          </a:p>
          <a:p>
            <a:r>
              <a:rPr lang="pt-BR" dirty="0" smtClean="0"/>
              <a:t>Bordo Bulamacı + Mancozeb %12 + %30 	WG 	300 g 	21 	</a:t>
            </a:r>
          </a:p>
          <a:p>
            <a:pPr marL="0" indent="0">
              <a:buNone/>
            </a:pPr>
            <a:endParaRPr lang="tr-TR" dirty="0"/>
          </a:p>
        </p:txBody>
      </p:sp>
    </p:spTree>
    <p:extLst>
      <p:ext uri="{BB962C8B-B14F-4D97-AF65-F5344CB8AC3E}">
        <p14:creationId xmlns:p14="http://schemas.microsoft.com/office/powerpoint/2010/main" val="400194516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25000" lnSpcReduction="20000"/>
          </a:bodyPr>
          <a:lstStyle/>
          <a:p>
            <a:endParaRPr lang="tr-TR" dirty="0"/>
          </a:p>
          <a:p>
            <a:pPr marL="0" indent="0">
              <a:buNone/>
            </a:pPr>
            <a:endParaRPr lang="tr-TR" sz="8000" dirty="0" smtClean="0"/>
          </a:p>
          <a:p>
            <a:pPr marL="0" indent="0">
              <a:buNone/>
            </a:pPr>
            <a:r>
              <a:rPr lang="tr-TR" sz="8000" dirty="0" err="1" smtClean="0"/>
              <a:t>Iprovalicarb</a:t>
            </a:r>
            <a:r>
              <a:rPr lang="tr-TR" sz="8000" dirty="0" smtClean="0"/>
              <a:t> </a:t>
            </a:r>
            <a:r>
              <a:rPr lang="tr-TR" sz="8000" dirty="0"/>
              <a:t>+ </a:t>
            </a:r>
            <a:r>
              <a:rPr lang="tr-TR" sz="8000" dirty="0" err="1"/>
              <a:t>Propineb</a:t>
            </a:r>
            <a:r>
              <a:rPr lang="tr-TR" sz="8000" dirty="0"/>
              <a:t> %5.5 + %61.3 	WP 	225 </a:t>
            </a:r>
            <a:r>
              <a:rPr lang="tr-TR" sz="8000" dirty="0" smtClean="0"/>
              <a:t>  28  </a:t>
            </a:r>
            <a:r>
              <a:rPr lang="tr-TR" sz="8000" dirty="0" err="1" smtClean="0">
                <a:solidFill>
                  <a:srgbClr val="FF0000"/>
                </a:solidFill>
              </a:rPr>
              <a:t>Melody</a:t>
            </a:r>
            <a:r>
              <a:rPr lang="tr-TR" sz="8000" dirty="0" smtClean="0">
                <a:solidFill>
                  <a:srgbClr val="FF0000"/>
                </a:solidFill>
              </a:rPr>
              <a:t> </a:t>
            </a:r>
            <a:r>
              <a:rPr lang="tr-TR" sz="8000" dirty="0" err="1" smtClean="0">
                <a:solidFill>
                  <a:srgbClr val="FF0000"/>
                </a:solidFill>
              </a:rPr>
              <a:t>Duo</a:t>
            </a:r>
            <a:r>
              <a:rPr lang="tr-TR" sz="8000" dirty="0" smtClean="0">
                <a:solidFill>
                  <a:srgbClr val="FF0000"/>
                </a:solidFill>
              </a:rPr>
              <a:t>, </a:t>
            </a:r>
            <a:r>
              <a:rPr lang="tr-TR" sz="8000" dirty="0" err="1" smtClean="0"/>
              <a:t>Mancozeb</a:t>
            </a:r>
            <a:r>
              <a:rPr lang="tr-TR" sz="8000" dirty="0" smtClean="0"/>
              <a:t> </a:t>
            </a:r>
            <a:r>
              <a:rPr lang="tr-TR" sz="8000" dirty="0"/>
              <a:t>%72 	WP 	200g 	21 	</a:t>
            </a:r>
          </a:p>
          <a:p>
            <a:pPr marL="0" indent="0">
              <a:buNone/>
            </a:pPr>
            <a:endParaRPr lang="tr-TR" sz="8000" dirty="0" smtClean="0"/>
          </a:p>
          <a:p>
            <a:pPr marL="0" indent="0">
              <a:buNone/>
            </a:pPr>
            <a:r>
              <a:rPr lang="tr-TR" sz="8000" dirty="0" err="1" smtClean="0"/>
              <a:t>Mancozeb</a:t>
            </a:r>
            <a:r>
              <a:rPr lang="tr-TR" sz="8000" dirty="0" smtClean="0"/>
              <a:t> 455 g/L         SC            450 g</a:t>
            </a:r>
            <a:r>
              <a:rPr lang="tr-TR" sz="8000" dirty="0"/>
              <a:t>	</a:t>
            </a:r>
            <a:endParaRPr lang="tr-TR" sz="8000" dirty="0" smtClean="0"/>
          </a:p>
          <a:p>
            <a:pPr marL="0" indent="0">
              <a:buNone/>
            </a:pPr>
            <a:r>
              <a:rPr lang="tr-TR" sz="8000" dirty="0" err="1" smtClean="0"/>
              <a:t>Mancozeb+Benalaxy-M</a:t>
            </a:r>
            <a:r>
              <a:rPr lang="tr-TR" sz="8000" dirty="0" smtClean="0"/>
              <a:t>  %65+4        WG           250 g</a:t>
            </a:r>
          </a:p>
          <a:p>
            <a:pPr marL="0" indent="0">
              <a:buNone/>
            </a:pPr>
            <a:r>
              <a:rPr lang="tr-TR" sz="8000" dirty="0" err="1" smtClean="0"/>
              <a:t>Mandipromamid+Mancozeb</a:t>
            </a:r>
            <a:r>
              <a:rPr lang="tr-TR" sz="8000" dirty="0" smtClean="0"/>
              <a:t> %5+60  WP         250 g       </a:t>
            </a:r>
            <a:r>
              <a:rPr lang="tr-TR" sz="8000" dirty="0" err="1" smtClean="0">
                <a:solidFill>
                  <a:srgbClr val="FF0000"/>
                </a:solidFill>
              </a:rPr>
              <a:t>Fergado</a:t>
            </a:r>
            <a:r>
              <a:rPr lang="tr-TR" sz="8000" dirty="0" smtClean="0">
                <a:solidFill>
                  <a:srgbClr val="FF0000"/>
                </a:solidFill>
              </a:rPr>
              <a:t> MZ</a:t>
            </a:r>
            <a:r>
              <a:rPr lang="tr-TR" sz="8000" dirty="0" smtClean="0"/>
              <a:t>, </a:t>
            </a:r>
          </a:p>
          <a:p>
            <a:pPr marL="0" indent="0">
              <a:buNone/>
            </a:pPr>
            <a:endParaRPr lang="tr-TR" sz="8000" dirty="0" smtClean="0">
              <a:solidFill>
                <a:srgbClr val="FF0000"/>
              </a:solidFill>
            </a:endParaRPr>
          </a:p>
          <a:p>
            <a:pPr marL="0" indent="0">
              <a:buNone/>
            </a:pPr>
            <a:r>
              <a:rPr lang="tr-TR" sz="8000" dirty="0" err="1" smtClean="0">
                <a:solidFill>
                  <a:srgbClr val="FF0000"/>
                </a:solidFill>
              </a:rPr>
              <a:t>Phosphorous</a:t>
            </a:r>
            <a:r>
              <a:rPr lang="tr-TR" sz="8000" dirty="0" smtClean="0">
                <a:solidFill>
                  <a:srgbClr val="FF0000"/>
                </a:solidFill>
              </a:rPr>
              <a:t> </a:t>
            </a:r>
            <a:r>
              <a:rPr lang="tr-TR" sz="8000" dirty="0" err="1">
                <a:solidFill>
                  <a:srgbClr val="FF0000"/>
                </a:solidFill>
              </a:rPr>
              <a:t>acid</a:t>
            </a:r>
            <a:r>
              <a:rPr lang="tr-TR" sz="8000" dirty="0">
                <a:solidFill>
                  <a:srgbClr val="FF0000"/>
                </a:solidFill>
              </a:rPr>
              <a:t> 400 g/l 	SL 	400 ml 	- </a:t>
            </a:r>
            <a:r>
              <a:rPr lang="tr-TR" sz="8000" dirty="0" smtClean="0">
                <a:solidFill>
                  <a:srgbClr val="FF0000"/>
                </a:solidFill>
              </a:rPr>
              <a:t>EU Yasak</a:t>
            </a:r>
            <a:r>
              <a:rPr lang="tr-TR" sz="8000" dirty="0"/>
              <a:t>	</a:t>
            </a:r>
          </a:p>
          <a:p>
            <a:pPr marL="0" indent="0">
              <a:buNone/>
            </a:pPr>
            <a:r>
              <a:rPr lang="pl-PL" sz="8000" dirty="0"/>
              <a:t>Propineb %70 	WP 	200 g 	28 	</a:t>
            </a:r>
          </a:p>
          <a:p>
            <a:pPr marL="0" indent="0">
              <a:buNone/>
            </a:pPr>
            <a:r>
              <a:rPr lang="tr-TR" sz="8000" dirty="0" err="1"/>
              <a:t>Pyraclostrobin</a:t>
            </a:r>
            <a:r>
              <a:rPr lang="tr-TR" sz="8000" dirty="0"/>
              <a:t> + </a:t>
            </a:r>
            <a:r>
              <a:rPr lang="tr-TR" sz="8000" dirty="0" err="1"/>
              <a:t>Metiram</a:t>
            </a:r>
            <a:r>
              <a:rPr lang="tr-TR" sz="8000" dirty="0"/>
              <a:t> %5 + %55 	WG 	200 g 	28 </a:t>
            </a:r>
            <a:r>
              <a:rPr lang="tr-TR" sz="8000" dirty="0" smtClean="0"/>
              <a:t> </a:t>
            </a:r>
            <a:r>
              <a:rPr lang="tr-TR" sz="8000" dirty="0" err="1" smtClean="0">
                <a:solidFill>
                  <a:srgbClr val="FF0000"/>
                </a:solidFill>
              </a:rPr>
              <a:t>Cabrio</a:t>
            </a:r>
            <a:r>
              <a:rPr lang="tr-TR" sz="8000" dirty="0" smtClean="0">
                <a:solidFill>
                  <a:srgbClr val="FF0000"/>
                </a:solidFill>
              </a:rPr>
              <a:t> TR</a:t>
            </a:r>
            <a:r>
              <a:rPr lang="tr-TR" sz="8000" dirty="0" smtClean="0"/>
              <a:t>, </a:t>
            </a:r>
          </a:p>
          <a:p>
            <a:pPr marL="0" indent="0">
              <a:buNone/>
            </a:pPr>
            <a:r>
              <a:rPr lang="pt-BR" sz="8000" dirty="0" smtClean="0"/>
              <a:t>Zoxamide </a:t>
            </a:r>
            <a:r>
              <a:rPr lang="pt-BR" sz="8000" dirty="0"/>
              <a:t>+ Mancozeb %8.3 + %</a:t>
            </a:r>
            <a:r>
              <a:rPr lang="pt-BR" sz="8000" dirty="0" smtClean="0"/>
              <a:t>66.7</a:t>
            </a:r>
            <a:r>
              <a:rPr lang="tr-TR" sz="8000" dirty="0" smtClean="0"/>
              <a:t>   </a:t>
            </a:r>
            <a:r>
              <a:rPr lang="pt-BR" sz="8000" dirty="0" smtClean="0"/>
              <a:t>WG </a:t>
            </a:r>
            <a:r>
              <a:rPr lang="pt-BR" sz="8000" dirty="0"/>
              <a:t>	180 	21 </a:t>
            </a:r>
            <a:r>
              <a:rPr lang="tr-TR" sz="8000" dirty="0" smtClean="0"/>
              <a:t> </a:t>
            </a:r>
            <a:r>
              <a:rPr lang="tr-TR" sz="8000" dirty="0" err="1" smtClean="0">
                <a:solidFill>
                  <a:srgbClr val="FF0000"/>
                </a:solidFill>
              </a:rPr>
              <a:t>Electis</a:t>
            </a:r>
            <a:r>
              <a:rPr lang="tr-TR" sz="8000" dirty="0" smtClean="0">
                <a:solidFill>
                  <a:srgbClr val="FF0000"/>
                </a:solidFill>
              </a:rPr>
              <a:t> </a:t>
            </a:r>
            <a:r>
              <a:rPr lang="tr-TR" sz="8000" dirty="0" smtClean="0"/>
              <a:t>75 WG, </a:t>
            </a:r>
          </a:p>
          <a:p>
            <a:pPr marL="0" indent="0">
              <a:buNone/>
            </a:pPr>
            <a:r>
              <a:rPr lang="tr-TR" sz="6200" dirty="0"/>
              <a:t>	</a:t>
            </a:r>
          </a:p>
          <a:p>
            <a:pPr marL="0" indent="0">
              <a:buNone/>
            </a:pPr>
            <a:endParaRPr lang="tr-TR" dirty="0"/>
          </a:p>
        </p:txBody>
      </p:sp>
    </p:spTree>
    <p:extLst>
      <p:ext uri="{BB962C8B-B14F-4D97-AF65-F5344CB8AC3E}">
        <p14:creationId xmlns:p14="http://schemas.microsoft.com/office/powerpoint/2010/main" val="397545224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B0F0"/>
                </a:solidFill>
              </a:rPr>
              <a:t>4.3. Bağ </a:t>
            </a:r>
            <a:r>
              <a:rPr lang="tr-TR" b="1" dirty="0" err="1" smtClean="0">
                <a:solidFill>
                  <a:srgbClr val="00B0F0"/>
                </a:solidFill>
              </a:rPr>
              <a:t>Antraknozu</a:t>
            </a:r>
            <a:r>
              <a:rPr lang="tr-TR" dirty="0">
                <a:solidFill>
                  <a:srgbClr val="0070C0"/>
                </a:solidFill>
              </a:rPr>
              <a:t/>
            </a:r>
            <a:br>
              <a:rPr lang="tr-TR" dirty="0">
                <a:solidFill>
                  <a:srgbClr val="0070C0"/>
                </a:solidFill>
              </a:rPr>
            </a:br>
            <a:r>
              <a:rPr lang="tr-TR" dirty="0" smtClean="0">
                <a:solidFill>
                  <a:srgbClr val="FF0000"/>
                </a:solidFill>
              </a:rPr>
              <a:t>(</a:t>
            </a:r>
            <a:r>
              <a:rPr lang="tr-TR" i="1" dirty="0" err="1">
                <a:solidFill>
                  <a:srgbClr val="FF0000"/>
                </a:solidFill>
              </a:rPr>
              <a:t>Elsinoe</a:t>
            </a:r>
            <a:r>
              <a:rPr lang="tr-TR" i="1" dirty="0">
                <a:solidFill>
                  <a:srgbClr val="FF0000"/>
                </a:solidFill>
              </a:rPr>
              <a:t> </a:t>
            </a:r>
            <a:r>
              <a:rPr lang="tr-TR" i="1" dirty="0" err="1">
                <a:solidFill>
                  <a:srgbClr val="FF0000"/>
                </a:solidFill>
              </a:rPr>
              <a:t>ampelina</a:t>
            </a:r>
            <a:r>
              <a:rPr lang="tr-TR" dirty="0">
                <a:solidFill>
                  <a:srgbClr val="FF0000"/>
                </a:solidFill>
              </a:rPr>
              <a:t>) </a:t>
            </a:r>
          </a:p>
        </p:txBody>
      </p:sp>
      <p:sp>
        <p:nvSpPr>
          <p:cNvPr id="7" name="Başlık 1"/>
          <p:cNvSpPr txBox="1">
            <a:spLocks/>
          </p:cNvSpPr>
          <p:nvPr/>
        </p:nvSpPr>
        <p:spPr>
          <a:xfrm>
            <a:off x="457200" y="1821160"/>
            <a:ext cx="8229600" cy="47126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Belirtileri </a:t>
            </a:r>
            <a:endParaRPr lang="tr-TR" sz="2800" dirty="0">
              <a:solidFill>
                <a:srgbClr val="292934"/>
              </a:solidFill>
            </a:endParaRPr>
          </a:p>
        </p:txBody>
      </p:sp>
      <p:sp>
        <p:nvSpPr>
          <p:cNvPr id="8" name="İçerik Yer Tutucusu 2"/>
          <p:cNvSpPr>
            <a:spLocks noGrp="1"/>
          </p:cNvSpPr>
          <p:nvPr>
            <p:ph idx="1"/>
          </p:nvPr>
        </p:nvSpPr>
        <p:spPr>
          <a:xfrm>
            <a:off x="457200" y="2368624"/>
            <a:ext cx="8229600" cy="4876800"/>
          </a:xfrm>
        </p:spPr>
        <p:txBody>
          <a:bodyPr>
            <a:normAutofit fontScale="85000" lnSpcReduction="20000"/>
          </a:bodyPr>
          <a:lstStyle/>
          <a:p>
            <a:pPr marL="0" indent="0">
              <a:buNone/>
            </a:pPr>
            <a:r>
              <a:rPr lang="tr-TR" dirty="0" smtClean="0"/>
              <a:t>• </a:t>
            </a:r>
            <a:r>
              <a:rPr lang="tr-TR" dirty="0"/>
              <a:t>Etmen asmanın tüm yeşil kısımlarını hastalandırırsa da </a:t>
            </a:r>
            <a:r>
              <a:rPr lang="tr-TR" dirty="0">
                <a:solidFill>
                  <a:srgbClr val="0070C0"/>
                </a:solidFill>
              </a:rPr>
              <a:t>en çok yeni sürgünlerde ve salkımlarda </a:t>
            </a:r>
            <a:r>
              <a:rPr lang="tr-TR" dirty="0"/>
              <a:t>görülür. </a:t>
            </a:r>
          </a:p>
          <a:p>
            <a:pPr marL="0" indent="0">
              <a:buNone/>
            </a:pPr>
            <a:r>
              <a:rPr lang="tr-TR" dirty="0">
                <a:solidFill>
                  <a:srgbClr val="0070C0"/>
                </a:solidFill>
              </a:rPr>
              <a:t>Yapraklarda önce küçük, gayri muntazam lekeler oluşur</a:t>
            </a:r>
            <a:r>
              <a:rPr lang="tr-TR" dirty="0"/>
              <a:t>, daha sonra bunların </a:t>
            </a:r>
            <a:r>
              <a:rPr lang="tr-TR" dirty="0">
                <a:solidFill>
                  <a:srgbClr val="0070C0"/>
                </a:solidFill>
              </a:rPr>
              <a:t>merkezleri gri,</a:t>
            </a:r>
            <a:r>
              <a:rPr lang="tr-TR" dirty="0"/>
              <a:t> kenarları koyu kahverengileşir. Mevsim sonunda lekelerin </a:t>
            </a:r>
            <a:r>
              <a:rPr lang="tr-TR" dirty="0">
                <a:solidFill>
                  <a:srgbClr val="0070C0"/>
                </a:solidFill>
              </a:rPr>
              <a:t>orta kısmı genellikle delinir. </a:t>
            </a:r>
          </a:p>
          <a:p>
            <a:pPr marL="0" indent="0">
              <a:buNone/>
            </a:pPr>
            <a:r>
              <a:rPr lang="tr-TR" dirty="0"/>
              <a:t>• </a:t>
            </a:r>
            <a:r>
              <a:rPr lang="tr-TR" dirty="0">
                <a:solidFill>
                  <a:srgbClr val="0070C0"/>
                </a:solidFill>
              </a:rPr>
              <a:t>Sürgünlerde lekeler</a:t>
            </a:r>
            <a:r>
              <a:rPr lang="tr-TR" dirty="0"/>
              <a:t>, önce açık kahverengi ve yuvarlaktır, sonra uzayarak </a:t>
            </a:r>
            <a:r>
              <a:rPr lang="tr-TR" dirty="0">
                <a:solidFill>
                  <a:srgbClr val="0070C0"/>
                </a:solidFill>
              </a:rPr>
              <a:t>elips şeklini alır ve hafifçe çökerler</a:t>
            </a:r>
            <a:r>
              <a:rPr lang="tr-TR" dirty="0"/>
              <a:t>. Lekelerin kenarlarındaki doku biraz kabarık koyu renkli, orta kısmı ise gri renklidir. Daha yaşlı sürgünlerdeki lekeler irileşir, orta kısmı çatlayıp çöküntü yaptığından kanser görünüşü alır. </a:t>
            </a:r>
          </a:p>
          <a:p>
            <a:pPr marL="0" indent="0">
              <a:buNone/>
            </a:pPr>
            <a:r>
              <a:rPr lang="tr-TR" dirty="0"/>
              <a:t>• </a:t>
            </a:r>
            <a:r>
              <a:rPr lang="tr-TR" dirty="0">
                <a:solidFill>
                  <a:srgbClr val="0070C0"/>
                </a:solidFill>
              </a:rPr>
              <a:t>Tanelerdeki lekelere “Kuş Gözü” denir</a:t>
            </a:r>
            <a:r>
              <a:rPr lang="tr-TR" dirty="0"/>
              <a:t>. Bu lekelerin </a:t>
            </a:r>
            <a:r>
              <a:rPr lang="tr-TR" dirty="0">
                <a:solidFill>
                  <a:srgbClr val="0070C0"/>
                </a:solidFill>
              </a:rPr>
              <a:t>merkezi gri </a:t>
            </a:r>
            <a:r>
              <a:rPr lang="tr-TR" dirty="0"/>
              <a:t>olup, </a:t>
            </a:r>
            <a:r>
              <a:rPr lang="tr-TR" dirty="0">
                <a:solidFill>
                  <a:srgbClr val="0070C0"/>
                </a:solidFill>
              </a:rPr>
              <a:t>kırmızımsı kahve renkli bir kuşakla </a:t>
            </a:r>
            <a:r>
              <a:rPr lang="tr-TR" dirty="0"/>
              <a:t>çevrilmiştir. Bu lekelerin altındaki </a:t>
            </a:r>
          </a:p>
          <a:p>
            <a:pPr marL="0" indent="0">
              <a:buNone/>
            </a:pPr>
            <a:r>
              <a:rPr lang="tr-TR" dirty="0"/>
              <a:t>hücreler kurur ve sertleşir, civardaki dokular gelişmeye devam ettiği için bozuk şekilli bir tane teşekkül eder. </a:t>
            </a:r>
            <a:endParaRPr lang="tr-TR" dirty="0" smtClean="0"/>
          </a:p>
          <a:p>
            <a:pPr marL="0" indent="0">
              <a:buNone/>
            </a:pPr>
            <a:endParaRPr lang="tr-TR" b="1" dirty="0" smtClean="0"/>
          </a:p>
          <a:p>
            <a:pPr marL="0" indent="0">
              <a:buNone/>
            </a:pPr>
            <a:r>
              <a:rPr lang="tr-TR" b="1" dirty="0" smtClean="0"/>
              <a:t>Hastalığın </a:t>
            </a:r>
            <a:r>
              <a:rPr lang="tr-TR" b="1" dirty="0"/>
              <a:t>Görüldüğü </a:t>
            </a:r>
            <a:r>
              <a:rPr lang="tr-TR" b="1" dirty="0" smtClean="0"/>
              <a:t>Bitkiler: </a:t>
            </a:r>
            <a:r>
              <a:rPr lang="tr-TR" dirty="0" smtClean="0"/>
              <a:t>Asma </a:t>
            </a:r>
            <a:endParaRPr lang="tr-TR" dirty="0"/>
          </a:p>
          <a:p>
            <a:pPr marL="0" indent="0">
              <a:buNone/>
            </a:pPr>
            <a:r>
              <a:rPr lang="tr-TR" dirty="0" smtClean="0"/>
              <a:t> </a:t>
            </a:r>
            <a:endParaRPr lang="tr-TR" dirty="0"/>
          </a:p>
          <a:p>
            <a:endParaRPr lang="tr-TR" dirty="0"/>
          </a:p>
        </p:txBody>
      </p:sp>
    </p:spTree>
    <p:extLst>
      <p:ext uri="{BB962C8B-B14F-4D97-AF65-F5344CB8AC3E}">
        <p14:creationId xmlns:p14="http://schemas.microsoft.com/office/powerpoint/2010/main" val="18027081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a:t>
            </a:r>
            <a:r>
              <a:rPr lang="tr-TR" b="1" dirty="0" smtClean="0">
                <a:solidFill>
                  <a:srgbClr val="0070C0"/>
                </a:solidFill>
              </a:rPr>
              <a:t>Yöntemleri</a:t>
            </a:r>
            <a:endParaRPr lang="tr-TR" dirty="0">
              <a:solidFill>
                <a:srgbClr val="0070C0"/>
              </a:solidFill>
            </a:endParaRPr>
          </a:p>
        </p:txBody>
      </p:sp>
      <p:sp>
        <p:nvSpPr>
          <p:cNvPr id="3" name="İçerik Yer Tutucusu 2"/>
          <p:cNvSpPr>
            <a:spLocks noGrp="1"/>
          </p:cNvSpPr>
          <p:nvPr>
            <p:ph idx="1"/>
          </p:nvPr>
        </p:nvSpPr>
        <p:spPr/>
        <p:txBody>
          <a:bodyPr>
            <a:normAutofit fontScale="85000" lnSpcReduction="20000"/>
          </a:bodyPr>
          <a:lstStyle/>
          <a:p>
            <a:pPr marL="0" indent="0">
              <a:buNone/>
            </a:pPr>
            <a:r>
              <a:rPr lang="tr-TR" b="1" dirty="0" smtClean="0"/>
              <a:t>Kültürel </a:t>
            </a:r>
            <a:r>
              <a:rPr lang="tr-TR" b="1" dirty="0"/>
              <a:t>Önlemler </a:t>
            </a:r>
            <a:endParaRPr lang="tr-TR" dirty="0"/>
          </a:p>
          <a:p>
            <a:pPr marL="0" indent="0">
              <a:buNone/>
            </a:pPr>
            <a:r>
              <a:rPr lang="tr-TR" dirty="0"/>
              <a:t>• Kış budaması sırasında, asmalar üzerindeki </a:t>
            </a:r>
            <a:r>
              <a:rPr lang="tr-TR" dirty="0">
                <a:solidFill>
                  <a:srgbClr val="0070C0"/>
                </a:solidFill>
              </a:rPr>
              <a:t>hastalıklı çubuklar </a:t>
            </a:r>
            <a:r>
              <a:rPr lang="tr-TR" dirty="0"/>
              <a:t>dikkatle seçilerek budanmalı ve bağdan uzaklaştırılarak yere dökülmüş hastalıklı bitki artıkları ile birlikte imha edilmelidir. </a:t>
            </a:r>
            <a:r>
              <a:rPr lang="tr-TR" dirty="0">
                <a:solidFill>
                  <a:srgbClr val="0070C0"/>
                </a:solidFill>
              </a:rPr>
              <a:t>Zayıf drenajlı ve ağır topraklara </a:t>
            </a:r>
            <a:r>
              <a:rPr lang="tr-TR" dirty="0"/>
              <a:t>bağ tesisi yapılmamalıdır. </a:t>
            </a:r>
          </a:p>
          <a:p>
            <a:pPr marL="0" indent="0">
              <a:buNone/>
            </a:pPr>
            <a:endParaRPr lang="tr-TR" b="1" dirty="0" smtClean="0"/>
          </a:p>
          <a:p>
            <a:pPr marL="0" indent="0">
              <a:buNone/>
            </a:pPr>
            <a:r>
              <a:rPr lang="tr-TR" b="1" dirty="0" smtClean="0">
                <a:solidFill>
                  <a:srgbClr val="0070C0"/>
                </a:solidFill>
              </a:rPr>
              <a:t>Kimyasal </a:t>
            </a:r>
            <a:r>
              <a:rPr lang="tr-TR" b="1" dirty="0">
                <a:solidFill>
                  <a:srgbClr val="0070C0"/>
                </a:solidFill>
              </a:rPr>
              <a:t>Mücadele </a:t>
            </a:r>
            <a:endParaRPr lang="tr-TR" dirty="0">
              <a:solidFill>
                <a:srgbClr val="0070C0"/>
              </a:solidFill>
            </a:endParaRPr>
          </a:p>
          <a:p>
            <a:pPr marL="0" indent="0">
              <a:buNone/>
            </a:pPr>
            <a:r>
              <a:rPr lang="tr-TR" dirty="0"/>
              <a:t>• </a:t>
            </a:r>
            <a:r>
              <a:rPr lang="tr-TR" b="1" dirty="0"/>
              <a:t>Kış İlaçlaması </a:t>
            </a:r>
            <a:r>
              <a:rPr lang="tr-TR" dirty="0"/>
              <a:t>Bu ilaçlamalar </a:t>
            </a:r>
            <a:r>
              <a:rPr lang="tr-TR" dirty="0">
                <a:solidFill>
                  <a:srgbClr val="0070C0"/>
                </a:solidFill>
              </a:rPr>
              <a:t>bağlar budandıktan sonra </a:t>
            </a:r>
            <a:r>
              <a:rPr lang="tr-TR" dirty="0"/>
              <a:t>gözlerin henüz </a:t>
            </a:r>
            <a:r>
              <a:rPr lang="tr-TR" dirty="0">
                <a:solidFill>
                  <a:srgbClr val="0070C0"/>
                </a:solidFill>
              </a:rPr>
              <a:t>uyanmadığı devrede </a:t>
            </a:r>
            <a:r>
              <a:rPr lang="tr-TR" dirty="0"/>
              <a:t>uygulanmalıdır. </a:t>
            </a:r>
          </a:p>
          <a:p>
            <a:pPr marL="0" indent="0">
              <a:buNone/>
            </a:pPr>
            <a:r>
              <a:rPr lang="tr-TR" dirty="0"/>
              <a:t>• </a:t>
            </a:r>
            <a:r>
              <a:rPr lang="tr-TR" b="1" dirty="0"/>
              <a:t>Yaz İlaçlaması: </a:t>
            </a:r>
            <a:r>
              <a:rPr lang="tr-TR" dirty="0">
                <a:solidFill>
                  <a:srgbClr val="0070C0"/>
                </a:solidFill>
              </a:rPr>
              <a:t>Bağ </a:t>
            </a:r>
            <a:r>
              <a:rPr lang="tr-TR" dirty="0" err="1">
                <a:solidFill>
                  <a:srgbClr val="0070C0"/>
                </a:solidFill>
              </a:rPr>
              <a:t>mildiyösü</a:t>
            </a:r>
            <a:r>
              <a:rPr lang="tr-TR" dirty="0">
                <a:solidFill>
                  <a:srgbClr val="0070C0"/>
                </a:solidFill>
              </a:rPr>
              <a:t> </a:t>
            </a:r>
            <a:r>
              <a:rPr lang="tr-TR" dirty="0"/>
              <a:t>için sürekli ilaçlı mücadele yapılan yerlerde Bağ </a:t>
            </a:r>
            <a:r>
              <a:rPr lang="tr-TR" dirty="0" err="1"/>
              <a:t>antraknozu</a:t>
            </a:r>
            <a:r>
              <a:rPr lang="tr-TR" dirty="0"/>
              <a:t> için </a:t>
            </a:r>
            <a:r>
              <a:rPr lang="tr-TR" dirty="0">
                <a:solidFill>
                  <a:srgbClr val="0070C0"/>
                </a:solidFill>
              </a:rPr>
              <a:t>ayrıca yaz ilaçlamalarına gerek duyulmaz</a:t>
            </a:r>
            <a:r>
              <a:rPr lang="tr-TR" dirty="0"/>
              <a:t>. Bu dönemde yapılan ilaçlamalar </a:t>
            </a:r>
            <a:r>
              <a:rPr lang="tr-TR" dirty="0" err="1"/>
              <a:t>antraknoz</a:t>
            </a:r>
            <a:r>
              <a:rPr lang="tr-TR" dirty="0"/>
              <a:t> hastalığını da kontrol eder</a:t>
            </a:r>
            <a:r>
              <a:rPr lang="tr-TR" dirty="0" smtClean="0"/>
              <a:t>.</a:t>
            </a:r>
            <a:endParaRPr lang="tr-TR" dirty="0"/>
          </a:p>
          <a:p>
            <a:r>
              <a:rPr lang="tr-TR" dirty="0"/>
              <a:t>Birinci ilaçlama: </a:t>
            </a:r>
            <a:r>
              <a:rPr lang="tr-TR" dirty="0">
                <a:solidFill>
                  <a:srgbClr val="0070C0"/>
                </a:solidFill>
              </a:rPr>
              <a:t>Sürgünler 5–10 cm </a:t>
            </a:r>
            <a:r>
              <a:rPr lang="tr-TR" dirty="0"/>
              <a:t>olduğunda. </a:t>
            </a:r>
          </a:p>
          <a:p>
            <a:r>
              <a:rPr lang="tr-TR" dirty="0"/>
              <a:t>İkinci ve diğer ilaçlamalar : 1. ilaçlamada kullanılan </a:t>
            </a:r>
            <a:r>
              <a:rPr lang="tr-TR" dirty="0">
                <a:solidFill>
                  <a:srgbClr val="0070C0"/>
                </a:solidFill>
              </a:rPr>
              <a:t>ilacın etki süresi </a:t>
            </a:r>
            <a:r>
              <a:rPr lang="tr-TR" dirty="0"/>
              <a:t>dikkate alınarak </a:t>
            </a:r>
            <a:r>
              <a:rPr lang="tr-TR" dirty="0">
                <a:solidFill>
                  <a:srgbClr val="0070C0"/>
                </a:solidFill>
              </a:rPr>
              <a:t>taneler yarı büyüklüğünü aldığı döneme kadar</a:t>
            </a:r>
            <a:r>
              <a:rPr lang="tr-TR" dirty="0"/>
              <a:t> ilaçlamalara devam edilir</a:t>
            </a:r>
            <a:r>
              <a:rPr lang="tr-TR" dirty="0" smtClean="0"/>
              <a:t>. Çiçeklenme </a:t>
            </a:r>
            <a:r>
              <a:rPr lang="tr-TR" dirty="0"/>
              <a:t>döneminde ilaçlama tavsiye </a:t>
            </a:r>
            <a:r>
              <a:rPr lang="tr-TR" dirty="0" smtClean="0"/>
              <a:t>edilmez</a:t>
            </a:r>
            <a:r>
              <a:rPr lang="tr-TR" dirty="0"/>
              <a:t>. </a:t>
            </a:r>
          </a:p>
        </p:txBody>
      </p:sp>
    </p:spTree>
    <p:extLst>
      <p:ext uri="{BB962C8B-B14F-4D97-AF65-F5344CB8AC3E}">
        <p14:creationId xmlns:p14="http://schemas.microsoft.com/office/powerpoint/2010/main" val="353519204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100" b="1" dirty="0">
                <a:solidFill>
                  <a:srgbClr val="FF0000"/>
                </a:solidFill>
              </a:rPr>
              <a:t>Kimyasal Mücadelede Kullanılacak İlaçlar ve Dozları </a:t>
            </a:r>
            <a:endParaRPr lang="tr-TR" sz="3100" dirty="0">
              <a:solidFill>
                <a:srgbClr val="FF0000"/>
              </a:solidFill>
            </a:endParaRPr>
          </a:p>
        </p:txBody>
      </p:sp>
      <p:sp>
        <p:nvSpPr>
          <p:cNvPr id="3" name="İçerik Yer Tutucusu 2"/>
          <p:cNvSpPr>
            <a:spLocks noGrp="1"/>
          </p:cNvSpPr>
          <p:nvPr>
            <p:ph idx="1"/>
          </p:nvPr>
        </p:nvSpPr>
        <p:spPr>
          <a:xfrm>
            <a:off x="107504" y="1600200"/>
            <a:ext cx="8928992" cy="4525963"/>
          </a:xfrm>
        </p:spPr>
        <p:txBody>
          <a:bodyPr>
            <a:normAutofit fontScale="92500"/>
          </a:bodyPr>
          <a:lstStyle/>
          <a:p>
            <a:endParaRPr lang="tr-TR" dirty="0"/>
          </a:p>
          <a:p>
            <a:pPr marL="0" indent="0">
              <a:buNone/>
            </a:pPr>
            <a:r>
              <a:rPr lang="tr-TR" dirty="0">
                <a:solidFill>
                  <a:srgbClr val="0070C0"/>
                </a:solidFill>
              </a:rPr>
              <a:t>Bakır </a:t>
            </a:r>
            <a:r>
              <a:rPr lang="tr-TR" dirty="0" err="1">
                <a:solidFill>
                  <a:srgbClr val="0070C0"/>
                </a:solidFill>
              </a:rPr>
              <a:t>oksiklorid</a:t>
            </a:r>
            <a:r>
              <a:rPr lang="tr-TR" dirty="0">
                <a:solidFill>
                  <a:srgbClr val="0070C0"/>
                </a:solidFill>
              </a:rPr>
              <a:t> %50 	WP </a:t>
            </a:r>
            <a:r>
              <a:rPr lang="tr-TR" dirty="0"/>
              <a:t>	300 </a:t>
            </a:r>
            <a:r>
              <a:rPr lang="tr-TR" dirty="0" smtClean="0"/>
              <a:t>gr.</a:t>
            </a:r>
            <a:r>
              <a:rPr lang="tr-TR" dirty="0" smtClean="0">
                <a:solidFill>
                  <a:srgbClr val="FF0000"/>
                </a:solidFill>
              </a:rPr>
              <a:t>1.ilaçlama </a:t>
            </a:r>
            <a:r>
              <a:rPr lang="tr-TR" dirty="0" smtClean="0"/>
              <a:t> </a:t>
            </a:r>
          </a:p>
          <a:p>
            <a:pPr marL="0" indent="0">
              <a:buNone/>
            </a:pPr>
            <a:r>
              <a:rPr lang="tr-TR" dirty="0"/>
              <a:t> </a:t>
            </a:r>
            <a:r>
              <a:rPr lang="tr-TR" dirty="0" smtClean="0"/>
              <a:t>                                                  500 gr. </a:t>
            </a:r>
            <a:r>
              <a:rPr lang="tr-TR" dirty="0" smtClean="0">
                <a:solidFill>
                  <a:srgbClr val="FF0000"/>
                </a:solidFill>
              </a:rPr>
              <a:t>Diğer ilaçlamalar </a:t>
            </a:r>
            <a:r>
              <a:rPr lang="tr-TR" dirty="0"/>
              <a:t>	21 	</a:t>
            </a:r>
          </a:p>
          <a:p>
            <a:pPr marL="0" indent="0">
              <a:buNone/>
            </a:pPr>
            <a:r>
              <a:rPr lang="tr-TR" dirty="0">
                <a:solidFill>
                  <a:srgbClr val="0070C0"/>
                </a:solidFill>
              </a:rPr>
              <a:t>Bakır sülfat %25 </a:t>
            </a:r>
            <a:r>
              <a:rPr lang="tr-TR" dirty="0"/>
              <a:t>	Suda çözünen kristal </a:t>
            </a:r>
            <a:r>
              <a:rPr lang="tr-TR" dirty="0" smtClean="0"/>
              <a:t> Bordo Bulamacı</a:t>
            </a:r>
          </a:p>
          <a:p>
            <a:pPr marL="0" indent="0">
              <a:buNone/>
            </a:pPr>
            <a:r>
              <a:rPr lang="tr-TR" dirty="0"/>
              <a:t> </a:t>
            </a:r>
            <a:r>
              <a:rPr lang="tr-TR" dirty="0" smtClean="0"/>
              <a:t>     </a:t>
            </a:r>
            <a:r>
              <a:rPr lang="tr-TR" dirty="0" smtClean="0">
                <a:solidFill>
                  <a:srgbClr val="FF0000"/>
                </a:solidFill>
              </a:rPr>
              <a:t>1.İlaçlama</a:t>
            </a:r>
            <a:r>
              <a:rPr lang="tr-TR" dirty="0" smtClean="0"/>
              <a:t>(500g </a:t>
            </a:r>
            <a:r>
              <a:rPr lang="tr-TR" dirty="0"/>
              <a:t>Göztaşı + 250g. Sönmemiş </a:t>
            </a:r>
            <a:r>
              <a:rPr lang="tr-TR" dirty="0" smtClean="0"/>
              <a:t>kireç) %05</a:t>
            </a:r>
            <a:endParaRPr lang="tr-TR" dirty="0"/>
          </a:p>
          <a:p>
            <a:pPr marL="0" indent="0">
              <a:buNone/>
            </a:pPr>
            <a:r>
              <a:rPr lang="tr-TR" dirty="0"/>
              <a:t> </a:t>
            </a:r>
            <a:r>
              <a:rPr lang="tr-TR" dirty="0" smtClean="0"/>
              <a:t>     </a:t>
            </a:r>
            <a:r>
              <a:rPr lang="tr-TR" dirty="0" smtClean="0">
                <a:solidFill>
                  <a:srgbClr val="FF0000"/>
                </a:solidFill>
              </a:rPr>
              <a:t>2.İlaçlama</a:t>
            </a:r>
            <a:r>
              <a:rPr lang="tr-TR" dirty="0" smtClean="0"/>
              <a:t>(1000g </a:t>
            </a:r>
            <a:r>
              <a:rPr lang="tr-TR" dirty="0"/>
              <a:t>Göztaşı + 500g Sönmemiş kireç) </a:t>
            </a:r>
            <a:r>
              <a:rPr lang="tr-TR" dirty="0" smtClean="0"/>
              <a:t>%1</a:t>
            </a:r>
            <a:endParaRPr lang="tr-TR" dirty="0"/>
          </a:p>
          <a:p>
            <a:pPr marL="0" indent="0">
              <a:buNone/>
            </a:pPr>
            <a:r>
              <a:rPr lang="tr-TR" dirty="0" smtClean="0"/>
              <a:t>      </a:t>
            </a:r>
            <a:r>
              <a:rPr lang="tr-TR" dirty="0" smtClean="0">
                <a:solidFill>
                  <a:srgbClr val="FF0000"/>
                </a:solidFill>
              </a:rPr>
              <a:t>3.ilaçlama</a:t>
            </a:r>
            <a:r>
              <a:rPr lang="tr-TR" dirty="0" smtClean="0"/>
              <a:t>(1500g </a:t>
            </a:r>
            <a:r>
              <a:rPr lang="tr-TR" dirty="0"/>
              <a:t>Göztaşı + 750g. Sönmemiş kireç) </a:t>
            </a:r>
            <a:r>
              <a:rPr lang="tr-TR" dirty="0" smtClean="0"/>
              <a:t>%1.5 </a:t>
            </a:r>
          </a:p>
          <a:p>
            <a:pPr marL="0" indent="0">
              <a:buNone/>
            </a:pPr>
            <a:r>
              <a:rPr lang="tr-TR" dirty="0"/>
              <a:t> </a:t>
            </a:r>
            <a:r>
              <a:rPr lang="tr-TR" dirty="0" smtClean="0"/>
              <a:t>                                                                                                        21 </a:t>
            </a:r>
            <a:r>
              <a:rPr lang="tr-TR" dirty="0"/>
              <a:t>	</a:t>
            </a:r>
          </a:p>
          <a:p>
            <a:pPr marL="0" indent="0">
              <a:buNone/>
            </a:pPr>
            <a:r>
              <a:rPr lang="tr-TR" dirty="0">
                <a:solidFill>
                  <a:srgbClr val="0070C0"/>
                </a:solidFill>
              </a:rPr>
              <a:t>Bakır sülfat %25</a:t>
            </a:r>
            <a:r>
              <a:rPr lang="tr-TR" dirty="0"/>
              <a:t> </a:t>
            </a:r>
            <a:r>
              <a:rPr lang="tr-TR" dirty="0" smtClean="0"/>
              <a:t>Suda </a:t>
            </a:r>
            <a:r>
              <a:rPr lang="tr-TR" dirty="0"/>
              <a:t>çözünen kristal </a:t>
            </a:r>
            <a:r>
              <a:rPr lang="tr-TR" dirty="0" smtClean="0"/>
              <a:t>%</a:t>
            </a:r>
            <a:r>
              <a:rPr lang="tr-TR" dirty="0"/>
              <a:t>3’lük Bordo </a:t>
            </a:r>
            <a:r>
              <a:rPr lang="tr-TR" dirty="0" smtClean="0"/>
              <a:t>Bulamacı</a:t>
            </a:r>
          </a:p>
          <a:p>
            <a:pPr marL="0" indent="0">
              <a:buNone/>
            </a:pPr>
            <a:r>
              <a:rPr lang="tr-TR" dirty="0" smtClean="0"/>
              <a:t>      </a:t>
            </a:r>
            <a:r>
              <a:rPr lang="tr-TR" dirty="0" smtClean="0">
                <a:solidFill>
                  <a:srgbClr val="FF0000"/>
                </a:solidFill>
              </a:rPr>
              <a:t>Kış mücadelesi</a:t>
            </a:r>
            <a:r>
              <a:rPr lang="tr-TR" dirty="0" smtClean="0"/>
              <a:t>(3000 </a:t>
            </a:r>
            <a:r>
              <a:rPr lang="tr-TR" dirty="0"/>
              <a:t>g. göztaşı+1500g Sönmemiş kireç) </a:t>
            </a:r>
            <a:r>
              <a:rPr lang="tr-TR" dirty="0" smtClean="0"/>
              <a:t>21</a:t>
            </a:r>
            <a:r>
              <a:rPr lang="tr-TR" dirty="0"/>
              <a:t>	</a:t>
            </a:r>
          </a:p>
          <a:p>
            <a:pPr marL="0" indent="0">
              <a:buNone/>
            </a:pPr>
            <a:endParaRPr lang="tr-TR" dirty="0"/>
          </a:p>
        </p:txBody>
      </p:sp>
    </p:spTree>
    <p:extLst>
      <p:ext uri="{BB962C8B-B14F-4D97-AF65-F5344CB8AC3E}">
        <p14:creationId xmlns:p14="http://schemas.microsoft.com/office/powerpoint/2010/main" val="2332630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Elma Kara Lekesi-Ruhsatlı </a:t>
            </a:r>
            <a:r>
              <a:rPr lang="tr-TR" dirty="0" err="1">
                <a:solidFill>
                  <a:srgbClr val="FF0000"/>
                </a:solidFill>
              </a:rPr>
              <a:t>Fungisitler</a:t>
            </a:r>
            <a:endParaRPr lang="tr-TR" dirty="0"/>
          </a:p>
        </p:txBody>
      </p:sp>
      <p:sp>
        <p:nvSpPr>
          <p:cNvPr id="3" name="İçerik Yer Tutucusu 2"/>
          <p:cNvSpPr>
            <a:spLocks noGrp="1"/>
          </p:cNvSpPr>
          <p:nvPr>
            <p:ph idx="1"/>
          </p:nvPr>
        </p:nvSpPr>
        <p:spPr/>
        <p:txBody>
          <a:bodyPr>
            <a:normAutofit/>
          </a:bodyPr>
          <a:lstStyle/>
          <a:p>
            <a:endParaRPr lang="tr-TR" dirty="0"/>
          </a:p>
          <a:p>
            <a:r>
              <a:rPr lang="tr-TR" dirty="0" err="1"/>
              <a:t>Kresoxim-Methyl</a:t>
            </a:r>
            <a:r>
              <a:rPr lang="tr-TR" dirty="0"/>
              <a:t> %50 	WG 	15 g 	35 	</a:t>
            </a:r>
          </a:p>
          <a:p>
            <a:r>
              <a:rPr lang="tr-TR" dirty="0" err="1"/>
              <a:t>Mancozeb</a:t>
            </a:r>
            <a:r>
              <a:rPr lang="tr-TR" dirty="0"/>
              <a:t> %72 	WP 	250 g 	21 	</a:t>
            </a:r>
          </a:p>
          <a:p>
            <a:r>
              <a:rPr lang="tr-TR" dirty="0" err="1"/>
              <a:t>Mancozeb</a:t>
            </a:r>
            <a:r>
              <a:rPr lang="tr-TR" dirty="0"/>
              <a:t> %75 	WG 	200 g 	21 	</a:t>
            </a:r>
          </a:p>
          <a:p>
            <a:r>
              <a:rPr lang="tr-TR" dirty="0" err="1"/>
              <a:t>Mancozeb</a:t>
            </a:r>
            <a:r>
              <a:rPr lang="tr-TR" dirty="0"/>
              <a:t> %80 	WP 	250 g 	21 	</a:t>
            </a:r>
          </a:p>
          <a:p>
            <a:r>
              <a:rPr lang="tr-TR" dirty="0" err="1">
                <a:solidFill>
                  <a:schemeClr val="accent6">
                    <a:lumMod val="75000"/>
                  </a:schemeClr>
                </a:solidFill>
              </a:rPr>
              <a:t>Maneb</a:t>
            </a:r>
            <a:r>
              <a:rPr lang="tr-TR" dirty="0">
                <a:solidFill>
                  <a:schemeClr val="accent6">
                    <a:lumMod val="75000"/>
                  </a:schemeClr>
                </a:solidFill>
              </a:rPr>
              <a:t> %80 </a:t>
            </a:r>
            <a:r>
              <a:rPr lang="tr-TR" dirty="0"/>
              <a:t>	WP 	300 g 	21 	</a:t>
            </a:r>
          </a:p>
          <a:p>
            <a:r>
              <a:rPr lang="pt-BR" dirty="0"/>
              <a:t>Metiram %80 	WG 	150-200 g 	21 	</a:t>
            </a:r>
          </a:p>
          <a:p>
            <a:r>
              <a:rPr lang="tr-TR" dirty="0" err="1"/>
              <a:t>Myclobutanil</a:t>
            </a:r>
            <a:r>
              <a:rPr lang="tr-TR" dirty="0"/>
              <a:t> 125 g/l 	EC 	40 ml 	14 	</a:t>
            </a:r>
          </a:p>
          <a:p>
            <a:r>
              <a:rPr lang="tr-TR" dirty="0" err="1"/>
              <a:t>Myclobutanil</a:t>
            </a:r>
            <a:r>
              <a:rPr lang="tr-TR" dirty="0"/>
              <a:t> 245 g/l 	EC 	15 ml 	14 	</a:t>
            </a:r>
          </a:p>
          <a:p>
            <a:r>
              <a:rPr lang="tr-TR" dirty="0" err="1"/>
              <a:t>Myclobutanil+Mancozeb</a:t>
            </a:r>
            <a:r>
              <a:rPr lang="tr-TR" dirty="0"/>
              <a:t> %1.7+%60 	WP 	200 g 	28 	</a:t>
            </a:r>
          </a:p>
          <a:p>
            <a:endParaRPr lang="tr-TR" dirty="0"/>
          </a:p>
        </p:txBody>
      </p:sp>
    </p:spTree>
    <p:extLst>
      <p:ext uri="{BB962C8B-B14F-4D97-AF65-F5344CB8AC3E}">
        <p14:creationId xmlns:p14="http://schemas.microsoft.com/office/powerpoint/2010/main" val="1366145964"/>
      </p:ext>
    </p:extLst>
  </p:cSld>
  <p:clrMapOvr>
    <a:masterClrMapping/>
  </p:clrMapOvr>
  <p:timing>
    <p:tnLst>
      <p:par>
        <p:cTn xmlns:p14="http://schemas.microsoft.com/office/powerpoint/2010/mai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B0F0"/>
                </a:solidFill>
              </a:rPr>
              <a:t>4.4. </a:t>
            </a:r>
            <a:r>
              <a:rPr lang="tr-TR" b="1" dirty="0" err="1">
                <a:solidFill>
                  <a:srgbClr val="00B0F0"/>
                </a:solidFill>
              </a:rPr>
              <a:t>Bağ’da</a:t>
            </a:r>
            <a:r>
              <a:rPr lang="tr-TR" b="1" dirty="0">
                <a:solidFill>
                  <a:srgbClr val="00B0F0"/>
                </a:solidFill>
              </a:rPr>
              <a:t> Ölü Kol</a:t>
            </a:r>
            <a:br>
              <a:rPr lang="tr-TR" b="1" dirty="0">
                <a:solidFill>
                  <a:srgbClr val="00B0F0"/>
                </a:solidFill>
              </a:rPr>
            </a:br>
            <a:r>
              <a:rPr lang="tr-TR" dirty="0" smtClean="0">
                <a:solidFill>
                  <a:srgbClr val="FF0000"/>
                </a:solidFill>
              </a:rPr>
              <a:t>(</a:t>
            </a:r>
            <a:r>
              <a:rPr lang="tr-TR" i="1" dirty="0" err="1">
                <a:solidFill>
                  <a:srgbClr val="FF0000"/>
                </a:solidFill>
              </a:rPr>
              <a:t>Phomopsis</a:t>
            </a:r>
            <a:r>
              <a:rPr lang="tr-TR" i="1" dirty="0">
                <a:solidFill>
                  <a:srgbClr val="FF0000"/>
                </a:solidFill>
              </a:rPr>
              <a:t> </a:t>
            </a:r>
            <a:r>
              <a:rPr lang="tr-TR" i="1" dirty="0" err="1">
                <a:solidFill>
                  <a:srgbClr val="FF0000"/>
                </a:solidFill>
              </a:rPr>
              <a:t>viticola</a:t>
            </a:r>
            <a:r>
              <a:rPr lang="tr-TR" dirty="0">
                <a:solidFill>
                  <a:srgbClr val="FF0000"/>
                </a:solidFill>
              </a:rPr>
              <a:t>) </a:t>
            </a:r>
            <a:endParaRPr lang="tr-TR" b="1" dirty="0">
              <a:solidFill>
                <a:srgbClr val="FF0000"/>
              </a:solidFill>
            </a:endParaRPr>
          </a:p>
        </p:txBody>
      </p:sp>
      <p:sp>
        <p:nvSpPr>
          <p:cNvPr id="6" name="Başlık 1"/>
          <p:cNvSpPr txBox="1">
            <a:spLocks/>
          </p:cNvSpPr>
          <p:nvPr/>
        </p:nvSpPr>
        <p:spPr>
          <a:xfrm>
            <a:off x="457200" y="1772816"/>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a:t>
            </a:r>
            <a:endParaRPr lang="tr-TR" sz="2800" dirty="0">
              <a:solidFill>
                <a:srgbClr val="292934"/>
              </a:solidFill>
            </a:endParaRPr>
          </a:p>
        </p:txBody>
      </p:sp>
      <p:sp>
        <p:nvSpPr>
          <p:cNvPr id="7" name="İçerik Yer Tutucusu 2"/>
          <p:cNvSpPr>
            <a:spLocks noGrp="1"/>
          </p:cNvSpPr>
          <p:nvPr>
            <p:ph idx="1"/>
          </p:nvPr>
        </p:nvSpPr>
        <p:spPr>
          <a:xfrm>
            <a:off x="467544" y="2244005"/>
            <a:ext cx="8229600" cy="4713387"/>
          </a:xfrm>
        </p:spPr>
        <p:txBody>
          <a:bodyPr>
            <a:normAutofit fontScale="77500" lnSpcReduction="20000"/>
          </a:bodyPr>
          <a:lstStyle/>
          <a:p>
            <a:pPr marL="0" indent="0">
              <a:buNone/>
            </a:pPr>
            <a:r>
              <a:rPr lang="tr-TR" dirty="0" smtClean="0"/>
              <a:t>• </a:t>
            </a:r>
            <a:r>
              <a:rPr lang="tr-TR" dirty="0">
                <a:solidFill>
                  <a:srgbClr val="0070C0"/>
                </a:solidFill>
              </a:rPr>
              <a:t>Başta sürgünler </a:t>
            </a:r>
            <a:r>
              <a:rPr lang="tr-TR" dirty="0"/>
              <a:t>olmak üzere yapraklar, yaprak sapları, salkım ve salkım sapları, taneler hastalığa yakalanabilmekle birlikte </a:t>
            </a:r>
            <a:r>
              <a:rPr lang="tr-TR" dirty="0">
                <a:solidFill>
                  <a:srgbClr val="0070C0"/>
                </a:solidFill>
              </a:rPr>
              <a:t>hastalık esas sürgünlerde kendini </a:t>
            </a:r>
            <a:r>
              <a:rPr lang="tr-TR" dirty="0" smtClean="0">
                <a:solidFill>
                  <a:srgbClr val="0070C0"/>
                </a:solidFill>
              </a:rPr>
              <a:t>gösterir</a:t>
            </a:r>
            <a:r>
              <a:rPr lang="tr-TR" dirty="0" smtClean="0"/>
              <a:t>. </a:t>
            </a:r>
            <a:r>
              <a:rPr lang="tr-TR" dirty="0" smtClean="0">
                <a:solidFill>
                  <a:srgbClr val="0070C0"/>
                </a:solidFill>
              </a:rPr>
              <a:t>Sürgünün </a:t>
            </a:r>
            <a:r>
              <a:rPr lang="tr-TR" dirty="0">
                <a:solidFill>
                  <a:srgbClr val="0070C0"/>
                </a:solidFill>
              </a:rPr>
              <a:t>dipten itibaren üçüncü veya beşinci gözüne kadar olan kısmında, lekeler ve çatlamalar görülür. </a:t>
            </a:r>
          </a:p>
          <a:p>
            <a:pPr marL="0" indent="0">
              <a:buNone/>
            </a:pPr>
            <a:endParaRPr lang="tr-TR" dirty="0" smtClean="0"/>
          </a:p>
          <a:p>
            <a:pPr marL="0" indent="0">
              <a:buNone/>
            </a:pPr>
            <a:r>
              <a:rPr lang="tr-TR" dirty="0" smtClean="0"/>
              <a:t>• </a:t>
            </a:r>
            <a:r>
              <a:rPr lang="tr-TR" dirty="0">
                <a:solidFill>
                  <a:srgbClr val="0070C0"/>
                </a:solidFill>
              </a:rPr>
              <a:t>Önce ortaları koyu siyah lekeler </a:t>
            </a:r>
            <a:r>
              <a:rPr lang="tr-TR" dirty="0"/>
              <a:t>meydana gelir, daha sonra bu lekeler birleşerek düzensiz halde siyah çatlak ve yaralar oluşturur. Bu yaralar çok derin olup odun dokusunu dahi çatlatabilir. </a:t>
            </a:r>
          </a:p>
          <a:p>
            <a:pPr marL="0" indent="0">
              <a:buNone/>
            </a:pPr>
            <a:endParaRPr lang="tr-TR" dirty="0" smtClean="0"/>
          </a:p>
          <a:p>
            <a:pPr marL="0" indent="0">
              <a:buNone/>
            </a:pPr>
            <a:r>
              <a:rPr lang="tr-TR" dirty="0" smtClean="0">
                <a:solidFill>
                  <a:srgbClr val="0070C0"/>
                </a:solidFill>
              </a:rPr>
              <a:t>• </a:t>
            </a:r>
            <a:r>
              <a:rPr lang="tr-TR" dirty="0">
                <a:solidFill>
                  <a:srgbClr val="0070C0"/>
                </a:solidFill>
              </a:rPr>
              <a:t>Hastalanmış yapraklar sararır, buruşur, kenarları yırtılır ve küçük kalır. </a:t>
            </a:r>
          </a:p>
          <a:p>
            <a:pPr marL="0" indent="0">
              <a:buNone/>
            </a:pPr>
            <a:endParaRPr lang="tr-TR" dirty="0" smtClean="0"/>
          </a:p>
          <a:p>
            <a:pPr marL="0" indent="0">
              <a:buNone/>
            </a:pPr>
            <a:r>
              <a:rPr lang="tr-TR" dirty="0" smtClean="0"/>
              <a:t>• </a:t>
            </a:r>
            <a:r>
              <a:rPr lang="tr-TR" dirty="0"/>
              <a:t>Hastalanmış salkım ve tane saplarında lekeler oluşabilir. </a:t>
            </a:r>
          </a:p>
          <a:p>
            <a:pPr marL="0" indent="0">
              <a:buNone/>
            </a:pPr>
            <a:endParaRPr lang="tr-TR" dirty="0" smtClean="0"/>
          </a:p>
          <a:p>
            <a:pPr marL="0" indent="0">
              <a:buNone/>
            </a:pPr>
            <a:r>
              <a:rPr lang="tr-TR" dirty="0" smtClean="0"/>
              <a:t>• </a:t>
            </a:r>
            <a:r>
              <a:rPr lang="tr-TR" dirty="0"/>
              <a:t>Uzunluğuna çatlayıp yarılan </a:t>
            </a:r>
            <a:r>
              <a:rPr lang="tr-TR" dirty="0">
                <a:solidFill>
                  <a:srgbClr val="0070C0"/>
                </a:solidFill>
              </a:rPr>
              <a:t>sürgünler sonbaharda beyazlaşarak tipik şeklini alır. </a:t>
            </a:r>
            <a:r>
              <a:rPr lang="tr-TR" dirty="0"/>
              <a:t>Hastalığın diğer adı da ‘</a:t>
            </a:r>
            <a:r>
              <a:rPr lang="tr-TR" dirty="0">
                <a:solidFill>
                  <a:srgbClr val="0070C0"/>
                </a:solidFill>
              </a:rPr>
              <a:t>Sürgün </a:t>
            </a:r>
            <a:r>
              <a:rPr lang="tr-TR" dirty="0" err="1">
                <a:solidFill>
                  <a:srgbClr val="0070C0"/>
                </a:solidFill>
              </a:rPr>
              <a:t>Kuruması’dır</a:t>
            </a:r>
            <a:r>
              <a:rPr lang="tr-TR" dirty="0"/>
              <a:t>. </a:t>
            </a:r>
          </a:p>
          <a:p>
            <a:pPr marL="0" indent="0">
              <a:buNone/>
            </a:pPr>
            <a:endParaRPr lang="tr-TR" b="1" dirty="0" smtClean="0"/>
          </a:p>
          <a:p>
            <a:pPr marL="0" indent="0">
              <a:buNone/>
            </a:pPr>
            <a:r>
              <a:rPr lang="tr-TR" b="1" dirty="0" smtClean="0"/>
              <a:t>Hastalığın </a:t>
            </a:r>
            <a:r>
              <a:rPr lang="tr-TR" b="1" dirty="0"/>
              <a:t>Görüldüğü Bitkiler </a:t>
            </a:r>
            <a:r>
              <a:rPr lang="tr-TR" b="1" dirty="0" smtClean="0"/>
              <a:t>: Asma</a:t>
            </a:r>
            <a:endParaRPr lang="tr-TR" dirty="0"/>
          </a:p>
        </p:txBody>
      </p:sp>
    </p:spTree>
    <p:extLst>
      <p:ext uri="{BB962C8B-B14F-4D97-AF65-F5344CB8AC3E}">
        <p14:creationId xmlns:p14="http://schemas.microsoft.com/office/powerpoint/2010/main" val="225523243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Yöntemleri </a:t>
            </a:r>
            <a:endParaRPr lang="tr-TR" dirty="0">
              <a:solidFill>
                <a:srgbClr val="0070C0"/>
              </a:solidFill>
            </a:endParaRPr>
          </a:p>
        </p:txBody>
      </p:sp>
      <p:sp>
        <p:nvSpPr>
          <p:cNvPr id="3" name="İçerik Yer Tutucusu 2"/>
          <p:cNvSpPr>
            <a:spLocks noGrp="1"/>
          </p:cNvSpPr>
          <p:nvPr>
            <p:ph idx="1"/>
          </p:nvPr>
        </p:nvSpPr>
        <p:spPr/>
        <p:txBody>
          <a:bodyPr>
            <a:normAutofit/>
          </a:bodyPr>
          <a:lstStyle/>
          <a:p>
            <a:pPr marL="0" indent="0">
              <a:buNone/>
            </a:pPr>
            <a:r>
              <a:rPr lang="tr-TR" b="1" dirty="0" smtClean="0">
                <a:solidFill>
                  <a:srgbClr val="00B0F0"/>
                </a:solidFill>
              </a:rPr>
              <a:t>Kültürel </a:t>
            </a:r>
            <a:r>
              <a:rPr lang="tr-TR" b="1" dirty="0">
                <a:solidFill>
                  <a:srgbClr val="00B0F0"/>
                </a:solidFill>
              </a:rPr>
              <a:t>Önlemler </a:t>
            </a:r>
            <a:endParaRPr lang="tr-TR" dirty="0">
              <a:solidFill>
                <a:srgbClr val="00B0F0"/>
              </a:solidFill>
            </a:endParaRPr>
          </a:p>
          <a:p>
            <a:pPr marL="0" indent="0">
              <a:buNone/>
            </a:pPr>
            <a:r>
              <a:rPr lang="tr-TR" dirty="0"/>
              <a:t>• Asmalarda budama zamanında yapılmalı </a:t>
            </a:r>
            <a:r>
              <a:rPr lang="tr-TR" dirty="0" smtClean="0"/>
              <a:t>ve</a:t>
            </a:r>
          </a:p>
          <a:p>
            <a:pPr marL="0" indent="0">
              <a:buNone/>
            </a:pPr>
            <a:r>
              <a:rPr lang="tr-TR" dirty="0"/>
              <a:t> </a:t>
            </a:r>
            <a:r>
              <a:rPr lang="tr-TR" dirty="0" smtClean="0"/>
              <a:t>  </a:t>
            </a:r>
            <a:r>
              <a:rPr lang="tr-TR" dirty="0"/>
              <a:t>hasta sürgünler dipten kesilmelidir. </a:t>
            </a:r>
          </a:p>
          <a:p>
            <a:pPr marL="0" indent="0">
              <a:buNone/>
            </a:pPr>
            <a:r>
              <a:rPr lang="tr-TR" dirty="0"/>
              <a:t>• Budama artıkları kesinlikle asmanın </a:t>
            </a:r>
            <a:r>
              <a:rPr lang="tr-TR" dirty="0" smtClean="0"/>
              <a:t>altında</a:t>
            </a:r>
          </a:p>
          <a:p>
            <a:pPr marL="0" indent="0">
              <a:buNone/>
            </a:pPr>
            <a:r>
              <a:rPr lang="tr-TR" dirty="0"/>
              <a:t> </a:t>
            </a:r>
            <a:r>
              <a:rPr lang="tr-TR" dirty="0" smtClean="0"/>
              <a:t>  bırakılmamalı</a:t>
            </a:r>
            <a:r>
              <a:rPr lang="tr-TR" dirty="0"/>
              <a:t>, uzaklaştırıp yakılmalıdır. </a:t>
            </a:r>
          </a:p>
          <a:p>
            <a:pPr marL="0" indent="0">
              <a:buNone/>
            </a:pPr>
            <a:r>
              <a:rPr lang="tr-TR" dirty="0"/>
              <a:t>• Budamada temiz aletler kullanılmalıdır. </a:t>
            </a:r>
          </a:p>
          <a:p>
            <a:pPr marL="0" indent="0">
              <a:buNone/>
            </a:pPr>
            <a:r>
              <a:rPr lang="tr-TR" dirty="0"/>
              <a:t>• Hasta asmalardan aşı kalemi alınmamalıdır.</a:t>
            </a:r>
          </a:p>
        </p:txBody>
      </p:sp>
    </p:spTree>
    <p:extLst>
      <p:ext uri="{BB962C8B-B14F-4D97-AF65-F5344CB8AC3E}">
        <p14:creationId xmlns:p14="http://schemas.microsoft.com/office/powerpoint/2010/main" val="194804697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rgbClr val="FF0000"/>
                </a:solidFill>
              </a:rPr>
              <a:t>Kimyasal Mücadele </a:t>
            </a:r>
            <a:endParaRPr lang="tr-TR" dirty="0">
              <a:solidFill>
                <a:srgbClr val="FF0000"/>
              </a:solidFill>
            </a:endParaRPr>
          </a:p>
        </p:txBody>
      </p:sp>
      <p:sp>
        <p:nvSpPr>
          <p:cNvPr id="3" name="İçerik Yer Tutucusu 2"/>
          <p:cNvSpPr>
            <a:spLocks noGrp="1"/>
          </p:cNvSpPr>
          <p:nvPr>
            <p:ph idx="1"/>
          </p:nvPr>
        </p:nvSpPr>
        <p:spPr/>
        <p:txBody>
          <a:bodyPr>
            <a:normAutofit/>
          </a:bodyPr>
          <a:lstStyle/>
          <a:p>
            <a:endParaRPr lang="tr-TR" dirty="0"/>
          </a:p>
          <a:p>
            <a:pPr marL="0" indent="0">
              <a:buNone/>
            </a:pPr>
            <a:r>
              <a:rPr lang="tr-TR" dirty="0" smtClean="0">
                <a:solidFill>
                  <a:srgbClr val="FF0000"/>
                </a:solidFill>
              </a:rPr>
              <a:t>• </a:t>
            </a:r>
            <a:r>
              <a:rPr lang="tr-TR" b="1" dirty="0" smtClean="0">
                <a:solidFill>
                  <a:srgbClr val="FF0000"/>
                </a:solidFill>
              </a:rPr>
              <a:t>Kış ilaçlaması</a:t>
            </a:r>
            <a:r>
              <a:rPr lang="tr-TR" dirty="0" smtClean="0">
                <a:solidFill>
                  <a:srgbClr val="FF0000"/>
                </a:solidFill>
              </a:rPr>
              <a:t>: </a:t>
            </a:r>
            <a:r>
              <a:rPr lang="tr-TR" dirty="0" smtClean="0"/>
              <a:t>Budamadan sonra,</a:t>
            </a:r>
          </a:p>
          <a:p>
            <a:pPr marL="0" indent="0">
              <a:buNone/>
            </a:pPr>
            <a:r>
              <a:rPr lang="tr-TR" dirty="0" smtClean="0"/>
              <a:t>             </a:t>
            </a:r>
            <a:r>
              <a:rPr lang="tr-TR" dirty="0" smtClean="0">
                <a:solidFill>
                  <a:srgbClr val="0070C0"/>
                </a:solidFill>
              </a:rPr>
              <a:t>gözler uyanmadan </a:t>
            </a:r>
            <a:r>
              <a:rPr lang="tr-TR" dirty="0" smtClean="0"/>
              <a:t>hemen önce yapılmalıdır. </a:t>
            </a:r>
          </a:p>
          <a:p>
            <a:pPr marL="0" indent="0">
              <a:buNone/>
            </a:pPr>
            <a:r>
              <a:rPr lang="tr-TR" dirty="0" smtClean="0"/>
              <a:t>• </a:t>
            </a:r>
            <a:r>
              <a:rPr lang="tr-TR" b="1" dirty="0"/>
              <a:t>Yaz ilaçlaması</a:t>
            </a:r>
            <a:r>
              <a:rPr lang="tr-TR" dirty="0"/>
              <a:t>: </a:t>
            </a:r>
          </a:p>
          <a:p>
            <a:pPr marL="0" indent="0">
              <a:buNone/>
            </a:pPr>
            <a:r>
              <a:rPr lang="tr-TR" dirty="0" smtClean="0"/>
              <a:t>   1</a:t>
            </a:r>
            <a:r>
              <a:rPr lang="tr-TR" dirty="0"/>
              <a:t>. ilaçlama </a:t>
            </a:r>
            <a:r>
              <a:rPr lang="tr-TR" dirty="0">
                <a:solidFill>
                  <a:srgbClr val="0070C0"/>
                </a:solidFill>
              </a:rPr>
              <a:t>sürgünler 2–3 cm olduğunda, </a:t>
            </a:r>
          </a:p>
          <a:p>
            <a:pPr marL="0" indent="0">
              <a:buNone/>
            </a:pPr>
            <a:r>
              <a:rPr lang="tr-TR" dirty="0" smtClean="0"/>
              <a:t>   2</a:t>
            </a:r>
            <a:r>
              <a:rPr lang="tr-TR" dirty="0"/>
              <a:t>. ilaçlama sürgünler 8–10 cm olduğunda, </a:t>
            </a:r>
          </a:p>
          <a:p>
            <a:pPr marL="0" indent="0">
              <a:buNone/>
            </a:pPr>
            <a:r>
              <a:rPr lang="tr-TR" dirty="0" smtClean="0"/>
              <a:t>   3</a:t>
            </a:r>
            <a:r>
              <a:rPr lang="tr-TR" dirty="0"/>
              <a:t>. ilaçlama sürgünler 25–30 cm’yi </a:t>
            </a:r>
            <a:r>
              <a:rPr lang="tr-TR" dirty="0" smtClean="0"/>
              <a:t>bulduğu</a:t>
            </a:r>
          </a:p>
          <a:p>
            <a:pPr marL="0" indent="0">
              <a:buNone/>
            </a:pPr>
            <a:r>
              <a:rPr lang="tr-TR" dirty="0"/>
              <a:t> </a:t>
            </a:r>
            <a:r>
              <a:rPr lang="tr-TR" dirty="0" smtClean="0"/>
              <a:t>      devrede yapılmalıdır</a:t>
            </a:r>
            <a:r>
              <a:rPr lang="tr-TR" dirty="0"/>
              <a:t>. </a:t>
            </a:r>
          </a:p>
          <a:p>
            <a:pPr marL="0" indent="0">
              <a:buNone/>
            </a:pPr>
            <a:endParaRPr lang="tr-TR" dirty="0"/>
          </a:p>
        </p:txBody>
      </p:sp>
    </p:spTree>
    <p:extLst>
      <p:ext uri="{BB962C8B-B14F-4D97-AF65-F5344CB8AC3E}">
        <p14:creationId xmlns:p14="http://schemas.microsoft.com/office/powerpoint/2010/main" val="331179091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100" b="1" dirty="0">
                <a:solidFill>
                  <a:srgbClr val="FF0000"/>
                </a:solidFill>
              </a:rPr>
              <a:t>Kimyasal Mücadelede Kullanılacak </a:t>
            </a:r>
            <a:r>
              <a:rPr lang="tr-TR" sz="3100" b="1" dirty="0" smtClean="0">
                <a:solidFill>
                  <a:srgbClr val="FF0000"/>
                </a:solidFill>
              </a:rPr>
              <a:t/>
            </a:r>
            <a:br>
              <a:rPr lang="tr-TR" sz="3100" b="1" dirty="0" smtClean="0">
                <a:solidFill>
                  <a:srgbClr val="FF0000"/>
                </a:solidFill>
              </a:rPr>
            </a:br>
            <a:r>
              <a:rPr lang="tr-TR" sz="3100" b="1" dirty="0" smtClean="0">
                <a:solidFill>
                  <a:srgbClr val="FF0000"/>
                </a:solidFill>
              </a:rPr>
              <a:t>İlaçlar </a:t>
            </a:r>
            <a:r>
              <a:rPr lang="tr-TR" sz="3100" b="1" dirty="0">
                <a:solidFill>
                  <a:srgbClr val="FF0000"/>
                </a:solidFill>
              </a:rPr>
              <a:t>ve Dozları </a:t>
            </a:r>
            <a:endParaRPr lang="tr-TR" dirty="0"/>
          </a:p>
        </p:txBody>
      </p:sp>
      <p:sp>
        <p:nvSpPr>
          <p:cNvPr id="3" name="İçerik Yer Tutucusu 2"/>
          <p:cNvSpPr>
            <a:spLocks noGrp="1"/>
          </p:cNvSpPr>
          <p:nvPr>
            <p:ph idx="1"/>
          </p:nvPr>
        </p:nvSpPr>
        <p:spPr>
          <a:xfrm>
            <a:off x="395536" y="1600200"/>
            <a:ext cx="8568952" cy="4525963"/>
          </a:xfrm>
        </p:spPr>
        <p:txBody>
          <a:bodyPr>
            <a:normAutofit fontScale="77500" lnSpcReduction="20000"/>
          </a:bodyPr>
          <a:lstStyle/>
          <a:p>
            <a:r>
              <a:rPr lang="tr-TR" dirty="0" err="1"/>
              <a:t>Azoxystrobin</a:t>
            </a:r>
            <a:r>
              <a:rPr lang="tr-TR" dirty="0"/>
              <a:t> 250 g/l 	SC 	75 ml 	21 	</a:t>
            </a:r>
          </a:p>
          <a:p>
            <a:r>
              <a:rPr lang="tr-TR" dirty="0"/>
              <a:t>Bakır hidroksit 361.1 g/l 	SC 	100 ml 	14 	</a:t>
            </a:r>
          </a:p>
          <a:p>
            <a:r>
              <a:rPr lang="tr-TR" dirty="0"/>
              <a:t>Bakır kalsiyum sülfat %20 	WP </a:t>
            </a:r>
            <a:r>
              <a:rPr lang="tr-TR" dirty="0" smtClean="0"/>
              <a:t> 500 </a:t>
            </a:r>
            <a:r>
              <a:rPr lang="tr-TR" dirty="0"/>
              <a:t>g yaz ilaçlaması</a:t>
            </a:r>
          </a:p>
          <a:p>
            <a:pPr marL="0" indent="0">
              <a:buNone/>
            </a:pPr>
            <a:r>
              <a:rPr lang="tr-TR" dirty="0"/>
              <a:t>                                                          </a:t>
            </a:r>
            <a:r>
              <a:rPr lang="tr-TR" dirty="0" smtClean="0"/>
              <a:t>3500 </a:t>
            </a:r>
            <a:r>
              <a:rPr lang="tr-TR" dirty="0"/>
              <a:t>g kış ilaçlaması 	14 	</a:t>
            </a:r>
          </a:p>
          <a:p>
            <a:r>
              <a:rPr lang="tr-TR" dirty="0"/>
              <a:t>Bakır kalsiyum sülfat %20 	WG </a:t>
            </a:r>
            <a:r>
              <a:rPr lang="tr-TR" dirty="0" smtClean="0"/>
              <a:t>…………….. 500 g.( 3500 g. Kış ilaçlaması )</a:t>
            </a:r>
            <a:endParaRPr lang="tr-TR" dirty="0"/>
          </a:p>
          <a:p>
            <a:r>
              <a:rPr lang="tr-TR" dirty="0"/>
              <a:t>Bakır tuzları</a:t>
            </a:r>
            <a:r>
              <a:rPr lang="tr-TR" dirty="0" smtClean="0"/>
              <a:t>+ Yağ ve </a:t>
            </a:r>
            <a:r>
              <a:rPr lang="tr-TR" dirty="0" err="1" smtClean="0"/>
              <a:t>rosin</a:t>
            </a:r>
            <a:r>
              <a:rPr lang="tr-TR" dirty="0" smtClean="0"/>
              <a:t> </a:t>
            </a:r>
            <a:r>
              <a:rPr lang="tr-TR" dirty="0"/>
              <a:t>asitleri 51.4 g/l metalik bakıra </a:t>
            </a:r>
            <a:r>
              <a:rPr lang="tr-TR" dirty="0" smtClean="0"/>
              <a:t>eşdeğer EC 200 ml  7 </a:t>
            </a:r>
            <a:r>
              <a:rPr lang="tr-TR" dirty="0"/>
              <a:t>	</a:t>
            </a:r>
          </a:p>
          <a:p>
            <a:r>
              <a:rPr lang="tr-TR" dirty="0">
                <a:solidFill>
                  <a:srgbClr val="FF0000"/>
                </a:solidFill>
              </a:rPr>
              <a:t>Bakır sülfat %25 	Suda çözünen kristal </a:t>
            </a:r>
            <a:r>
              <a:rPr lang="tr-TR" dirty="0" smtClean="0">
                <a:solidFill>
                  <a:srgbClr val="FF0000"/>
                </a:solidFill>
              </a:rPr>
              <a:t> %</a:t>
            </a:r>
            <a:r>
              <a:rPr lang="tr-TR" dirty="0">
                <a:solidFill>
                  <a:srgbClr val="FF0000"/>
                </a:solidFill>
              </a:rPr>
              <a:t>4’lük Bordo Bulamacı kış uygulaması(4000g Göztaşı+2000g Sönmemiş kireç) 	21 </a:t>
            </a:r>
            <a:endParaRPr lang="tr-TR" dirty="0" smtClean="0">
              <a:solidFill>
                <a:srgbClr val="FF0000"/>
              </a:solidFill>
            </a:endParaRPr>
          </a:p>
          <a:p>
            <a:pPr marL="0" indent="0">
              <a:buNone/>
            </a:pPr>
            <a:r>
              <a:rPr lang="tr-TR" dirty="0"/>
              <a:t>	</a:t>
            </a:r>
          </a:p>
          <a:p>
            <a:r>
              <a:rPr lang="tr-TR" dirty="0" err="1"/>
              <a:t>Captan</a:t>
            </a:r>
            <a:r>
              <a:rPr lang="tr-TR" dirty="0"/>
              <a:t> %50 	WP 	250 g (Yaz uygulaması) 	3 </a:t>
            </a:r>
          </a:p>
          <a:p>
            <a:r>
              <a:rPr lang="tr-TR" dirty="0" err="1"/>
              <a:t>Cymoxanil+Mancozeb</a:t>
            </a:r>
            <a:r>
              <a:rPr lang="tr-TR" dirty="0"/>
              <a:t> %5+%45 	WP 	250 g 	14 	</a:t>
            </a:r>
          </a:p>
          <a:p>
            <a:r>
              <a:rPr lang="tr-TR" dirty="0" err="1"/>
              <a:t>Folpet</a:t>
            </a:r>
            <a:r>
              <a:rPr lang="tr-TR" dirty="0"/>
              <a:t> %80 	WG 	150 g (yaz uygulaması) 	7 	</a:t>
            </a:r>
          </a:p>
          <a:p>
            <a:r>
              <a:rPr lang="tr-TR" dirty="0" err="1" smtClean="0"/>
              <a:t>Folpet</a:t>
            </a:r>
            <a:r>
              <a:rPr lang="tr-TR" dirty="0" smtClean="0"/>
              <a:t> </a:t>
            </a:r>
            <a:r>
              <a:rPr lang="tr-TR" dirty="0"/>
              <a:t>500 g/l 	FL 	150 ml (yaz uygulaması) 	7 	</a:t>
            </a:r>
          </a:p>
          <a:p>
            <a:r>
              <a:rPr lang="tr-TR" dirty="0"/>
              <a:t>%70 </a:t>
            </a:r>
            <a:r>
              <a:rPr lang="tr-TR" dirty="0" err="1"/>
              <a:t>Folpet</a:t>
            </a:r>
            <a:r>
              <a:rPr lang="tr-TR" dirty="0"/>
              <a:t> + %1,5 </a:t>
            </a:r>
            <a:r>
              <a:rPr lang="tr-TR" dirty="0" err="1"/>
              <a:t>Triadimenol</a:t>
            </a:r>
            <a:r>
              <a:rPr lang="tr-TR" dirty="0"/>
              <a:t> </a:t>
            </a:r>
            <a:r>
              <a:rPr lang="tr-TR" dirty="0" smtClean="0"/>
              <a:t>WP </a:t>
            </a:r>
            <a:r>
              <a:rPr lang="tr-TR" dirty="0"/>
              <a:t>	200 </a:t>
            </a:r>
            <a:r>
              <a:rPr lang="tr-TR" dirty="0" smtClean="0"/>
              <a:t>g Sofralık 10  Şaraplık </a:t>
            </a:r>
            <a:r>
              <a:rPr lang="tr-TR" dirty="0"/>
              <a:t>42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39569298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a:t>Mancozeb</a:t>
            </a:r>
            <a:r>
              <a:rPr lang="tr-TR" dirty="0"/>
              <a:t> % 80 	WP 	200 g (yaz uygulaması) 	21 	</a:t>
            </a:r>
          </a:p>
          <a:p>
            <a:r>
              <a:rPr lang="tr-TR" dirty="0" err="1"/>
              <a:t>Mancozeb</a:t>
            </a:r>
            <a:r>
              <a:rPr lang="tr-TR" dirty="0"/>
              <a:t> %75 	WG 	150g 	21 	</a:t>
            </a:r>
          </a:p>
          <a:p>
            <a:r>
              <a:rPr lang="tr-TR" dirty="0" err="1"/>
              <a:t>Maneb</a:t>
            </a:r>
            <a:r>
              <a:rPr lang="tr-TR" dirty="0"/>
              <a:t> %80 	WP 	200 g (yaz uygulaması) </a:t>
            </a:r>
            <a:r>
              <a:rPr lang="tr-TR" dirty="0" smtClean="0"/>
              <a:t>  </a:t>
            </a:r>
            <a:r>
              <a:rPr lang="tr-TR" dirty="0"/>
              <a:t>	21 	</a:t>
            </a:r>
          </a:p>
          <a:p>
            <a:r>
              <a:rPr lang="pt-BR" dirty="0"/>
              <a:t>Metiram %80 	DF 	200 g (uygulaması) 	56 	</a:t>
            </a:r>
          </a:p>
          <a:p>
            <a:r>
              <a:rPr lang="tr-TR" dirty="0" smtClean="0">
                <a:solidFill>
                  <a:srgbClr val="FF0000"/>
                </a:solidFill>
              </a:rPr>
              <a:t>Petrol </a:t>
            </a:r>
            <a:r>
              <a:rPr lang="tr-TR" dirty="0" err="1">
                <a:solidFill>
                  <a:srgbClr val="FF0000"/>
                </a:solidFill>
              </a:rPr>
              <a:t>yağ+DNOC</a:t>
            </a:r>
            <a:r>
              <a:rPr lang="tr-TR" dirty="0">
                <a:solidFill>
                  <a:srgbClr val="FF0000"/>
                </a:solidFill>
              </a:rPr>
              <a:t> 650+15 g/l 	EC 	6000 ml /94 litre su(kış </a:t>
            </a:r>
            <a:endParaRPr lang="tr-TR" dirty="0" smtClean="0">
              <a:solidFill>
                <a:srgbClr val="FF0000"/>
              </a:solidFill>
            </a:endParaRPr>
          </a:p>
          <a:p>
            <a:pPr marL="0" indent="0">
              <a:buNone/>
            </a:pPr>
            <a:r>
              <a:rPr lang="tr-TR" dirty="0">
                <a:solidFill>
                  <a:srgbClr val="FF0000"/>
                </a:solidFill>
              </a:rPr>
              <a:t> </a:t>
            </a:r>
            <a:r>
              <a:rPr lang="tr-TR" dirty="0" smtClean="0">
                <a:solidFill>
                  <a:srgbClr val="FF0000"/>
                </a:solidFill>
              </a:rPr>
              <a:t>                                                         uygulaması</a:t>
            </a:r>
            <a:r>
              <a:rPr lang="tr-TR" dirty="0">
                <a:solidFill>
                  <a:srgbClr val="FF0000"/>
                </a:solidFill>
              </a:rPr>
              <a:t>) –EU Yasak</a:t>
            </a:r>
            <a:r>
              <a:rPr lang="tr-TR" dirty="0"/>
              <a:t>	21 	</a:t>
            </a:r>
          </a:p>
          <a:p>
            <a:r>
              <a:rPr lang="tr-TR" dirty="0" err="1"/>
              <a:t>Propineb</a:t>
            </a:r>
            <a:r>
              <a:rPr lang="tr-TR" dirty="0"/>
              <a:t> %70 	WP 	200 g (yaz uygulaması) 	28 	</a:t>
            </a:r>
          </a:p>
          <a:p>
            <a:r>
              <a:rPr lang="tr-TR" dirty="0" err="1"/>
              <a:t>Pyraclostrobin+Metiram</a:t>
            </a:r>
            <a:r>
              <a:rPr lang="tr-TR" dirty="0"/>
              <a:t> %5+%55 	WG 	150 g 	28 	</a:t>
            </a:r>
          </a:p>
          <a:p>
            <a:r>
              <a:rPr lang="tr-TR" dirty="0" err="1"/>
              <a:t>Iprovalicarb</a:t>
            </a:r>
            <a:r>
              <a:rPr lang="tr-TR" dirty="0"/>
              <a:t>+ </a:t>
            </a:r>
            <a:r>
              <a:rPr lang="tr-TR" dirty="0" err="1"/>
              <a:t>Propineb</a:t>
            </a:r>
            <a:r>
              <a:rPr lang="tr-TR" dirty="0"/>
              <a:t> %5.5+%61.3 	WP 	225 g 	28 	</a:t>
            </a:r>
          </a:p>
          <a:p>
            <a:r>
              <a:rPr lang="tr-TR" dirty="0" smtClean="0"/>
              <a:t>Bakır sülfat</a:t>
            </a:r>
            <a:r>
              <a:rPr lang="pt-BR" dirty="0" smtClean="0"/>
              <a:t> </a:t>
            </a:r>
            <a:r>
              <a:rPr lang="pt-BR" dirty="0"/>
              <a:t>+ Mancozeb(%12+%30) 	WG 	300 g 	</a:t>
            </a:r>
            <a:r>
              <a:rPr lang="pt-BR" dirty="0" smtClean="0"/>
              <a:t>21</a:t>
            </a:r>
            <a:endParaRPr lang="tr-TR" dirty="0" smtClean="0"/>
          </a:p>
          <a:p>
            <a:r>
              <a:rPr lang="tr-TR" dirty="0" err="1" smtClean="0"/>
              <a:t>Zoxamide+Mancozeb</a:t>
            </a:r>
            <a:r>
              <a:rPr lang="tr-TR" dirty="0" smtClean="0"/>
              <a:t> %8.3+66.7 WP                 180 g.  </a:t>
            </a:r>
            <a:r>
              <a:rPr lang="tr-TR" dirty="0" err="1" smtClean="0">
                <a:solidFill>
                  <a:srgbClr val="0070C0"/>
                </a:solidFill>
              </a:rPr>
              <a:t>Electis</a:t>
            </a:r>
            <a:r>
              <a:rPr lang="tr-TR" dirty="0" smtClean="0">
                <a:solidFill>
                  <a:srgbClr val="0070C0"/>
                </a:solidFill>
              </a:rPr>
              <a:t> 75 WG</a:t>
            </a:r>
            <a:r>
              <a:rPr lang="pt-BR" dirty="0" smtClean="0">
                <a:solidFill>
                  <a:srgbClr val="0070C0"/>
                </a:solidFill>
              </a:rPr>
              <a:t> </a:t>
            </a:r>
            <a:r>
              <a:rPr lang="pt-BR" dirty="0"/>
              <a:t>	</a:t>
            </a:r>
          </a:p>
          <a:p>
            <a:pPr marL="0" indent="0">
              <a:buNone/>
            </a:pPr>
            <a:endParaRPr lang="tr-TR" dirty="0"/>
          </a:p>
        </p:txBody>
      </p:sp>
    </p:spTree>
    <p:extLst>
      <p:ext uri="{BB962C8B-B14F-4D97-AF65-F5344CB8AC3E}">
        <p14:creationId xmlns:p14="http://schemas.microsoft.com/office/powerpoint/2010/main" val="19996791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smtClean="0">
                <a:solidFill>
                  <a:srgbClr val="00B0F0"/>
                </a:solidFill>
              </a:rPr>
              <a:t>4.5. </a:t>
            </a:r>
            <a:r>
              <a:rPr lang="tr-TR" sz="3600" dirty="0" err="1" smtClean="0">
                <a:solidFill>
                  <a:srgbClr val="00B0F0"/>
                </a:solidFill>
              </a:rPr>
              <a:t>Bağ’da</a:t>
            </a:r>
            <a:r>
              <a:rPr lang="tr-TR" sz="3600" dirty="0" smtClean="0">
                <a:solidFill>
                  <a:srgbClr val="00B0F0"/>
                </a:solidFill>
              </a:rPr>
              <a:t> Kurşuni Küf veya Salkım Çürüklüğü </a:t>
            </a:r>
            <a:r>
              <a:rPr lang="tr-TR" dirty="0" smtClean="0">
                <a:solidFill>
                  <a:srgbClr val="FF0000"/>
                </a:solidFill>
              </a:rPr>
              <a:t>(</a:t>
            </a:r>
            <a:r>
              <a:rPr lang="tr-TR" i="1" dirty="0" err="1" smtClean="0">
                <a:solidFill>
                  <a:srgbClr val="FF0000"/>
                </a:solidFill>
              </a:rPr>
              <a:t>Botrytis</a:t>
            </a:r>
            <a:r>
              <a:rPr lang="tr-TR" i="1" dirty="0" smtClean="0">
                <a:solidFill>
                  <a:srgbClr val="FF0000"/>
                </a:solidFill>
              </a:rPr>
              <a:t> </a:t>
            </a:r>
            <a:r>
              <a:rPr lang="tr-TR" i="1" dirty="0" err="1" smtClean="0">
                <a:solidFill>
                  <a:srgbClr val="FF0000"/>
                </a:solidFill>
              </a:rPr>
              <a:t>cinerea</a:t>
            </a:r>
            <a:r>
              <a:rPr lang="tr-TR" dirty="0" smtClean="0">
                <a:solidFill>
                  <a:srgbClr val="FF0000"/>
                </a:solidFill>
              </a:rPr>
              <a:t>) </a:t>
            </a:r>
            <a:endParaRPr lang="tr-TR" dirty="0">
              <a:solidFill>
                <a:srgbClr val="FF0000"/>
              </a:solidFill>
            </a:endParaRPr>
          </a:p>
        </p:txBody>
      </p:sp>
      <p:sp>
        <p:nvSpPr>
          <p:cNvPr id="5" name="Başlık 1"/>
          <p:cNvSpPr txBox="1">
            <a:spLocks/>
          </p:cNvSpPr>
          <p:nvPr/>
        </p:nvSpPr>
        <p:spPr>
          <a:xfrm>
            <a:off x="457200" y="1772816"/>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1991098"/>
            <a:ext cx="8229600" cy="4783138"/>
          </a:xfrm>
        </p:spPr>
        <p:txBody>
          <a:bodyPr>
            <a:normAutofit fontScale="85000" lnSpcReduction="20000"/>
          </a:bodyPr>
          <a:lstStyle/>
          <a:p>
            <a:pPr marL="0" indent="0">
              <a:buNone/>
            </a:pPr>
            <a:endParaRPr lang="tr-TR" dirty="0" smtClean="0"/>
          </a:p>
          <a:p>
            <a:pPr marL="0" indent="0">
              <a:buNone/>
            </a:pPr>
            <a:r>
              <a:rPr lang="tr-TR" dirty="0" smtClean="0"/>
              <a:t>• </a:t>
            </a:r>
            <a:r>
              <a:rPr lang="tr-TR" dirty="0"/>
              <a:t>Hastalık elverişli koşullarda bitkinin tüm yeşil kısımlarında görülebilirse de </a:t>
            </a:r>
            <a:r>
              <a:rPr lang="tr-TR" dirty="0">
                <a:solidFill>
                  <a:srgbClr val="00B0F0"/>
                </a:solidFill>
              </a:rPr>
              <a:t>daha sık olarak salkım ve tanelerde </a:t>
            </a:r>
            <a:r>
              <a:rPr lang="tr-TR" dirty="0"/>
              <a:t>zarar yapar. </a:t>
            </a:r>
          </a:p>
          <a:p>
            <a:pPr marL="0" indent="0">
              <a:buNone/>
            </a:pPr>
            <a:r>
              <a:rPr lang="tr-TR" dirty="0"/>
              <a:t>• </a:t>
            </a:r>
            <a:r>
              <a:rPr lang="tr-TR" dirty="0">
                <a:solidFill>
                  <a:srgbClr val="00B0F0"/>
                </a:solidFill>
              </a:rPr>
              <a:t>Tanelerde önce 3–5 mm çapında yuvarlak pembemsi, kızıla yakın lekeler </a:t>
            </a:r>
            <a:r>
              <a:rPr lang="tr-TR" dirty="0"/>
              <a:t>halinde görülür. Leke tane üzerinde homojen bir şekilde büyür ve büyüdükçe rengi de koyulaşır. </a:t>
            </a:r>
          </a:p>
          <a:p>
            <a:pPr marL="0" indent="0">
              <a:buNone/>
            </a:pPr>
            <a:r>
              <a:rPr lang="tr-TR" dirty="0"/>
              <a:t>• Parmakla bastırıldığında hastalıklı kabuk etli kısmından kolayca ayrılır. </a:t>
            </a:r>
          </a:p>
          <a:p>
            <a:pPr marL="0" indent="0">
              <a:buNone/>
            </a:pPr>
            <a:r>
              <a:rPr lang="tr-TR" dirty="0"/>
              <a:t>• İleri dönemde </a:t>
            </a:r>
            <a:r>
              <a:rPr lang="tr-TR" dirty="0">
                <a:solidFill>
                  <a:srgbClr val="00B0F0"/>
                </a:solidFill>
              </a:rPr>
              <a:t>salkım ve taneler gir renkte bir küf </a:t>
            </a:r>
            <a:r>
              <a:rPr lang="tr-TR" dirty="0"/>
              <a:t>tabakasıyla kaplanır. Taneler çatlar çok ileri devrede buruşur ve </a:t>
            </a:r>
            <a:r>
              <a:rPr lang="tr-TR" dirty="0" err="1"/>
              <a:t>meşinleşmiş</a:t>
            </a:r>
            <a:r>
              <a:rPr lang="tr-TR" dirty="0"/>
              <a:t> gibi görünüm ortaya çıkar. </a:t>
            </a:r>
          </a:p>
          <a:p>
            <a:pPr marL="0" indent="0">
              <a:buNone/>
            </a:pPr>
            <a:endParaRPr lang="tr-TR" b="1" dirty="0" smtClean="0"/>
          </a:p>
          <a:p>
            <a:pPr marL="0" indent="0">
              <a:buNone/>
            </a:pPr>
            <a:r>
              <a:rPr lang="tr-TR" b="1" dirty="0" smtClean="0"/>
              <a:t>Hastalığın </a:t>
            </a:r>
            <a:r>
              <a:rPr lang="tr-TR" b="1" dirty="0"/>
              <a:t>Görüldüğü Bitkiler </a:t>
            </a:r>
            <a:endParaRPr lang="tr-TR" dirty="0"/>
          </a:p>
          <a:p>
            <a:pPr marL="0" indent="0">
              <a:buNone/>
            </a:pPr>
            <a:r>
              <a:rPr lang="tr-TR" dirty="0"/>
              <a:t>• Hastalığın </a:t>
            </a:r>
            <a:r>
              <a:rPr lang="tr-TR" dirty="0">
                <a:solidFill>
                  <a:srgbClr val="00B0F0"/>
                </a:solidFill>
              </a:rPr>
              <a:t>çok geniş bir konukçusu </a:t>
            </a:r>
            <a:r>
              <a:rPr lang="tr-TR" dirty="0" smtClean="0">
                <a:solidFill>
                  <a:srgbClr val="00B0F0"/>
                </a:solidFill>
              </a:rPr>
              <a:t>dizisi </a:t>
            </a:r>
            <a:r>
              <a:rPr lang="tr-TR" dirty="0" smtClean="0"/>
              <a:t>vardır</a:t>
            </a:r>
            <a:r>
              <a:rPr lang="tr-TR" dirty="0"/>
              <a:t>. Asma süs bitkileri, meyveler sebzeler, orman ağaçları, endüstri bitkileri, makiler, çalılar ve yem </a:t>
            </a:r>
            <a:r>
              <a:rPr lang="tr-TR" dirty="0" smtClean="0"/>
              <a:t>bitkileridir.</a:t>
            </a:r>
            <a:endParaRPr lang="tr-TR" dirty="0"/>
          </a:p>
        </p:txBody>
      </p:sp>
    </p:spTree>
    <p:extLst>
      <p:ext uri="{BB962C8B-B14F-4D97-AF65-F5344CB8AC3E}">
        <p14:creationId xmlns:p14="http://schemas.microsoft.com/office/powerpoint/2010/main" val="7928240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B0F0"/>
                </a:solidFill>
              </a:rPr>
              <a:t>Mücadele Yöntemleri </a:t>
            </a:r>
            <a:endParaRPr lang="tr-TR" dirty="0">
              <a:solidFill>
                <a:srgbClr val="00B0F0"/>
              </a:solidFill>
            </a:endParaRPr>
          </a:p>
        </p:txBody>
      </p:sp>
      <p:sp>
        <p:nvSpPr>
          <p:cNvPr id="3" name="İçerik Yer Tutucusu 2"/>
          <p:cNvSpPr>
            <a:spLocks noGrp="1"/>
          </p:cNvSpPr>
          <p:nvPr>
            <p:ph idx="1"/>
          </p:nvPr>
        </p:nvSpPr>
        <p:spPr>
          <a:xfrm>
            <a:off x="457200" y="1412776"/>
            <a:ext cx="8229600" cy="4713387"/>
          </a:xfrm>
        </p:spPr>
        <p:txBody>
          <a:bodyPr>
            <a:normAutofit fontScale="92500" lnSpcReduction="10000"/>
          </a:bodyPr>
          <a:lstStyle/>
          <a:p>
            <a:pPr marL="0" indent="0">
              <a:buNone/>
            </a:pPr>
            <a:r>
              <a:rPr lang="tr-TR" b="1" dirty="0" smtClean="0"/>
              <a:t>Kültürel </a:t>
            </a:r>
            <a:r>
              <a:rPr lang="tr-TR" b="1" dirty="0"/>
              <a:t>Önlemler </a:t>
            </a:r>
            <a:endParaRPr lang="tr-TR" dirty="0"/>
          </a:p>
          <a:p>
            <a:pPr marL="0" indent="0">
              <a:buNone/>
            </a:pPr>
            <a:r>
              <a:rPr lang="tr-TR" dirty="0"/>
              <a:t>• </a:t>
            </a:r>
            <a:r>
              <a:rPr lang="tr-TR" dirty="0">
                <a:solidFill>
                  <a:srgbClr val="00B0F0"/>
                </a:solidFill>
              </a:rPr>
              <a:t>Kültürel mücadele </a:t>
            </a:r>
            <a:r>
              <a:rPr lang="tr-TR" dirty="0"/>
              <a:t>kimyasal mücadele kadar önemlidir. </a:t>
            </a:r>
          </a:p>
          <a:p>
            <a:pPr marL="0" indent="0">
              <a:buNone/>
            </a:pPr>
            <a:r>
              <a:rPr lang="tr-TR" dirty="0"/>
              <a:t>• Asmalarda güneşlenme ve havalanmayı sağlamak için iyi bir yaprak ve dal seyreltmesi yapılmalıdır. </a:t>
            </a:r>
          </a:p>
          <a:p>
            <a:pPr marL="0" indent="0">
              <a:buNone/>
            </a:pPr>
            <a:r>
              <a:rPr lang="tr-TR" dirty="0"/>
              <a:t>• Bilhassa hasat dönemi </a:t>
            </a:r>
            <a:r>
              <a:rPr lang="tr-TR" dirty="0">
                <a:solidFill>
                  <a:srgbClr val="00B0F0"/>
                </a:solidFill>
              </a:rPr>
              <a:t>sonbahara kalan bu nedenle yağışlardan etkilenen asmaların üzeri polietilen örtülerle örtülerek, dört köşesinden iplerle yere çakılan kazıklara bağlanmalıdır. </a:t>
            </a:r>
          </a:p>
          <a:p>
            <a:pPr marL="0" indent="0">
              <a:buNone/>
            </a:pPr>
            <a:r>
              <a:rPr lang="tr-TR" dirty="0"/>
              <a:t>• Üzümler sonbaharda fazla geciktirilmeden hasat edilmeli SO</a:t>
            </a:r>
            <a:r>
              <a:rPr lang="tr-TR" baseline="30000" dirty="0"/>
              <a:t>2 </a:t>
            </a:r>
            <a:r>
              <a:rPr lang="tr-TR" dirty="0"/>
              <a:t>(Kükürt dioksit) gazı ile gazlanarak soğuk hava depolarına yerleştirilmelidir. </a:t>
            </a:r>
          </a:p>
          <a:p>
            <a:pPr marL="0" indent="0">
              <a:buNone/>
            </a:pPr>
            <a:r>
              <a:rPr lang="tr-TR" dirty="0"/>
              <a:t>• Asmalar üzümlerin olgunluk mevsiminde fazla sulanmamalıdır ve fazla çiftlik gübresinden ve aşırı azotlu gübrelemeden kaçınılmalıdır</a:t>
            </a:r>
            <a:r>
              <a:rPr lang="tr-TR" dirty="0" smtClean="0"/>
              <a:t>.</a:t>
            </a:r>
            <a:endParaRPr lang="tr-TR" dirty="0"/>
          </a:p>
        </p:txBody>
      </p:sp>
    </p:spTree>
    <p:extLst>
      <p:ext uri="{BB962C8B-B14F-4D97-AF65-F5344CB8AC3E}">
        <p14:creationId xmlns:p14="http://schemas.microsoft.com/office/powerpoint/2010/main" val="332924717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Kimyasal Mücadele</a:t>
            </a:r>
            <a:endParaRPr lang="tr-TR" dirty="0"/>
          </a:p>
        </p:txBody>
      </p:sp>
      <p:sp>
        <p:nvSpPr>
          <p:cNvPr id="3" name="İçerik Yer Tutucusu 2"/>
          <p:cNvSpPr>
            <a:spLocks noGrp="1"/>
          </p:cNvSpPr>
          <p:nvPr>
            <p:ph idx="1"/>
          </p:nvPr>
        </p:nvSpPr>
        <p:spPr/>
        <p:txBody>
          <a:bodyPr>
            <a:normAutofit/>
          </a:bodyPr>
          <a:lstStyle/>
          <a:p>
            <a:r>
              <a:rPr lang="tr-TR" dirty="0" smtClean="0">
                <a:solidFill>
                  <a:srgbClr val="00B0F0"/>
                </a:solidFill>
              </a:rPr>
              <a:t>1. İlaçlamaya üzümlerin </a:t>
            </a:r>
            <a:r>
              <a:rPr lang="tr-TR" dirty="0">
                <a:solidFill>
                  <a:srgbClr val="00B0F0"/>
                </a:solidFill>
              </a:rPr>
              <a:t>olgunlaşma başlangıcından hemen önce başlanmalı, </a:t>
            </a:r>
            <a:r>
              <a:rPr lang="tr-TR" dirty="0"/>
              <a:t>diğer ilaçlamalar kullanılan ilacın etki süresi dikkate alınarak yapılmalı, ilacın etki süresi göz önünde bulundurularak </a:t>
            </a:r>
            <a:r>
              <a:rPr lang="tr-TR" dirty="0">
                <a:solidFill>
                  <a:srgbClr val="00B0F0"/>
                </a:solidFill>
              </a:rPr>
              <a:t>son ilaçlama ile hasat zamanına dikkat edilmelidir </a:t>
            </a:r>
            <a:br>
              <a:rPr lang="tr-TR" dirty="0">
                <a:solidFill>
                  <a:srgbClr val="00B0F0"/>
                </a:solidFill>
              </a:rPr>
            </a:br>
            <a:endParaRPr lang="tr-TR" dirty="0">
              <a:solidFill>
                <a:srgbClr val="00B0F0"/>
              </a:solidFill>
            </a:endParaRPr>
          </a:p>
        </p:txBody>
      </p:sp>
    </p:spTree>
    <p:extLst>
      <p:ext uri="{BB962C8B-B14F-4D97-AF65-F5344CB8AC3E}">
        <p14:creationId xmlns:p14="http://schemas.microsoft.com/office/powerpoint/2010/main" val="24519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100" b="1" dirty="0">
                <a:solidFill>
                  <a:srgbClr val="FF0000"/>
                </a:solidFill>
              </a:rPr>
              <a:t>Kimyasal Mücadelede Kullanılacak İlaçlar ve Dozları</a:t>
            </a:r>
            <a:endParaRPr lang="tr-TR" sz="3100" dirty="0">
              <a:solidFill>
                <a:srgbClr val="FF0000"/>
              </a:solidFill>
            </a:endParaRPr>
          </a:p>
        </p:txBody>
      </p:sp>
      <p:sp>
        <p:nvSpPr>
          <p:cNvPr id="3" name="İçerik Yer Tutucusu 2"/>
          <p:cNvSpPr>
            <a:spLocks noGrp="1"/>
          </p:cNvSpPr>
          <p:nvPr>
            <p:ph idx="1"/>
          </p:nvPr>
        </p:nvSpPr>
        <p:spPr>
          <a:xfrm>
            <a:off x="251520" y="1600200"/>
            <a:ext cx="8435280" cy="4525963"/>
          </a:xfrm>
        </p:spPr>
        <p:txBody>
          <a:bodyPr>
            <a:normAutofit fontScale="25000" lnSpcReduction="20000"/>
          </a:bodyPr>
          <a:lstStyle/>
          <a:p>
            <a:r>
              <a:rPr lang="tr-TR" sz="8000" dirty="0" err="1" smtClean="0"/>
              <a:t>Boscalid</a:t>
            </a:r>
            <a:r>
              <a:rPr lang="tr-TR" sz="8000" dirty="0" smtClean="0"/>
              <a:t> </a:t>
            </a:r>
            <a:r>
              <a:rPr lang="tr-TR" sz="8000" dirty="0"/>
              <a:t>%50 	WG 	120 g 	28 	</a:t>
            </a:r>
          </a:p>
          <a:p>
            <a:r>
              <a:rPr lang="tr-TR" sz="8000" dirty="0" err="1"/>
              <a:t>Chlorothalonil</a:t>
            </a:r>
            <a:r>
              <a:rPr lang="tr-TR" sz="8000" dirty="0"/>
              <a:t> + </a:t>
            </a:r>
            <a:r>
              <a:rPr lang="tr-TR" sz="8000" dirty="0" err="1"/>
              <a:t>Carbendazim</a:t>
            </a:r>
            <a:r>
              <a:rPr lang="tr-TR" sz="8000" dirty="0"/>
              <a:t> 450+100 g/l 	EC 	200 g 	7 	</a:t>
            </a:r>
          </a:p>
          <a:p>
            <a:r>
              <a:rPr lang="tr-TR" sz="8000" dirty="0" err="1"/>
              <a:t>Cyprodinil</a:t>
            </a:r>
            <a:r>
              <a:rPr lang="tr-TR" sz="8000" dirty="0"/>
              <a:t> + </a:t>
            </a:r>
            <a:r>
              <a:rPr lang="tr-TR" sz="8000" dirty="0" err="1"/>
              <a:t>Fludioxonil</a:t>
            </a:r>
            <a:r>
              <a:rPr lang="tr-TR" sz="8000" dirty="0"/>
              <a:t> %37.5+ %25 	WG 	50 g 	7 	</a:t>
            </a:r>
          </a:p>
          <a:p>
            <a:r>
              <a:rPr lang="tr-TR" sz="8000" dirty="0" err="1">
                <a:solidFill>
                  <a:srgbClr val="00B0F0"/>
                </a:solidFill>
              </a:rPr>
              <a:t>Fenhexamid</a:t>
            </a:r>
            <a:r>
              <a:rPr lang="tr-TR" sz="8000" dirty="0">
                <a:solidFill>
                  <a:srgbClr val="00B0F0"/>
                </a:solidFill>
              </a:rPr>
              <a:t> 500 g/l 	SC 	100 ml 	7 	</a:t>
            </a:r>
          </a:p>
          <a:p>
            <a:r>
              <a:rPr lang="tr-TR" sz="8000" dirty="0" err="1">
                <a:solidFill>
                  <a:srgbClr val="00B0F0"/>
                </a:solidFill>
              </a:rPr>
              <a:t>Fenhexamid</a:t>
            </a:r>
            <a:r>
              <a:rPr lang="tr-TR" sz="8000" dirty="0">
                <a:solidFill>
                  <a:srgbClr val="00B0F0"/>
                </a:solidFill>
              </a:rPr>
              <a:t> %50 	WP 	100 g 	Şaraplık </a:t>
            </a:r>
            <a:r>
              <a:rPr lang="tr-TR" sz="8000" dirty="0" smtClean="0">
                <a:solidFill>
                  <a:srgbClr val="00B0F0"/>
                </a:solidFill>
              </a:rPr>
              <a:t>14 Sofralık </a:t>
            </a:r>
            <a:r>
              <a:rPr lang="tr-TR" sz="8000" dirty="0"/>
              <a:t>7 	</a:t>
            </a:r>
          </a:p>
          <a:p>
            <a:r>
              <a:rPr lang="nn-NO" sz="8000" dirty="0"/>
              <a:t>Folpet 500 g/l 	SC 	200 ml 	7 	</a:t>
            </a:r>
          </a:p>
          <a:p>
            <a:r>
              <a:rPr lang="tr-TR" sz="8000" dirty="0" err="1"/>
              <a:t>Imazalil</a:t>
            </a:r>
            <a:r>
              <a:rPr lang="tr-TR" sz="8000" dirty="0"/>
              <a:t> 500 g/l 	EC 	30 ml 	3 	</a:t>
            </a:r>
          </a:p>
          <a:p>
            <a:r>
              <a:rPr lang="it-IT" sz="8000" dirty="0"/>
              <a:t>Iprodione %50 	WP 	75 g 	14 	</a:t>
            </a:r>
          </a:p>
          <a:p>
            <a:r>
              <a:rPr lang="en-US" sz="8000" dirty="0" err="1"/>
              <a:t>Pyrimethanil</a:t>
            </a:r>
            <a:r>
              <a:rPr lang="en-US" sz="8000" dirty="0"/>
              <a:t> 300 g/l 	SC 	100 ml 	21 	</a:t>
            </a:r>
          </a:p>
          <a:p>
            <a:r>
              <a:rPr lang="tr-TR" sz="8000" dirty="0" err="1" smtClean="0"/>
              <a:t>Diethofencarb</a:t>
            </a:r>
            <a:r>
              <a:rPr lang="tr-TR" sz="8000" dirty="0" smtClean="0"/>
              <a:t> </a:t>
            </a:r>
            <a:r>
              <a:rPr lang="tr-TR" sz="8000" dirty="0"/>
              <a:t>+ </a:t>
            </a:r>
            <a:r>
              <a:rPr lang="tr-TR" sz="8000" dirty="0" err="1"/>
              <a:t>Carbendazim</a:t>
            </a:r>
            <a:r>
              <a:rPr lang="tr-TR" sz="8000" dirty="0"/>
              <a:t> 250+250 	SC 	60 ml 	14 	</a:t>
            </a:r>
          </a:p>
          <a:p>
            <a:r>
              <a:rPr lang="tr-TR" sz="8000" dirty="0" err="1" smtClean="0"/>
              <a:t>Triadimenol</a:t>
            </a:r>
            <a:r>
              <a:rPr lang="tr-TR" sz="8000" dirty="0" smtClean="0"/>
              <a:t> </a:t>
            </a:r>
            <a:r>
              <a:rPr lang="tr-TR" sz="8000" dirty="0"/>
              <a:t>+ </a:t>
            </a:r>
            <a:r>
              <a:rPr lang="tr-TR" sz="8000" dirty="0" err="1"/>
              <a:t>Folpet</a:t>
            </a:r>
            <a:r>
              <a:rPr lang="tr-TR" sz="8000" dirty="0"/>
              <a:t> 1,5% </a:t>
            </a:r>
            <a:r>
              <a:rPr lang="tr-TR" sz="8000" dirty="0" smtClean="0"/>
              <a:t>+%70 </a:t>
            </a:r>
            <a:r>
              <a:rPr lang="tr-TR" sz="8000" dirty="0"/>
              <a:t>	WP 	200 g 	10 	</a:t>
            </a:r>
          </a:p>
          <a:p>
            <a:r>
              <a:rPr lang="tr-TR" sz="8000" i="1" dirty="0" err="1" smtClean="0">
                <a:solidFill>
                  <a:schemeClr val="accent1">
                    <a:lumMod val="75000"/>
                  </a:schemeClr>
                </a:solidFill>
              </a:rPr>
              <a:t>Bacillus</a:t>
            </a:r>
            <a:r>
              <a:rPr lang="tr-TR" sz="8000" i="1" dirty="0" smtClean="0">
                <a:solidFill>
                  <a:schemeClr val="accent1">
                    <a:lumMod val="75000"/>
                  </a:schemeClr>
                </a:solidFill>
              </a:rPr>
              <a:t> </a:t>
            </a:r>
            <a:r>
              <a:rPr lang="tr-TR" sz="8000" i="1" dirty="0" err="1">
                <a:solidFill>
                  <a:schemeClr val="accent1">
                    <a:lumMod val="75000"/>
                  </a:schemeClr>
                </a:solidFill>
              </a:rPr>
              <a:t>subtilis</a:t>
            </a:r>
            <a:r>
              <a:rPr lang="tr-TR" sz="8000" i="1" dirty="0">
                <a:solidFill>
                  <a:schemeClr val="accent1">
                    <a:lumMod val="75000"/>
                  </a:schemeClr>
                </a:solidFill>
              </a:rPr>
              <a:t> </a:t>
            </a:r>
            <a:r>
              <a:rPr lang="tr-TR" sz="8000" dirty="0">
                <a:solidFill>
                  <a:schemeClr val="accent1">
                    <a:lumMod val="75000"/>
                  </a:schemeClr>
                </a:solidFill>
              </a:rPr>
              <a:t>OST ırkı%1.34 	SC 	1500 ml 	- </a:t>
            </a:r>
            <a:r>
              <a:rPr lang="tr-TR" sz="8000" dirty="0" smtClean="0">
                <a:solidFill>
                  <a:schemeClr val="accent1">
                    <a:lumMod val="75000"/>
                  </a:schemeClr>
                </a:solidFill>
              </a:rPr>
              <a:t>   </a:t>
            </a:r>
            <a:r>
              <a:rPr lang="tr-TR" sz="8000" dirty="0" err="1" smtClean="0">
                <a:solidFill>
                  <a:schemeClr val="accent1">
                    <a:lumMod val="75000"/>
                  </a:schemeClr>
                </a:solidFill>
              </a:rPr>
              <a:t>Serenade</a:t>
            </a:r>
            <a:r>
              <a:rPr lang="tr-TR" sz="8000" dirty="0" smtClean="0">
                <a:solidFill>
                  <a:schemeClr val="accent1">
                    <a:lumMod val="75000"/>
                  </a:schemeClr>
                </a:solidFill>
              </a:rPr>
              <a:t> SC</a:t>
            </a:r>
            <a:r>
              <a:rPr lang="tr-TR" sz="8000" dirty="0">
                <a:solidFill>
                  <a:schemeClr val="accent1">
                    <a:lumMod val="75000"/>
                  </a:schemeClr>
                </a:solidFill>
              </a:rPr>
              <a:t>	</a:t>
            </a:r>
          </a:p>
          <a:p>
            <a:r>
              <a:rPr lang="tr-TR" sz="8000" i="1" dirty="0" err="1">
                <a:solidFill>
                  <a:schemeClr val="accent1">
                    <a:lumMod val="75000"/>
                  </a:schemeClr>
                </a:solidFill>
              </a:rPr>
              <a:t>Bacillus</a:t>
            </a:r>
            <a:r>
              <a:rPr lang="tr-TR" sz="8000" i="1" dirty="0">
                <a:solidFill>
                  <a:schemeClr val="accent1">
                    <a:lumMod val="75000"/>
                  </a:schemeClr>
                </a:solidFill>
              </a:rPr>
              <a:t> </a:t>
            </a:r>
            <a:r>
              <a:rPr lang="tr-TR" sz="8000" i="1" dirty="0" err="1">
                <a:solidFill>
                  <a:schemeClr val="accent1">
                    <a:lumMod val="75000"/>
                  </a:schemeClr>
                </a:solidFill>
              </a:rPr>
              <a:t>subtilis</a:t>
            </a:r>
            <a:r>
              <a:rPr lang="tr-TR" sz="8000" i="1" dirty="0">
                <a:solidFill>
                  <a:schemeClr val="accent1">
                    <a:lumMod val="75000"/>
                  </a:schemeClr>
                </a:solidFill>
              </a:rPr>
              <a:t> </a:t>
            </a:r>
            <a:r>
              <a:rPr lang="tr-TR" sz="8000" i="1" dirty="0" smtClean="0">
                <a:solidFill>
                  <a:schemeClr val="accent1">
                    <a:lumMod val="75000"/>
                  </a:schemeClr>
                </a:solidFill>
              </a:rPr>
              <a:t> </a:t>
            </a:r>
            <a:r>
              <a:rPr lang="tr-TR" sz="8000" dirty="0" smtClean="0">
                <a:solidFill>
                  <a:schemeClr val="accent1">
                    <a:lumMod val="75000"/>
                  </a:schemeClr>
                </a:solidFill>
              </a:rPr>
              <a:t>MBI 600 0.17 %  WP </a:t>
            </a:r>
            <a:r>
              <a:rPr lang="tr-TR" sz="8000" dirty="0">
                <a:solidFill>
                  <a:schemeClr val="accent1">
                    <a:lumMod val="75000"/>
                  </a:schemeClr>
                </a:solidFill>
              </a:rPr>
              <a:t>	</a:t>
            </a:r>
            <a:r>
              <a:rPr lang="tr-TR" sz="8000" dirty="0" smtClean="0">
                <a:solidFill>
                  <a:schemeClr val="accent1">
                    <a:lumMod val="75000"/>
                  </a:schemeClr>
                </a:solidFill>
              </a:rPr>
              <a:t>50 </a:t>
            </a:r>
            <a:r>
              <a:rPr lang="tr-TR" sz="8000" dirty="0">
                <a:solidFill>
                  <a:schemeClr val="accent1">
                    <a:lumMod val="75000"/>
                  </a:schemeClr>
                </a:solidFill>
              </a:rPr>
              <a:t>g </a:t>
            </a:r>
            <a:r>
              <a:rPr lang="tr-TR" sz="8000" dirty="0" smtClean="0">
                <a:solidFill>
                  <a:schemeClr val="accent1">
                    <a:lumMod val="75000"/>
                  </a:schemeClr>
                </a:solidFill>
              </a:rPr>
              <a:t>-    </a:t>
            </a:r>
            <a:r>
              <a:rPr lang="tr-TR" sz="8000" dirty="0" err="1" smtClean="0">
                <a:solidFill>
                  <a:schemeClr val="accent1">
                    <a:lumMod val="75000"/>
                  </a:schemeClr>
                </a:solidFill>
              </a:rPr>
              <a:t>Subtilex</a:t>
            </a:r>
            <a:r>
              <a:rPr lang="tr-TR" sz="8000" dirty="0" smtClean="0">
                <a:solidFill>
                  <a:schemeClr val="accent1">
                    <a:lumMod val="75000"/>
                  </a:schemeClr>
                </a:solidFill>
              </a:rPr>
              <a:t> </a:t>
            </a:r>
            <a:r>
              <a:rPr lang="tr-TR" sz="8000" dirty="0" err="1" smtClean="0">
                <a:solidFill>
                  <a:schemeClr val="accent1">
                    <a:lumMod val="75000"/>
                  </a:schemeClr>
                </a:solidFill>
              </a:rPr>
              <a:t>Fouar</a:t>
            </a:r>
            <a:r>
              <a:rPr lang="tr-TR" sz="8000" dirty="0" smtClean="0">
                <a:solidFill>
                  <a:schemeClr val="accent1">
                    <a:lumMod val="75000"/>
                  </a:schemeClr>
                </a:solidFill>
              </a:rPr>
              <a:t>- </a:t>
            </a:r>
            <a:r>
              <a:rPr lang="tr-TR" sz="8000" dirty="0" err="1" smtClean="0">
                <a:solidFill>
                  <a:schemeClr val="accent1">
                    <a:lumMod val="75000"/>
                  </a:schemeClr>
                </a:solidFill>
              </a:rPr>
              <a:t>Bioglobal</a:t>
            </a:r>
            <a:endParaRPr lang="tr-TR" sz="8000" dirty="0" smtClean="0">
              <a:solidFill>
                <a:schemeClr val="accent1">
                  <a:lumMod val="75000"/>
                </a:schemeClr>
              </a:solidFill>
            </a:endParaRPr>
          </a:p>
          <a:p>
            <a:r>
              <a:rPr lang="tr-TR" sz="8000" i="1" dirty="0" err="1" smtClean="0">
                <a:solidFill>
                  <a:schemeClr val="accent1">
                    <a:lumMod val="75000"/>
                  </a:schemeClr>
                </a:solidFill>
              </a:rPr>
              <a:t>Trichoderma</a:t>
            </a:r>
            <a:r>
              <a:rPr lang="tr-TR" sz="8000" i="1" dirty="0" smtClean="0">
                <a:solidFill>
                  <a:schemeClr val="accent1">
                    <a:lumMod val="75000"/>
                  </a:schemeClr>
                </a:solidFill>
              </a:rPr>
              <a:t> </a:t>
            </a:r>
            <a:r>
              <a:rPr lang="tr-TR" sz="8000" i="1" dirty="0" err="1" smtClean="0">
                <a:solidFill>
                  <a:schemeClr val="accent1">
                    <a:lumMod val="75000"/>
                  </a:schemeClr>
                </a:solidFill>
              </a:rPr>
              <a:t>harzianum</a:t>
            </a:r>
            <a:r>
              <a:rPr lang="tr-TR" sz="8000" i="1" dirty="0" smtClean="0">
                <a:solidFill>
                  <a:schemeClr val="accent1">
                    <a:lumMod val="75000"/>
                  </a:schemeClr>
                </a:solidFill>
              </a:rPr>
              <a:t> </a:t>
            </a:r>
            <a:r>
              <a:rPr lang="tr-TR" sz="8000" dirty="0" err="1" smtClean="0">
                <a:solidFill>
                  <a:schemeClr val="accent1">
                    <a:lumMod val="75000"/>
                  </a:schemeClr>
                </a:solidFill>
              </a:rPr>
              <a:t>Isolate</a:t>
            </a:r>
            <a:r>
              <a:rPr lang="tr-TR" sz="8000" dirty="0" smtClean="0">
                <a:solidFill>
                  <a:schemeClr val="accent1">
                    <a:lumMod val="75000"/>
                  </a:schemeClr>
                </a:solidFill>
              </a:rPr>
              <a:t> No:39   %25 WP   200 g. </a:t>
            </a:r>
            <a:r>
              <a:rPr lang="tr-TR" sz="8000" dirty="0" err="1" smtClean="0">
                <a:solidFill>
                  <a:schemeClr val="accent1">
                    <a:lumMod val="75000"/>
                  </a:schemeClr>
                </a:solidFill>
              </a:rPr>
              <a:t>Trichodex</a:t>
            </a:r>
            <a:r>
              <a:rPr lang="tr-TR" sz="8000" dirty="0">
                <a:solidFill>
                  <a:schemeClr val="accent1">
                    <a:lumMod val="75000"/>
                  </a:schemeClr>
                </a:solidFill>
              </a:rPr>
              <a:t>	</a:t>
            </a:r>
          </a:p>
          <a:p>
            <a:endParaRPr lang="tr-TR" dirty="0"/>
          </a:p>
        </p:txBody>
      </p:sp>
    </p:spTree>
    <p:extLst>
      <p:ext uri="{BB962C8B-B14F-4D97-AF65-F5344CB8AC3E}">
        <p14:creationId xmlns:p14="http://schemas.microsoft.com/office/powerpoint/2010/main" val="32526109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normAutofit fontScale="90000"/>
          </a:bodyPr>
          <a:lstStyle/>
          <a:p>
            <a:r>
              <a:rPr lang="tr-TR" b="1" dirty="0" smtClean="0">
                <a:solidFill>
                  <a:srgbClr val="00B0F0"/>
                </a:solidFill>
              </a:rPr>
              <a:t/>
            </a:r>
            <a:br>
              <a:rPr lang="tr-TR" b="1" dirty="0" smtClean="0">
                <a:solidFill>
                  <a:srgbClr val="00B0F0"/>
                </a:solidFill>
              </a:rPr>
            </a:br>
            <a:r>
              <a:rPr lang="tr-TR" b="1" dirty="0" smtClean="0">
                <a:solidFill>
                  <a:srgbClr val="00B0F0"/>
                </a:solidFill>
              </a:rPr>
              <a:t>4.6</a:t>
            </a:r>
            <a:r>
              <a:rPr lang="tr-TR" b="1" dirty="0">
                <a:solidFill>
                  <a:srgbClr val="00B0F0"/>
                </a:solidFill>
              </a:rPr>
              <a:t>. </a:t>
            </a:r>
            <a:r>
              <a:rPr lang="tr-TR" b="1" dirty="0" err="1">
                <a:solidFill>
                  <a:srgbClr val="00B0F0"/>
                </a:solidFill>
              </a:rPr>
              <a:t>Bağ’da</a:t>
            </a:r>
            <a:r>
              <a:rPr lang="tr-TR" b="1" dirty="0">
                <a:solidFill>
                  <a:srgbClr val="00B0F0"/>
                </a:solidFill>
              </a:rPr>
              <a:t> </a:t>
            </a:r>
            <a:r>
              <a:rPr lang="tr-TR" b="1" dirty="0" err="1">
                <a:solidFill>
                  <a:srgbClr val="00B0F0"/>
                </a:solidFill>
              </a:rPr>
              <a:t>Eska</a:t>
            </a:r>
            <a:r>
              <a:rPr lang="tr-TR" b="1" dirty="0">
                <a:solidFill>
                  <a:srgbClr val="00B0F0"/>
                </a:solidFill>
              </a:rPr>
              <a:t>(= Kav ) </a:t>
            </a:r>
            <a:r>
              <a:rPr lang="tr-TR" b="1" dirty="0" smtClean="0">
                <a:solidFill>
                  <a:srgbClr val="00B0F0"/>
                </a:solidFill>
              </a:rPr>
              <a:t>Hastalığı</a:t>
            </a:r>
            <a:br>
              <a:rPr lang="tr-TR" b="1" dirty="0" smtClean="0">
                <a:solidFill>
                  <a:srgbClr val="00B0F0"/>
                </a:solidFill>
              </a:rPr>
            </a:br>
            <a:r>
              <a:rPr lang="tr-TR" i="1" dirty="0" smtClean="0">
                <a:solidFill>
                  <a:srgbClr val="FF0000"/>
                </a:solidFill>
              </a:rPr>
              <a:t>(</a:t>
            </a:r>
            <a:r>
              <a:rPr lang="tr-TR" i="1" dirty="0" err="1">
                <a:solidFill>
                  <a:srgbClr val="FF0000"/>
                </a:solidFill>
              </a:rPr>
              <a:t>Stereum</a:t>
            </a:r>
            <a:r>
              <a:rPr lang="tr-TR" i="1" dirty="0">
                <a:solidFill>
                  <a:srgbClr val="FF0000"/>
                </a:solidFill>
              </a:rPr>
              <a:t> </a:t>
            </a:r>
            <a:r>
              <a:rPr lang="tr-TR" i="1" dirty="0" err="1">
                <a:solidFill>
                  <a:srgbClr val="FF0000"/>
                </a:solidFill>
              </a:rPr>
              <a:t>hirsutum</a:t>
            </a:r>
            <a:r>
              <a:rPr lang="tr-TR" i="1" dirty="0">
                <a:solidFill>
                  <a:srgbClr val="FF0000"/>
                </a:solidFill>
              </a:rPr>
              <a:t>, </a:t>
            </a:r>
            <a:r>
              <a:rPr lang="tr-TR" i="1" dirty="0" err="1">
                <a:solidFill>
                  <a:srgbClr val="FF0000"/>
                </a:solidFill>
              </a:rPr>
              <a:t>Phellinus</a:t>
            </a:r>
            <a:r>
              <a:rPr lang="tr-TR" i="1" dirty="0">
                <a:solidFill>
                  <a:srgbClr val="FF0000"/>
                </a:solidFill>
              </a:rPr>
              <a:t> </a:t>
            </a:r>
            <a:r>
              <a:rPr lang="tr-TR" i="1" dirty="0" err="1">
                <a:solidFill>
                  <a:srgbClr val="FF0000"/>
                </a:solidFill>
              </a:rPr>
              <a:t>igniarius</a:t>
            </a:r>
            <a:r>
              <a:rPr lang="tr-TR" i="1" dirty="0">
                <a:solidFill>
                  <a:srgbClr val="FF0000"/>
                </a:solidFill>
              </a:rPr>
              <a:t>) </a:t>
            </a:r>
            <a:r>
              <a:rPr lang="tr-TR" dirty="0"/>
              <a:t/>
            </a:r>
            <a:br>
              <a:rPr lang="tr-TR" dirty="0"/>
            </a:br>
            <a:endParaRPr lang="tr-TR" b="1" dirty="0">
              <a:solidFill>
                <a:srgbClr val="00B0F0"/>
              </a:solidFill>
            </a:endParaRPr>
          </a:p>
        </p:txBody>
      </p:sp>
      <p:sp>
        <p:nvSpPr>
          <p:cNvPr id="5" name="Başlık 1"/>
          <p:cNvSpPr txBox="1">
            <a:spLocks/>
          </p:cNvSpPr>
          <p:nvPr/>
        </p:nvSpPr>
        <p:spPr>
          <a:xfrm>
            <a:off x="457200" y="1243162"/>
            <a:ext cx="8229600" cy="60166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dirty="0"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333053" y="1615083"/>
            <a:ext cx="8229600" cy="5558333"/>
          </a:xfrm>
        </p:spPr>
        <p:txBody>
          <a:bodyPr>
            <a:normAutofit fontScale="32500" lnSpcReduction="20000"/>
          </a:bodyPr>
          <a:lstStyle/>
          <a:p>
            <a:endParaRPr lang="tr-TR" dirty="0"/>
          </a:p>
          <a:p>
            <a:pPr marL="0" indent="0">
              <a:buNone/>
            </a:pPr>
            <a:r>
              <a:rPr lang="tr-TR" sz="7200" dirty="0" smtClean="0"/>
              <a:t>• </a:t>
            </a:r>
            <a:r>
              <a:rPr lang="tr-TR" sz="7200" dirty="0"/>
              <a:t>Hastalık; </a:t>
            </a:r>
            <a:r>
              <a:rPr lang="tr-TR" sz="7200" dirty="0">
                <a:solidFill>
                  <a:srgbClr val="0070C0"/>
                </a:solidFill>
              </a:rPr>
              <a:t>başlangıçta gözlerin </a:t>
            </a:r>
            <a:r>
              <a:rPr lang="tr-TR" sz="7200" dirty="0" smtClean="0">
                <a:solidFill>
                  <a:srgbClr val="0070C0"/>
                </a:solidFill>
              </a:rPr>
              <a:t>uyanmasında </a:t>
            </a:r>
            <a:r>
              <a:rPr lang="tr-TR" sz="7200" dirty="0">
                <a:solidFill>
                  <a:srgbClr val="0070C0"/>
                </a:solidFill>
              </a:rPr>
              <a:t>gecikme</a:t>
            </a:r>
            <a:r>
              <a:rPr lang="tr-TR" sz="7200" dirty="0"/>
              <a:t>, gelişmesinde gerileme şeklinde kendini gösterir. </a:t>
            </a:r>
          </a:p>
          <a:p>
            <a:pPr marL="0" indent="0">
              <a:buNone/>
            </a:pPr>
            <a:r>
              <a:rPr lang="tr-TR" sz="7200" dirty="0"/>
              <a:t>• </a:t>
            </a:r>
            <a:r>
              <a:rPr lang="tr-TR" sz="7200" dirty="0">
                <a:solidFill>
                  <a:srgbClr val="0070C0"/>
                </a:solidFill>
              </a:rPr>
              <a:t>Genellikle asmanın bir dalında başlar </a:t>
            </a:r>
            <a:r>
              <a:rPr lang="tr-TR" sz="7200" dirty="0"/>
              <a:t>ve daha sonra diğer dallarına da geçer. </a:t>
            </a:r>
          </a:p>
          <a:p>
            <a:pPr marL="0" indent="0">
              <a:buNone/>
            </a:pPr>
            <a:r>
              <a:rPr lang="tr-TR" sz="7200" dirty="0"/>
              <a:t>• </a:t>
            </a:r>
            <a:r>
              <a:rPr lang="tr-TR" sz="7200" dirty="0">
                <a:solidFill>
                  <a:srgbClr val="0070C0"/>
                </a:solidFill>
              </a:rPr>
              <a:t>Yapraklar doğal yeşilliğini yitirir ve zamanla sararır. </a:t>
            </a:r>
            <a:r>
              <a:rPr lang="tr-TR" sz="7200" dirty="0"/>
              <a:t>Yaşlı yapraklarda damar aralarında önce sarartı şeklinde açılmalar görülür. Daha sonra bu lekeler birleşir ve renkleri kızıl kahverengiye dönüşür. Bu durumda </a:t>
            </a:r>
            <a:r>
              <a:rPr lang="tr-TR" sz="7200" dirty="0">
                <a:solidFill>
                  <a:srgbClr val="0070C0"/>
                </a:solidFill>
              </a:rPr>
              <a:t>damar aralarında kanal biçiminde lekeli alanlar oluşurken, damarlarda ise nispeten yeşil kalır. </a:t>
            </a:r>
          </a:p>
          <a:p>
            <a:pPr marL="0" indent="0">
              <a:buNone/>
            </a:pPr>
            <a:r>
              <a:rPr lang="tr-TR" sz="7200" dirty="0"/>
              <a:t>• Daha genç yapraklar şeffaflaşır, salkım silker ve </a:t>
            </a:r>
            <a:r>
              <a:rPr lang="tr-TR" sz="7200" dirty="0">
                <a:solidFill>
                  <a:srgbClr val="0070C0"/>
                </a:solidFill>
              </a:rPr>
              <a:t>yapraklarla kuruyarak dalında asılı kalır. </a:t>
            </a:r>
          </a:p>
          <a:p>
            <a:pPr marL="0" indent="0">
              <a:buNone/>
            </a:pPr>
            <a:r>
              <a:rPr lang="tr-TR" sz="7200" dirty="0"/>
              <a:t>• Bazen tane bağlama ile olgunlaşma arasındaki herhangi bir zamanda, tanelerin yüzeyinde koyu mor nokta ya da lekeler ortaya çıkar. Bu lekeler tüm salkımda görüldüğü gibi </a:t>
            </a:r>
            <a:r>
              <a:rPr lang="tr-TR" sz="7200" dirty="0" smtClean="0"/>
              <a:t>bazı </a:t>
            </a:r>
            <a:r>
              <a:rPr lang="tr-TR" sz="7200" dirty="0"/>
              <a:t>kısımlarına serpiştirilmiş vaziyette bulunabilir. </a:t>
            </a:r>
          </a:p>
        </p:txBody>
      </p:sp>
    </p:spTree>
    <p:extLst>
      <p:ext uri="{BB962C8B-B14F-4D97-AF65-F5344CB8AC3E}">
        <p14:creationId xmlns:p14="http://schemas.microsoft.com/office/powerpoint/2010/main" val="127071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Elma Kara Lekesi-Ruhsatlı </a:t>
            </a:r>
            <a:r>
              <a:rPr lang="tr-TR" dirty="0" err="1">
                <a:solidFill>
                  <a:srgbClr val="FF0000"/>
                </a:solidFill>
              </a:rPr>
              <a:t>Fungisitler</a:t>
            </a:r>
            <a:endParaRPr lang="tr-TR" dirty="0"/>
          </a:p>
        </p:txBody>
      </p:sp>
      <p:sp>
        <p:nvSpPr>
          <p:cNvPr id="3" name="İçerik Yer Tutucusu 2"/>
          <p:cNvSpPr>
            <a:spLocks noGrp="1"/>
          </p:cNvSpPr>
          <p:nvPr>
            <p:ph idx="1"/>
          </p:nvPr>
        </p:nvSpPr>
        <p:spPr>
          <a:xfrm>
            <a:off x="457200" y="1196752"/>
            <a:ext cx="8229600" cy="5400600"/>
          </a:xfrm>
        </p:spPr>
        <p:txBody>
          <a:bodyPr>
            <a:normAutofit fontScale="92500" lnSpcReduction="20000"/>
          </a:bodyPr>
          <a:lstStyle/>
          <a:p>
            <a:endParaRPr lang="tr-TR" dirty="0"/>
          </a:p>
          <a:p>
            <a:r>
              <a:rPr lang="pl-PL" dirty="0">
                <a:solidFill>
                  <a:schemeClr val="accent6">
                    <a:lumMod val="75000"/>
                  </a:schemeClr>
                </a:solidFill>
              </a:rPr>
              <a:t>Propineb %70 	WP </a:t>
            </a:r>
            <a:r>
              <a:rPr lang="pl-PL" dirty="0"/>
              <a:t>	250 g. 	7 	</a:t>
            </a:r>
          </a:p>
          <a:p>
            <a:r>
              <a:rPr lang="en-US" dirty="0" err="1"/>
              <a:t>Pyrimethanil</a:t>
            </a:r>
            <a:r>
              <a:rPr lang="en-US" dirty="0"/>
              <a:t> 300 g/l 	SC 	50 ml 	14 	</a:t>
            </a:r>
          </a:p>
          <a:p>
            <a:r>
              <a:rPr lang="tr-TR" dirty="0" err="1">
                <a:solidFill>
                  <a:schemeClr val="accent6">
                    <a:lumMod val="75000"/>
                  </a:schemeClr>
                </a:solidFill>
              </a:rPr>
              <a:t>Tebuconazole</a:t>
            </a:r>
            <a:r>
              <a:rPr lang="tr-TR" dirty="0">
                <a:solidFill>
                  <a:schemeClr val="accent6">
                    <a:lumMod val="75000"/>
                  </a:schemeClr>
                </a:solidFill>
              </a:rPr>
              <a:t> %25 </a:t>
            </a:r>
            <a:r>
              <a:rPr lang="tr-TR" dirty="0"/>
              <a:t>	WP 	25 g 	</a:t>
            </a:r>
            <a:r>
              <a:rPr lang="tr-TR" dirty="0" smtClean="0"/>
              <a:t>14</a:t>
            </a:r>
          </a:p>
          <a:p>
            <a:r>
              <a:rPr lang="tr-TR" dirty="0" err="1" smtClean="0"/>
              <a:t>Tebuconazole+Fluopyram</a:t>
            </a:r>
            <a:r>
              <a:rPr lang="tr-TR" dirty="0" smtClean="0"/>
              <a:t>  200+200 g/L      SC      35 cc     </a:t>
            </a:r>
            <a:r>
              <a:rPr lang="tr-TR" dirty="0" err="1" smtClean="0"/>
              <a:t>Luna</a:t>
            </a:r>
            <a:r>
              <a:rPr lang="tr-TR" dirty="0" smtClean="0"/>
              <a:t> </a:t>
            </a:r>
            <a:r>
              <a:rPr lang="tr-TR" dirty="0" err="1" smtClean="0"/>
              <a:t>Experince</a:t>
            </a:r>
            <a:r>
              <a:rPr lang="tr-TR" dirty="0"/>
              <a:t>	</a:t>
            </a:r>
          </a:p>
          <a:p>
            <a:r>
              <a:rPr lang="en-US" dirty="0" err="1">
                <a:solidFill>
                  <a:schemeClr val="accent6">
                    <a:lumMod val="75000"/>
                  </a:schemeClr>
                </a:solidFill>
              </a:rPr>
              <a:t>Thiram</a:t>
            </a:r>
            <a:r>
              <a:rPr lang="en-US" dirty="0">
                <a:solidFill>
                  <a:schemeClr val="accent6">
                    <a:lumMod val="75000"/>
                  </a:schemeClr>
                </a:solidFill>
              </a:rPr>
              <a:t> %80 </a:t>
            </a:r>
            <a:r>
              <a:rPr lang="en-US" dirty="0"/>
              <a:t>	WP/WG 	150 g 	14 	</a:t>
            </a:r>
          </a:p>
          <a:p>
            <a:r>
              <a:rPr lang="en-US" dirty="0" err="1">
                <a:solidFill>
                  <a:schemeClr val="bg2">
                    <a:lumMod val="50000"/>
                  </a:schemeClr>
                </a:solidFill>
              </a:rPr>
              <a:t>Thiophanate</a:t>
            </a:r>
            <a:r>
              <a:rPr lang="en-US" dirty="0">
                <a:solidFill>
                  <a:schemeClr val="bg2">
                    <a:lumMod val="50000"/>
                  </a:schemeClr>
                </a:solidFill>
              </a:rPr>
              <a:t> Methyl 70 % </a:t>
            </a:r>
            <a:r>
              <a:rPr lang="en-US" dirty="0"/>
              <a:t>	WP 	60 g 	14 	</a:t>
            </a:r>
          </a:p>
          <a:p>
            <a:r>
              <a:rPr lang="tr-TR" dirty="0" err="1"/>
              <a:t>Tolyfluanid</a:t>
            </a:r>
            <a:r>
              <a:rPr lang="tr-TR" dirty="0"/>
              <a:t> %50 	WG 	200 g 	14 	</a:t>
            </a:r>
          </a:p>
          <a:p>
            <a:r>
              <a:rPr lang="tr-TR" dirty="0"/>
              <a:t>Pyraclostrobin%12.8 + Boscalid%25.2 </a:t>
            </a:r>
            <a:r>
              <a:rPr lang="tr-TR" dirty="0" smtClean="0"/>
              <a:t> WG </a:t>
            </a:r>
            <a:r>
              <a:rPr lang="tr-TR" dirty="0"/>
              <a:t>	30g 	3 </a:t>
            </a:r>
            <a:endParaRPr lang="tr-TR" dirty="0" smtClean="0"/>
          </a:p>
          <a:p>
            <a:r>
              <a:rPr lang="tr-TR" dirty="0" err="1" smtClean="0"/>
              <a:t>Pyrimethanil</a:t>
            </a:r>
            <a:r>
              <a:rPr lang="tr-TR" dirty="0" smtClean="0"/>
              <a:t> 300 g/L  SC     50 ml</a:t>
            </a:r>
          </a:p>
          <a:p>
            <a:r>
              <a:rPr lang="tr-TR" dirty="0" err="1" smtClean="0"/>
              <a:t>Pyrimethanil</a:t>
            </a:r>
            <a:r>
              <a:rPr lang="tr-TR" dirty="0" smtClean="0"/>
              <a:t> 250 g/L  SC   </a:t>
            </a:r>
            <a:endParaRPr lang="tr-TR" dirty="0"/>
          </a:p>
          <a:p>
            <a:r>
              <a:rPr lang="tr-TR" dirty="0" err="1"/>
              <a:t>Captan</a:t>
            </a:r>
            <a:r>
              <a:rPr lang="tr-TR" dirty="0"/>
              <a:t> %80 	WG 	100g 	7 	</a:t>
            </a:r>
          </a:p>
          <a:p>
            <a:r>
              <a:rPr lang="tr-TR" dirty="0" err="1"/>
              <a:t>Trifloxystrobin</a:t>
            </a:r>
            <a:r>
              <a:rPr lang="tr-TR" dirty="0"/>
              <a:t> %50 	WG 	15 	14 </a:t>
            </a:r>
            <a:r>
              <a:rPr lang="tr-TR" dirty="0" smtClean="0"/>
              <a:t>     </a:t>
            </a:r>
            <a:r>
              <a:rPr lang="tr-TR" dirty="0" err="1" smtClean="0"/>
              <a:t>Flint</a:t>
            </a:r>
            <a:endParaRPr lang="tr-TR" dirty="0" smtClean="0"/>
          </a:p>
          <a:p>
            <a:r>
              <a:rPr lang="tr-TR" dirty="0" err="1" smtClean="0">
                <a:solidFill>
                  <a:schemeClr val="accent6">
                    <a:lumMod val="75000"/>
                  </a:schemeClr>
                </a:solidFill>
              </a:rPr>
              <a:t>Boscalid+Pyraclostrobin</a:t>
            </a:r>
            <a:r>
              <a:rPr lang="tr-TR" dirty="0" smtClean="0">
                <a:solidFill>
                  <a:schemeClr val="accent6">
                    <a:lumMod val="75000"/>
                  </a:schemeClr>
                </a:solidFill>
              </a:rPr>
              <a:t> </a:t>
            </a:r>
            <a:r>
              <a:rPr lang="tr-TR" dirty="0" smtClean="0"/>
              <a:t>%25,2+12,8 WG    30 g</a:t>
            </a:r>
          </a:p>
          <a:p>
            <a:r>
              <a:rPr lang="tr-TR" dirty="0" err="1" smtClean="0">
                <a:solidFill>
                  <a:schemeClr val="accent6">
                    <a:lumMod val="75000"/>
                  </a:schemeClr>
                </a:solidFill>
              </a:rPr>
              <a:t>Pyraclostrobin+Dithianon</a:t>
            </a:r>
            <a:r>
              <a:rPr lang="tr-TR" dirty="0" smtClean="0">
                <a:solidFill>
                  <a:schemeClr val="accent6">
                    <a:lumMod val="75000"/>
                  </a:schemeClr>
                </a:solidFill>
              </a:rPr>
              <a:t> %</a:t>
            </a:r>
            <a:r>
              <a:rPr lang="tr-TR" dirty="0" smtClean="0"/>
              <a:t>4+22 WG      100 g.</a:t>
            </a:r>
            <a:r>
              <a:rPr lang="tr-TR" dirty="0"/>
              <a:t>	</a:t>
            </a:r>
          </a:p>
          <a:p>
            <a:endParaRPr lang="tr-TR" dirty="0"/>
          </a:p>
        </p:txBody>
      </p:sp>
    </p:spTree>
    <p:extLst>
      <p:ext uri="{BB962C8B-B14F-4D97-AF65-F5344CB8AC3E}">
        <p14:creationId xmlns:p14="http://schemas.microsoft.com/office/powerpoint/2010/main" val="1843944326"/>
      </p:ext>
    </p:extLst>
  </p:cSld>
  <p:clrMapOvr>
    <a:masterClrMapping/>
  </p:clrMapOvr>
  <p:timing>
    <p:tnLst>
      <p:par>
        <p:cTn xmlns:p14="http://schemas.microsoft.com/office/powerpoint/2010/mai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a:spLocks noGrp="1"/>
          </p:cNvSpPr>
          <p:nvPr>
            <p:ph idx="1"/>
          </p:nvPr>
        </p:nvSpPr>
        <p:spPr>
          <a:xfrm>
            <a:off x="333053" y="1183035"/>
            <a:ext cx="8229600" cy="5558333"/>
          </a:xfrm>
        </p:spPr>
        <p:txBody>
          <a:bodyPr>
            <a:normAutofit fontScale="32500" lnSpcReduction="20000"/>
          </a:bodyPr>
          <a:lstStyle/>
          <a:p>
            <a:pPr marL="0" indent="0">
              <a:buNone/>
            </a:pPr>
            <a:r>
              <a:rPr lang="tr-TR" sz="7200" dirty="0" smtClean="0">
                <a:solidFill>
                  <a:srgbClr val="0070C0"/>
                </a:solidFill>
              </a:rPr>
              <a:t>• </a:t>
            </a:r>
            <a:r>
              <a:rPr lang="tr-TR" sz="7200" dirty="0">
                <a:solidFill>
                  <a:srgbClr val="0070C0"/>
                </a:solidFill>
              </a:rPr>
              <a:t>Hastalık daha çok yaşlı asmalarda dikkati çeker. Bazen çok sıcak yaz aylarında, adeta yıldırım çarpmış gibi yaprakların birden bire solup kuruduğu, genç sürgünlerin bunu izlediği ve asmanın aniden öldüğü görülür. </a:t>
            </a:r>
            <a:r>
              <a:rPr lang="tr-TR" sz="7200" dirty="0"/>
              <a:t>Bu durumda asma bazen son bir çabayla gövdesinden obur sürgünler çıkartarak yaşama mücadelesi verir. </a:t>
            </a:r>
          </a:p>
          <a:p>
            <a:pPr marL="0" indent="0">
              <a:buNone/>
            </a:pPr>
            <a:r>
              <a:rPr lang="tr-TR" sz="7200" dirty="0"/>
              <a:t>• Gövde ve kalın dalların </a:t>
            </a:r>
            <a:r>
              <a:rPr lang="tr-TR" sz="7200" dirty="0">
                <a:solidFill>
                  <a:srgbClr val="0070C0"/>
                </a:solidFill>
              </a:rPr>
              <a:t>enine kesitlerine baktığımızda merkezin çevresinde hastalıktan dolayı daha koyu renkli sert dokulu bir kuşakla çevrilmiş olduğu görülür. </a:t>
            </a:r>
          </a:p>
          <a:p>
            <a:pPr marL="0" indent="0">
              <a:buNone/>
            </a:pPr>
            <a:r>
              <a:rPr lang="tr-TR" sz="7200" dirty="0">
                <a:solidFill>
                  <a:srgbClr val="0070C0"/>
                </a:solidFill>
              </a:rPr>
              <a:t>• Yıldan yıla asmanın içi </a:t>
            </a:r>
            <a:r>
              <a:rPr lang="tr-TR" sz="7200" dirty="0" err="1">
                <a:solidFill>
                  <a:srgbClr val="0070C0"/>
                </a:solidFill>
              </a:rPr>
              <a:t>kavlaşır</a:t>
            </a:r>
            <a:r>
              <a:rPr lang="tr-TR" sz="7200" dirty="0">
                <a:solidFill>
                  <a:srgbClr val="0070C0"/>
                </a:solidFill>
              </a:rPr>
              <a:t> ve </a:t>
            </a:r>
            <a:r>
              <a:rPr lang="tr-TR" sz="7200" dirty="0" err="1">
                <a:solidFill>
                  <a:srgbClr val="0070C0"/>
                </a:solidFill>
              </a:rPr>
              <a:t>kavlaşma</a:t>
            </a:r>
            <a:r>
              <a:rPr lang="tr-TR" sz="7200" dirty="0">
                <a:solidFill>
                  <a:srgbClr val="0070C0"/>
                </a:solidFill>
              </a:rPr>
              <a:t> içten dışa doğru olur. </a:t>
            </a:r>
          </a:p>
          <a:p>
            <a:pPr marL="0" indent="0">
              <a:buNone/>
            </a:pPr>
            <a:r>
              <a:rPr lang="tr-TR" sz="6400" b="1" dirty="0" smtClean="0">
                <a:solidFill>
                  <a:srgbClr val="FF0000"/>
                </a:solidFill>
              </a:rPr>
              <a:t>Hastalığın </a:t>
            </a:r>
            <a:r>
              <a:rPr lang="tr-TR" sz="6400" b="1" dirty="0">
                <a:solidFill>
                  <a:srgbClr val="FF0000"/>
                </a:solidFill>
              </a:rPr>
              <a:t>Görüldüğü Bitkiler </a:t>
            </a:r>
            <a:endParaRPr lang="tr-TR" sz="6400" dirty="0">
              <a:solidFill>
                <a:srgbClr val="FF0000"/>
              </a:solidFill>
            </a:endParaRPr>
          </a:p>
          <a:p>
            <a:pPr marL="0" indent="0">
              <a:buNone/>
            </a:pPr>
            <a:r>
              <a:rPr lang="tr-TR" sz="6400" dirty="0"/>
              <a:t>• </a:t>
            </a:r>
            <a:r>
              <a:rPr lang="tr-TR" sz="6400" i="1" dirty="0"/>
              <a:t>S. </a:t>
            </a:r>
            <a:r>
              <a:rPr lang="tr-TR" sz="6400" i="1" dirty="0" err="1"/>
              <a:t>hirsutum</a:t>
            </a:r>
            <a:r>
              <a:rPr lang="tr-TR" sz="6400" dirty="0" err="1"/>
              <a:t>’un</a:t>
            </a:r>
            <a:r>
              <a:rPr lang="tr-TR" sz="6400" dirty="0"/>
              <a:t> konukçuları asma, kayısı, meşe, zeytin ve </a:t>
            </a:r>
            <a:r>
              <a:rPr lang="tr-TR" sz="6400" dirty="0" err="1"/>
              <a:t>akasya’dır</a:t>
            </a:r>
            <a:r>
              <a:rPr lang="tr-TR" sz="6400" dirty="0"/>
              <a:t>. </a:t>
            </a:r>
          </a:p>
          <a:p>
            <a:pPr marL="0" indent="0">
              <a:buNone/>
            </a:pPr>
            <a:r>
              <a:rPr lang="tr-TR" sz="6400" dirty="0"/>
              <a:t>• </a:t>
            </a:r>
            <a:r>
              <a:rPr lang="tr-TR" sz="6400" i="1" dirty="0"/>
              <a:t>P. </a:t>
            </a:r>
            <a:r>
              <a:rPr lang="tr-TR" sz="6400" i="1" dirty="0" err="1"/>
              <a:t>igniarius</a:t>
            </a:r>
            <a:r>
              <a:rPr lang="tr-TR" sz="6400" dirty="0" err="1"/>
              <a:t>’un</a:t>
            </a:r>
            <a:r>
              <a:rPr lang="tr-TR" sz="6400" dirty="0"/>
              <a:t> konukçuları orman ağaçları, asma, elma ve özellikle </a:t>
            </a:r>
            <a:r>
              <a:rPr lang="tr-TR" sz="6400" dirty="0" smtClean="0"/>
              <a:t>yapraklarını döken ağaçlar </a:t>
            </a:r>
            <a:endParaRPr lang="tr-TR" sz="6400" dirty="0"/>
          </a:p>
        </p:txBody>
      </p:sp>
    </p:spTree>
    <p:extLst>
      <p:ext uri="{BB962C8B-B14F-4D97-AF65-F5344CB8AC3E}">
        <p14:creationId xmlns:p14="http://schemas.microsoft.com/office/powerpoint/2010/main" val="358452065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B0F0"/>
                </a:solidFill>
              </a:rPr>
              <a:t>Mücadele </a:t>
            </a:r>
            <a:r>
              <a:rPr lang="tr-TR" b="1" dirty="0" smtClean="0">
                <a:solidFill>
                  <a:srgbClr val="00B0F0"/>
                </a:solidFill>
              </a:rPr>
              <a:t>Yöntemleri</a:t>
            </a:r>
            <a:endParaRPr lang="tr-TR" dirty="0">
              <a:solidFill>
                <a:srgbClr val="00B0F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b="1" dirty="0" smtClean="0"/>
              <a:t>Kültürel </a:t>
            </a:r>
            <a:r>
              <a:rPr lang="tr-TR" b="1" dirty="0"/>
              <a:t>Önlemler </a:t>
            </a:r>
            <a:endParaRPr lang="tr-TR" dirty="0"/>
          </a:p>
          <a:p>
            <a:pPr marL="0" indent="0">
              <a:buNone/>
            </a:pPr>
            <a:r>
              <a:rPr lang="tr-TR" dirty="0"/>
              <a:t>• Hastalık daha çok yaşlı asmalarda görüldüğünden hastalıklı</a:t>
            </a:r>
            <a:r>
              <a:rPr lang="tr-TR" dirty="0" smtClean="0"/>
              <a:t>, </a:t>
            </a:r>
            <a:r>
              <a:rPr lang="tr-TR" dirty="0"/>
              <a:t>çok yaşlı, verimden düşmüş asmalar sökülüp geri kalan </a:t>
            </a:r>
            <a:r>
              <a:rPr lang="tr-TR" dirty="0" smtClean="0"/>
              <a:t>artıklar </a:t>
            </a:r>
            <a:r>
              <a:rPr lang="tr-TR" dirty="0"/>
              <a:t>da yakılmalıdır. </a:t>
            </a:r>
          </a:p>
          <a:p>
            <a:pPr marL="0" indent="0">
              <a:buNone/>
            </a:pPr>
            <a:r>
              <a:rPr lang="tr-TR" dirty="0"/>
              <a:t>• </a:t>
            </a:r>
            <a:r>
              <a:rPr lang="tr-TR" dirty="0">
                <a:solidFill>
                  <a:srgbClr val="0070C0"/>
                </a:solidFill>
              </a:rPr>
              <a:t>Toprağı birkaç yıl dinlendirdikten sonra </a:t>
            </a:r>
            <a:r>
              <a:rPr lang="tr-TR" dirty="0"/>
              <a:t>yeniden dikim yapılmalıdır. </a:t>
            </a:r>
          </a:p>
          <a:p>
            <a:pPr marL="0" indent="0">
              <a:buNone/>
            </a:pPr>
            <a:r>
              <a:rPr lang="tr-TR" dirty="0"/>
              <a:t>• Hastalıklı </a:t>
            </a:r>
            <a:r>
              <a:rPr lang="tr-TR" dirty="0" err="1"/>
              <a:t>omcalar</a:t>
            </a:r>
            <a:r>
              <a:rPr lang="tr-TR" dirty="0"/>
              <a:t> için ayrı budama aletleri kullanılmalıdır ve böyle </a:t>
            </a:r>
            <a:r>
              <a:rPr lang="tr-TR" dirty="0" err="1"/>
              <a:t>omcalardan</a:t>
            </a:r>
            <a:r>
              <a:rPr lang="tr-TR" dirty="0"/>
              <a:t> çubuk alınmamalıdır. </a:t>
            </a:r>
          </a:p>
          <a:p>
            <a:pPr marL="0" indent="0">
              <a:buNone/>
            </a:pPr>
            <a:r>
              <a:rPr lang="tr-TR" dirty="0"/>
              <a:t>• Budama </a:t>
            </a:r>
            <a:r>
              <a:rPr lang="tr-TR" dirty="0" err="1"/>
              <a:t>v.b</a:t>
            </a:r>
            <a:r>
              <a:rPr lang="tr-TR" dirty="0"/>
              <a:t>. nedenlerle büyük yaraların oluşmasına meydan verilmemeli, oluşmuşsa da dezenfektan bir macunla yaralar hemen kapatılmalıdır. </a:t>
            </a:r>
          </a:p>
          <a:p>
            <a:pPr marL="0" indent="0">
              <a:buNone/>
            </a:pPr>
            <a:endParaRPr lang="tr-TR" b="1" dirty="0" smtClean="0"/>
          </a:p>
          <a:p>
            <a:pPr marL="0" indent="0">
              <a:buNone/>
            </a:pPr>
            <a:r>
              <a:rPr lang="tr-TR" b="1" dirty="0" smtClean="0"/>
              <a:t>Kimyasal </a:t>
            </a:r>
            <a:r>
              <a:rPr lang="tr-TR" b="1" dirty="0"/>
              <a:t>Mücadele </a:t>
            </a:r>
            <a:endParaRPr lang="tr-TR" dirty="0"/>
          </a:p>
          <a:p>
            <a:pPr marL="0" indent="0">
              <a:buNone/>
            </a:pPr>
            <a:r>
              <a:rPr lang="tr-TR" dirty="0"/>
              <a:t>• Günümüzde önerilebilecek bir ilaç bulunmadığı için </a:t>
            </a:r>
            <a:r>
              <a:rPr lang="tr-TR" dirty="0">
                <a:solidFill>
                  <a:srgbClr val="FF0000"/>
                </a:solidFill>
              </a:rPr>
              <a:t>kimyasal mücadelesi yapılamamaktadır.</a:t>
            </a:r>
          </a:p>
        </p:txBody>
      </p:sp>
    </p:spTree>
    <p:extLst>
      <p:ext uri="{BB962C8B-B14F-4D97-AF65-F5344CB8AC3E}">
        <p14:creationId xmlns:p14="http://schemas.microsoft.com/office/powerpoint/2010/main" val="27939797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5. ÇİLEK VE ÜZÜMSÜ MEYVE HASTALIKLARI</a:t>
            </a:r>
            <a:endParaRPr lang="tr-TR" dirty="0"/>
          </a:p>
        </p:txBody>
      </p:sp>
      <p:sp>
        <p:nvSpPr>
          <p:cNvPr id="3" name="İçerik Yer Tutucusu 2"/>
          <p:cNvSpPr>
            <a:spLocks noGrp="1"/>
          </p:cNvSpPr>
          <p:nvPr>
            <p:ph idx="1"/>
          </p:nvPr>
        </p:nvSpPr>
        <p:spPr/>
        <p:txBody>
          <a:bodyPr>
            <a:normAutofit/>
          </a:bodyPr>
          <a:lstStyle/>
          <a:p>
            <a:pPr marL="0" indent="0">
              <a:buNone/>
            </a:pPr>
            <a:r>
              <a:rPr lang="tr-TR" dirty="0"/>
              <a:t>5.1. Ahududu ve Böğürtlen de </a:t>
            </a:r>
            <a:r>
              <a:rPr lang="tr-TR" dirty="0" smtClean="0">
                <a:solidFill>
                  <a:srgbClr val="0070C0"/>
                </a:solidFill>
              </a:rPr>
              <a:t>Geriye Ölüm</a:t>
            </a:r>
            <a:endParaRPr lang="tr-TR" dirty="0">
              <a:solidFill>
                <a:srgbClr val="0070C0"/>
              </a:solidFill>
            </a:endParaRPr>
          </a:p>
          <a:p>
            <a:pPr marL="0" indent="0">
              <a:buNone/>
            </a:pPr>
            <a:r>
              <a:rPr lang="tr-TR" dirty="0" smtClean="0"/>
              <a:t>5.2</a:t>
            </a:r>
            <a:r>
              <a:rPr lang="tr-TR" dirty="0"/>
              <a:t>. Ahududu ve Böğürtlen de </a:t>
            </a:r>
            <a:r>
              <a:rPr lang="tr-TR" dirty="0">
                <a:solidFill>
                  <a:srgbClr val="0070C0"/>
                </a:solidFill>
              </a:rPr>
              <a:t>Dal </a:t>
            </a:r>
            <a:r>
              <a:rPr lang="tr-TR" dirty="0" smtClean="0">
                <a:solidFill>
                  <a:srgbClr val="0070C0"/>
                </a:solidFill>
              </a:rPr>
              <a:t>Yanıklığı</a:t>
            </a:r>
          </a:p>
          <a:p>
            <a:pPr marL="0" indent="0">
              <a:buNone/>
            </a:pPr>
            <a:r>
              <a:rPr lang="tr-TR" dirty="0" smtClean="0"/>
              <a:t>5.3</a:t>
            </a:r>
            <a:r>
              <a:rPr lang="tr-TR" dirty="0"/>
              <a:t>. Ahududu </a:t>
            </a:r>
            <a:r>
              <a:rPr lang="tr-TR" dirty="0">
                <a:solidFill>
                  <a:srgbClr val="0070C0"/>
                </a:solidFill>
              </a:rPr>
              <a:t>Sürgün </a:t>
            </a:r>
            <a:r>
              <a:rPr lang="tr-TR" dirty="0" smtClean="0">
                <a:solidFill>
                  <a:srgbClr val="0070C0"/>
                </a:solidFill>
              </a:rPr>
              <a:t>Yanıklığı</a:t>
            </a:r>
          </a:p>
          <a:p>
            <a:pPr marL="0" indent="0">
              <a:buNone/>
            </a:pPr>
            <a:r>
              <a:rPr lang="tr-TR" dirty="0" smtClean="0"/>
              <a:t>5.4</a:t>
            </a:r>
            <a:r>
              <a:rPr lang="tr-TR" dirty="0"/>
              <a:t>. </a:t>
            </a:r>
            <a:r>
              <a:rPr lang="tr-TR" dirty="0" smtClean="0">
                <a:solidFill>
                  <a:srgbClr val="0070C0"/>
                </a:solidFill>
              </a:rPr>
              <a:t>Pas Hastalıkları</a:t>
            </a:r>
          </a:p>
          <a:p>
            <a:pPr marL="0" indent="0">
              <a:buNone/>
            </a:pPr>
            <a:r>
              <a:rPr lang="tr-TR" dirty="0" smtClean="0"/>
              <a:t>---------------------------------------------------------------------</a:t>
            </a:r>
          </a:p>
          <a:p>
            <a:pPr marL="0" indent="0">
              <a:buNone/>
            </a:pPr>
            <a:r>
              <a:rPr lang="tr-TR" dirty="0" smtClean="0"/>
              <a:t>5.5. Çilekte </a:t>
            </a:r>
            <a:r>
              <a:rPr lang="tr-TR" dirty="0" smtClean="0">
                <a:solidFill>
                  <a:srgbClr val="0070C0"/>
                </a:solidFill>
              </a:rPr>
              <a:t>Kurşuni Küf</a:t>
            </a:r>
          </a:p>
          <a:p>
            <a:pPr marL="0" indent="0">
              <a:buNone/>
            </a:pPr>
            <a:r>
              <a:rPr lang="tr-TR" dirty="0" smtClean="0"/>
              <a:t>5.6</a:t>
            </a:r>
            <a:r>
              <a:rPr lang="tr-TR" dirty="0"/>
              <a:t>. </a:t>
            </a:r>
            <a:r>
              <a:rPr lang="tr-TR" dirty="0" smtClean="0"/>
              <a:t>Çilekte </a:t>
            </a:r>
            <a:r>
              <a:rPr lang="tr-TR" dirty="0" smtClean="0">
                <a:solidFill>
                  <a:srgbClr val="0070C0"/>
                </a:solidFill>
              </a:rPr>
              <a:t>Külleme</a:t>
            </a:r>
            <a:endParaRPr lang="tr-TR" dirty="0">
              <a:solidFill>
                <a:srgbClr val="0070C0"/>
              </a:solidFill>
            </a:endParaRPr>
          </a:p>
          <a:p>
            <a:pPr marL="0" indent="0">
              <a:buNone/>
            </a:pPr>
            <a:r>
              <a:rPr lang="tr-TR" dirty="0" smtClean="0"/>
              <a:t>5.7</a:t>
            </a:r>
            <a:r>
              <a:rPr lang="tr-TR" dirty="0"/>
              <a:t>. Çilek </a:t>
            </a:r>
            <a:r>
              <a:rPr lang="tr-TR" dirty="0">
                <a:solidFill>
                  <a:srgbClr val="0070C0"/>
                </a:solidFill>
              </a:rPr>
              <a:t>Yaprak </a:t>
            </a:r>
            <a:r>
              <a:rPr lang="tr-TR" dirty="0" smtClean="0">
                <a:solidFill>
                  <a:srgbClr val="0070C0"/>
                </a:solidFill>
              </a:rPr>
              <a:t>Hastalıkları</a:t>
            </a:r>
            <a:endParaRPr lang="tr-TR" dirty="0">
              <a:solidFill>
                <a:srgbClr val="0070C0"/>
              </a:solidFill>
            </a:endParaRPr>
          </a:p>
          <a:p>
            <a:pPr marL="0" indent="0">
              <a:buNone/>
            </a:pPr>
            <a:r>
              <a:rPr lang="tr-TR" dirty="0" smtClean="0"/>
              <a:t>5.8</a:t>
            </a:r>
            <a:r>
              <a:rPr lang="tr-TR" dirty="0"/>
              <a:t>. Çilek </a:t>
            </a:r>
            <a:r>
              <a:rPr lang="tr-TR" dirty="0">
                <a:solidFill>
                  <a:srgbClr val="0070C0"/>
                </a:solidFill>
              </a:rPr>
              <a:t>Kök </a:t>
            </a:r>
            <a:r>
              <a:rPr lang="tr-TR" dirty="0" smtClean="0">
                <a:solidFill>
                  <a:srgbClr val="0070C0"/>
                </a:solidFill>
              </a:rPr>
              <a:t>Çürüklüğü</a:t>
            </a:r>
            <a:endParaRPr lang="tr-TR" dirty="0">
              <a:solidFill>
                <a:srgbClr val="0070C0"/>
              </a:solidFill>
            </a:endParaRPr>
          </a:p>
          <a:p>
            <a:endParaRPr lang="tr-TR" dirty="0"/>
          </a:p>
        </p:txBody>
      </p:sp>
    </p:spTree>
    <p:extLst>
      <p:ext uri="{BB962C8B-B14F-4D97-AF65-F5344CB8AC3E}">
        <p14:creationId xmlns:p14="http://schemas.microsoft.com/office/powerpoint/2010/main" val="69475633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smtClean="0">
                <a:solidFill>
                  <a:srgbClr val="0070C0"/>
                </a:solidFill>
              </a:rPr>
              <a:t>AHUDUDU VE BÖĞÜRTLEN</a:t>
            </a:r>
            <a:endParaRPr lang="tr-TR" sz="2800" b="1" dirty="0">
              <a:solidFill>
                <a:srgbClr val="0070C0"/>
              </a:solidFill>
            </a:endParaRPr>
          </a:p>
        </p:txBody>
      </p:sp>
      <p:sp>
        <p:nvSpPr>
          <p:cNvPr id="6" name="Başlık 1"/>
          <p:cNvSpPr txBox="1">
            <a:spLocks/>
          </p:cNvSpPr>
          <p:nvPr/>
        </p:nvSpPr>
        <p:spPr>
          <a:xfrm>
            <a:off x="457200" y="2218854"/>
            <a:ext cx="8229600" cy="178621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t>Ahududu</a:t>
            </a:r>
            <a:r>
              <a:rPr lang="tr-TR" sz="2400" smtClean="0"/>
              <a:t> ya da Frambuaz (</a:t>
            </a:r>
            <a:r>
              <a:rPr lang="tr-TR" sz="2400" i="1" smtClean="0"/>
              <a:t>Rubus idaeus</a:t>
            </a:r>
            <a:r>
              <a:rPr lang="tr-TR" sz="2400" smtClean="0"/>
              <a:t>), </a:t>
            </a:r>
            <a:r>
              <a:rPr lang="tr-TR" sz="2400" smtClean="0">
                <a:hlinkClick r:id="rId2" action="ppaction://hlinkfile" tooltip="Gülgiller"/>
              </a:rPr>
              <a:t>gülgiller</a:t>
            </a:r>
            <a:r>
              <a:rPr lang="tr-TR" sz="2400" smtClean="0"/>
              <a:t> (Rosaceae) familyasından, yaz ve sonbahar mevsiminde </a:t>
            </a:r>
            <a:r>
              <a:rPr lang="tr-TR" sz="2400" smtClean="0">
                <a:hlinkClick r:id="rId3" action="ppaction://hlinkfile" tooltip="Kırmızı"/>
              </a:rPr>
              <a:t>kırmızı</a:t>
            </a:r>
            <a:r>
              <a:rPr lang="tr-TR" sz="2400" smtClean="0"/>
              <a:t> renkli ve tatlı </a:t>
            </a:r>
            <a:r>
              <a:rPr lang="tr-TR" sz="2400" smtClean="0">
                <a:hlinkClick r:id="rId4" action="ppaction://hlinkfile" tooltip="Meyve"/>
              </a:rPr>
              <a:t>meyveler</a:t>
            </a:r>
            <a:r>
              <a:rPr lang="tr-TR" sz="2400" smtClean="0"/>
              <a:t> veren bir </a:t>
            </a:r>
            <a:r>
              <a:rPr lang="tr-TR" sz="2400" smtClean="0">
                <a:hlinkClick r:id="rId5" action="ppaction://hlinkfile" tooltip="Bitki"/>
              </a:rPr>
              <a:t>bitki</a:t>
            </a:r>
            <a:r>
              <a:rPr lang="tr-TR" sz="2400" smtClean="0"/>
              <a:t> </a:t>
            </a:r>
            <a:r>
              <a:rPr lang="tr-TR" sz="2400" smtClean="0">
                <a:hlinkClick r:id="rId6" action="ppaction://hlinkfile" tooltip="Tür"/>
              </a:rPr>
              <a:t>türü</a:t>
            </a:r>
            <a:r>
              <a:rPr lang="tr-TR" sz="2400" smtClean="0"/>
              <a:t>. Adı, </a:t>
            </a:r>
            <a:r>
              <a:rPr lang="tr-TR" sz="2400" smtClean="0">
                <a:hlinkClick r:id="rId7" action="ppaction://hlinkfile" tooltip="Ceylan"/>
              </a:rPr>
              <a:t>ceylan</a:t>
            </a:r>
            <a:r>
              <a:rPr lang="tr-TR" sz="2400" smtClean="0"/>
              <a:t> anlamına gelen </a:t>
            </a:r>
            <a:r>
              <a:rPr lang="tr-TR" sz="2400" i="1" smtClean="0"/>
              <a:t>ahu</a:t>
            </a:r>
            <a:r>
              <a:rPr lang="tr-TR" sz="2400" smtClean="0"/>
              <a:t> ile </a:t>
            </a:r>
            <a:r>
              <a:rPr lang="tr-TR" sz="2400" i="1" smtClean="0">
                <a:hlinkClick r:id="rId8" action="ppaction://hlinkfile" tooltip="Dut"/>
              </a:rPr>
              <a:t>dut</a:t>
            </a:r>
            <a:r>
              <a:rPr lang="tr-TR" sz="2400" smtClean="0"/>
              <a:t> kelimelerinden tamlamadır; harfiyen «</a:t>
            </a:r>
            <a:r>
              <a:rPr lang="tr-TR" sz="2400" smtClean="0">
                <a:solidFill>
                  <a:srgbClr val="FF0000"/>
                </a:solidFill>
              </a:rPr>
              <a:t>ceylan dutu</a:t>
            </a:r>
            <a:r>
              <a:rPr lang="tr-TR" sz="2400" smtClean="0"/>
              <a:t>» anlamındadır.</a:t>
            </a:r>
            <a:endParaRPr lang="tr-TR" sz="2400" dirty="0"/>
          </a:p>
        </p:txBody>
      </p:sp>
    </p:spTree>
    <p:extLst>
      <p:ext uri="{BB962C8B-B14F-4D97-AF65-F5344CB8AC3E}">
        <p14:creationId xmlns:p14="http://schemas.microsoft.com/office/powerpoint/2010/main" val="208567732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735360"/>
          </a:xfrm>
        </p:spPr>
        <p:txBody>
          <a:bodyPr>
            <a:noAutofit/>
          </a:bodyPr>
          <a:lstStyle/>
          <a:p>
            <a:pPr marL="0" indent="0"/>
            <a:r>
              <a:rPr lang="tr-TR" sz="2800" dirty="0" smtClean="0">
                <a:solidFill>
                  <a:srgbClr val="292934"/>
                </a:solidFill>
              </a:rPr>
              <a:t>5.1</a:t>
            </a:r>
            <a:r>
              <a:rPr lang="tr-TR" sz="2800" dirty="0">
                <a:solidFill>
                  <a:srgbClr val="292934"/>
                </a:solidFill>
              </a:rPr>
              <a:t>. Ahududu ve Böğürtlen </a:t>
            </a:r>
            <a:r>
              <a:rPr lang="tr-TR" sz="2800" dirty="0" smtClean="0">
                <a:solidFill>
                  <a:srgbClr val="292934"/>
                </a:solidFill>
              </a:rPr>
              <a:t>de </a:t>
            </a:r>
            <a:r>
              <a:rPr lang="tr-TR" sz="2800" b="1" dirty="0" smtClean="0">
                <a:solidFill>
                  <a:srgbClr val="292934"/>
                </a:solidFill>
              </a:rPr>
              <a:t>Geriye Ölüm </a:t>
            </a:r>
            <a:br>
              <a:rPr lang="tr-TR" sz="2800" b="1" dirty="0" smtClean="0">
                <a:solidFill>
                  <a:srgbClr val="292934"/>
                </a:solidFill>
              </a:rPr>
            </a:br>
            <a:r>
              <a:rPr lang="tr-TR" sz="2800" b="1" dirty="0">
                <a:solidFill>
                  <a:srgbClr val="292934"/>
                </a:solidFill>
              </a:rPr>
              <a:t> </a:t>
            </a:r>
            <a:r>
              <a:rPr lang="tr-TR" sz="2800" b="1" dirty="0" smtClean="0">
                <a:solidFill>
                  <a:srgbClr val="292934"/>
                </a:solidFill>
              </a:rPr>
              <a:t>    </a:t>
            </a:r>
            <a:r>
              <a:rPr lang="tr-TR" sz="2800" i="1" dirty="0" smtClean="0">
                <a:solidFill>
                  <a:srgbClr val="292934"/>
                </a:solidFill>
              </a:rPr>
              <a:t>(</a:t>
            </a:r>
            <a:r>
              <a:rPr lang="tr-TR" sz="2800" i="1" dirty="0" err="1" smtClean="0">
                <a:solidFill>
                  <a:srgbClr val="292934"/>
                </a:solidFill>
              </a:rPr>
              <a:t>Clethridium</a:t>
            </a:r>
            <a:r>
              <a:rPr lang="tr-TR" sz="2800" i="1" dirty="0" smtClean="0">
                <a:solidFill>
                  <a:srgbClr val="292934"/>
                </a:solidFill>
              </a:rPr>
              <a:t> </a:t>
            </a:r>
            <a:r>
              <a:rPr lang="tr-TR" sz="2800" i="1" dirty="0" err="1">
                <a:solidFill>
                  <a:srgbClr val="292934"/>
                </a:solidFill>
              </a:rPr>
              <a:t>corticola</a:t>
            </a:r>
            <a:r>
              <a:rPr lang="tr-TR" sz="2800" i="1" dirty="0">
                <a:solidFill>
                  <a:srgbClr val="292934"/>
                </a:solidFill>
              </a:rPr>
              <a:t> </a:t>
            </a:r>
            <a:r>
              <a:rPr lang="tr-TR" sz="2800" i="1" dirty="0" smtClean="0">
                <a:solidFill>
                  <a:srgbClr val="292934"/>
                </a:solidFill>
              </a:rPr>
              <a:t>)</a:t>
            </a:r>
            <a:r>
              <a:rPr lang="tr-TR" sz="2800" dirty="0" smtClean="0">
                <a:solidFill>
                  <a:srgbClr val="292934"/>
                </a:solidFill>
              </a:rPr>
              <a:t>(</a:t>
            </a:r>
            <a:r>
              <a:rPr lang="tr-TR" sz="2800" dirty="0" err="1">
                <a:solidFill>
                  <a:srgbClr val="292934"/>
                </a:solidFill>
              </a:rPr>
              <a:t>Funkel</a:t>
            </a:r>
            <a:r>
              <a:rPr lang="tr-TR" sz="2800" dirty="0">
                <a:solidFill>
                  <a:srgbClr val="292934"/>
                </a:solidFill>
              </a:rPr>
              <a:t>) </a:t>
            </a:r>
            <a:r>
              <a:rPr lang="tr-TR" sz="2800" dirty="0" err="1">
                <a:solidFill>
                  <a:srgbClr val="292934"/>
                </a:solidFill>
              </a:rPr>
              <a:t>Shoemaker</a:t>
            </a:r>
            <a:r>
              <a:rPr lang="tr-TR" sz="2800" dirty="0">
                <a:solidFill>
                  <a:srgbClr val="292934"/>
                </a:solidFill>
              </a:rPr>
              <a:t> &amp; </a:t>
            </a:r>
            <a:r>
              <a:rPr lang="tr-TR" sz="2800" dirty="0" err="1">
                <a:solidFill>
                  <a:srgbClr val="292934"/>
                </a:solidFill>
              </a:rPr>
              <a:t>Müller</a:t>
            </a:r>
            <a:endParaRPr lang="tr-TR" sz="2800" dirty="0">
              <a:solidFill>
                <a:srgbClr val="292934"/>
              </a:solidFill>
            </a:endParaRPr>
          </a:p>
        </p:txBody>
      </p:sp>
      <p:sp>
        <p:nvSpPr>
          <p:cNvPr id="8" name="Başlık 1"/>
          <p:cNvSpPr txBox="1">
            <a:spLocks/>
          </p:cNvSpPr>
          <p:nvPr/>
        </p:nvSpPr>
        <p:spPr>
          <a:xfrm>
            <a:off x="457200" y="1883965"/>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smtClean="0">
                <a:solidFill>
                  <a:srgbClr val="292934"/>
                </a:solidFill>
              </a:rPr>
              <a:t>Patojenin Teşhisi</a:t>
            </a:r>
            <a:endParaRPr lang="tr-TR" sz="2800" dirty="0">
              <a:solidFill>
                <a:srgbClr val="292934"/>
              </a:solidFill>
            </a:endParaRPr>
          </a:p>
        </p:txBody>
      </p:sp>
      <p:sp>
        <p:nvSpPr>
          <p:cNvPr id="9" name="İçerik Yer Tutucusu 2"/>
          <p:cNvSpPr>
            <a:spLocks noGrp="1"/>
          </p:cNvSpPr>
          <p:nvPr>
            <p:ph idx="1"/>
          </p:nvPr>
        </p:nvSpPr>
        <p:spPr>
          <a:xfrm>
            <a:off x="457200" y="2099989"/>
            <a:ext cx="8229600" cy="4929411"/>
          </a:xfrm>
        </p:spPr>
        <p:txBody>
          <a:bodyPr>
            <a:noAutofit/>
          </a:bodyPr>
          <a:lstStyle/>
          <a:p>
            <a:endParaRPr lang="tr-TR" sz="2000" dirty="0" smtClean="0"/>
          </a:p>
          <a:p>
            <a:r>
              <a:rPr lang="tr-TR" sz="2000" dirty="0" err="1" smtClean="0"/>
              <a:t>Askokarplar</a:t>
            </a:r>
            <a:r>
              <a:rPr lang="tr-TR" sz="2000" dirty="0" smtClean="0"/>
              <a:t> </a:t>
            </a:r>
            <a:r>
              <a:rPr lang="tr-TR" sz="2000" dirty="0"/>
              <a:t>en az 2 yaşındaki ölü ahududu çubukları üzerinde tek tek meydana gelir. Kısa gaga gibi bir uzantıya sahip, 200-300x300 um boyutundadır. </a:t>
            </a:r>
            <a:r>
              <a:rPr lang="tr-TR" sz="2000" dirty="0" err="1"/>
              <a:t>Parafizler</a:t>
            </a:r>
            <a:r>
              <a:rPr lang="tr-TR" sz="2000" dirty="0"/>
              <a:t> yoktur. </a:t>
            </a:r>
            <a:r>
              <a:rPr lang="tr-TR" sz="2000" dirty="0" err="1" smtClean="0"/>
              <a:t>Askuslar</a:t>
            </a:r>
            <a:r>
              <a:rPr lang="tr-TR" sz="2000" dirty="0" smtClean="0"/>
              <a:t> </a:t>
            </a:r>
            <a:r>
              <a:rPr lang="tr-TR" sz="2000" dirty="0"/>
              <a:t>100-200x8-10 um boyutundadır ve 8 askospor içerir. Silindirik ve ince duvarlıdır. Askosporlar renksiz, eliptik, uçları yuvarlaktır. Son hücreler uzundur. Genellikle 3 bazen 5 bölmeli olabilmektedir. Askosporların üç bölmeli olanları 11-17x5-7 </a:t>
            </a:r>
            <a:r>
              <a:rPr lang="tr-TR" sz="2000" dirty="0" err="1"/>
              <a:t>fim</a:t>
            </a:r>
            <a:r>
              <a:rPr lang="tr-TR" sz="2000" dirty="0"/>
              <a:t>, beş bölmeli olanları ise 15-18x6-7 um </a:t>
            </a:r>
            <a:r>
              <a:rPr lang="tr-TR" sz="2000" dirty="0" err="1"/>
              <a:t>boyutlanndadır</a:t>
            </a:r>
            <a:r>
              <a:rPr lang="tr-TR" sz="2000" dirty="0"/>
              <a:t>. </a:t>
            </a:r>
            <a:r>
              <a:rPr lang="tr-TR" sz="2000" dirty="0" smtClean="0">
                <a:solidFill>
                  <a:srgbClr val="0070C0"/>
                </a:solidFill>
              </a:rPr>
              <a:t>Eşeysiz </a:t>
            </a:r>
            <a:r>
              <a:rPr lang="tr-TR" sz="2000" dirty="0">
                <a:solidFill>
                  <a:srgbClr val="0070C0"/>
                </a:solidFill>
              </a:rPr>
              <a:t>üreme </a:t>
            </a:r>
            <a:r>
              <a:rPr lang="tr-TR" sz="2000" dirty="0" smtClean="0">
                <a:solidFill>
                  <a:srgbClr val="0070C0"/>
                </a:solidFill>
              </a:rPr>
              <a:t>organı </a:t>
            </a:r>
            <a:r>
              <a:rPr lang="tr-TR" sz="2000" dirty="0">
                <a:solidFill>
                  <a:srgbClr val="0070C0"/>
                </a:solidFill>
              </a:rPr>
              <a:t>olan siyah renkli </a:t>
            </a:r>
            <a:r>
              <a:rPr lang="tr-TR" sz="2000" dirty="0" err="1">
                <a:solidFill>
                  <a:srgbClr val="0070C0"/>
                </a:solidFill>
              </a:rPr>
              <a:t>aservuluslar</a:t>
            </a:r>
            <a:r>
              <a:rPr lang="tr-TR" sz="2000" dirty="0">
                <a:solidFill>
                  <a:srgbClr val="0070C0"/>
                </a:solidFill>
              </a:rPr>
              <a:t> </a:t>
            </a:r>
            <a:r>
              <a:rPr lang="tr-TR" sz="2000" dirty="0"/>
              <a:t>250 um çapındadır. </a:t>
            </a:r>
            <a:r>
              <a:rPr lang="tr-TR" sz="2000" dirty="0" err="1"/>
              <a:t>Konidio­forlar</a:t>
            </a:r>
            <a:r>
              <a:rPr lang="tr-TR" sz="2000" dirty="0"/>
              <a:t> dallanmış ve renksizdir. </a:t>
            </a:r>
            <a:r>
              <a:rPr lang="tr-TR" sz="2000" dirty="0" err="1"/>
              <a:t>Konidiosporlar</a:t>
            </a:r>
            <a:r>
              <a:rPr lang="tr-TR" sz="2000" dirty="0"/>
              <a:t> 13-15x5.5-6.5 um boyutunda olup, üç bölmeli, uzunca üst hücreler dipteki hücreden daha koyu kahve renklidir. S. </a:t>
            </a:r>
            <a:r>
              <a:rPr lang="tr-TR" sz="2000" dirty="0" err="1" smtClean="0"/>
              <a:t>Lichenicola’nın</a:t>
            </a:r>
            <a:r>
              <a:rPr lang="tr-TR" sz="2000" dirty="0" smtClean="0"/>
              <a:t> </a:t>
            </a:r>
            <a:r>
              <a:rPr lang="tr-TR" sz="2000" dirty="0"/>
              <a:t>hayat döngüsü tam olarak bilinmemektedir, </a:t>
            </a:r>
          </a:p>
        </p:txBody>
      </p:sp>
    </p:spTree>
    <p:extLst>
      <p:ext uri="{BB962C8B-B14F-4D97-AF65-F5344CB8AC3E}">
        <p14:creationId xmlns:p14="http://schemas.microsoft.com/office/powerpoint/2010/main" val="190366477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Yaşayışı</a:t>
            </a:r>
            <a:endParaRPr lang="tr-TR" dirty="0">
              <a:solidFill>
                <a:srgbClr val="0070C0"/>
              </a:solidFill>
            </a:endParaRPr>
          </a:p>
        </p:txBody>
      </p:sp>
      <p:sp>
        <p:nvSpPr>
          <p:cNvPr id="3" name="İçerik Yer Tutucusu 2"/>
          <p:cNvSpPr>
            <a:spLocks noGrp="1"/>
          </p:cNvSpPr>
          <p:nvPr>
            <p:ph idx="1"/>
          </p:nvPr>
        </p:nvSpPr>
        <p:spPr/>
        <p:txBody>
          <a:bodyPr>
            <a:normAutofit fontScale="85000" lnSpcReduction="20000"/>
          </a:bodyPr>
          <a:lstStyle/>
          <a:p>
            <a:r>
              <a:rPr lang="tr-TR" dirty="0"/>
              <a:t>Lekeler </a:t>
            </a:r>
            <a:r>
              <a:rPr lang="tr-TR" dirty="0">
                <a:solidFill>
                  <a:srgbClr val="0070C0"/>
                </a:solidFill>
              </a:rPr>
              <a:t>yaz sonu veya sonbaharın başında</a:t>
            </a:r>
            <a:r>
              <a:rPr lang="tr-TR" dirty="0"/>
              <a:t>, önce siyah ve kırmızı ahududularının </a:t>
            </a:r>
            <a:r>
              <a:rPr lang="tr-TR" dirty="0">
                <a:solidFill>
                  <a:srgbClr val="0070C0"/>
                </a:solidFill>
              </a:rPr>
              <a:t>dip sürgünlerinde </a:t>
            </a:r>
            <a:r>
              <a:rPr lang="tr-TR" dirty="0"/>
              <a:t>ortaya çıkar. </a:t>
            </a:r>
            <a:r>
              <a:rPr lang="tr-TR" dirty="0" smtClean="0"/>
              <a:t>Böğürtlenlerin meyve </a:t>
            </a:r>
            <a:r>
              <a:rPr lang="tr-TR" dirty="0"/>
              <a:t>veren dallarında, özellikle kış zararından sonra daha belirginleşir.</a:t>
            </a:r>
            <a:br>
              <a:rPr lang="tr-TR" dirty="0"/>
            </a:br>
            <a:r>
              <a:rPr lang="tr-TR" dirty="0"/>
              <a:t/>
            </a:r>
            <a:br>
              <a:rPr lang="tr-TR" dirty="0"/>
            </a:br>
            <a:r>
              <a:rPr lang="tr-TR" dirty="0"/>
              <a:t>Lekeler, </a:t>
            </a:r>
            <a:r>
              <a:rPr lang="tr-TR" dirty="0">
                <a:solidFill>
                  <a:srgbClr val="0070C0"/>
                </a:solidFill>
              </a:rPr>
              <a:t>kırmızı ahududu ve böğürtlenlerde beyaz küllü ve kırmızımsı kenara </a:t>
            </a:r>
            <a:r>
              <a:rPr lang="tr-TR" dirty="0"/>
              <a:t>sahiptir. Etkilenmiş bölgeler genellikle </a:t>
            </a:r>
            <a:r>
              <a:rPr lang="tr-TR" dirty="0">
                <a:solidFill>
                  <a:srgbClr val="0070C0"/>
                </a:solidFill>
              </a:rPr>
              <a:t>7-20 cm uzun­luğunda </a:t>
            </a:r>
            <a:r>
              <a:rPr lang="tr-TR" dirty="0"/>
              <a:t>olup, nadiren gövdeyi sarar. Erken aşamadaki enfeksiyonlarda, </a:t>
            </a:r>
            <a:r>
              <a:rPr lang="tr-TR" dirty="0">
                <a:solidFill>
                  <a:srgbClr val="0070C0"/>
                </a:solidFill>
              </a:rPr>
              <a:t>konukçu dokula­rındaki rengin bozulması</a:t>
            </a:r>
            <a:r>
              <a:rPr lang="tr-TR" dirty="0"/>
              <a:t>, sadece epidermisin altındaki birkaç hücreye uzanır.</a:t>
            </a:r>
            <a:br>
              <a:rPr lang="tr-TR" dirty="0"/>
            </a:br>
            <a:r>
              <a:rPr lang="tr-TR" dirty="0"/>
              <a:t/>
            </a:r>
            <a:br>
              <a:rPr lang="tr-TR" dirty="0"/>
            </a:br>
            <a:r>
              <a:rPr lang="tr-TR" dirty="0">
                <a:solidFill>
                  <a:srgbClr val="0070C0"/>
                </a:solidFill>
              </a:rPr>
              <a:t>İlkbaharın başında lekeler, kırmızımsı kahve­rengi </a:t>
            </a:r>
            <a:r>
              <a:rPr lang="tr-TR" dirty="0" smtClean="0">
                <a:solidFill>
                  <a:srgbClr val="0070C0"/>
                </a:solidFill>
              </a:rPr>
              <a:t> </a:t>
            </a:r>
            <a:r>
              <a:rPr lang="tr-TR" dirty="0" err="1" smtClean="0">
                <a:solidFill>
                  <a:srgbClr val="0070C0"/>
                </a:solidFill>
              </a:rPr>
              <a:t>aservuluslar</a:t>
            </a:r>
            <a:r>
              <a:rPr lang="tr-TR" dirty="0" smtClean="0">
                <a:solidFill>
                  <a:srgbClr val="0070C0"/>
                </a:solidFill>
              </a:rPr>
              <a:t> </a:t>
            </a:r>
            <a:r>
              <a:rPr lang="tr-TR" dirty="0">
                <a:solidFill>
                  <a:srgbClr val="0070C0"/>
                </a:solidFill>
              </a:rPr>
              <a:t>içeren noktacıklar oluşturur. </a:t>
            </a:r>
            <a:r>
              <a:rPr lang="tr-TR" dirty="0"/>
              <a:t>Bazen, </a:t>
            </a:r>
            <a:r>
              <a:rPr lang="tr-TR" dirty="0" err="1"/>
              <a:t>sporulasyon</a:t>
            </a:r>
            <a:r>
              <a:rPr lang="tr-TR" dirty="0"/>
              <a:t> ve </a:t>
            </a:r>
            <a:r>
              <a:rPr lang="tr-TR" dirty="0" err="1"/>
              <a:t>aservulusların</a:t>
            </a:r>
            <a:r>
              <a:rPr lang="tr-TR" dirty="0"/>
              <a:t> oluşumu bir önceki yılın ağustos sonunda başlayabilir. </a:t>
            </a:r>
            <a:r>
              <a:rPr lang="tr-TR" dirty="0" err="1"/>
              <a:t>Konidiospor</a:t>
            </a:r>
            <a:r>
              <a:rPr lang="tr-TR" dirty="0"/>
              <a:t> çıkışı olduktan sonra, siyah renge dönüşen lekeler, kabuğu çevreler ve </a:t>
            </a:r>
            <a:r>
              <a:rPr lang="tr-TR" dirty="0" err="1"/>
              <a:t>enfekteli</a:t>
            </a:r>
            <a:r>
              <a:rPr lang="tr-TR" dirty="0"/>
              <a:t> bölgelerde </a:t>
            </a:r>
            <a:r>
              <a:rPr lang="tr-TR" dirty="0" err="1"/>
              <a:t>epidermis</a:t>
            </a:r>
            <a:r>
              <a:rPr lang="tr-TR" dirty="0"/>
              <a:t> çatlayabilir ve soyulabilir.</a:t>
            </a:r>
            <a:br>
              <a:rPr lang="tr-TR" dirty="0"/>
            </a:br>
            <a:r>
              <a:rPr lang="tr-TR" dirty="0"/>
              <a:t/>
            </a:r>
            <a:br>
              <a:rPr lang="tr-TR" dirty="0"/>
            </a:br>
            <a:r>
              <a:rPr lang="tr-TR" dirty="0">
                <a:solidFill>
                  <a:srgbClr val="0070C0"/>
                </a:solidFill>
              </a:rPr>
              <a:t>Lekeler öncelikle boğumlarda gelişir</a:t>
            </a:r>
            <a:r>
              <a:rPr lang="tr-TR" dirty="0"/>
              <a:t>, enfeksiyon yapraklardaki yaralardan ve yaprak saplarından olabilir. Hastalık Marmara Bölgesi'nde tespit edilmiştir.</a:t>
            </a:r>
          </a:p>
        </p:txBody>
      </p:sp>
    </p:spTree>
    <p:extLst>
      <p:ext uri="{BB962C8B-B14F-4D97-AF65-F5344CB8AC3E}">
        <p14:creationId xmlns:p14="http://schemas.microsoft.com/office/powerpoint/2010/main" val="13058807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lstStyle/>
          <a:p>
            <a:r>
              <a:rPr lang="tr-TR" dirty="0" smtClean="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a:xfrm>
            <a:off x="467544" y="1412776"/>
            <a:ext cx="8229600" cy="4824536"/>
          </a:xfrm>
        </p:spPr>
        <p:txBody>
          <a:bodyPr>
            <a:normAutofit fontScale="70000" lnSpcReduction="20000"/>
          </a:bodyPr>
          <a:lstStyle/>
          <a:p>
            <a:pPr marL="0" indent="0">
              <a:buNone/>
            </a:pPr>
            <a:r>
              <a:rPr lang="tr-TR" b="1" dirty="0">
                <a:solidFill>
                  <a:srgbClr val="0070C0"/>
                </a:solidFill>
              </a:rPr>
              <a:t>Kültürel Önlemler</a:t>
            </a:r>
            <a:r>
              <a:rPr lang="tr-TR" dirty="0">
                <a:solidFill>
                  <a:srgbClr val="0070C0"/>
                </a:solidFill>
              </a:rPr>
              <a:t> </a:t>
            </a:r>
            <a:r>
              <a:rPr lang="tr-TR" dirty="0" smtClean="0">
                <a:solidFill>
                  <a:srgbClr val="0070C0"/>
                </a:solidFill>
              </a:rPr>
              <a:t>:</a:t>
            </a:r>
          </a:p>
          <a:p>
            <a:pPr marL="0" indent="0">
              <a:buNone/>
            </a:pPr>
            <a:r>
              <a:rPr lang="tr-TR" dirty="0"/>
              <a:t/>
            </a:r>
            <a:br>
              <a:rPr lang="tr-TR" dirty="0"/>
            </a:br>
            <a:r>
              <a:rPr lang="tr-TR" dirty="0"/>
              <a:t>- Sağlıklı üretim materyali kullanılmalıdır.</a:t>
            </a:r>
            <a:br>
              <a:rPr lang="tr-TR" dirty="0"/>
            </a:br>
            <a:r>
              <a:rPr lang="tr-TR" dirty="0"/>
              <a:t/>
            </a:r>
            <a:br>
              <a:rPr lang="tr-TR" dirty="0"/>
            </a:br>
            <a:r>
              <a:rPr lang="tr-TR" dirty="0"/>
              <a:t>- Hastalığın zararı, </a:t>
            </a:r>
            <a:r>
              <a:rPr lang="tr-TR" dirty="0">
                <a:solidFill>
                  <a:srgbClr val="0070C0"/>
                </a:solidFill>
              </a:rPr>
              <a:t>sert bir budama </a:t>
            </a:r>
            <a:r>
              <a:rPr lang="tr-TR" dirty="0"/>
              <a:t>ile bir sıradaki çubuk sayısını </a:t>
            </a:r>
            <a:r>
              <a:rPr lang="tr-TR" dirty="0" smtClean="0"/>
              <a:t>kontrol</a:t>
            </a:r>
          </a:p>
          <a:p>
            <a:pPr marL="0" indent="0">
              <a:buNone/>
            </a:pPr>
            <a:r>
              <a:rPr lang="tr-TR" dirty="0"/>
              <a:t> </a:t>
            </a:r>
            <a:r>
              <a:rPr lang="tr-TR" dirty="0" smtClean="0"/>
              <a:t>       ederek </a:t>
            </a:r>
            <a:r>
              <a:rPr lang="tr-TR" dirty="0"/>
              <a:t>minimuma indirilebilir.</a:t>
            </a:r>
            <a:br>
              <a:rPr lang="tr-TR" dirty="0"/>
            </a:br>
            <a:r>
              <a:rPr lang="tr-TR" dirty="0"/>
              <a:t/>
            </a:r>
            <a:br>
              <a:rPr lang="tr-TR" dirty="0"/>
            </a:br>
            <a:r>
              <a:rPr lang="tr-TR" dirty="0"/>
              <a:t>- Yağmurdan sonra yaprakların ve sürgünlerin hızlı bir şekilde kurumasını </a:t>
            </a:r>
            <a:endParaRPr lang="tr-TR" dirty="0" smtClean="0"/>
          </a:p>
          <a:p>
            <a:pPr marL="0" indent="0">
              <a:buNone/>
            </a:pPr>
            <a:r>
              <a:rPr lang="tr-TR" dirty="0"/>
              <a:t> </a:t>
            </a:r>
            <a:r>
              <a:rPr lang="tr-TR" dirty="0" smtClean="0"/>
              <a:t>  sağlayacak </a:t>
            </a:r>
            <a:r>
              <a:rPr lang="tr-TR" dirty="0"/>
              <a:t>şekilde yeşil kısımlar budanarak </a:t>
            </a:r>
            <a:r>
              <a:rPr lang="tr-TR" dirty="0">
                <a:solidFill>
                  <a:srgbClr val="0070C0"/>
                </a:solidFill>
              </a:rPr>
              <a:t>açılıp havalanma sağlanmalıdır</a:t>
            </a:r>
            <a:r>
              <a:rPr lang="tr-TR" dirty="0"/>
              <a:t>.</a:t>
            </a:r>
            <a:br>
              <a:rPr lang="tr-TR" dirty="0"/>
            </a:br>
            <a:r>
              <a:rPr lang="tr-TR" dirty="0"/>
              <a:t/>
            </a:r>
            <a:br>
              <a:rPr lang="tr-TR" dirty="0"/>
            </a:br>
            <a:r>
              <a:rPr lang="tr-TR" dirty="0"/>
              <a:t>- Yabancı otlar kontrol edilmeli, sıra üzeri ve sıra arasındaki özellikle </a:t>
            </a:r>
            <a:r>
              <a:rPr lang="tr-TR" dirty="0" err="1" smtClean="0"/>
              <a:t>sarılıcı</a:t>
            </a:r>
            <a:endParaRPr lang="tr-TR" dirty="0" smtClean="0"/>
          </a:p>
          <a:p>
            <a:pPr marL="0" indent="0">
              <a:buNone/>
            </a:pPr>
            <a:r>
              <a:rPr lang="tr-TR" dirty="0">
                <a:solidFill>
                  <a:srgbClr val="0070C0"/>
                </a:solidFill>
              </a:rPr>
              <a:t> </a:t>
            </a:r>
            <a:r>
              <a:rPr lang="tr-TR" dirty="0" smtClean="0">
                <a:solidFill>
                  <a:srgbClr val="0070C0"/>
                </a:solidFill>
              </a:rPr>
              <a:t>   </a:t>
            </a:r>
            <a:r>
              <a:rPr lang="tr-TR" dirty="0">
                <a:solidFill>
                  <a:srgbClr val="0070C0"/>
                </a:solidFill>
              </a:rPr>
              <a:t>yabancı otlar ortadan kaldırılmalıdır.</a:t>
            </a:r>
            <a:br>
              <a:rPr lang="tr-TR" dirty="0">
                <a:solidFill>
                  <a:srgbClr val="0070C0"/>
                </a:solidFill>
              </a:rPr>
            </a:br>
            <a:r>
              <a:rPr lang="tr-TR" dirty="0">
                <a:solidFill>
                  <a:srgbClr val="0070C0"/>
                </a:solidFill>
              </a:rPr>
              <a:t/>
            </a:r>
            <a:br>
              <a:rPr lang="tr-TR" dirty="0">
                <a:solidFill>
                  <a:srgbClr val="0070C0"/>
                </a:solidFill>
              </a:rPr>
            </a:br>
            <a:r>
              <a:rPr lang="tr-TR" dirty="0"/>
              <a:t>- Üretim alanları sık kontrol edilmeli, hastalıklı sürgünler ve yapraklar kesilip </a:t>
            </a:r>
            <a:endParaRPr lang="tr-TR" dirty="0" smtClean="0"/>
          </a:p>
          <a:p>
            <a:pPr marL="0" indent="0">
              <a:buNone/>
            </a:pPr>
            <a:r>
              <a:rPr lang="tr-TR" dirty="0">
                <a:solidFill>
                  <a:srgbClr val="0070C0"/>
                </a:solidFill>
              </a:rPr>
              <a:t> </a:t>
            </a:r>
            <a:r>
              <a:rPr lang="tr-TR" dirty="0" smtClean="0">
                <a:solidFill>
                  <a:srgbClr val="0070C0"/>
                </a:solidFill>
              </a:rPr>
              <a:t>   yakılmalıdır</a:t>
            </a:r>
            <a:r>
              <a:rPr lang="tr-TR" dirty="0">
                <a:solidFill>
                  <a:srgbClr val="0070C0"/>
                </a:solidFill>
              </a:rPr>
              <a:t>.</a:t>
            </a:r>
          </a:p>
          <a:p>
            <a:pPr marL="0" indent="0">
              <a:buNone/>
            </a:pPr>
            <a:endParaRPr lang="tr-TR" b="1" dirty="0" smtClean="0">
              <a:solidFill>
                <a:srgbClr val="0070C0"/>
              </a:solidFill>
            </a:endParaRPr>
          </a:p>
          <a:p>
            <a:pPr marL="0" indent="0">
              <a:buNone/>
            </a:pPr>
            <a:r>
              <a:rPr lang="tr-TR" b="1" dirty="0" smtClean="0">
                <a:solidFill>
                  <a:srgbClr val="0070C0"/>
                </a:solidFill>
              </a:rPr>
              <a:t>Kimyasal </a:t>
            </a:r>
            <a:r>
              <a:rPr lang="tr-TR" b="1" dirty="0">
                <a:solidFill>
                  <a:srgbClr val="0070C0"/>
                </a:solidFill>
              </a:rPr>
              <a:t>Mücadele</a:t>
            </a:r>
            <a:r>
              <a:rPr lang="tr-TR" dirty="0">
                <a:solidFill>
                  <a:srgbClr val="0070C0"/>
                </a:solidFill>
              </a:rPr>
              <a:t> </a:t>
            </a:r>
            <a:r>
              <a:rPr lang="tr-TR" dirty="0" smtClean="0">
                <a:solidFill>
                  <a:srgbClr val="0070C0"/>
                </a:solidFill>
              </a:rPr>
              <a:t>:</a:t>
            </a:r>
            <a:r>
              <a:rPr lang="tr-TR" dirty="0">
                <a:solidFill>
                  <a:srgbClr val="0070C0"/>
                </a:solidFill>
              </a:rPr>
              <a:t/>
            </a:r>
            <a:br>
              <a:rPr lang="tr-TR" dirty="0">
                <a:solidFill>
                  <a:srgbClr val="0070C0"/>
                </a:solidFill>
              </a:rPr>
            </a:br>
            <a:r>
              <a:rPr lang="tr-TR" dirty="0"/>
              <a:t>Etkili kimyasal mücadele yöntemi bulunmamaktadır</a:t>
            </a:r>
            <a:r>
              <a:rPr lang="tr-TR" dirty="0" smtClean="0"/>
              <a:t>.</a:t>
            </a:r>
            <a:endParaRPr lang="tr-TR" dirty="0"/>
          </a:p>
        </p:txBody>
      </p:sp>
    </p:spTree>
    <p:extLst>
      <p:ext uri="{BB962C8B-B14F-4D97-AF65-F5344CB8AC3E}">
        <p14:creationId xmlns:p14="http://schemas.microsoft.com/office/powerpoint/2010/main" val="2327679500"/>
      </p:ext>
    </p:extLst>
  </p:cSld>
  <p:clrMapOvr>
    <a:masterClrMapping/>
  </p:clrMapOvr>
  <p:timing>
    <p:tnLst>
      <p:par>
        <p:cTn xmlns:p14="http://schemas.microsoft.com/office/powerpoint/2010/mai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0070C0"/>
                </a:solidFill>
              </a:rPr>
              <a:t>5.2. Ahududu ve Böğürtlen de Dal </a:t>
            </a:r>
            <a:r>
              <a:rPr lang="tr-TR" dirty="0" smtClean="0">
                <a:solidFill>
                  <a:srgbClr val="0070C0"/>
                </a:solidFill>
              </a:rPr>
              <a:t>Yanıklığı </a:t>
            </a:r>
            <a:r>
              <a:rPr lang="tr-TR" sz="3600" b="1" i="1" dirty="0" err="1" smtClean="0">
                <a:solidFill>
                  <a:srgbClr val="FF0000"/>
                </a:solidFill>
              </a:rPr>
              <a:t>Leptosphaeria</a:t>
            </a:r>
            <a:r>
              <a:rPr lang="tr-TR" sz="3600" b="1" i="1" dirty="0" smtClean="0">
                <a:solidFill>
                  <a:srgbClr val="FF0000"/>
                </a:solidFill>
              </a:rPr>
              <a:t> </a:t>
            </a:r>
            <a:r>
              <a:rPr lang="tr-TR" sz="3600" b="1" i="1" dirty="0" err="1">
                <a:solidFill>
                  <a:srgbClr val="FF0000"/>
                </a:solidFill>
              </a:rPr>
              <a:t>coniothyrium</a:t>
            </a:r>
            <a:r>
              <a:rPr lang="tr-TR" sz="3600" dirty="0">
                <a:solidFill>
                  <a:srgbClr val="FF0000"/>
                </a:solidFill>
              </a:rPr>
              <a:t> </a:t>
            </a:r>
          </a:p>
        </p:txBody>
      </p:sp>
      <p:sp>
        <p:nvSpPr>
          <p:cNvPr id="7" name="Başlık 1"/>
          <p:cNvSpPr txBox="1">
            <a:spLocks/>
          </p:cNvSpPr>
          <p:nvPr/>
        </p:nvSpPr>
        <p:spPr>
          <a:xfrm>
            <a:off x="457200" y="1677144"/>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Tanımı</a:t>
            </a:r>
            <a:r>
              <a:rPr lang="tr-TR" sz="2800" smtClean="0">
                <a:solidFill>
                  <a:srgbClr val="292934"/>
                </a:solidFill>
              </a:rPr>
              <a:t> :</a:t>
            </a:r>
            <a:endParaRPr lang="tr-TR" sz="2800" dirty="0">
              <a:solidFill>
                <a:srgbClr val="292934"/>
              </a:solidFill>
            </a:endParaRPr>
          </a:p>
        </p:txBody>
      </p:sp>
      <p:sp>
        <p:nvSpPr>
          <p:cNvPr id="8" name="İçerik Yer Tutucusu 2"/>
          <p:cNvSpPr>
            <a:spLocks noGrp="1"/>
          </p:cNvSpPr>
          <p:nvPr>
            <p:ph idx="1"/>
          </p:nvPr>
        </p:nvSpPr>
        <p:spPr>
          <a:xfrm>
            <a:off x="457200" y="2152600"/>
            <a:ext cx="8229600" cy="4876800"/>
          </a:xfrm>
        </p:spPr>
        <p:txBody>
          <a:bodyPr>
            <a:normAutofit fontScale="70000" lnSpcReduction="20000"/>
          </a:bodyPr>
          <a:lstStyle/>
          <a:p>
            <a:pPr marL="0" indent="0">
              <a:buNone/>
            </a:pPr>
            <a:r>
              <a:rPr lang="tr-TR" dirty="0" smtClean="0"/>
              <a:t>Hastalığa neden olan </a:t>
            </a:r>
            <a:r>
              <a:rPr lang="tr-TR" dirty="0" err="1" smtClean="0"/>
              <a:t>fungusun</a:t>
            </a:r>
            <a:r>
              <a:rPr lang="tr-TR" dirty="0" smtClean="0"/>
              <a:t>, iki yıllık meyve dallarının </a:t>
            </a:r>
            <a:r>
              <a:rPr lang="tr-TR" dirty="0" smtClean="0">
                <a:solidFill>
                  <a:srgbClr val="0070C0"/>
                </a:solidFill>
              </a:rPr>
              <a:t>köke yakın ölmüş kısımlarında gömülü olarak yuvarlağa yakın </a:t>
            </a:r>
            <a:r>
              <a:rPr lang="tr-TR" dirty="0" err="1" smtClean="0">
                <a:solidFill>
                  <a:srgbClr val="0070C0"/>
                </a:solidFill>
              </a:rPr>
              <a:t>pseudotesyumları</a:t>
            </a:r>
            <a:r>
              <a:rPr lang="tr-TR" dirty="0" smtClean="0">
                <a:solidFill>
                  <a:srgbClr val="0070C0"/>
                </a:solidFill>
              </a:rPr>
              <a:t> bulunur.</a:t>
            </a:r>
          </a:p>
          <a:p>
            <a:pPr marL="0" indent="0">
              <a:buNone/>
            </a:pPr>
            <a:r>
              <a:rPr lang="tr-TR" dirty="0" err="1" smtClean="0"/>
              <a:t>Pseudotesyumlar</a:t>
            </a:r>
            <a:r>
              <a:rPr lang="tr-TR" dirty="0" smtClean="0"/>
              <a:t> iki çeperli </a:t>
            </a:r>
            <a:r>
              <a:rPr lang="tr-TR" dirty="0" err="1" smtClean="0"/>
              <a:t>askuslarda</a:t>
            </a:r>
            <a:r>
              <a:rPr lang="tr-TR" dirty="0" smtClean="0"/>
              <a:t> oluşturur. </a:t>
            </a:r>
            <a:r>
              <a:rPr lang="tr-TR" dirty="0" smtClean="0">
                <a:solidFill>
                  <a:srgbClr val="0070C0"/>
                </a:solidFill>
              </a:rPr>
              <a:t>Her bir </a:t>
            </a:r>
            <a:r>
              <a:rPr lang="tr-TR" dirty="0" err="1" smtClean="0">
                <a:solidFill>
                  <a:srgbClr val="0070C0"/>
                </a:solidFill>
              </a:rPr>
              <a:t>askus</a:t>
            </a:r>
            <a:r>
              <a:rPr lang="tr-TR" dirty="0" smtClean="0">
                <a:solidFill>
                  <a:srgbClr val="0070C0"/>
                </a:solidFill>
              </a:rPr>
              <a:t> 8 adet kahverengimsi 3 bölmeli askosporları </a:t>
            </a:r>
            <a:r>
              <a:rPr lang="tr-TR" dirty="0" smtClean="0"/>
              <a:t>içermektedir.</a:t>
            </a:r>
            <a:br>
              <a:rPr lang="tr-TR" dirty="0" smtClean="0"/>
            </a:br>
            <a:r>
              <a:rPr lang="tr-TR" dirty="0" smtClean="0"/>
              <a:t/>
            </a:r>
            <a:br>
              <a:rPr lang="tr-TR" dirty="0" smtClean="0"/>
            </a:br>
            <a:r>
              <a:rPr lang="tr-TR" dirty="0" err="1" smtClean="0">
                <a:solidFill>
                  <a:srgbClr val="0070C0"/>
                </a:solidFill>
              </a:rPr>
              <a:t>Piknit</a:t>
            </a:r>
            <a:r>
              <a:rPr lang="tr-TR" dirty="0" smtClean="0">
                <a:solidFill>
                  <a:srgbClr val="0070C0"/>
                </a:solidFill>
              </a:rPr>
              <a:t> </a:t>
            </a:r>
            <a:r>
              <a:rPr lang="tr-TR" dirty="0" smtClean="0"/>
              <a:t>200-300 mm çapında olup, </a:t>
            </a:r>
            <a:r>
              <a:rPr lang="tr-TR" dirty="0" smtClean="0">
                <a:solidFill>
                  <a:srgbClr val="0070C0"/>
                </a:solidFill>
              </a:rPr>
              <a:t>gömülü durumdadır</a:t>
            </a:r>
            <a:r>
              <a:rPr lang="tr-TR" dirty="0" smtClean="0"/>
              <a:t>. Eliptik tek hücreli 4-8x2.5-5.0 um boyutunda bol miktarda </a:t>
            </a:r>
            <a:r>
              <a:rPr lang="tr-TR" dirty="0" err="1" smtClean="0"/>
              <a:t>konidiosporlar</a:t>
            </a:r>
            <a:r>
              <a:rPr lang="tr-TR" dirty="0" smtClean="0"/>
              <a:t> meydana getirir. </a:t>
            </a:r>
            <a:r>
              <a:rPr lang="tr-TR" dirty="0" err="1" smtClean="0">
                <a:solidFill>
                  <a:srgbClr val="0070C0"/>
                </a:solidFill>
              </a:rPr>
              <a:t>Piknitler</a:t>
            </a:r>
            <a:r>
              <a:rPr lang="tr-TR" dirty="0" smtClean="0">
                <a:solidFill>
                  <a:srgbClr val="0070C0"/>
                </a:solidFill>
              </a:rPr>
              <a:t> boşal­dıklarında ve çubuk üzerinde kuruduklarında </a:t>
            </a:r>
            <a:r>
              <a:rPr lang="tr-TR" dirty="0" err="1" smtClean="0">
                <a:solidFill>
                  <a:srgbClr val="0070C0"/>
                </a:solidFill>
              </a:rPr>
              <a:t>konidial</a:t>
            </a:r>
            <a:r>
              <a:rPr lang="tr-TR" dirty="0" smtClean="0">
                <a:solidFill>
                  <a:srgbClr val="0070C0"/>
                </a:solidFill>
              </a:rPr>
              <a:t> dokular gümüşi gri renk alır.</a:t>
            </a:r>
            <a:br>
              <a:rPr lang="tr-TR" dirty="0" smtClean="0">
                <a:solidFill>
                  <a:srgbClr val="0070C0"/>
                </a:solidFill>
              </a:rPr>
            </a:br>
            <a:r>
              <a:rPr lang="tr-TR" dirty="0" smtClean="0"/>
              <a:t/>
            </a:r>
            <a:br>
              <a:rPr lang="tr-TR" dirty="0" smtClean="0"/>
            </a:br>
            <a:r>
              <a:rPr lang="tr-TR" dirty="0" smtClean="0">
                <a:solidFill>
                  <a:srgbClr val="0070C0"/>
                </a:solidFill>
              </a:rPr>
              <a:t>Askosporlar nisan sonu ve mayıs aylarında olgunlaşır. </a:t>
            </a:r>
            <a:r>
              <a:rPr lang="tr-TR" dirty="0" smtClean="0"/>
              <a:t>Bunların enfeksiyon gücü hakkında çok az bilgi vardır. </a:t>
            </a:r>
            <a:r>
              <a:rPr lang="tr-TR" dirty="0" err="1" smtClean="0"/>
              <a:t>Konidiosporlar</a:t>
            </a:r>
            <a:r>
              <a:rPr lang="tr-TR" dirty="0" smtClean="0"/>
              <a:t> </a:t>
            </a:r>
            <a:r>
              <a:rPr lang="tr-TR" dirty="0" smtClean="0">
                <a:solidFill>
                  <a:srgbClr val="0070C0"/>
                </a:solidFill>
              </a:rPr>
              <a:t>yağmur damlacıklarıyla ilkbaharın başından sonbahara kadar yayılırlar.</a:t>
            </a:r>
            <a:r>
              <a:rPr lang="tr-TR" dirty="0" smtClean="0"/>
              <a:t> </a:t>
            </a:r>
            <a:r>
              <a:rPr lang="tr-TR" dirty="0" err="1" smtClean="0"/>
              <a:t>Fungus</a:t>
            </a:r>
            <a:r>
              <a:rPr lang="tr-TR" dirty="0" smtClean="0"/>
              <a:t>, bitkinin iletim dokularına girebilmek için yaraya ihtiyaç duyar. İki yıllık meyve dalları ve </a:t>
            </a:r>
            <a:r>
              <a:rPr lang="tr-TR" dirty="0" smtClean="0">
                <a:solidFill>
                  <a:srgbClr val="0070C0"/>
                </a:solidFill>
              </a:rPr>
              <a:t>dikenlerdeki yaralanmalar ana giriş kapısıdır. </a:t>
            </a:r>
          </a:p>
          <a:p>
            <a:pPr marL="0" indent="0">
              <a:buNone/>
            </a:pPr>
            <a:endParaRPr lang="tr-TR" dirty="0">
              <a:solidFill>
                <a:srgbClr val="0070C0"/>
              </a:solidFill>
            </a:endParaRPr>
          </a:p>
          <a:p>
            <a:pPr marL="0" indent="0">
              <a:buNone/>
            </a:pPr>
            <a:r>
              <a:rPr lang="tr-TR" dirty="0" smtClean="0">
                <a:solidFill>
                  <a:srgbClr val="0070C0"/>
                </a:solidFill>
              </a:rPr>
              <a:t>Yaralar, </a:t>
            </a:r>
            <a:r>
              <a:rPr lang="tr-TR" dirty="0" smtClean="0"/>
              <a:t>dip sürgünleri henüz çok gençken (</a:t>
            </a:r>
            <a:r>
              <a:rPr lang="tr-TR" dirty="0" smtClean="0">
                <a:solidFill>
                  <a:srgbClr val="0070C0"/>
                </a:solidFill>
              </a:rPr>
              <a:t>temmuz ayından önce) oluşursa enfeksiyon hızlı olur ve sürgün bir ay içerisinde ölür</a:t>
            </a:r>
            <a:r>
              <a:rPr lang="tr-TR" dirty="0" smtClean="0"/>
              <a:t>. Bu erken kayıplar, dip sürgünlerinin çoğu etkilenmemiş olursa  önemsizdir. </a:t>
            </a:r>
            <a:r>
              <a:rPr lang="tr-TR" dirty="0" smtClean="0">
                <a:solidFill>
                  <a:srgbClr val="0070C0"/>
                </a:solidFill>
              </a:rPr>
              <a:t>Hasatta meydana gelen yaralar</a:t>
            </a:r>
            <a:r>
              <a:rPr lang="tr-TR" dirty="0" smtClean="0"/>
              <a:t>dan oluşan enfeksiyonlar, sonbahar bitene kadar </a:t>
            </a:r>
            <a:r>
              <a:rPr lang="tr-TR" dirty="0" smtClean="0">
                <a:solidFill>
                  <a:srgbClr val="0070C0"/>
                </a:solidFill>
              </a:rPr>
              <a:t>belirti vermeden kalır ve sürgünler sağlıklı gibi görünürler ancak, ilkbaharda yan sürgünler gelişmez.</a:t>
            </a:r>
            <a:endParaRPr lang="tr-TR" dirty="0">
              <a:solidFill>
                <a:srgbClr val="0070C0"/>
              </a:solidFill>
            </a:endParaRPr>
          </a:p>
        </p:txBody>
      </p:sp>
    </p:spTree>
    <p:extLst>
      <p:ext uri="{BB962C8B-B14F-4D97-AF65-F5344CB8AC3E}">
        <p14:creationId xmlns:p14="http://schemas.microsoft.com/office/powerpoint/2010/main" val="1239741976"/>
      </p:ext>
    </p:extLst>
  </p:cSld>
  <p:clrMapOvr>
    <a:masterClrMapping/>
  </p:clrMapOvr>
  <p:timing>
    <p:tnLst>
      <p:par>
        <p:cTn xmlns:p14="http://schemas.microsoft.com/office/powerpoint/2010/mai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Yaşayış</a:t>
            </a:r>
            <a:r>
              <a:rPr lang="tr-TR" dirty="0">
                <a:solidFill>
                  <a:srgbClr val="0070C0"/>
                </a:solidFill>
              </a:rPr>
              <a:t> :</a:t>
            </a:r>
          </a:p>
        </p:txBody>
      </p:sp>
      <p:sp>
        <p:nvSpPr>
          <p:cNvPr id="3" name="İçerik Yer Tutucusu 2"/>
          <p:cNvSpPr>
            <a:spLocks noGrp="1"/>
          </p:cNvSpPr>
          <p:nvPr>
            <p:ph idx="1"/>
          </p:nvPr>
        </p:nvSpPr>
        <p:spPr>
          <a:xfrm>
            <a:off x="457200" y="1268760"/>
            <a:ext cx="8229600" cy="4857403"/>
          </a:xfrm>
        </p:spPr>
        <p:txBody>
          <a:bodyPr>
            <a:normAutofit fontScale="25000" lnSpcReduction="20000"/>
          </a:bodyPr>
          <a:lstStyle/>
          <a:p>
            <a:endParaRPr lang="tr-TR" dirty="0" smtClean="0"/>
          </a:p>
          <a:p>
            <a:pPr>
              <a:lnSpc>
                <a:spcPct val="170000"/>
              </a:lnSpc>
            </a:pPr>
            <a:r>
              <a:rPr lang="tr-TR" sz="6400" dirty="0" smtClean="0"/>
              <a:t>Dal </a:t>
            </a:r>
            <a:r>
              <a:rPr lang="tr-TR" sz="6400" dirty="0"/>
              <a:t>yanıklığı hastalığının </a:t>
            </a:r>
            <a:r>
              <a:rPr lang="tr-TR" sz="6400" dirty="0">
                <a:solidFill>
                  <a:srgbClr val="0070C0"/>
                </a:solidFill>
              </a:rPr>
              <a:t>tüm belirtileri, yaralarla ilişkilidir</a:t>
            </a:r>
            <a:r>
              <a:rPr lang="tr-TR" sz="6400" dirty="0"/>
              <a:t>. Dıştaki belirtiler, dip sürgünler üzerinde genellikle gözle görülmez. Eğer </a:t>
            </a:r>
            <a:r>
              <a:rPr lang="tr-TR" sz="6400" dirty="0">
                <a:solidFill>
                  <a:srgbClr val="0070C0"/>
                </a:solidFill>
              </a:rPr>
              <a:t>sonbaharın sonuna </a:t>
            </a:r>
            <a:r>
              <a:rPr lang="tr-TR" sz="6400" dirty="0"/>
              <a:t>doğru </a:t>
            </a:r>
            <a:r>
              <a:rPr lang="tr-TR" sz="6400" dirty="0" err="1"/>
              <a:t>enfekteli</a:t>
            </a:r>
            <a:r>
              <a:rPr lang="tr-TR" sz="6400" dirty="0"/>
              <a:t> </a:t>
            </a:r>
            <a:r>
              <a:rPr lang="tr-TR" sz="6400" dirty="0">
                <a:solidFill>
                  <a:srgbClr val="0070C0"/>
                </a:solidFill>
              </a:rPr>
              <a:t>dip sürgünlerin kabuk kısmı kazınırsa</a:t>
            </a:r>
            <a:r>
              <a:rPr lang="tr-TR" sz="6400" dirty="0"/>
              <a:t>, yaradan yayılmış kahverengi çizgi şeklindeki lezyonlar görülür.</a:t>
            </a:r>
            <a:br>
              <a:rPr lang="tr-TR" sz="6400" dirty="0"/>
            </a:br>
            <a:r>
              <a:rPr lang="tr-TR" sz="6400" dirty="0"/>
              <a:t/>
            </a:r>
            <a:br>
              <a:rPr lang="tr-TR" sz="6400" dirty="0"/>
            </a:br>
            <a:r>
              <a:rPr lang="tr-TR" sz="6400" dirty="0"/>
              <a:t>İlkbaharda bir lezyon, </a:t>
            </a:r>
            <a:r>
              <a:rPr lang="tr-TR" sz="6400" dirty="0">
                <a:solidFill>
                  <a:srgbClr val="0070C0"/>
                </a:solidFill>
              </a:rPr>
              <a:t>dalın bir tarafı üzerinde birkaç boğum arasında yayılabilir</a:t>
            </a:r>
            <a:r>
              <a:rPr lang="tr-TR" sz="6400" dirty="0"/>
              <a:t>. Leke yayılmaya devam ederken, bağımsız yan sürgünlerin solmasına veya yan sürgün tomurcuklarının ölmesine neden olur.</a:t>
            </a:r>
            <a:br>
              <a:rPr lang="tr-TR" sz="6400" dirty="0"/>
            </a:br>
            <a:r>
              <a:rPr lang="tr-TR" sz="6400" dirty="0"/>
              <a:t/>
            </a:r>
            <a:br>
              <a:rPr lang="tr-TR" sz="6400" dirty="0"/>
            </a:br>
            <a:r>
              <a:rPr lang="tr-TR" sz="6400" dirty="0">
                <a:solidFill>
                  <a:srgbClr val="0070C0"/>
                </a:solidFill>
              </a:rPr>
              <a:t>Kış döneminde, bu lekeler çubukların ölümüne sebebiyet verecek şekilde iletim demetlerine kadar ilerler. </a:t>
            </a:r>
            <a:r>
              <a:rPr lang="tr-TR" sz="6400" dirty="0"/>
              <a:t>Bu çubukların tahribatı </a:t>
            </a:r>
            <a:r>
              <a:rPr lang="tr-TR" sz="6400" dirty="0">
                <a:solidFill>
                  <a:srgbClr val="0070C0"/>
                </a:solidFill>
              </a:rPr>
              <a:t>ilkbahar sonu veya yaz döneminde </a:t>
            </a:r>
            <a:r>
              <a:rPr lang="tr-TR" sz="6400" dirty="0"/>
              <a:t>ortaya çıkarsa, enfeksiyon yerinin üzerinde kalan kısım tamamen solar ve aniden ölür. Hasta kısımlar zayıftır ve kırılabilir. Ayrıca </a:t>
            </a:r>
            <a:r>
              <a:rPr lang="tr-TR" sz="6400" dirty="0">
                <a:solidFill>
                  <a:srgbClr val="0070C0"/>
                </a:solidFill>
              </a:rPr>
              <a:t>çubuklar üzerinde </a:t>
            </a:r>
            <a:r>
              <a:rPr lang="tr-TR" sz="6400" dirty="0" err="1">
                <a:solidFill>
                  <a:srgbClr val="0070C0"/>
                </a:solidFill>
              </a:rPr>
              <a:t>enfekteli</a:t>
            </a:r>
            <a:r>
              <a:rPr lang="tr-TR" sz="6400" dirty="0">
                <a:solidFill>
                  <a:srgbClr val="0070C0"/>
                </a:solidFill>
              </a:rPr>
              <a:t> kısımlarda çatlaklar </a:t>
            </a:r>
            <a:r>
              <a:rPr lang="tr-TR" sz="6400" dirty="0"/>
              <a:t>oluşur.</a:t>
            </a:r>
            <a:br>
              <a:rPr lang="tr-TR" sz="6400" dirty="0"/>
            </a:br>
            <a:r>
              <a:rPr lang="tr-TR" sz="6400" dirty="0"/>
              <a:t/>
            </a:r>
            <a:br>
              <a:rPr lang="tr-TR" sz="6400" dirty="0"/>
            </a:br>
            <a:endParaRPr lang="tr-TR" sz="6400" dirty="0"/>
          </a:p>
        </p:txBody>
      </p:sp>
    </p:spTree>
    <p:extLst>
      <p:ext uri="{BB962C8B-B14F-4D97-AF65-F5344CB8AC3E}">
        <p14:creationId xmlns:p14="http://schemas.microsoft.com/office/powerpoint/2010/main" val="611022928"/>
      </p:ext>
    </p:extLst>
  </p:cSld>
  <p:clrMapOvr>
    <a:masterClrMapping/>
  </p:clrMapOvr>
  <p:timing>
    <p:tnLst>
      <p:par>
        <p:cTn xmlns:p14="http://schemas.microsoft.com/office/powerpoint/2010/mai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Yaşayış</a:t>
            </a:r>
            <a:r>
              <a:rPr lang="tr-TR" dirty="0">
                <a:solidFill>
                  <a:srgbClr val="0070C0"/>
                </a:solidFill>
              </a:rPr>
              <a:t> :</a:t>
            </a:r>
          </a:p>
        </p:txBody>
      </p:sp>
      <p:sp>
        <p:nvSpPr>
          <p:cNvPr id="3" name="İçerik Yer Tutucusu 2"/>
          <p:cNvSpPr>
            <a:spLocks noGrp="1"/>
          </p:cNvSpPr>
          <p:nvPr>
            <p:ph idx="1"/>
          </p:nvPr>
        </p:nvSpPr>
        <p:spPr>
          <a:xfrm>
            <a:off x="457200" y="1268760"/>
            <a:ext cx="8229600" cy="4857403"/>
          </a:xfrm>
        </p:spPr>
        <p:txBody>
          <a:bodyPr>
            <a:noAutofit/>
          </a:bodyPr>
          <a:lstStyle/>
          <a:p>
            <a:pPr marL="0" indent="0">
              <a:lnSpc>
                <a:spcPct val="170000"/>
              </a:lnSpc>
              <a:buNone/>
            </a:pPr>
            <a:r>
              <a:rPr lang="tr-TR" sz="1800" dirty="0"/>
              <a:t>İlkbaharın başlarında </a:t>
            </a:r>
            <a:r>
              <a:rPr lang="tr-TR" sz="1800" dirty="0">
                <a:solidFill>
                  <a:srgbClr val="0070C0"/>
                </a:solidFill>
              </a:rPr>
              <a:t>kabukta gümüşi gri renk </a:t>
            </a:r>
            <a:r>
              <a:rPr lang="tr-TR" sz="1800" dirty="0"/>
              <a:t>oluşur. </a:t>
            </a:r>
            <a:r>
              <a:rPr lang="tr-TR" sz="1800" dirty="0" err="1"/>
              <a:t>Konidiosporların</a:t>
            </a:r>
            <a:r>
              <a:rPr lang="tr-TR" sz="1800" dirty="0"/>
              <a:t> oluşturduğu </a:t>
            </a:r>
            <a:r>
              <a:rPr lang="tr-TR" sz="1800" dirty="0">
                <a:solidFill>
                  <a:srgbClr val="0070C0"/>
                </a:solidFill>
              </a:rPr>
              <a:t>koyu gri lekeler üzerinde </a:t>
            </a:r>
            <a:r>
              <a:rPr lang="tr-TR" sz="1800" dirty="0" err="1">
                <a:solidFill>
                  <a:srgbClr val="0070C0"/>
                </a:solidFill>
              </a:rPr>
              <a:t>piknitler</a:t>
            </a:r>
            <a:r>
              <a:rPr lang="tr-TR" sz="1800" dirty="0">
                <a:solidFill>
                  <a:srgbClr val="0070C0"/>
                </a:solidFill>
              </a:rPr>
              <a:t> gömülü </a:t>
            </a:r>
            <a:r>
              <a:rPr lang="tr-TR" sz="1800" dirty="0"/>
              <a:t>olarak bulunur. Kış boyunca genellikle yeşil kalan böğürtlen gövdelerinde, </a:t>
            </a:r>
            <a:r>
              <a:rPr lang="tr-TR" sz="1800" dirty="0">
                <a:solidFill>
                  <a:srgbClr val="0070C0"/>
                </a:solidFill>
              </a:rPr>
              <a:t>yaralar etrafında düzensiz sınırları olan koyu kırmızı ile mor renkli lekeler görülür. </a:t>
            </a:r>
            <a:r>
              <a:rPr lang="tr-TR" sz="1800" dirty="0"/>
              <a:t>Zaman içinde bu lekelerin </a:t>
            </a:r>
            <a:r>
              <a:rPr lang="tr-TR" sz="1800" dirty="0">
                <a:solidFill>
                  <a:srgbClr val="0070C0"/>
                </a:solidFill>
              </a:rPr>
              <a:t>merkezleri grimsi </a:t>
            </a:r>
            <a:r>
              <a:rPr lang="tr-TR" sz="1800" dirty="0"/>
              <a:t>hale gelmektedir.</a:t>
            </a:r>
            <a:br>
              <a:rPr lang="tr-TR" sz="1800" dirty="0"/>
            </a:br>
            <a:r>
              <a:rPr lang="tr-TR" sz="1800" dirty="0" err="1" smtClean="0"/>
              <a:t>Enfekteli</a:t>
            </a:r>
            <a:r>
              <a:rPr lang="tr-TR" sz="1800" dirty="0" smtClean="0"/>
              <a:t> </a:t>
            </a:r>
            <a:r>
              <a:rPr lang="tr-TR" sz="1800" dirty="0"/>
              <a:t>dallarda meyve döneminde, yaprak ve çiçekler zayıf gelişir, solar ve kurur. </a:t>
            </a:r>
            <a:r>
              <a:rPr lang="tr-TR" sz="1800" dirty="0">
                <a:solidFill>
                  <a:srgbClr val="0070C0"/>
                </a:solidFill>
              </a:rPr>
              <a:t>Meyveler doğrudan etkilenmemekle birlikte</a:t>
            </a:r>
            <a:r>
              <a:rPr lang="tr-TR" sz="1800" dirty="0"/>
              <a:t>, erken renk değiştirip, </a:t>
            </a:r>
            <a:r>
              <a:rPr lang="tr-TR" sz="1800" dirty="0">
                <a:solidFill>
                  <a:srgbClr val="0070C0"/>
                </a:solidFill>
              </a:rPr>
              <a:t>kahverengileşerek </a:t>
            </a:r>
            <a:r>
              <a:rPr lang="tr-TR" sz="1800" dirty="0" smtClean="0">
                <a:solidFill>
                  <a:srgbClr val="0070C0"/>
                </a:solidFill>
              </a:rPr>
              <a:t>kururlar. </a:t>
            </a:r>
            <a:r>
              <a:rPr lang="tr-TR" sz="1800" dirty="0" smtClean="0"/>
              <a:t>Hastalık</a:t>
            </a:r>
            <a:r>
              <a:rPr lang="tr-TR" sz="1800" dirty="0"/>
              <a:t>, yağmur, rüzgâr, böcek ve budama aletleriyle yayılır. </a:t>
            </a:r>
            <a:r>
              <a:rPr lang="tr-TR" sz="1800" dirty="0" err="1"/>
              <a:t>Fungus</a:t>
            </a:r>
            <a:r>
              <a:rPr lang="tr-TR" sz="1800" dirty="0"/>
              <a:t> 4 yıl boyunca hastalıklı bitki artıklarında canlı olarak kalabilmektedir. Hastalık Marmara Bölgesi'nde tespit edilmiştir.</a:t>
            </a:r>
          </a:p>
          <a:p>
            <a:pPr marL="0" indent="0">
              <a:buNone/>
            </a:pPr>
            <a:endParaRPr lang="tr-TR" sz="1800" dirty="0"/>
          </a:p>
        </p:txBody>
      </p:sp>
    </p:spTree>
    <p:extLst>
      <p:ext uri="{BB962C8B-B14F-4D97-AF65-F5344CB8AC3E}">
        <p14:creationId xmlns:p14="http://schemas.microsoft.com/office/powerpoint/2010/main" val="30108916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Elma Kara Lekesi-Ruhsatlı </a:t>
            </a:r>
            <a:r>
              <a:rPr lang="tr-TR" dirty="0" err="1">
                <a:solidFill>
                  <a:srgbClr val="FF0000"/>
                </a:solidFill>
              </a:rPr>
              <a:t>Fungisitler</a:t>
            </a:r>
            <a:endParaRPr lang="tr-TR" dirty="0"/>
          </a:p>
        </p:txBody>
      </p:sp>
      <p:sp>
        <p:nvSpPr>
          <p:cNvPr id="3" name="İçerik Yer Tutucusu 2"/>
          <p:cNvSpPr>
            <a:spLocks noGrp="1"/>
          </p:cNvSpPr>
          <p:nvPr>
            <p:ph idx="1"/>
          </p:nvPr>
        </p:nvSpPr>
        <p:spPr>
          <a:xfrm>
            <a:off x="611560" y="1628800"/>
            <a:ext cx="8229600" cy="4525963"/>
          </a:xfrm>
        </p:spPr>
        <p:txBody>
          <a:bodyPr/>
          <a:lstStyle/>
          <a:p>
            <a:endParaRPr lang="tr-TR" dirty="0"/>
          </a:p>
          <a:p>
            <a:pPr marL="0" indent="0">
              <a:buNone/>
            </a:pPr>
            <a:r>
              <a:rPr lang="fr-FR" i="1" dirty="0" err="1" smtClean="0"/>
              <a:t>Basillus</a:t>
            </a:r>
            <a:r>
              <a:rPr lang="fr-FR" i="1" dirty="0" smtClean="0"/>
              <a:t> </a:t>
            </a:r>
            <a:r>
              <a:rPr lang="fr-FR" i="1" dirty="0" err="1" smtClean="0"/>
              <a:t>subtilis</a:t>
            </a:r>
            <a:r>
              <a:rPr lang="tr-TR" i="1" dirty="0" smtClean="0"/>
              <a:t> </a:t>
            </a:r>
            <a:r>
              <a:rPr lang="fr-FR" dirty="0" smtClean="0"/>
              <a:t>QST </a:t>
            </a:r>
            <a:r>
              <a:rPr lang="fr-FR" dirty="0"/>
              <a:t>713 </a:t>
            </a:r>
            <a:r>
              <a:rPr lang="fr-FR" dirty="0" err="1"/>
              <a:t>ırkı</a:t>
            </a:r>
            <a:r>
              <a:rPr lang="fr-FR" dirty="0"/>
              <a:t> </a:t>
            </a:r>
            <a:r>
              <a:rPr lang="tr-TR" dirty="0" smtClean="0"/>
              <a:t>13,46 g/L</a:t>
            </a:r>
            <a:r>
              <a:rPr lang="fr-FR" dirty="0"/>
              <a:t>	</a:t>
            </a:r>
            <a:r>
              <a:rPr lang="fr-FR" dirty="0" smtClean="0"/>
              <a:t>SC</a:t>
            </a:r>
            <a:endParaRPr lang="tr-TR" dirty="0" smtClean="0"/>
          </a:p>
          <a:p>
            <a:pPr marL="0" indent="0">
              <a:buNone/>
            </a:pPr>
            <a:r>
              <a:rPr lang="tr-TR" dirty="0" smtClean="0"/>
              <a:t>              </a:t>
            </a:r>
            <a:r>
              <a:rPr lang="fr-FR" dirty="0" smtClean="0"/>
              <a:t> </a:t>
            </a:r>
            <a:r>
              <a:rPr lang="fr-FR" dirty="0"/>
              <a:t>	</a:t>
            </a:r>
            <a:r>
              <a:rPr lang="tr-TR" dirty="0" smtClean="0"/>
              <a:t>   </a:t>
            </a:r>
            <a:r>
              <a:rPr lang="fr-FR" dirty="0" smtClean="0"/>
              <a:t>1500 </a:t>
            </a:r>
            <a:r>
              <a:rPr lang="fr-FR" dirty="0"/>
              <a:t>ml 	0 </a:t>
            </a:r>
            <a:r>
              <a:rPr lang="tr-TR" dirty="0" smtClean="0"/>
              <a:t> </a:t>
            </a:r>
            <a:r>
              <a:rPr lang="tr-TR" dirty="0" smtClean="0">
                <a:solidFill>
                  <a:srgbClr val="00B050"/>
                </a:solidFill>
              </a:rPr>
              <a:t>Serenade</a:t>
            </a:r>
            <a:r>
              <a:rPr lang="tr-TR" dirty="0" smtClean="0"/>
              <a:t>-Basf-2004</a:t>
            </a:r>
          </a:p>
        </p:txBody>
      </p:sp>
    </p:spTree>
    <p:extLst>
      <p:ext uri="{BB962C8B-B14F-4D97-AF65-F5344CB8AC3E}">
        <p14:creationId xmlns:p14="http://schemas.microsoft.com/office/powerpoint/2010/main" val="3407656377"/>
      </p:ext>
    </p:extLst>
  </p:cSld>
  <p:clrMapOvr>
    <a:masterClrMapping/>
  </p:clrMapOvr>
  <p:timing>
    <p:tnLst>
      <p:par>
        <p:cTn xmlns:p14="http://schemas.microsoft.com/office/powerpoint/2010/mai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rgbClr val="0070C0"/>
                </a:solidFill>
              </a:rPr>
              <a:t>MÜCADELESİ</a:t>
            </a:r>
            <a:endParaRPr lang="tr-TR" b="1" dirty="0">
              <a:solidFill>
                <a:srgbClr val="0070C0"/>
              </a:solidFill>
            </a:endParaRPr>
          </a:p>
        </p:txBody>
      </p:sp>
      <p:sp>
        <p:nvSpPr>
          <p:cNvPr id="3" name="İçerik Yer Tutucusu 2"/>
          <p:cNvSpPr>
            <a:spLocks noGrp="1"/>
          </p:cNvSpPr>
          <p:nvPr>
            <p:ph idx="1"/>
          </p:nvPr>
        </p:nvSpPr>
        <p:spPr>
          <a:xfrm>
            <a:off x="395536" y="1556792"/>
            <a:ext cx="8229600" cy="5184576"/>
          </a:xfrm>
        </p:spPr>
        <p:txBody>
          <a:bodyPr>
            <a:normAutofit fontScale="47500" lnSpcReduction="20000"/>
          </a:bodyPr>
          <a:lstStyle/>
          <a:p>
            <a:pPr marL="0" indent="0">
              <a:buNone/>
            </a:pPr>
            <a:r>
              <a:rPr lang="tr-TR" b="1" dirty="0" smtClean="0">
                <a:solidFill>
                  <a:srgbClr val="0070C0"/>
                </a:solidFill>
              </a:rPr>
              <a:t>Kültürel </a:t>
            </a:r>
            <a:r>
              <a:rPr lang="tr-TR" b="1" dirty="0">
                <a:solidFill>
                  <a:srgbClr val="0070C0"/>
                </a:solidFill>
              </a:rPr>
              <a:t>Önlemler</a:t>
            </a:r>
            <a:r>
              <a:rPr lang="tr-TR" dirty="0">
                <a:solidFill>
                  <a:srgbClr val="0070C0"/>
                </a:solidFill>
              </a:rPr>
              <a:t> :</a:t>
            </a:r>
            <a:endParaRPr lang="tr-TR" dirty="0" smtClean="0"/>
          </a:p>
          <a:p>
            <a:pPr marL="0" indent="0">
              <a:buNone/>
            </a:pPr>
            <a:endParaRPr lang="tr-TR" dirty="0" smtClean="0"/>
          </a:p>
          <a:p>
            <a:pPr marL="0" indent="0">
              <a:buNone/>
            </a:pPr>
            <a:r>
              <a:rPr lang="tr-TR" dirty="0" smtClean="0"/>
              <a:t>- </a:t>
            </a:r>
            <a:r>
              <a:rPr lang="tr-TR" sz="3800" dirty="0" smtClean="0"/>
              <a:t>Sağlıklı </a:t>
            </a:r>
            <a:r>
              <a:rPr lang="tr-TR" sz="3800" dirty="0"/>
              <a:t>üretim materyali kullanılmalıdır.</a:t>
            </a:r>
            <a:br>
              <a:rPr lang="tr-TR" sz="3800" dirty="0"/>
            </a:br>
            <a:r>
              <a:rPr lang="tr-TR" sz="3800" dirty="0"/>
              <a:t/>
            </a:r>
            <a:br>
              <a:rPr lang="tr-TR" sz="3800" dirty="0"/>
            </a:br>
            <a:r>
              <a:rPr lang="tr-TR" sz="3800" dirty="0"/>
              <a:t>- Bitki yeşil aksamında </a:t>
            </a:r>
            <a:r>
              <a:rPr lang="tr-TR" sz="3800" dirty="0">
                <a:solidFill>
                  <a:srgbClr val="0070C0"/>
                </a:solidFill>
              </a:rPr>
              <a:t>hava sirkülasyonunu sağlayacak </a:t>
            </a:r>
            <a:r>
              <a:rPr lang="tr-TR" sz="3800" dirty="0"/>
              <a:t>ve güneş ışınlarının bitkilerin </a:t>
            </a:r>
            <a:r>
              <a:rPr lang="tr-TR" sz="3800" dirty="0" smtClean="0"/>
              <a:t>arasına </a:t>
            </a:r>
            <a:r>
              <a:rPr lang="tr-TR" sz="3800" dirty="0"/>
              <a:t>girmesine olanak verecek şekilde budama yapılmalıdır.</a:t>
            </a:r>
            <a:br>
              <a:rPr lang="tr-TR" sz="3800" dirty="0"/>
            </a:br>
            <a:r>
              <a:rPr lang="tr-TR" sz="3800" dirty="0"/>
              <a:t/>
            </a:r>
            <a:br>
              <a:rPr lang="tr-TR" sz="3800" dirty="0"/>
            </a:br>
            <a:r>
              <a:rPr lang="tr-TR" sz="3800" dirty="0"/>
              <a:t>- Böcek ve yabancı otlarla </a:t>
            </a:r>
            <a:r>
              <a:rPr lang="tr-TR" sz="3800" dirty="0">
                <a:solidFill>
                  <a:srgbClr val="0070C0"/>
                </a:solidFill>
              </a:rPr>
              <a:t>iyi bir mücadele </a:t>
            </a:r>
            <a:r>
              <a:rPr lang="tr-TR" sz="3800" dirty="0"/>
              <a:t>yapılmalıdır.</a:t>
            </a:r>
            <a:br>
              <a:rPr lang="tr-TR" sz="3800" dirty="0"/>
            </a:br>
            <a:r>
              <a:rPr lang="tr-TR" sz="3800" dirty="0"/>
              <a:t/>
            </a:r>
            <a:br>
              <a:rPr lang="tr-TR" sz="3800" dirty="0"/>
            </a:br>
            <a:r>
              <a:rPr lang="tr-TR" sz="3800" dirty="0"/>
              <a:t>- </a:t>
            </a:r>
            <a:r>
              <a:rPr lang="tr-TR" sz="3800" dirty="0">
                <a:solidFill>
                  <a:srgbClr val="0070C0"/>
                </a:solidFill>
              </a:rPr>
              <a:t>Bitkinin yaralanması engellenmelidir.</a:t>
            </a:r>
            <a:br>
              <a:rPr lang="tr-TR" sz="3800" dirty="0">
                <a:solidFill>
                  <a:srgbClr val="0070C0"/>
                </a:solidFill>
              </a:rPr>
            </a:br>
            <a:r>
              <a:rPr lang="tr-TR" sz="3800" dirty="0"/>
              <a:t/>
            </a:r>
            <a:br>
              <a:rPr lang="tr-TR" sz="3800" dirty="0"/>
            </a:br>
            <a:r>
              <a:rPr lang="tr-TR" sz="3800" dirty="0"/>
              <a:t>- Mevsim başında, </a:t>
            </a:r>
            <a:r>
              <a:rPr lang="tr-TR" sz="3800" dirty="0">
                <a:solidFill>
                  <a:srgbClr val="0070C0"/>
                </a:solidFill>
              </a:rPr>
              <a:t>dip sürgünler kontrol edilmeli</a:t>
            </a:r>
            <a:r>
              <a:rPr lang="tr-TR" sz="3800" dirty="0"/>
              <a:t>, hastalıklı çubuklar yakılmalıdır.</a:t>
            </a:r>
            <a:br>
              <a:rPr lang="tr-TR" sz="3800" dirty="0"/>
            </a:br>
            <a:r>
              <a:rPr lang="tr-TR" sz="3800" dirty="0"/>
              <a:t/>
            </a:r>
            <a:br>
              <a:rPr lang="tr-TR" sz="3800" dirty="0"/>
            </a:br>
            <a:r>
              <a:rPr lang="tr-TR" sz="3800" dirty="0"/>
              <a:t>- </a:t>
            </a:r>
            <a:r>
              <a:rPr lang="tr-TR" sz="3800" dirty="0">
                <a:solidFill>
                  <a:srgbClr val="0070C0"/>
                </a:solidFill>
              </a:rPr>
              <a:t>Budama toprağa çok yakın kısımdan yapılmalıdır</a:t>
            </a:r>
            <a:r>
              <a:rPr lang="tr-TR" sz="3800" dirty="0"/>
              <a:t>. </a:t>
            </a:r>
            <a:r>
              <a:rPr lang="tr-TR" sz="3800" dirty="0" err="1"/>
              <a:t>Fungus</a:t>
            </a:r>
            <a:r>
              <a:rPr lang="tr-TR" sz="3800" dirty="0"/>
              <a:t> kışı bu kısımlarda geçirdiği için </a:t>
            </a:r>
            <a:r>
              <a:rPr lang="tr-TR" sz="3800" dirty="0">
                <a:solidFill>
                  <a:srgbClr val="0070C0"/>
                </a:solidFill>
              </a:rPr>
              <a:t>çubuğun köke yakın kısımları toprak yüzeyinde kalmamalıdır</a:t>
            </a:r>
            <a:r>
              <a:rPr lang="tr-TR" sz="3800" dirty="0"/>
              <a:t>.</a:t>
            </a:r>
            <a:br>
              <a:rPr lang="tr-TR" sz="3800" dirty="0"/>
            </a:br>
            <a:r>
              <a:rPr lang="tr-TR" sz="3800" dirty="0"/>
              <a:t/>
            </a:r>
            <a:br>
              <a:rPr lang="tr-TR" sz="3800" dirty="0"/>
            </a:br>
            <a:r>
              <a:rPr lang="tr-TR" sz="3800" dirty="0"/>
              <a:t>- Hasat sonrası </a:t>
            </a:r>
            <a:r>
              <a:rPr lang="tr-TR" sz="3800" dirty="0">
                <a:solidFill>
                  <a:srgbClr val="0070C0"/>
                </a:solidFill>
              </a:rPr>
              <a:t>2 yıllık dallar kesilip yok edilmelidir.</a:t>
            </a:r>
            <a:br>
              <a:rPr lang="tr-TR" sz="3800" dirty="0">
                <a:solidFill>
                  <a:srgbClr val="0070C0"/>
                </a:solidFill>
              </a:rPr>
            </a:br>
            <a:r>
              <a:rPr lang="tr-TR" sz="3800" dirty="0"/>
              <a:t/>
            </a:r>
            <a:br>
              <a:rPr lang="tr-TR" sz="3800" dirty="0"/>
            </a:br>
            <a:r>
              <a:rPr lang="tr-TR" sz="3800" dirty="0"/>
              <a:t>- Budama aletleri hasta bitkilerden sağlamlara geçerken %10'luk sodyum </a:t>
            </a:r>
            <a:r>
              <a:rPr lang="tr-TR" sz="3800" dirty="0" err="1"/>
              <a:t>hipoklorit</a:t>
            </a:r>
            <a:r>
              <a:rPr lang="tr-TR" sz="3800" dirty="0"/>
              <a:t> solüsyonuna </a:t>
            </a:r>
            <a:r>
              <a:rPr lang="tr-TR" sz="3800" dirty="0" smtClean="0"/>
              <a:t>batırılmalıdır.</a:t>
            </a:r>
          </a:p>
          <a:p>
            <a:pPr marL="0" indent="0">
              <a:buNone/>
            </a:pPr>
            <a:r>
              <a:rPr lang="tr-TR" sz="3800" dirty="0" smtClean="0">
                <a:solidFill>
                  <a:srgbClr val="FF0000"/>
                </a:solidFill>
              </a:rPr>
              <a:t>Kimyasal Mücadele</a:t>
            </a:r>
            <a:r>
              <a:rPr lang="tr-TR" sz="3800" dirty="0" smtClean="0"/>
              <a:t>: Türkiye’de bu hastalığa karşı ruhsatlı </a:t>
            </a:r>
            <a:r>
              <a:rPr lang="tr-TR" sz="3800" dirty="0" err="1" smtClean="0"/>
              <a:t>fungisit</a:t>
            </a:r>
            <a:r>
              <a:rPr lang="tr-TR" sz="3800" dirty="0" smtClean="0"/>
              <a:t> bulunmamaktadır.</a:t>
            </a:r>
            <a:endParaRPr lang="tr-TR" sz="3800" dirty="0"/>
          </a:p>
        </p:txBody>
      </p:sp>
    </p:spTree>
    <p:extLst>
      <p:ext uri="{BB962C8B-B14F-4D97-AF65-F5344CB8AC3E}">
        <p14:creationId xmlns:p14="http://schemas.microsoft.com/office/powerpoint/2010/main" val="4275936658"/>
      </p:ext>
    </p:extLst>
  </p:cSld>
  <p:clrMapOvr>
    <a:masterClrMapping/>
  </p:clrMapOvr>
  <p:timing>
    <p:tnLst>
      <p:par>
        <p:cTn xmlns:p14="http://schemas.microsoft.com/office/powerpoint/2010/mai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0070C0"/>
                </a:solidFill>
              </a:rPr>
              <a:t/>
            </a:r>
            <a:br>
              <a:rPr lang="tr-TR" dirty="0" smtClean="0">
                <a:solidFill>
                  <a:srgbClr val="0070C0"/>
                </a:solidFill>
              </a:rPr>
            </a:br>
            <a:r>
              <a:rPr lang="tr-TR" dirty="0" smtClean="0">
                <a:solidFill>
                  <a:srgbClr val="0070C0"/>
                </a:solidFill>
              </a:rPr>
              <a:t>5.3</a:t>
            </a:r>
            <a:r>
              <a:rPr lang="tr-TR" dirty="0">
                <a:solidFill>
                  <a:srgbClr val="0070C0"/>
                </a:solidFill>
              </a:rPr>
              <a:t>. Ahududu Sürgün Yanıklığı</a:t>
            </a:r>
            <a:br>
              <a:rPr lang="tr-TR" dirty="0">
                <a:solidFill>
                  <a:srgbClr val="0070C0"/>
                </a:solidFill>
              </a:rPr>
            </a:br>
            <a:r>
              <a:rPr lang="tr-TR" dirty="0" smtClean="0">
                <a:solidFill>
                  <a:srgbClr val="0070C0"/>
                </a:solidFill>
              </a:rPr>
              <a:t>       </a:t>
            </a:r>
            <a:r>
              <a:rPr lang="tr-TR" i="1" dirty="0" err="1" smtClean="0">
                <a:solidFill>
                  <a:srgbClr val="FF0000"/>
                </a:solidFill>
              </a:rPr>
              <a:t>Didymella</a:t>
            </a:r>
            <a:r>
              <a:rPr lang="tr-TR" i="1" dirty="0" smtClean="0">
                <a:solidFill>
                  <a:srgbClr val="FF0000"/>
                </a:solidFill>
              </a:rPr>
              <a:t> </a:t>
            </a:r>
            <a:r>
              <a:rPr lang="tr-TR" i="1" dirty="0" err="1" smtClean="0">
                <a:solidFill>
                  <a:srgbClr val="FF0000"/>
                </a:solidFill>
              </a:rPr>
              <a:t>applanata</a:t>
            </a:r>
            <a:r>
              <a:rPr lang="tr-TR" dirty="0"/>
              <a:t/>
            </a:r>
            <a:br>
              <a:rPr lang="tr-TR" dirty="0"/>
            </a:br>
            <a:endParaRPr lang="tr-TR" dirty="0"/>
          </a:p>
        </p:txBody>
      </p:sp>
      <p:sp>
        <p:nvSpPr>
          <p:cNvPr id="5" name="Başlık 1"/>
          <p:cNvSpPr txBox="1">
            <a:spLocks/>
          </p:cNvSpPr>
          <p:nvPr/>
        </p:nvSpPr>
        <p:spPr>
          <a:xfrm>
            <a:off x="457200" y="1667940"/>
            <a:ext cx="8229600" cy="47126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Yaşayış</a:t>
            </a:r>
            <a:r>
              <a:rPr lang="tr-TR" sz="2800" smtClean="0">
                <a:solidFill>
                  <a:srgbClr val="292934"/>
                </a:solidFill>
              </a:rPr>
              <a:t> :</a:t>
            </a:r>
            <a:endParaRPr lang="tr-TR" sz="2800" dirty="0">
              <a:solidFill>
                <a:srgbClr val="292934"/>
              </a:solidFill>
            </a:endParaRPr>
          </a:p>
        </p:txBody>
      </p:sp>
      <p:sp>
        <p:nvSpPr>
          <p:cNvPr id="6" name="İçerik Yer Tutucusu 2"/>
          <p:cNvSpPr>
            <a:spLocks noGrp="1"/>
          </p:cNvSpPr>
          <p:nvPr>
            <p:ph idx="1"/>
          </p:nvPr>
        </p:nvSpPr>
        <p:spPr>
          <a:xfrm>
            <a:off x="457200" y="1901080"/>
            <a:ext cx="8229600" cy="4840288"/>
          </a:xfrm>
        </p:spPr>
        <p:txBody>
          <a:bodyPr>
            <a:noAutofit/>
          </a:bodyPr>
          <a:lstStyle/>
          <a:p>
            <a:pPr marL="0" indent="0">
              <a:lnSpc>
                <a:spcPct val="170000"/>
              </a:lnSpc>
              <a:buNone/>
            </a:pPr>
            <a:r>
              <a:rPr lang="tr-TR" sz="1800" dirty="0" smtClean="0"/>
              <a:t>Yıllık </a:t>
            </a:r>
            <a:r>
              <a:rPr lang="tr-TR" sz="1800" dirty="0"/>
              <a:t>dip sürgünlerin </a:t>
            </a:r>
            <a:r>
              <a:rPr lang="tr-TR" sz="1800" dirty="0">
                <a:solidFill>
                  <a:srgbClr val="0070C0"/>
                </a:solidFill>
              </a:rPr>
              <a:t>yapraklarındaki enfeksiyonlar</a:t>
            </a:r>
            <a:r>
              <a:rPr lang="tr-TR" sz="1800" dirty="0"/>
              <a:t>, yaprak kenarından başlar ve orta damara doğru ilerler. Bunun sonucunda </a:t>
            </a:r>
            <a:r>
              <a:rPr lang="tr-TR" sz="1800" dirty="0">
                <a:solidFill>
                  <a:srgbClr val="0070C0"/>
                </a:solidFill>
              </a:rPr>
              <a:t>yapraklarda kahverengi renkte, kalın </a:t>
            </a:r>
            <a:r>
              <a:rPr lang="tr-TR" sz="1800" dirty="0" smtClean="0">
                <a:solidFill>
                  <a:srgbClr val="0070C0"/>
                </a:solidFill>
              </a:rPr>
              <a:t>sınırları </a:t>
            </a:r>
            <a:r>
              <a:rPr lang="tr-TR" sz="1800" dirty="0">
                <a:solidFill>
                  <a:srgbClr val="0070C0"/>
                </a:solidFill>
              </a:rPr>
              <a:t>olan "V" şeklinde lekeler ortaya çıkar.</a:t>
            </a:r>
            <a:r>
              <a:rPr lang="tr-TR" sz="1800" dirty="0"/>
              <a:t> </a:t>
            </a:r>
            <a:r>
              <a:rPr lang="tr-TR" sz="1800" dirty="0" err="1"/>
              <a:t>Fungus</a:t>
            </a:r>
            <a:r>
              <a:rPr lang="tr-TR" sz="1800" dirty="0"/>
              <a:t> iki yıllık dalların yan sürgünleri üzerindeki yeşil kısımları da etkileyebilir, ancak bu durum ender olarak görülür. Enfeksiyon yapraklardan </a:t>
            </a:r>
            <a:r>
              <a:rPr lang="tr-TR" sz="1800" dirty="0">
                <a:solidFill>
                  <a:srgbClr val="0070C0"/>
                </a:solidFill>
              </a:rPr>
              <a:t>yaprak sapına ve boğumlara geçer</a:t>
            </a:r>
            <a:r>
              <a:rPr lang="tr-TR" sz="1800" dirty="0"/>
              <a:t>. Hastalıklı yapraklar genellikle olgunlaşmadan dökülür. </a:t>
            </a:r>
            <a:r>
              <a:rPr lang="tr-TR" sz="1800" dirty="0">
                <a:solidFill>
                  <a:srgbClr val="0070C0"/>
                </a:solidFill>
              </a:rPr>
              <a:t>Yaprak saplan kırılır, fakat kopmadan asılı kalır.</a:t>
            </a:r>
            <a:br>
              <a:rPr lang="tr-TR" sz="1800" dirty="0">
                <a:solidFill>
                  <a:srgbClr val="0070C0"/>
                </a:solidFill>
              </a:rPr>
            </a:br>
            <a:r>
              <a:rPr lang="tr-TR" sz="1800" dirty="0" smtClean="0"/>
              <a:t>Sürgünler </a:t>
            </a:r>
            <a:r>
              <a:rPr lang="tr-TR" sz="1800" dirty="0"/>
              <a:t>üzerindeki </a:t>
            </a:r>
            <a:r>
              <a:rPr lang="tr-TR" sz="1800" dirty="0">
                <a:solidFill>
                  <a:srgbClr val="0070C0"/>
                </a:solidFill>
              </a:rPr>
              <a:t>boğumların altında ve yandaki gözlerin çevresinde koyu kahverenginde 2.0-2.5 cm uzunluğunda lekeler oluşur </a:t>
            </a:r>
            <a:r>
              <a:rPr lang="tr-TR" sz="1800" dirty="0"/>
              <a:t>ve birbirine komşu boğumlardan boğum aralarına </a:t>
            </a:r>
            <a:r>
              <a:rPr lang="tr-TR" sz="1800" dirty="0" smtClean="0"/>
              <a:t>geçer.</a:t>
            </a:r>
            <a:r>
              <a:rPr lang="tr-TR" sz="1800" dirty="0"/>
              <a:t/>
            </a:r>
            <a:br>
              <a:rPr lang="tr-TR" sz="1800" dirty="0"/>
            </a:br>
            <a:r>
              <a:rPr lang="tr-TR" sz="1800" dirty="0"/>
              <a:t/>
            </a:r>
            <a:br>
              <a:rPr lang="tr-TR" sz="1800" dirty="0"/>
            </a:br>
            <a:endParaRPr lang="tr-TR" sz="1800" dirty="0"/>
          </a:p>
        </p:txBody>
      </p:sp>
    </p:spTree>
    <p:extLst>
      <p:ext uri="{BB962C8B-B14F-4D97-AF65-F5344CB8AC3E}">
        <p14:creationId xmlns:p14="http://schemas.microsoft.com/office/powerpoint/2010/main" val="130256254"/>
      </p:ext>
    </p:extLst>
  </p:cSld>
  <p:clrMapOvr>
    <a:masterClrMapping/>
  </p:clrMapOvr>
  <p:timing>
    <p:tnLst>
      <p:par>
        <p:cTn xmlns:p14="http://schemas.microsoft.com/office/powerpoint/2010/mai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lstStyle/>
          <a:p>
            <a:r>
              <a:rPr lang="tr-TR" b="1" dirty="0">
                <a:solidFill>
                  <a:srgbClr val="0070C0"/>
                </a:solidFill>
              </a:rPr>
              <a:t>Yaşayış</a:t>
            </a:r>
            <a:r>
              <a:rPr lang="tr-TR" dirty="0">
                <a:solidFill>
                  <a:srgbClr val="0070C0"/>
                </a:solidFill>
              </a:rPr>
              <a:t> :</a:t>
            </a:r>
            <a:endParaRPr lang="tr-TR" dirty="0"/>
          </a:p>
        </p:txBody>
      </p:sp>
      <p:sp>
        <p:nvSpPr>
          <p:cNvPr id="3" name="İçerik Yer Tutucusu 2"/>
          <p:cNvSpPr>
            <a:spLocks noGrp="1"/>
          </p:cNvSpPr>
          <p:nvPr>
            <p:ph idx="1"/>
          </p:nvPr>
        </p:nvSpPr>
        <p:spPr>
          <a:xfrm>
            <a:off x="457200" y="1196752"/>
            <a:ext cx="8229600" cy="4929411"/>
          </a:xfrm>
        </p:spPr>
        <p:txBody>
          <a:bodyPr>
            <a:normAutofit fontScale="25000" lnSpcReduction="20000"/>
          </a:bodyPr>
          <a:lstStyle/>
          <a:p>
            <a:pPr marL="0" indent="0">
              <a:lnSpc>
                <a:spcPct val="170000"/>
              </a:lnSpc>
              <a:buNone/>
            </a:pPr>
            <a:r>
              <a:rPr lang="tr-TR" sz="7200" i="1" dirty="0" err="1" smtClean="0">
                <a:solidFill>
                  <a:srgbClr val="0070C0"/>
                </a:solidFill>
              </a:rPr>
              <a:t>Botytis</a:t>
            </a:r>
            <a:r>
              <a:rPr lang="tr-TR" sz="7200" i="1" dirty="0" smtClean="0">
                <a:solidFill>
                  <a:srgbClr val="0070C0"/>
                </a:solidFill>
              </a:rPr>
              <a:t> </a:t>
            </a:r>
            <a:r>
              <a:rPr lang="tr-TR" sz="7200" i="1" dirty="0" err="1" smtClean="0">
                <a:solidFill>
                  <a:srgbClr val="0070C0"/>
                </a:solidFill>
              </a:rPr>
              <a:t>cinerea</a:t>
            </a:r>
            <a:r>
              <a:rPr lang="tr-TR" sz="7200" dirty="0" smtClean="0">
                <a:solidFill>
                  <a:srgbClr val="0070C0"/>
                </a:solidFill>
              </a:rPr>
              <a:t>’ </a:t>
            </a:r>
            <a:r>
              <a:rPr lang="tr-TR" sz="7200" dirty="0" err="1" smtClean="0"/>
              <a:t>nın</a:t>
            </a:r>
            <a:r>
              <a:rPr lang="tr-TR" sz="7200" dirty="0" smtClean="0"/>
              <a:t> </a:t>
            </a:r>
            <a:r>
              <a:rPr lang="tr-TR" sz="7200" dirty="0"/>
              <a:t>çubuk üzerinde </a:t>
            </a:r>
            <a:r>
              <a:rPr lang="tr-TR" sz="7200" dirty="0">
                <a:solidFill>
                  <a:srgbClr val="0070C0"/>
                </a:solidFill>
              </a:rPr>
              <a:t>oluşturduğu lekelere benzer şekilde, yeni dip sürgünleri üzerinde lekeler meydana gelmektedir</a:t>
            </a:r>
            <a:r>
              <a:rPr lang="tr-TR" sz="7200" dirty="0"/>
              <a:t>. Bu lekeler </a:t>
            </a:r>
            <a:r>
              <a:rPr lang="tr-TR" sz="7200" dirty="0">
                <a:solidFill>
                  <a:srgbClr val="0070C0"/>
                </a:solidFill>
              </a:rPr>
              <a:t>bazı çeşitlerde mor renkte</a:t>
            </a:r>
            <a:r>
              <a:rPr lang="tr-TR" sz="7200" dirty="0"/>
              <a:t> görülür. </a:t>
            </a:r>
            <a:r>
              <a:rPr lang="tr-TR" sz="7200" dirty="0">
                <a:solidFill>
                  <a:srgbClr val="0070C0"/>
                </a:solidFill>
              </a:rPr>
              <a:t>Ancak </a:t>
            </a:r>
            <a:r>
              <a:rPr lang="tr-TR" sz="7200" i="1" dirty="0" err="1">
                <a:solidFill>
                  <a:srgbClr val="0070C0"/>
                </a:solidFill>
              </a:rPr>
              <a:t>B.cinerea</a:t>
            </a:r>
            <a:r>
              <a:rPr lang="tr-TR" sz="7200" dirty="0">
                <a:solidFill>
                  <a:srgbClr val="0070C0"/>
                </a:solidFill>
              </a:rPr>
              <a:t> </a:t>
            </a:r>
            <a:r>
              <a:rPr lang="tr-TR" sz="7200" dirty="0"/>
              <a:t>lekelerinin bu </a:t>
            </a:r>
            <a:r>
              <a:rPr lang="tr-TR" sz="7200" dirty="0" smtClean="0"/>
              <a:t>hastalığınkinden </a:t>
            </a:r>
            <a:r>
              <a:rPr lang="tr-TR" sz="7200" dirty="0"/>
              <a:t>farkı, </a:t>
            </a:r>
            <a:r>
              <a:rPr lang="tr-TR" sz="7200" dirty="0">
                <a:solidFill>
                  <a:srgbClr val="0070C0"/>
                </a:solidFill>
              </a:rPr>
              <a:t>daha açık kahverengi </a:t>
            </a:r>
            <a:r>
              <a:rPr lang="tr-TR" sz="7200" dirty="0"/>
              <a:t>görünüme sahip olmasıdır. Yaz sonu veya </a:t>
            </a:r>
            <a:r>
              <a:rPr lang="tr-TR" sz="7200" dirty="0">
                <a:solidFill>
                  <a:srgbClr val="0070C0"/>
                </a:solidFill>
              </a:rPr>
              <a:t>sonbaharın başında morumsu kahverengi </a:t>
            </a:r>
            <a:r>
              <a:rPr lang="tr-TR" sz="7200" dirty="0"/>
              <a:t>bu lekeli alanlardaki </a:t>
            </a:r>
            <a:r>
              <a:rPr lang="tr-TR" sz="7200" dirty="0">
                <a:solidFill>
                  <a:srgbClr val="0070C0"/>
                </a:solidFill>
              </a:rPr>
              <a:t>kabuk, uzunlamasına çatlar</a:t>
            </a:r>
            <a:r>
              <a:rPr lang="tr-TR" sz="7200" dirty="0"/>
              <a:t>.</a:t>
            </a:r>
            <a:br>
              <a:rPr lang="tr-TR" sz="7200" dirty="0"/>
            </a:br>
            <a:r>
              <a:rPr lang="tr-TR" sz="7200" dirty="0" smtClean="0">
                <a:solidFill>
                  <a:srgbClr val="0070C0"/>
                </a:solidFill>
              </a:rPr>
              <a:t>Kışın</a:t>
            </a:r>
            <a:r>
              <a:rPr lang="tr-TR" sz="7200" dirty="0">
                <a:solidFill>
                  <a:srgbClr val="0070C0"/>
                </a:solidFill>
              </a:rPr>
              <a:t>, sürgünlerdeki bu lekeler gümüşi gri </a:t>
            </a:r>
            <a:r>
              <a:rPr lang="tr-TR" sz="7200" dirty="0"/>
              <a:t>renge dönüşür. Bunların üzerinde başlangıçta küçük siyah </a:t>
            </a:r>
            <a:r>
              <a:rPr lang="tr-TR" sz="7200" dirty="0" err="1">
                <a:solidFill>
                  <a:srgbClr val="0070C0"/>
                </a:solidFill>
              </a:rPr>
              <a:t>pseudotesyum</a:t>
            </a:r>
            <a:r>
              <a:rPr lang="tr-TR" sz="7200" dirty="0">
                <a:solidFill>
                  <a:srgbClr val="0070C0"/>
                </a:solidFill>
              </a:rPr>
              <a:t> ve daha sonra </a:t>
            </a:r>
            <a:r>
              <a:rPr lang="tr-TR" sz="7200" dirty="0" err="1">
                <a:solidFill>
                  <a:srgbClr val="0070C0"/>
                </a:solidFill>
              </a:rPr>
              <a:t>piknitler</a:t>
            </a:r>
            <a:r>
              <a:rPr lang="tr-TR" sz="7200" dirty="0">
                <a:solidFill>
                  <a:srgbClr val="0070C0"/>
                </a:solidFill>
              </a:rPr>
              <a:t> gelişir.</a:t>
            </a:r>
            <a:br>
              <a:rPr lang="tr-TR" sz="7200" dirty="0">
                <a:solidFill>
                  <a:srgbClr val="0070C0"/>
                </a:solidFill>
              </a:rPr>
            </a:br>
            <a:r>
              <a:rPr lang="tr-TR" sz="7200" dirty="0" smtClean="0"/>
              <a:t>Hastalık</a:t>
            </a:r>
            <a:r>
              <a:rPr lang="tr-TR" sz="7200" dirty="0"/>
              <a:t>, </a:t>
            </a:r>
            <a:r>
              <a:rPr lang="tr-TR" sz="7200" dirty="0">
                <a:solidFill>
                  <a:srgbClr val="0070C0"/>
                </a:solidFill>
              </a:rPr>
              <a:t>kabuğun hemen alt kısmını etkile­mektedir. </a:t>
            </a:r>
            <a:r>
              <a:rPr lang="tr-TR" sz="7200" dirty="0"/>
              <a:t>Hastalıklı boğumlardaki </a:t>
            </a:r>
            <a:r>
              <a:rPr lang="tr-TR" sz="7200" dirty="0">
                <a:solidFill>
                  <a:srgbClr val="0070C0"/>
                </a:solidFill>
              </a:rPr>
              <a:t>gözler ilkbaharda gelişmeyebilir.</a:t>
            </a:r>
            <a:r>
              <a:rPr lang="tr-TR" sz="7200" dirty="0"/>
              <a:t> Görünüş olarak sağlıklı olan yan sürgünler geliştirebilir. Böyle sürgünler zayıftır, kış koşullarından daha fazla etkilenirler. Hastalık ürün kayıplarına neden olmaktadır.</a:t>
            </a:r>
            <a:br>
              <a:rPr lang="tr-TR" sz="7200" dirty="0"/>
            </a:br>
            <a:r>
              <a:rPr lang="tr-TR" sz="7200" dirty="0" smtClean="0">
                <a:solidFill>
                  <a:srgbClr val="0070C0"/>
                </a:solidFill>
              </a:rPr>
              <a:t>Hastalık </a:t>
            </a:r>
            <a:r>
              <a:rPr lang="tr-TR" sz="7200" dirty="0">
                <a:solidFill>
                  <a:srgbClr val="0070C0"/>
                </a:solidFill>
              </a:rPr>
              <a:t>Marmara Bölgesi'nde tespit edilmiştir.</a:t>
            </a:r>
          </a:p>
          <a:p>
            <a:pPr marL="0" indent="0">
              <a:buNone/>
            </a:pPr>
            <a:endParaRPr lang="tr-TR" dirty="0">
              <a:solidFill>
                <a:srgbClr val="0070C0"/>
              </a:solidFill>
            </a:endParaRPr>
          </a:p>
        </p:txBody>
      </p:sp>
    </p:spTree>
    <p:extLst>
      <p:ext uri="{BB962C8B-B14F-4D97-AF65-F5344CB8AC3E}">
        <p14:creationId xmlns:p14="http://schemas.microsoft.com/office/powerpoint/2010/main" val="389323639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0070C0"/>
                </a:solidFill>
              </a:rPr>
              <a:t>MÜCADELESİ</a:t>
            </a:r>
            <a:endParaRPr lang="tr-TR" b="1" dirty="0">
              <a:solidFill>
                <a:srgbClr val="0070C0"/>
              </a:solidFill>
            </a:endParaRPr>
          </a:p>
        </p:txBody>
      </p:sp>
      <p:sp>
        <p:nvSpPr>
          <p:cNvPr id="3" name="İçerik Yer Tutucusu 2"/>
          <p:cNvSpPr>
            <a:spLocks noGrp="1"/>
          </p:cNvSpPr>
          <p:nvPr>
            <p:ph idx="1"/>
          </p:nvPr>
        </p:nvSpPr>
        <p:spPr>
          <a:xfrm>
            <a:off x="0" y="1268760"/>
            <a:ext cx="8892480" cy="5589240"/>
          </a:xfrm>
        </p:spPr>
        <p:txBody>
          <a:bodyPr>
            <a:normAutofit fontScale="85000" lnSpcReduction="20000"/>
          </a:bodyPr>
          <a:lstStyle/>
          <a:p>
            <a:r>
              <a:rPr lang="tr-TR" b="1" dirty="0">
                <a:solidFill>
                  <a:srgbClr val="0070C0"/>
                </a:solidFill>
              </a:rPr>
              <a:t>Kültürel Önlemler</a:t>
            </a:r>
            <a:r>
              <a:rPr lang="tr-TR" dirty="0">
                <a:solidFill>
                  <a:srgbClr val="0070C0"/>
                </a:solidFill>
              </a:rPr>
              <a:t> </a:t>
            </a:r>
            <a:r>
              <a:rPr lang="tr-TR" dirty="0" smtClean="0">
                <a:solidFill>
                  <a:srgbClr val="0070C0"/>
                </a:solidFill>
              </a:rPr>
              <a:t>:</a:t>
            </a:r>
            <a:r>
              <a:rPr lang="tr-TR" dirty="0">
                <a:solidFill>
                  <a:srgbClr val="0070C0"/>
                </a:solidFill>
              </a:rPr>
              <a:t/>
            </a:r>
            <a:br>
              <a:rPr lang="tr-TR" dirty="0">
                <a:solidFill>
                  <a:srgbClr val="0070C0"/>
                </a:solidFill>
              </a:rPr>
            </a:br>
            <a:r>
              <a:rPr lang="tr-TR" dirty="0"/>
              <a:t>- Üretim alanında, hava sirkülasyonu ve ışıklanma engellenmeyecek şekilde seyreltme yapılmalı, ancak </a:t>
            </a:r>
            <a:r>
              <a:rPr lang="tr-TR" dirty="0">
                <a:solidFill>
                  <a:srgbClr val="0070C0"/>
                </a:solidFill>
              </a:rPr>
              <a:t>sıra genişliği 35 cm'yi geçmemelidir.</a:t>
            </a:r>
            <a:br>
              <a:rPr lang="tr-TR" dirty="0">
                <a:solidFill>
                  <a:srgbClr val="0070C0"/>
                </a:solidFill>
              </a:rPr>
            </a:br>
            <a:r>
              <a:rPr lang="tr-TR" dirty="0"/>
              <a:t/>
            </a:r>
            <a:br>
              <a:rPr lang="tr-TR" dirty="0"/>
            </a:br>
            <a:r>
              <a:rPr lang="tr-TR" dirty="0"/>
              <a:t>- Sağlıklı üretim materyali kullanılmalıdır.</a:t>
            </a:r>
            <a:br>
              <a:rPr lang="tr-TR" dirty="0"/>
            </a:br>
            <a:r>
              <a:rPr lang="tr-TR" dirty="0"/>
              <a:t/>
            </a:r>
            <a:br>
              <a:rPr lang="tr-TR" dirty="0"/>
            </a:br>
            <a:r>
              <a:rPr lang="tr-TR" dirty="0"/>
              <a:t>- </a:t>
            </a:r>
            <a:r>
              <a:rPr lang="tr-TR" dirty="0">
                <a:solidFill>
                  <a:srgbClr val="0070C0"/>
                </a:solidFill>
              </a:rPr>
              <a:t>Dayanıklı çeşitler </a:t>
            </a:r>
            <a:r>
              <a:rPr lang="tr-TR" dirty="0"/>
              <a:t>tercih edilmelidir.</a:t>
            </a:r>
            <a:br>
              <a:rPr lang="tr-TR" dirty="0"/>
            </a:br>
            <a:r>
              <a:rPr lang="tr-TR" dirty="0"/>
              <a:t/>
            </a:r>
            <a:br>
              <a:rPr lang="tr-TR" dirty="0"/>
            </a:br>
            <a:r>
              <a:rPr lang="tr-TR" dirty="0"/>
              <a:t>- Yağmurdan sonra yaprakların ve sürgünlerin hızlı bir şekilde kurumasını temin etmek için, yeşil kısımlar aralanarak </a:t>
            </a:r>
            <a:r>
              <a:rPr lang="tr-TR" dirty="0">
                <a:solidFill>
                  <a:srgbClr val="0070C0"/>
                </a:solidFill>
              </a:rPr>
              <a:t>havalanma sağlanmalıdır</a:t>
            </a:r>
            <a:r>
              <a:rPr lang="tr-TR" dirty="0"/>
              <a:t>.</a:t>
            </a:r>
            <a:br>
              <a:rPr lang="tr-TR" dirty="0"/>
            </a:br>
            <a:r>
              <a:rPr lang="tr-TR" dirty="0"/>
              <a:t/>
            </a:r>
            <a:br>
              <a:rPr lang="tr-TR" dirty="0"/>
            </a:br>
            <a:r>
              <a:rPr lang="tr-TR" dirty="0"/>
              <a:t>- </a:t>
            </a:r>
            <a:r>
              <a:rPr lang="tr-TR" dirty="0">
                <a:solidFill>
                  <a:srgbClr val="0070C0"/>
                </a:solidFill>
              </a:rPr>
              <a:t>Aşın gübrelemeden kaçınılmalıdır.</a:t>
            </a:r>
            <a:br>
              <a:rPr lang="tr-TR" dirty="0">
                <a:solidFill>
                  <a:srgbClr val="0070C0"/>
                </a:solidFill>
              </a:rPr>
            </a:br>
            <a:r>
              <a:rPr lang="tr-TR" dirty="0"/>
              <a:t/>
            </a:r>
            <a:br>
              <a:rPr lang="tr-TR" dirty="0"/>
            </a:br>
            <a:r>
              <a:rPr lang="tr-TR" dirty="0"/>
              <a:t>- Yabancı otlar kontrol edilmeli, sıra üzeri ve sıra arasındaki Özellikle </a:t>
            </a:r>
            <a:r>
              <a:rPr lang="tr-TR" dirty="0" err="1"/>
              <a:t>sarılıcı</a:t>
            </a:r>
            <a:r>
              <a:rPr lang="tr-TR" dirty="0"/>
              <a:t> yabancı otlar ortadan kaldırılmalıdır.</a:t>
            </a:r>
            <a:br>
              <a:rPr lang="tr-TR" dirty="0"/>
            </a:br>
            <a:r>
              <a:rPr lang="tr-TR" dirty="0"/>
              <a:t/>
            </a:r>
            <a:br>
              <a:rPr lang="tr-TR" dirty="0"/>
            </a:br>
            <a:r>
              <a:rPr lang="tr-TR" dirty="0"/>
              <a:t>- Üretim alanları sık kontrol edilmeli, </a:t>
            </a:r>
            <a:r>
              <a:rPr lang="tr-TR" dirty="0">
                <a:solidFill>
                  <a:srgbClr val="0070C0"/>
                </a:solidFill>
              </a:rPr>
              <a:t>hastalıklı sürgünler kesilip yakılmalıdır</a:t>
            </a:r>
            <a:br>
              <a:rPr lang="tr-TR" dirty="0">
                <a:solidFill>
                  <a:srgbClr val="0070C0"/>
                </a:solidFill>
              </a:rPr>
            </a:br>
            <a:r>
              <a:rPr lang="tr-TR" dirty="0" smtClean="0"/>
              <a:t>- </a:t>
            </a:r>
            <a:r>
              <a:rPr lang="tr-TR" dirty="0"/>
              <a:t>Hasat sonrası </a:t>
            </a:r>
            <a:r>
              <a:rPr lang="tr-TR" dirty="0">
                <a:solidFill>
                  <a:srgbClr val="0070C0"/>
                </a:solidFill>
              </a:rPr>
              <a:t>2 yıllık dallar kesilip yok edilmelidir.</a:t>
            </a:r>
            <a:br>
              <a:rPr lang="tr-TR" dirty="0">
                <a:solidFill>
                  <a:srgbClr val="0070C0"/>
                </a:solidFill>
              </a:rPr>
            </a:br>
            <a:r>
              <a:rPr lang="tr-TR" dirty="0" smtClean="0"/>
              <a:t>- </a:t>
            </a:r>
            <a:r>
              <a:rPr lang="tr-TR" dirty="0"/>
              <a:t>Damlama sulama </a:t>
            </a:r>
            <a:r>
              <a:rPr lang="tr-TR" dirty="0" smtClean="0"/>
              <a:t>kullanılmalıdır.</a:t>
            </a:r>
          </a:p>
          <a:p>
            <a:r>
              <a:rPr lang="tr-TR" dirty="0">
                <a:solidFill>
                  <a:srgbClr val="FF0000"/>
                </a:solidFill>
              </a:rPr>
              <a:t>Kimyasal Mücadele</a:t>
            </a:r>
            <a:r>
              <a:rPr lang="tr-TR" dirty="0"/>
              <a:t>: Türkiye’de bu hastalığa karşı ruhsatlı </a:t>
            </a:r>
            <a:r>
              <a:rPr lang="tr-TR" dirty="0" err="1"/>
              <a:t>fungisit</a:t>
            </a:r>
            <a:r>
              <a:rPr lang="tr-TR" dirty="0"/>
              <a:t> </a:t>
            </a:r>
            <a:r>
              <a:rPr lang="tr-TR" dirty="0" smtClean="0"/>
              <a:t>bulunmamaktadır</a:t>
            </a:r>
            <a:r>
              <a:rPr lang="tr-TR" dirty="0"/>
              <a:t>.</a:t>
            </a:r>
          </a:p>
          <a:p>
            <a:endParaRPr lang="tr-TR" dirty="0" smtClean="0"/>
          </a:p>
        </p:txBody>
      </p:sp>
    </p:spTree>
    <p:extLst>
      <p:ext uri="{BB962C8B-B14F-4D97-AF65-F5344CB8AC3E}">
        <p14:creationId xmlns:p14="http://schemas.microsoft.com/office/powerpoint/2010/main" val="343693393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b="1" dirty="0" smtClean="0">
                <a:solidFill>
                  <a:srgbClr val="292934"/>
                </a:solidFill>
              </a:rPr>
              <a:t>5.4</a:t>
            </a:r>
            <a:r>
              <a:rPr lang="tr-TR" sz="2400" b="1" dirty="0">
                <a:solidFill>
                  <a:srgbClr val="292934"/>
                </a:solidFill>
              </a:rPr>
              <a:t>. </a:t>
            </a:r>
            <a:r>
              <a:rPr lang="tr-TR" sz="2400" b="1" dirty="0" err="1" smtClean="0">
                <a:solidFill>
                  <a:srgbClr val="292934"/>
                </a:solidFill>
              </a:rPr>
              <a:t>Ahudutu</a:t>
            </a:r>
            <a:r>
              <a:rPr lang="tr-TR" sz="2400" b="1" dirty="0" smtClean="0">
                <a:solidFill>
                  <a:srgbClr val="292934"/>
                </a:solidFill>
              </a:rPr>
              <a:t> ve Böğürtlende Pas Hastalıkları</a:t>
            </a:r>
            <a:r>
              <a:rPr lang="tr-TR" sz="2400" b="1" dirty="0">
                <a:solidFill>
                  <a:srgbClr val="292934"/>
                </a:solidFill>
              </a:rPr>
              <a:t> </a:t>
            </a:r>
            <a:r>
              <a:rPr lang="tr-TR" sz="2400" b="1" dirty="0" smtClean="0">
                <a:solidFill>
                  <a:srgbClr val="292934"/>
                </a:solidFill>
              </a:rPr>
              <a:t/>
            </a:r>
            <a:br>
              <a:rPr lang="tr-TR" sz="2400" b="1" dirty="0" smtClean="0">
                <a:solidFill>
                  <a:srgbClr val="292934"/>
                </a:solidFill>
              </a:rPr>
            </a:br>
            <a:r>
              <a:rPr lang="tr-TR" sz="2400" i="1" dirty="0" err="1">
                <a:solidFill>
                  <a:srgbClr val="292934"/>
                </a:solidFill>
              </a:rPr>
              <a:t>Kuehneola</a:t>
            </a:r>
            <a:r>
              <a:rPr lang="tr-TR" sz="2400" i="1" dirty="0">
                <a:solidFill>
                  <a:srgbClr val="292934"/>
                </a:solidFill>
              </a:rPr>
              <a:t> </a:t>
            </a:r>
            <a:r>
              <a:rPr lang="tr-TR" sz="2400" i="1" dirty="0" err="1">
                <a:solidFill>
                  <a:srgbClr val="292934"/>
                </a:solidFill>
              </a:rPr>
              <a:t>uredinis</a:t>
            </a:r>
            <a:r>
              <a:rPr lang="tr-TR" sz="2400" i="1" dirty="0">
                <a:solidFill>
                  <a:srgbClr val="292934"/>
                </a:solidFill>
              </a:rPr>
              <a:t> </a:t>
            </a:r>
            <a:endParaRPr lang="tr-TR" sz="2400" b="1" dirty="0">
              <a:solidFill>
                <a:srgbClr val="292934"/>
              </a:solidFill>
            </a:endParaRPr>
          </a:p>
        </p:txBody>
      </p:sp>
      <p:sp>
        <p:nvSpPr>
          <p:cNvPr id="7" name="Başlık 1"/>
          <p:cNvSpPr txBox="1">
            <a:spLocks/>
          </p:cNvSpPr>
          <p:nvPr/>
        </p:nvSpPr>
        <p:spPr>
          <a:xfrm>
            <a:off x="457200" y="1667941"/>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Tanımı</a:t>
            </a:r>
            <a:r>
              <a:rPr lang="tr-TR" sz="2800" smtClean="0">
                <a:solidFill>
                  <a:srgbClr val="292934"/>
                </a:solidFill>
              </a:rPr>
              <a:t> </a:t>
            </a:r>
            <a:endParaRPr lang="tr-TR" sz="2800" dirty="0">
              <a:solidFill>
                <a:srgbClr val="292934"/>
              </a:solidFill>
            </a:endParaRPr>
          </a:p>
        </p:txBody>
      </p:sp>
      <p:sp>
        <p:nvSpPr>
          <p:cNvPr id="8" name="İçerik Yer Tutucusu 2"/>
          <p:cNvSpPr>
            <a:spLocks noGrp="1"/>
          </p:cNvSpPr>
          <p:nvPr>
            <p:ph idx="1"/>
          </p:nvPr>
        </p:nvSpPr>
        <p:spPr>
          <a:xfrm>
            <a:off x="457200" y="1811957"/>
            <a:ext cx="8229600" cy="4857403"/>
          </a:xfrm>
        </p:spPr>
        <p:txBody>
          <a:bodyPr>
            <a:normAutofit fontScale="70000" lnSpcReduction="20000"/>
          </a:bodyPr>
          <a:lstStyle/>
          <a:p>
            <a:pPr marL="0" indent="0">
              <a:buNone/>
            </a:pPr>
            <a:r>
              <a:rPr lang="tr-TR" dirty="0"/>
              <a:t/>
            </a:r>
            <a:br>
              <a:rPr lang="tr-TR" dirty="0"/>
            </a:br>
            <a:r>
              <a:rPr lang="tr-TR" dirty="0" err="1"/>
              <a:t>Fungusun</a:t>
            </a:r>
            <a:r>
              <a:rPr lang="tr-TR" dirty="0"/>
              <a:t> </a:t>
            </a:r>
            <a:r>
              <a:rPr lang="tr-TR" dirty="0" err="1">
                <a:solidFill>
                  <a:srgbClr val="0070C0"/>
                </a:solidFill>
              </a:rPr>
              <a:t>spermagonyumları</a:t>
            </a:r>
            <a:r>
              <a:rPr lang="tr-TR" dirty="0">
                <a:solidFill>
                  <a:srgbClr val="0070C0"/>
                </a:solidFill>
              </a:rPr>
              <a:t>, kırmızımsı lekeler üzerinde</a:t>
            </a:r>
            <a:r>
              <a:rPr lang="tr-TR" dirty="0"/>
              <a:t>, geniş, çıkıntılı püstüller (</a:t>
            </a:r>
            <a:r>
              <a:rPr lang="tr-TR" dirty="0" err="1"/>
              <a:t>üredosporlar</a:t>
            </a:r>
            <a:r>
              <a:rPr lang="tr-TR" dirty="0"/>
              <a:t>) halindedir. </a:t>
            </a:r>
            <a:r>
              <a:rPr lang="tr-TR" dirty="0">
                <a:solidFill>
                  <a:srgbClr val="0070C0"/>
                </a:solidFill>
              </a:rPr>
              <a:t>Turuncu-sarı renkli </a:t>
            </a:r>
            <a:r>
              <a:rPr lang="tr-TR" dirty="0" err="1">
                <a:solidFill>
                  <a:srgbClr val="0070C0"/>
                </a:solidFill>
              </a:rPr>
              <a:t>esiyumlar</a:t>
            </a:r>
            <a:r>
              <a:rPr lang="tr-TR" dirty="0">
                <a:solidFill>
                  <a:srgbClr val="0070C0"/>
                </a:solidFill>
              </a:rPr>
              <a:t> </a:t>
            </a:r>
            <a:r>
              <a:rPr lang="tr-TR" dirty="0" err="1">
                <a:solidFill>
                  <a:srgbClr val="0070C0"/>
                </a:solidFill>
              </a:rPr>
              <a:t>spermagoniyumlarla</a:t>
            </a:r>
            <a:r>
              <a:rPr lang="tr-TR" dirty="0">
                <a:solidFill>
                  <a:srgbClr val="0070C0"/>
                </a:solidFill>
              </a:rPr>
              <a:t> çevrilmiştir. </a:t>
            </a:r>
            <a:r>
              <a:rPr lang="tr-TR" dirty="0" err="1"/>
              <a:t>Esiosporlar</a:t>
            </a:r>
            <a:r>
              <a:rPr lang="tr-TR" dirty="0"/>
              <a:t> 18-19x19-23 um boyutundadır. </a:t>
            </a:r>
            <a:r>
              <a:rPr lang="tr-TR" dirty="0">
                <a:solidFill>
                  <a:srgbClr val="0070C0"/>
                </a:solidFill>
              </a:rPr>
              <a:t>Püstüller </a:t>
            </a:r>
            <a:r>
              <a:rPr lang="tr-TR" dirty="0"/>
              <a:t>yaprak altında, dağınık, tozlu ve </a:t>
            </a:r>
            <a:r>
              <a:rPr lang="tr-TR" dirty="0">
                <a:solidFill>
                  <a:srgbClr val="0070C0"/>
                </a:solidFill>
              </a:rPr>
              <a:t>ilk oluştuğunda limon sarısı rengindedir</a:t>
            </a:r>
            <a:r>
              <a:rPr lang="tr-TR" dirty="0"/>
              <a:t>. Yaşlı olanlar beyaz renkli olabilirler.</a:t>
            </a:r>
            <a:br>
              <a:rPr lang="tr-TR" dirty="0"/>
            </a:br>
            <a:r>
              <a:rPr lang="tr-TR" dirty="0"/>
              <a:t/>
            </a:r>
            <a:br>
              <a:rPr lang="tr-TR" dirty="0"/>
            </a:br>
            <a:r>
              <a:rPr lang="tr-TR" dirty="0" err="1"/>
              <a:t>Üredosporlar</a:t>
            </a:r>
            <a:r>
              <a:rPr lang="tr-TR" dirty="0"/>
              <a:t> 16-19x21-27 um boyutunda oval, renksiz, dikenli ve tam belli olmayan 3-4 ekvatoral açıklığa sahiptir.</a:t>
            </a:r>
            <a:br>
              <a:rPr lang="tr-TR" dirty="0"/>
            </a:br>
            <a:r>
              <a:rPr lang="tr-TR" dirty="0"/>
              <a:t/>
            </a:r>
            <a:br>
              <a:rPr lang="tr-TR" dirty="0"/>
            </a:br>
            <a:r>
              <a:rPr lang="tr-TR" dirty="0" err="1" smtClean="0">
                <a:solidFill>
                  <a:srgbClr val="0070C0"/>
                </a:solidFill>
              </a:rPr>
              <a:t>Teliyumlar</a:t>
            </a:r>
            <a:r>
              <a:rPr lang="tr-TR" dirty="0" smtClean="0">
                <a:solidFill>
                  <a:srgbClr val="0070C0"/>
                </a:solidFill>
              </a:rPr>
              <a:t> </a:t>
            </a:r>
            <a:r>
              <a:rPr lang="tr-TR" dirty="0">
                <a:solidFill>
                  <a:srgbClr val="0070C0"/>
                </a:solidFill>
              </a:rPr>
              <a:t>yaşlı yaprakların altında,</a:t>
            </a:r>
            <a:r>
              <a:rPr lang="tr-TR" dirty="0"/>
              <a:t> </a:t>
            </a:r>
            <a:r>
              <a:rPr lang="tr-TR" dirty="0" err="1"/>
              <a:t>üredosporlar</a:t>
            </a:r>
            <a:r>
              <a:rPr lang="tr-TR" dirty="0"/>
              <a:t> arasında dağınık ve </a:t>
            </a:r>
            <a:r>
              <a:rPr lang="tr-TR" dirty="0">
                <a:solidFill>
                  <a:srgbClr val="0070C0"/>
                </a:solidFill>
              </a:rPr>
              <a:t>soluk deve tüyü rengindedir.</a:t>
            </a:r>
            <a:r>
              <a:rPr lang="tr-TR" dirty="0"/>
              <a:t> </a:t>
            </a:r>
            <a:r>
              <a:rPr lang="tr-TR" dirty="0" err="1">
                <a:solidFill>
                  <a:srgbClr val="0070C0"/>
                </a:solidFill>
              </a:rPr>
              <a:t>Teliosporlar</a:t>
            </a:r>
            <a:r>
              <a:rPr lang="tr-TR" dirty="0">
                <a:solidFill>
                  <a:srgbClr val="0070C0"/>
                </a:solidFill>
              </a:rPr>
              <a:t> </a:t>
            </a:r>
            <a:r>
              <a:rPr lang="tr-TR" dirty="0"/>
              <a:t>(kış sporları) 18-24x85-110 um boyutunda, </a:t>
            </a:r>
            <a:r>
              <a:rPr lang="tr-TR" dirty="0">
                <a:solidFill>
                  <a:srgbClr val="0070C0"/>
                </a:solidFill>
              </a:rPr>
              <a:t>silindirik, 5-13 hücreli, </a:t>
            </a:r>
            <a:r>
              <a:rPr lang="tr-TR" dirty="0"/>
              <a:t>düzensiz </a:t>
            </a:r>
            <a:r>
              <a:rPr lang="tr-TR" dirty="0">
                <a:solidFill>
                  <a:srgbClr val="0070C0"/>
                </a:solidFill>
              </a:rPr>
              <a:t>yassılaşmış yada üstleri taç gibi, altları dardır. </a:t>
            </a:r>
            <a:r>
              <a:rPr lang="tr-TR" dirty="0"/>
              <a:t>Her bir hücre </a:t>
            </a:r>
            <a:r>
              <a:rPr lang="tr-TR" dirty="0">
                <a:solidFill>
                  <a:srgbClr val="0070C0"/>
                </a:solidFill>
              </a:rPr>
              <a:t>bir üstteki hücrenin içine doğru uzanmış biçimdedir</a:t>
            </a:r>
            <a:r>
              <a:rPr lang="tr-TR" dirty="0"/>
              <a:t>. </a:t>
            </a:r>
            <a:r>
              <a:rPr lang="tr-TR" dirty="0" err="1"/>
              <a:t>Teliosporların</a:t>
            </a:r>
            <a:r>
              <a:rPr lang="tr-TR" dirty="0"/>
              <a:t> çeperleri renksizdir. Ayak hücresi renksiz, çok kısa ve yokmuş gibi görülür. </a:t>
            </a:r>
            <a:r>
              <a:rPr lang="tr-TR" dirty="0" err="1"/>
              <a:t>Fungus</a:t>
            </a:r>
            <a:r>
              <a:rPr lang="tr-TR" dirty="0"/>
              <a:t> kışı, çubuklar üzerinde </a:t>
            </a:r>
            <a:r>
              <a:rPr lang="tr-TR" dirty="0" err="1"/>
              <a:t>miselyum</a:t>
            </a:r>
            <a:r>
              <a:rPr lang="tr-TR" dirty="0"/>
              <a:t> olarak ya da </a:t>
            </a:r>
            <a:r>
              <a:rPr lang="tr-TR" dirty="0" err="1"/>
              <a:t>latent</a:t>
            </a:r>
            <a:r>
              <a:rPr lang="tr-TR" dirty="0"/>
              <a:t> püstüller halinde geçirir. Meyve dallarındaki lekelerde bulunan </a:t>
            </a:r>
            <a:r>
              <a:rPr lang="tr-TR" dirty="0" err="1"/>
              <a:t>üredosporlar</a:t>
            </a:r>
            <a:r>
              <a:rPr lang="tr-TR" dirty="0"/>
              <a:t>, gelişme mevsimi boyunca aynı ya da farklı meyve dallarındaki yaprakları </a:t>
            </a:r>
            <a:r>
              <a:rPr lang="tr-TR" dirty="0" err="1"/>
              <a:t>enfekte</a:t>
            </a:r>
            <a:r>
              <a:rPr lang="tr-TR" dirty="0"/>
              <a:t> eder. </a:t>
            </a:r>
            <a:r>
              <a:rPr lang="tr-TR" dirty="0">
                <a:solidFill>
                  <a:srgbClr val="0070C0"/>
                </a:solidFill>
              </a:rPr>
              <a:t>Hastalık nemli koşullarda gelişir</a:t>
            </a:r>
            <a:r>
              <a:rPr lang="tr-TR" dirty="0"/>
              <a:t>. Sonbaharda meyve dallarının yapraklarında </a:t>
            </a:r>
            <a:r>
              <a:rPr lang="tr-TR" dirty="0" err="1"/>
              <a:t>teliyumlar</a:t>
            </a:r>
            <a:r>
              <a:rPr lang="tr-TR" dirty="0"/>
              <a:t> oluşur. Çimlenen </a:t>
            </a:r>
            <a:r>
              <a:rPr lang="tr-TR" dirty="0" err="1">
                <a:solidFill>
                  <a:srgbClr val="0070C0"/>
                </a:solidFill>
              </a:rPr>
              <a:t>teliosporlardan</a:t>
            </a:r>
            <a:r>
              <a:rPr lang="tr-TR" dirty="0">
                <a:solidFill>
                  <a:srgbClr val="0070C0"/>
                </a:solidFill>
              </a:rPr>
              <a:t> oluşan </a:t>
            </a:r>
            <a:r>
              <a:rPr lang="tr-TR" dirty="0" err="1">
                <a:solidFill>
                  <a:srgbClr val="0070C0"/>
                </a:solidFill>
              </a:rPr>
              <a:t>bazidiosporlar</a:t>
            </a:r>
            <a:r>
              <a:rPr lang="tr-TR" dirty="0">
                <a:solidFill>
                  <a:srgbClr val="0070C0"/>
                </a:solidFill>
              </a:rPr>
              <a:t>, dip sürgünlere ait yaprakları </a:t>
            </a:r>
            <a:r>
              <a:rPr lang="tr-TR" dirty="0" err="1">
                <a:solidFill>
                  <a:srgbClr val="0070C0"/>
                </a:solidFill>
              </a:rPr>
              <a:t>enfekte</a:t>
            </a:r>
            <a:r>
              <a:rPr lang="tr-TR" dirty="0">
                <a:solidFill>
                  <a:srgbClr val="0070C0"/>
                </a:solidFill>
              </a:rPr>
              <a:t> eder. </a:t>
            </a:r>
            <a:r>
              <a:rPr lang="tr-TR" dirty="0" smtClean="0"/>
              <a:t>Buralar an da </a:t>
            </a:r>
            <a:r>
              <a:rPr lang="tr-TR" dirty="0" err="1"/>
              <a:t>spermagoniyumlar</a:t>
            </a:r>
            <a:r>
              <a:rPr lang="tr-TR" dirty="0"/>
              <a:t> ve </a:t>
            </a:r>
            <a:r>
              <a:rPr lang="tr-TR" dirty="0" err="1" smtClean="0"/>
              <a:t>esiyumlar</a:t>
            </a:r>
            <a:r>
              <a:rPr lang="tr-TR" dirty="0" smtClean="0"/>
              <a:t> meydana </a:t>
            </a:r>
            <a:r>
              <a:rPr lang="tr-TR" dirty="0"/>
              <a:t>gelir.</a:t>
            </a:r>
          </a:p>
        </p:txBody>
      </p:sp>
    </p:spTree>
    <p:extLst>
      <p:ext uri="{BB962C8B-B14F-4D97-AF65-F5344CB8AC3E}">
        <p14:creationId xmlns:p14="http://schemas.microsoft.com/office/powerpoint/2010/main" val="253831803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8229600" cy="615280"/>
          </a:xfrm>
        </p:spPr>
        <p:txBody>
          <a:bodyPr>
            <a:normAutofit/>
          </a:bodyPr>
          <a:lstStyle/>
          <a:p>
            <a:r>
              <a:rPr lang="tr-TR" sz="3200" b="1" dirty="0" smtClean="0">
                <a:solidFill>
                  <a:srgbClr val="292934"/>
                </a:solidFill>
              </a:rPr>
              <a:t>Yaşayış</a:t>
            </a:r>
            <a:r>
              <a:rPr lang="tr-TR" sz="3200" dirty="0" smtClean="0">
                <a:solidFill>
                  <a:srgbClr val="292934"/>
                </a:solidFill>
              </a:rPr>
              <a:t>ı</a:t>
            </a:r>
            <a:endParaRPr lang="tr-TR" sz="3200" dirty="0">
              <a:solidFill>
                <a:srgbClr val="292934"/>
              </a:solidFill>
            </a:endParaRPr>
          </a:p>
        </p:txBody>
      </p:sp>
      <p:sp>
        <p:nvSpPr>
          <p:cNvPr id="3" name="İçerik Yer Tutucusu 2"/>
          <p:cNvSpPr>
            <a:spLocks noGrp="1"/>
          </p:cNvSpPr>
          <p:nvPr>
            <p:ph idx="1"/>
          </p:nvPr>
        </p:nvSpPr>
        <p:spPr/>
        <p:txBody>
          <a:bodyPr>
            <a:normAutofit/>
          </a:bodyPr>
          <a:lstStyle/>
          <a:p>
            <a:pPr marL="0" indent="0">
              <a:buNone/>
            </a:pPr>
            <a:r>
              <a:rPr lang="tr-TR" dirty="0" smtClean="0"/>
              <a:t>Hastalık </a:t>
            </a:r>
            <a:r>
              <a:rPr lang="tr-TR" dirty="0"/>
              <a:t>etmeni, </a:t>
            </a:r>
            <a:r>
              <a:rPr lang="tr-TR" dirty="0">
                <a:solidFill>
                  <a:srgbClr val="0070C0"/>
                </a:solidFill>
              </a:rPr>
              <a:t>dallarda ilkbaharın sonlarına doğru kabukları yaran limon sarısı renginde püstüller </a:t>
            </a:r>
            <a:r>
              <a:rPr lang="tr-TR" dirty="0"/>
              <a:t>meydana getirir. Yazın başına kadar da meyve dallarındaki </a:t>
            </a:r>
            <a:r>
              <a:rPr lang="tr-TR" dirty="0">
                <a:solidFill>
                  <a:srgbClr val="0070C0"/>
                </a:solidFill>
              </a:rPr>
              <a:t>yaprakların alt yüzünde, küçük sarı püstüller </a:t>
            </a:r>
            <a:r>
              <a:rPr lang="tr-TR" dirty="0"/>
              <a:t>halinde ortaya çıkar. Enfeksiyonun şiddetli olduğu yıllarda, erken yaprak dökümüne neden olur. Pas püstülleri meyveler üzerinde nadiren oluşur. </a:t>
            </a:r>
            <a:r>
              <a:rPr lang="tr-TR" dirty="0" err="1" smtClean="0">
                <a:solidFill>
                  <a:srgbClr val="0070C0"/>
                </a:solidFill>
              </a:rPr>
              <a:t>Spermagoniumlar</a:t>
            </a:r>
            <a:r>
              <a:rPr lang="tr-TR" dirty="0" smtClean="0">
                <a:solidFill>
                  <a:srgbClr val="0070C0"/>
                </a:solidFill>
              </a:rPr>
              <a:t> </a:t>
            </a:r>
            <a:r>
              <a:rPr lang="tr-TR" dirty="0">
                <a:solidFill>
                  <a:srgbClr val="0070C0"/>
                </a:solidFill>
              </a:rPr>
              <a:t>ve </a:t>
            </a:r>
            <a:r>
              <a:rPr lang="tr-TR" dirty="0" err="1" smtClean="0">
                <a:solidFill>
                  <a:srgbClr val="0070C0"/>
                </a:solidFill>
              </a:rPr>
              <a:t>esiumlar</a:t>
            </a:r>
            <a:r>
              <a:rPr lang="tr-TR" dirty="0">
                <a:solidFill>
                  <a:srgbClr val="0070C0"/>
                </a:solidFill>
              </a:rPr>
              <a:t>, ekim ve kasım aylarında, dip sürgünlerin alttaki yapraklarında oluşur.</a:t>
            </a:r>
            <a:r>
              <a:rPr lang="tr-TR" dirty="0"/>
              <a:t> Çiçekleri etkilemez.</a:t>
            </a:r>
            <a:br>
              <a:rPr lang="tr-TR" dirty="0"/>
            </a:br>
            <a:r>
              <a:rPr lang="tr-TR" dirty="0"/>
              <a:t/>
            </a:r>
            <a:br>
              <a:rPr lang="tr-TR" dirty="0"/>
            </a:br>
            <a:r>
              <a:rPr lang="tr-TR" dirty="0"/>
              <a:t>Hastalık hassas böğürtlen çeşitlerinde ekonomik </a:t>
            </a:r>
            <a:r>
              <a:rPr lang="tr-TR" dirty="0" smtClean="0"/>
              <a:t>önemdedir</a:t>
            </a:r>
            <a:r>
              <a:rPr lang="tr-TR" dirty="0"/>
              <a:t>. Şiddetli enfeksiyon­ların neden olduğu yaprak dökülmeleri, bitkinin zayıflamasına neden olmaktadır.</a:t>
            </a:r>
          </a:p>
        </p:txBody>
      </p:sp>
    </p:spTree>
    <p:extLst>
      <p:ext uri="{BB962C8B-B14F-4D97-AF65-F5344CB8AC3E}">
        <p14:creationId xmlns:p14="http://schemas.microsoft.com/office/powerpoint/2010/main" val="181358670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b="1" dirty="0">
                <a:solidFill>
                  <a:srgbClr val="0070C0"/>
                </a:solidFill>
              </a:rPr>
              <a:t>Kültürel Önlemler</a:t>
            </a:r>
            <a:r>
              <a:rPr lang="tr-TR" dirty="0">
                <a:solidFill>
                  <a:srgbClr val="0070C0"/>
                </a:solidFill>
              </a:rPr>
              <a:t> </a:t>
            </a:r>
            <a:r>
              <a:rPr lang="tr-TR" dirty="0" smtClean="0">
                <a:solidFill>
                  <a:srgbClr val="0070C0"/>
                </a:solidFill>
              </a:rPr>
              <a:t>:</a:t>
            </a:r>
          </a:p>
          <a:p>
            <a:r>
              <a:rPr lang="tr-TR" dirty="0" err="1" smtClean="0"/>
              <a:t>İnokulumu</a:t>
            </a:r>
            <a:r>
              <a:rPr lang="tr-TR" dirty="0" smtClean="0"/>
              <a:t> </a:t>
            </a:r>
            <a:r>
              <a:rPr lang="tr-TR" dirty="0"/>
              <a:t>azaltmak için, hastalıklı meyve </a:t>
            </a:r>
            <a:r>
              <a:rPr lang="tr-TR" dirty="0" smtClean="0"/>
              <a:t>dalları </a:t>
            </a:r>
            <a:r>
              <a:rPr lang="tr-TR" dirty="0"/>
              <a:t>hasat sona erince hemen budanarak uzaklaştırılmalıdır.</a:t>
            </a:r>
          </a:p>
          <a:p>
            <a:endParaRPr lang="tr-TR" b="1" dirty="0" smtClean="0"/>
          </a:p>
          <a:p>
            <a:r>
              <a:rPr lang="tr-TR" b="1" dirty="0" smtClean="0">
                <a:solidFill>
                  <a:srgbClr val="FF0000"/>
                </a:solidFill>
              </a:rPr>
              <a:t>Kimyasal </a:t>
            </a:r>
            <a:r>
              <a:rPr lang="tr-TR" b="1" dirty="0">
                <a:solidFill>
                  <a:srgbClr val="FF0000"/>
                </a:solidFill>
              </a:rPr>
              <a:t>Mücadele</a:t>
            </a:r>
            <a:r>
              <a:rPr lang="tr-TR" dirty="0">
                <a:solidFill>
                  <a:srgbClr val="FF0000"/>
                </a:solidFill>
              </a:rPr>
              <a:t> </a:t>
            </a:r>
            <a:r>
              <a:rPr lang="tr-TR" dirty="0" smtClean="0">
                <a:solidFill>
                  <a:srgbClr val="FF0000"/>
                </a:solidFill>
              </a:rPr>
              <a:t>:</a:t>
            </a:r>
          </a:p>
          <a:p>
            <a:pPr marL="0" indent="0">
              <a:buNone/>
            </a:pPr>
            <a:endParaRPr lang="tr-TR" dirty="0" smtClean="0"/>
          </a:p>
          <a:p>
            <a:pPr marL="0" indent="0">
              <a:buNone/>
            </a:pPr>
            <a:r>
              <a:rPr lang="tr-TR" dirty="0" smtClean="0"/>
              <a:t>Türkiye’de ruhsatlı ilaçlar bulunmamakla birlikte çok hassas çeşitlerde ve belirtilerin Haziran ayı gibi erken dönemde görülmesi durumunda bazı </a:t>
            </a:r>
            <a:r>
              <a:rPr lang="tr-TR" dirty="0" err="1" smtClean="0"/>
              <a:t>fungisitlerin</a:t>
            </a:r>
            <a:r>
              <a:rPr lang="tr-TR" dirty="0" smtClean="0"/>
              <a:t> </a:t>
            </a:r>
            <a:r>
              <a:rPr lang="tr-TR" dirty="0" err="1" smtClean="0"/>
              <a:t>A.B.D’de</a:t>
            </a:r>
            <a:r>
              <a:rPr lang="tr-TR" dirty="0" smtClean="0"/>
              <a:t> önerildiği görülmektedir. Bunlar </a:t>
            </a:r>
            <a:r>
              <a:rPr lang="tr-TR" dirty="0" err="1" smtClean="0">
                <a:solidFill>
                  <a:srgbClr val="0070C0"/>
                </a:solidFill>
              </a:rPr>
              <a:t>Myclobutanil</a:t>
            </a:r>
            <a:r>
              <a:rPr lang="tr-TR" dirty="0" smtClean="0">
                <a:solidFill>
                  <a:srgbClr val="0070C0"/>
                </a:solidFill>
              </a:rPr>
              <a:t>, </a:t>
            </a:r>
            <a:r>
              <a:rPr lang="tr-TR" dirty="0" err="1" smtClean="0">
                <a:solidFill>
                  <a:srgbClr val="0070C0"/>
                </a:solidFill>
              </a:rPr>
              <a:t>Pyraclostrobin</a:t>
            </a:r>
            <a:r>
              <a:rPr lang="tr-TR" dirty="0" smtClean="0">
                <a:solidFill>
                  <a:srgbClr val="0070C0"/>
                </a:solidFill>
              </a:rPr>
              <a:t> </a:t>
            </a:r>
            <a:r>
              <a:rPr lang="tr-TR" dirty="0" smtClean="0"/>
              <a:t>ve</a:t>
            </a:r>
            <a:r>
              <a:rPr lang="tr-TR" dirty="0"/>
              <a:t> </a:t>
            </a:r>
            <a:r>
              <a:rPr lang="tr-TR" dirty="0" err="1" smtClean="0">
                <a:solidFill>
                  <a:srgbClr val="0070C0"/>
                </a:solidFill>
              </a:rPr>
              <a:t>Pyraclostrobin</a:t>
            </a:r>
            <a:r>
              <a:rPr lang="tr-TR" dirty="0" smtClean="0">
                <a:solidFill>
                  <a:srgbClr val="0070C0"/>
                </a:solidFill>
              </a:rPr>
              <a:t>+ </a:t>
            </a:r>
            <a:r>
              <a:rPr lang="tr-TR" dirty="0" err="1" smtClean="0">
                <a:solidFill>
                  <a:srgbClr val="0070C0"/>
                </a:solidFill>
              </a:rPr>
              <a:t>Boscalid</a:t>
            </a:r>
            <a:r>
              <a:rPr lang="tr-TR" dirty="0" smtClean="0">
                <a:solidFill>
                  <a:srgbClr val="0070C0"/>
                </a:solidFill>
              </a:rPr>
              <a:t> </a:t>
            </a:r>
            <a:r>
              <a:rPr lang="tr-TR" dirty="0" smtClean="0"/>
              <a:t>etken maddeli </a:t>
            </a:r>
            <a:r>
              <a:rPr lang="tr-TR" dirty="0" err="1" smtClean="0"/>
              <a:t>fungisitlerdir</a:t>
            </a:r>
            <a:r>
              <a:rPr lang="tr-TR" dirty="0" smtClean="0"/>
              <a:t>.</a:t>
            </a:r>
            <a:endParaRPr lang="tr-TR" dirty="0"/>
          </a:p>
        </p:txBody>
      </p:sp>
    </p:spTree>
    <p:extLst>
      <p:ext uri="{BB962C8B-B14F-4D97-AF65-F5344CB8AC3E}">
        <p14:creationId xmlns:p14="http://schemas.microsoft.com/office/powerpoint/2010/main" val="230179562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dirty="0">
                <a:solidFill>
                  <a:srgbClr val="292934"/>
                </a:solidFill>
              </a:rPr>
              <a:t>5.5. Çilekte Kurşuni </a:t>
            </a:r>
            <a:r>
              <a:rPr lang="tr-TR" sz="3200" b="1" dirty="0" smtClean="0">
                <a:solidFill>
                  <a:srgbClr val="292934"/>
                </a:solidFill>
              </a:rPr>
              <a:t>Küf</a:t>
            </a:r>
            <a:r>
              <a:rPr lang="tr-TR" sz="3200" b="1" dirty="0">
                <a:solidFill>
                  <a:srgbClr val="292934"/>
                </a:solidFill>
              </a:rPr>
              <a:t> </a:t>
            </a:r>
            <a:r>
              <a:rPr lang="tr-TR" sz="3200" b="1" dirty="0" smtClean="0">
                <a:solidFill>
                  <a:srgbClr val="292934"/>
                </a:solidFill>
              </a:rPr>
              <a:t> </a:t>
            </a:r>
            <a:r>
              <a:rPr lang="tr-TR" sz="3200" i="1" dirty="0" smtClean="0">
                <a:solidFill>
                  <a:srgbClr val="292934"/>
                </a:solidFill>
              </a:rPr>
              <a:t>(</a:t>
            </a:r>
            <a:r>
              <a:rPr lang="tr-TR" sz="3200" i="1" dirty="0" err="1">
                <a:solidFill>
                  <a:srgbClr val="292934"/>
                </a:solidFill>
              </a:rPr>
              <a:t>Botrytis</a:t>
            </a:r>
            <a:r>
              <a:rPr lang="tr-TR" sz="3200" i="1" dirty="0">
                <a:solidFill>
                  <a:srgbClr val="292934"/>
                </a:solidFill>
              </a:rPr>
              <a:t> </a:t>
            </a:r>
            <a:r>
              <a:rPr lang="tr-TR" sz="3200" i="1" dirty="0" err="1">
                <a:solidFill>
                  <a:srgbClr val="292934"/>
                </a:solidFill>
              </a:rPr>
              <a:t>cinerea</a:t>
            </a:r>
            <a:r>
              <a:rPr lang="tr-TR" sz="3200" i="1" dirty="0">
                <a:solidFill>
                  <a:srgbClr val="292934"/>
                </a:solidFill>
              </a:rPr>
              <a:t>) </a:t>
            </a:r>
            <a:endParaRPr lang="tr-TR" sz="3200" b="1" dirty="0">
              <a:solidFill>
                <a:srgbClr val="292934"/>
              </a:solidFill>
            </a:endParaRPr>
          </a:p>
        </p:txBody>
      </p:sp>
      <p:sp>
        <p:nvSpPr>
          <p:cNvPr id="6" name="Başlık 1"/>
          <p:cNvSpPr txBox="1">
            <a:spLocks/>
          </p:cNvSpPr>
          <p:nvPr/>
        </p:nvSpPr>
        <p:spPr>
          <a:xfrm>
            <a:off x="457200" y="1495325"/>
            <a:ext cx="8229600" cy="543272"/>
          </a:xfrm>
          <a:prstGeom prst="rect">
            <a:avLst/>
          </a:prstGeom>
        </p:spPr>
        <p:txBody>
          <a:bodyPr vert="horz" lIns="91440" tIns="45720" rIns="91440" bIns="45720" rtlCol="0" anchor="ctr">
            <a:normAutofit fontScale="975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3200" b="1" smtClean="0">
                <a:solidFill>
                  <a:srgbClr val="292934"/>
                </a:solidFill>
              </a:rPr>
              <a:t>Hastalığın Belirtileri </a:t>
            </a:r>
            <a:endParaRPr lang="tr-TR" sz="3200" dirty="0">
              <a:solidFill>
                <a:srgbClr val="292934"/>
              </a:solidFill>
            </a:endParaRPr>
          </a:p>
        </p:txBody>
      </p:sp>
      <p:sp>
        <p:nvSpPr>
          <p:cNvPr id="7" name="İçerik Yer Tutucusu 2"/>
          <p:cNvSpPr>
            <a:spLocks noGrp="1"/>
          </p:cNvSpPr>
          <p:nvPr>
            <p:ph idx="1"/>
          </p:nvPr>
        </p:nvSpPr>
        <p:spPr>
          <a:xfrm>
            <a:off x="467544" y="1855365"/>
            <a:ext cx="8229600" cy="4525963"/>
          </a:xfrm>
        </p:spPr>
        <p:txBody>
          <a:bodyPr>
            <a:normAutofit fontScale="32500" lnSpcReduction="20000"/>
          </a:bodyPr>
          <a:lstStyle/>
          <a:p>
            <a:endParaRPr lang="tr-TR" dirty="0"/>
          </a:p>
          <a:p>
            <a:pPr marL="0" indent="0">
              <a:buNone/>
            </a:pPr>
            <a:r>
              <a:rPr lang="tr-TR" sz="4400" b="1" dirty="0" smtClean="0"/>
              <a:t>• </a:t>
            </a:r>
            <a:r>
              <a:rPr lang="tr-TR" sz="5100" dirty="0"/>
              <a:t>Hastalık, genellikle</a:t>
            </a:r>
            <a:r>
              <a:rPr lang="tr-TR" sz="5100" dirty="0">
                <a:solidFill>
                  <a:srgbClr val="0070C0"/>
                </a:solidFill>
              </a:rPr>
              <a:t> çiçek, yaprak, yaprak sapı ve meyvede </a:t>
            </a:r>
            <a:r>
              <a:rPr lang="tr-TR" sz="5100" dirty="0" smtClean="0"/>
              <a:t>belirti oluşturur</a:t>
            </a:r>
            <a:r>
              <a:rPr lang="tr-TR" sz="5100" dirty="0"/>
              <a:t>. </a:t>
            </a:r>
          </a:p>
          <a:p>
            <a:pPr marL="0" indent="0">
              <a:buNone/>
            </a:pPr>
            <a:endParaRPr lang="tr-TR" sz="5100" b="1" dirty="0" smtClean="0"/>
          </a:p>
          <a:p>
            <a:pPr marL="0" indent="0">
              <a:lnSpc>
                <a:spcPct val="170000"/>
              </a:lnSpc>
              <a:buNone/>
            </a:pPr>
            <a:r>
              <a:rPr lang="tr-TR" sz="5100" b="1" dirty="0" smtClean="0"/>
              <a:t>• </a:t>
            </a:r>
            <a:r>
              <a:rPr lang="tr-TR" sz="5100" dirty="0"/>
              <a:t>Çiçeklerin tam açmış olduğu dönemde bütün organları ile enfeksiyona </a:t>
            </a:r>
            <a:r>
              <a:rPr lang="tr-TR" sz="5100" dirty="0" smtClean="0"/>
              <a:t>uğrayan </a:t>
            </a:r>
            <a:r>
              <a:rPr lang="tr-TR" sz="5100" dirty="0">
                <a:solidFill>
                  <a:srgbClr val="0070C0"/>
                </a:solidFill>
              </a:rPr>
              <a:t>çiçekler, aniden solarak kurumakta ve “Çiçek Yanıklığı” </a:t>
            </a:r>
            <a:r>
              <a:rPr lang="tr-TR" sz="5100" dirty="0"/>
              <a:t>olarak bilinen durum meydana gelmektedir. Eğer hava koşulları yağışlı ve nemli giderse; </a:t>
            </a:r>
            <a:r>
              <a:rPr lang="tr-TR" sz="5100" dirty="0">
                <a:solidFill>
                  <a:srgbClr val="0070C0"/>
                </a:solidFill>
              </a:rPr>
              <a:t>enfeksiyon, çiçeklerden kısa çiçek sapına, buradan da ana çiçek sapına geçmektedir</a:t>
            </a:r>
            <a:r>
              <a:rPr lang="tr-TR" sz="5100" dirty="0"/>
              <a:t>. Bazı hallerde ise çiçeğin birkaç taç ve çanak yaprağında hastalığın tipik, küçük </a:t>
            </a:r>
            <a:r>
              <a:rPr lang="tr-TR" sz="5100" dirty="0" smtClean="0"/>
              <a:t>kahverengi, siyah</a:t>
            </a:r>
            <a:r>
              <a:rPr lang="tr-TR" sz="5100" dirty="0"/>
              <a:t>, kuru nekrotik lekeleri görülmekte, zamanla bu lekeler yaprakların her tarafını kaplamaktadır. Hastalıklı taç yaprakların büyük bir bölümü dökülmektedir. </a:t>
            </a:r>
          </a:p>
          <a:p>
            <a:pPr marL="0" indent="0">
              <a:buNone/>
            </a:pPr>
            <a:r>
              <a:rPr lang="tr-TR" sz="5100" dirty="0" smtClean="0"/>
              <a:t> </a:t>
            </a:r>
            <a:endParaRPr lang="tr-TR" sz="5100" dirty="0"/>
          </a:p>
        </p:txBody>
      </p:sp>
    </p:spTree>
    <p:extLst>
      <p:ext uri="{BB962C8B-B14F-4D97-AF65-F5344CB8AC3E}">
        <p14:creationId xmlns:p14="http://schemas.microsoft.com/office/powerpoint/2010/main" val="277580140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5517232"/>
          </a:xfrm>
        </p:spPr>
        <p:txBody>
          <a:bodyPr>
            <a:normAutofit lnSpcReduction="10000"/>
          </a:bodyPr>
          <a:lstStyle/>
          <a:p>
            <a:pPr marL="0" indent="0">
              <a:buNone/>
            </a:pPr>
            <a:r>
              <a:rPr lang="tr-TR" b="1" dirty="0" smtClean="0">
                <a:solidFill>
                  <a:srgbClr val="0070C0"/>
                </a:solidFill>
              </a:rPr>
              <a:t>• </a:t>
            </a:r>
            <a:r>
              <a:rPr lang="tr-TR" dirty="0">
                <a:solidFill>
                  <a:srgbClr val="0070C0"/>
                </a:solidFill>
              </a:rPr>
              <a:t>Çilek bitkisinin yaprakları genellikle bu hastalığa karşı dayanıklıdır. </a:t>
            </a:r>
            <a:r>
              <a:rPr lang="tr-TR" dirty="0"/>
              <a:t>Ancak bitkinin dip kısımlarında hava cereyanından uzak kısımlarında bazen hastalığa yakalanmış yaprakları koyu kahverengiye dönüşmüş olarak görmek mümkündür. Çileğin yaprak sapları ve daha çok dip kısımları hastalığa yakalanmakta, hastalık dipten yukarı doğru gelişmekte ve </a:t>
            </a:r>
            <a:r>
              <a:rPr lang="tr-TR" dirty="0">
                <a:solidFill>
                  <a:srgbClr val="0070C0"/>
                </a:solidFill>
              </a:rPr>
              <a:t>saplar koyu kahverengine dönüşmektedir</a:t>
            </a:r>
            <a:r>
              <a:rPr lang="tr-TR" dirty="0"/>
              <a:t>. </a:t>
            </a:r>
            <a:endParaRPr lang="tr-TR" dirty="0" smtClean="0"/>
          </a:p>
          <a:p>
            <a:pPr marL="0" indent="0">
              <a:buNone/>
            </a:pPr>
            <a:r>
              <a:rPr lang="tr-TR" b="1" dirty="0" smtClean="0"/>
              <a:t>• </a:t>
            </a:r>
            <a:r>
              <a:rPr lang="tr-TR" dirty="0">
                <a:solidFill>
                  <a:srgbClr val="0070C0"/>
                </a:solidFill>
              </a:rPr>
              <a:t>Meyvede oluşan belirtiler</a:t>
            </a:r>
            <a:r>
              <a:rPr lang="tr-TR" dirty="0"/>
              <a:t>, genellikle meyvenin toprak ya da organik materyale değdiği noktadan başlar. Bu temas noktasında önce </a:t>
            </a:r>
            <a:r>
              <a:rPr lang="tr-TR" dirty="0">
                <a:solidFill>
                  <a:srgbClr val="0070C0"/>
                </a:solidFill>
              </a:rPr>
              <a:t>açık kahverengi bir leke </a:t>
            </a:r>
            <a:r>
              <a:rPr lang="tr-TR" dirty="0"/>
              <a:t>belirmektedir. </a:t>
            </a:r>
            <a:r>
              <a:rPr lang="tr-TR" dirty="0">
                <a:solidFill>
                  <a:srgbClr val="0070C0"/>
                </a:solidFill>
              </a:rPr>
              <a:t>Lekenin oluştuğu bölge yumuşamakta ve parmakla dokunulduğunda meyve etinden kolayca ayrılmaktadır</a:t>
            </a:r>
            <a:r>
              <a:rPr lang="tr-TR" dirty="0"/>
              <a:t>. Daha sonra bu leke genişleyerek tüm meyveyi kaplamaktadır. </a:t>
            </a:r>
          </a:p>
        </p:txBody>
      </p:sp>
    </p:spTree>
    <p:extLst>
      <p:ext uri="{BB962C8B-B14F-4D97-AF65-F5344CB8AC3E}">
        <p14:creationId xmlns:p14="http://schemas.microsoft.com/office/powerpoint/2010/main" val="397634600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Hastalığın Görüldüğü Bitkiler </a:t>
            </a:r>
            <a:endParaRPr lang="tr-TR" dirty="0"/>
          </a:p>
        </p:txBody>
      </p:sp>
      <p:sp>
        <p:nvSpPr>
          <p:cNvPr id="3" name="İçerik Yer Tutucusu 2"/>
          <p:cNvSpPr>
            <a:spLocks noGrp="1"/>
          </p:cNvSpPr>
          <p:nvPr>
            <p:ph idx="1"/>
          </p:nvPr>
        </p:nvSpPr>
        <p:spPr/>
        <p:txBody>
          <a:bodyPr/>
          <a:lstStyle/>
          <a:p>
            <a:pPr marL="0" indent="0">
              <a:buNone/>
            </a:pPr>
            <a:endParaRPr lang="tr-TR" b="1" dirty="0" smtClean="0"/>
          </a:p>
          <a:p>
            <a:pPr marL="0" indent="0">
              <a:buNone/>
            </a:pPr>
            <a:r>
              <a:rPr lang="tr-TR" b="1" dirty="0" smtClean="0"/>
              <a:t>• </a:t>
            </a:r>
            <a:r>
              <a:rPr lang="tr-TR" dirty="0"/>
              <a:t>Çilek, üzüm, incir, </a:t>
            </a:r>
            <a:r>
              <a:rPr lang="tr-TR" dirty="0" err="1"/>
              <a:t>turunçgil</a:t>
            </a:r>
            <a:r>
              <a:rPr lang="tr-TR" dirty="0"/>
              <a:t> meyveleri, soğan</a:t>
            </a:r>
            <a:r>
              <a:rPr lang="tr-TR" dirty="0" smtClean="0"/>
              <a:t>,</a:t>
            </a:r>
          </a:p>
          <a:p>
            <a:pPr marL="0" indent="0">
              <a:buNone/>
            </a:pPr>
            <a:r>
              <a:rPr lang="tr-TR" dirty="0"/>
              <a:t> </a:t>
            </a:r>
            <a:r>
              <a:rPr lang="tr-TR" dirty="0" smtClean="0"/>
              <a:t>   </a:t>
            </a:r>
            <a:r>
              <a:rPr lang="tr-TR" dirty="0"/>
              <a:t>biber, domates, marul, enginar, böğürtlen</a:t>
            </a:r>
            <a:r>
              <a:rPr lang="tr-TR" dirty="0" smtClean="0"/>
              <a:t>,</a:t>
            </a:r>
          </a:p>
          <a:p>
            <a:pPr marL="0" indent="0">
              <a:buNone/>
            </a:pPr>
            <a:r>
              <a:rPr lang="tr-TR" dirty="0"/>
              <a:t> </a:t>
            </a:r>
            <a:r>
              <a:rPr lang="tr-TR" dirty="0" smtClean="0"/>
              <a:t>   </a:t>
            </a:r>
            <a:r>
              <a:rPr lang="tr-TR" dirty="0"/>
              <a:t>erik, fasulye ve başta sardunya, begonya</a:t>
            </a:r>
            <a:r>
              <a:rPr lang="tr-TR" dirty="0" smtClean="0"/>
              <a:t>,</a:t>
            </a:r>
          </a:p>
          <a:p>
            <a:pPr marL="0" indent="0">
              <a:buNone/>
            </a:pPr>
            <a:r>
              <a:rPr lang="tr-TR" dirty="0"/>
              <a:t> </a:t>
            </a:r>
            <a:r>
              <a:rPr lang="tr-TR" dirty="0" smtClean="0"/>
              <a:t>   </a:t>
            </a:r>
            <a:r>
              <a:rPr lang="tr-TR" dirty="0"/>
              <a:t>kaktüs ve yıldız çiçeği olmak üzere pek </a:t>
            </a:r>
            <a:r>
              <a:rPr lang="tr-TR" dirty="0" smtClean="0"/>
              <a:t>çok</a:t>
            </a:r>
          </a:p>
          <a:p>
            <a:pPr marL="0" indent="0">
              <a:buNone/>
            </a:pPr>
            <a:r>
              <a:rPr lang="tr-TR" dirty="0"/>
              <a:t> </a:t>
            </a:r>
            <a:r>
              <a:rPr lang="tr-TR" dirty="0" smtClean="0"/>
              <a:t>   süs </a:t>
            </a:r>
            <a:r>
              <a:rPr lang="tr-TR" dirty="0"/>
              <a:t>bitkisi. </a:t>
            </a:r>
          </a:p>
        </p:txBody>
      </p:sp>
    </p:spTree>
    <p:extLst>
      <p:ext uri="{BB962C8B-B14F-4D97-AF65-F5344CB8AC3E}">
        <p14:creationId xmlns:p14="http://schemas.microsoft.com/office/powerpoint/2010/main" val="1903885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Çeşit Dayanıklılığı</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Elma’da Kara leke Hastalığına karşı dayanıklı elma çeşitlerinde dayanıklılığı sağlayan </a:t>
            </a:r>
            <a:r>
              <a:rPr lang="tr-TR" dirty="0" smtClean="0">
                <a:solidFill>
                  <a:srgbClr val="0070C0"/>
                </a:solidFill>
              </a:rPr>
              <a:t>en az 15 gen saptanmış </a:t>
            </a:r>
            <a:r>
              <a:rPr lang="tr-TR" dirty="0" smtClean="0"/>
              <a:t>olup, bunların tümünün klasik ıslah yolu ile bir çeşide aktarılmasının </a:t>
            </a:r>
            <a:r>
              <a:rPr lang="tr-TR" dirty="0" smtClean="0">
                <a:solidFill>
                  <a:srgbClr val="0070C0"/>
                </a:solidFill>
              </a:rPr>
              <a:t>50 yıldan fazla zaman </a:t>
            </a:r>
            <a:r>
              <a:rPr lang="tr-TR" dirty="0" smtClean="0"/>
              <a:t>alacağı düşünülmektedir.</a:t>
            </a:r>
            <a:endParaRPr lang="tr-TR" dirty="0"/>
          </a:p>
        </p:txBody>
      </p:sp>
    </p:spTree>
    <p:extLst>
      <p:ext uri="{BB962C8B-B14F-4D97-AF65-F5344CB8AC3E}">
        <p14:creationId xmlns:p14="http://schemas.microsoft.com/office/powerpoint/2010/main" val="3709105954"/>
      </p:ext>
    </p:extLst>
  </p:cSld>
  <p:clrMapOvr>
    <a:masterClrMapping/>
  </p:clrMapOvr>
  <p:timing>
    <p:tnLst>
      <p:par>
        <p:cTn xmlns:p14="http://schemas.microsoft.com/office/powerpoint/2010/mai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a:t>
            </a:r>
            <a:r>
              <a:rPr lang="tr-TR" b="1" dirty="0" smtClean="0">
                <a:solidFill>
                  <a:srgbClr val="0070C0"/>
                </a:solidFill>
              </a:rPr>
              <a:t>Yöntemleri</a:t>
            </a:r>
            <a:endParaRPr lang="tr-TR" dirty="0">
              <a:solidFill>
                <a:srgbClr val="0070C0"/>
              </a:solidFill>
            </a:endParaRPr>
          </a:p>
        </p:txBody>
      </p:sp>
      <p:sp>
        <p:nvSpPr>
          <p:cNvPr id="3" name="İçerik Yer Tutucusu 2"/>
          <p:cNvSpPr>
            <a:spLocks noGrp="1"/>
          </p:cNvSpPr>
          <p:nvPr>
            <p:ph idx="1"/>
          </p:nvPr>
        </p:nvSpPr>
        <p:spPr/>
        <p:txBody>
          <a:bodyPr>
            <a:normAutofit fontScale="92500"/>
          </a:bodyPr>
          <a:lstStyle/>
          <a:p>
            <a:pPr marL="0" indent="0">
              <a:buNone/>
            </a:pPr>
            <a:r>
              <a:rPr lang="tr-TR" b="1" dirty="0" smtClean="0">
                <a:solidFill>
                  <a:srgbClr val="0070C0"/>
                </a:solidFill>
              </a:rPr>
              <a:t>Kültürel </a:t>
            </a:r>
            <a:r>
              <a:rPr lang="tr-TR" b="1" dirty="0">
                <a:solidFill>
                  <a:srgbClr val="0070C0"/>
                </a:solidFill>
              </a:rPr>
              <a:t>Önlemler </a:t>
            </a:r>
            <a:endParaRPr lang="tr-TR" b="1" dirty="0" smtClean="0">
              <a:solidFill>
                <a:srgbClr val="0070C0"/>
              </a:solidFill>
            </a:endParaRPr>
          </a:p>
          <a:p>
            <a:pPr marL="0" indent="0">
              <a:buNone/>
            </a:pPr>
            <a:endParaRPr lang="tr-TR" dirty="0"/>
          </a:p>
          <a:p>
            <a:pPr marL="0" indent="0">
              <a:buNone/>
            </a:pPr>
            <a:r>
              <a:rPr lang="tr-TR" b="1" dirty="0"/>
              <a:t>• </a:t>
            </a:r>
            <a:r>
              <a:rPr lang="tr-TR" dirty="0"/>
              <a:t>Yeni </a:t>
            </a:r>
            <a:r>
              <a:rPr lang="tr-TR" dirty="0" err="1"/>
              <a:t>çileklikler</a:t>
            </a:r>
            <a:r>
              <a:rPr lang="tr-TR" dirty="0"/>
              <a:t> kurulurken </a:t>
            </a:r>
            <a:r>
              <a:rPr lang="tr-TR" dirty="0">
                <a:solidFill>
                  <a:srgbClr val="0070C0"/>
                </a:solidFill>
              </a:rPr>
              <a:t>dikim alanlarının çukur ve su </a:t>
            </a:r>
            <a:r>
              <a:rPr lang="tr-TR" dirty="0" smtClean="0">
                <a:solidFill>
                  <a:srgbClr val="0070C0"/>
                </a:solidFill>
              </a:rPr>
              <a:t>tutan</a:t>
            </a:r>
          </a:p>
          <a:p>
            <a:pPr marL="0" indent="0">
              <a:buNone/>
            </a:pPr>
            <a:r>
              <a:rPr lang="tr-TR" dirty="0">
                <a:solidFill>
                  <a:srgbClr val="0070C0"/>
                </a:solidFill>
              </a:rPr>
              <a:t> </a:t>
            </a:r>
            <a:r>
              <a:rPr lang="tr-TR" dirty="0" smtClean="0">
                <a:solidFill>
                  <a:srgbClr val="0070C0"/>
                </a:solidFill>
              </a:rPr>
              <a:t>  alanlar </a:t>
            </a:r>
            <a:r>
              <a:rPr lang="tr-TR" dirty="0" smtClean="0"/>
              <a:t>olmamasına </a:t>
            </a:r>
            <a:r>
              <a:rPr lang="tr-TR" dirty="0"/>
              <a:t>özen gösterilmelidir. </a:t>
            </a:r>
          </a:p>
          <a:p>
            <a:pPr marL="0" indent="0">
              <a:buNone/>
            </a:pPr>
            <a:r>
              <a:rPr lang="tr-TR" b="1" dirty="0">
                <a:solidFill>
                  <a:srgbClr val="0070C0"/>
                </a:solidFill>
              </a:rPr>
              <a:t>• </a:t>
            </a:r>
            <a:r>
              <a:rPr lang="tr-TR" dirty="0">
                <a:solidFill>
                  <a:srgbClr val="0070C0"/>
                </a:solidFill>
              </a:rPr>
              <a:t>Hastalığa duyarlı olmayan </a:t>
            </a:r>
            <a:r>
              <a:rPr lang="tr-TR" dirty="0"/>
              <a:t>(yaprak ve çiçek sapları dik </a:t>
            </a:r>
            <a:r>
              <a:rPr lang="tr-TR" dirty="0" smtClean="0"/>
              <a:t>olarak</a:t>
            </a:r>
          </a:p>
          <a:p>
            <a:pPr marL="0" indent="0">
              <a:buNone/>
            </a:pPr>
            <a:r>
              <a:rPr lang="tr-TR" dirty="0"/>
              <a:t> </a:t>
            </a:r>
            <a:r>
              <a:rPr lang="tr-TR" dirty="0" smtClean="0"/>
              <a:t>  gelişen, </a:t>
            </a:r>
            <a:r>
              <a:rPr lang="tr-TR" dirty="0"/>
              <a:t>meyve dipleri dış bükey olan) </a:t>
            </a:r>
            <a:r>
              <a:rPr lang="tr-TR" dirty="0">
                <a:solidFill>
                  <a:srgbClr val="0070C0"/>
                </a:solidFill>
              </a:rPr>
              <a:t>çeşitler tercih edilmelidir. </a:t>
            </a:r>
          </a:p>
          <a:p>
            <a:pPr marL="0" indent="0">
              <a:buNone/>
            </a:pPr>
            <a:r>
              <a:rPr lang="tr-TR" b="1" dirty="0"/>
              <a:t>• </a:t>
            </a:r>
            <a:r>
              <a:rPr lang="tr-TR" dirty="0"/>
              <a:t>Çilek dikim alanları </a:t>
            </a:r>
            <a:r>
              <a:rPr lang="tr-TR" dirty="0">
                <a:solidFill>
                  <a:srgbClr val="0070C0"/>
                </a:solidFill>
              </a:rPr>
              <a:t>2–3 yılda bir </a:t>
            </a:r>
            <a:r>
              <a:rPr lang="tr-TR" dirty="0"/>
              <a:t>yenilenmelidir. </a:t>
            </a:r>
          </a:p>
          <a:p>
            <a:pPr marL="0" indent="0">
              <a:buNone/>
            </a:pPr>
            <a:r>
              <a:rPr lang="tr-TR" b="1" dirty="0"/>
              <a:t>• </a:t>
            </a:r>
            <a:r>
              <a:rPr lang="tr-TR" dirty="0"/>
              <a:t>Hastalığa yakalanmış meyveler ile çiçek sapı ve </a:t>
            </a:r>
            <a:r>
              <a:rPr lang="tr-TR" dirty="0" smtClean="0"/>
              <a:t>yapraklar</a:t>
            </a:r>
          </a:p>
          <a:p>
            <a:pPr marL="0" indent="0">
              <a:buNone/>
            </a:pPr>
            <a:r>
              <a:rPr lang="tr-TR" dirty="0"/>
              <a:t> </a:t>
            </a:r>
            <a:r>
              <a:rPr lang="tr-TR" dirty="0" smtClean="0"/>
              <a:t>  hasattan sonra </a:t>
            </a:r>
            <a:r>
              <a:rPr lang="tr-TR" dirty="0"/>
              <a:t>dipten kesilerek tarladan uzaklaştırılmalıdır. </a:t>
            </a:r>
          </a:p>
          <a:p>
            <a:pPr marL="0" indent="0">
              <a:buNone/>
            </a:pPr>
            <a:r>
              <a:rPr lang="tr-TR" b="1" dirty="0"/>
              <a:t>• </a:t>
            </a:r>
            <a:r>
              <a:rPr lang="tr-TR" dirty="0"/>
              <a:t>Yabancı otlar temizlenmelidir. </a:t>
            </a:r>
          </a:p>
          <a:p>
            <a:pPr marL="0" indent="0">
              <a:buNone/>
            </a:pPr>
            <a:r>
              <a:rPr lang="tr-TR" b="1" dirty="0"/>
              <a:t>• </a:t>
            </a:r>
            <a:r>
              <a:rPr lang="tr-TR" dirty="0"/>
              <a:t>Aşırı </a:t>
            </a:r>
            <a:r>
              <a:rPr lang="tr-TR" dirty="0" err="1"/>
              <a:t>vejetatif</a:t>
            </a:r>
            <a:r>
              <a:rPr lang="tr-TR" dirty="0"/>
              <a:t> gelişmeyi, teşvik eden gübrelemeden kaçılmalıdır. </a:t>
            </a:r>
          </a:p>
        </p:txBody>
      </p:sp>
    </p:spTree>
    <p:extLst>
      <p:ext uri="{BB962C8B-B14F-4D97-AF65-F5344CB8AC3E}">
        <p14:creationId xmlns:p14="http://schemas.microsoft.com/office/powerpoint/2010/main" val="24914065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Kimyasal Önlemler </a:t>
            </a:r>
            <a:endParaRPr lang="tr-TR" dirty="0"/>
          </a:p>
        </p:txBody>
      </p:sp>
      <p:sp>
        <p:nvSpPr>
          <p:cNvPr id="3" name="İçerik Yer Tutucusu 2"/>
          <p:cNvSpPr>
            <a:spLocks noGrp="1"/>
          </p:cNvSpPr>
          <p:nvPr>
            <p:ph idx="1"/>
          </p:nvPr>
        </p:nvSpPr>
        <p:spPr/>
        <p:txBody>
          <a:bodyPr/>
          <a:lstStyle/>
          <a:p>
            <a:endParaRPr lang="tr-TR" dirty="0"/>
          </a:p>
          <a:p>
            <a:pPr marL="0" indent="0">
              <a:buNone/>
            </a:pPr>
            <a:r>
              <a:rPr lang="tr-TR" b="1" dirty="0" smtClean="0"/>
              <a:t>1</a:t>
            </a:r>
            <a:r>
              <a:rPr lang="tr-TR" b="1" dirty="0"/>
              <a:t>. ilaçlama: </a:t>
            </a:r>
            <a:r>
              <a:rPr lang="tr-TR" dirty="0"/>
              <a:t>İlk çiçeklerin </a:t>
            </a:r>
            <a:r>
              <a:rPr lang="tr-TR" dirty="0">
                <a:solidFill>
                  <a:srgbClr val="0070C0"/>
                </a:solidFill>
              </a:rPr>
              <a:t>%10’u açınca</a:t>
            </a:r>
            <a:r>
              <a:rPr lang="tr-TR" dirty="0"/>
              <a:t>, </a:t>
            </a:r>
          </a:p>
          <a:p>
            <a:pPr marL="0" indent="0">
              <a:buNone/>
            </a:pPr>
            <a:r>
              <a:rPr lang="tr-TR" b="1" dirty="0" smtClean="0"/>
              <a:t>2</a:t>
            </a:r>
            <a:r>
              <a:rPr lang="tr-TR" b="1" dirty="0"/>
              <a:t>. ilaçlama: </a:t>
            </a:r>
            <a:r>
              <a:rPr lang="tr-TR" dirty="0"/>
              <a:t>Çiçeklerin </a:t>
            </a:r>
            <a:r>
              <a:rPr lang="tr-TR" dirty="0">
                <a:solidFill>
                  <a:srgbClr val="0070C0"/>
                </a:solidFill>
              </a:rPr>
              <a:t>%50’si açınca</a:t>
            </a:r>
            <a:r>
              <a:rPr lang="tr-TR" dirty="0"/>
              <a:t>, </a:t>
            </a:r>
          </a:p>
          <a:p>
            <a:pPr marL="0" indent="0">
              <a:buNone/>
            </a:pPr>
            <a:r>
              <a:rPr lang="tr-TR" b="1" dirty="0"/>
              <a:t>3. ilaçlama: </a:t>
            </a:r>
            <a:r>
              <a:rPr lang="tr-TR" dirty="0">
                <a:solidFill>
                  <a:srgbClr val="0070C0"/>
                </a:solidFill>
              </a:rPr>
              <a:t>İlk yeşil meyvelerin </a:t>
            </a:r>
            <a:r>
              <a:rPr lang="tr-TR" dirty="0" smtClean="0">
                <a:solidFill>
                  <a:srgbClr val="0070C0"/>
                </a:solidFill>
              </a:rPr>
              <a:t>görüldüğü</a:t>
            </a:r>
          </a:p>
          <a:p>
            <a:pPr marL="0" indent="0">
              <a:buNone/>
            </a:pPr>
            <a:r>
              <a:rPr lang="tr-TR" dirty="0"/>
              <a:t> </a:t>
            </a:r>
            <a:r>
              <a:rPr lang="tr-TR" dirty="0" smtClean="0"/>
              <a:t>                                     </a:t>
            </a:r>
            <a:r>
              <a:rPr lang="tr-TR" dirty="0"/>
              <a:t>dönemde yapılmalıdır. </a:t>
            </a:r>
          </a:p>
        </p:txBody>
      </p:sp>
    </p:spTree>
    <p:extLst>
      <p:ext uri="{BB962C8B-B14F-4D97-AF65-F5344CB8AC3E}">
        <p14:creationId xmlns:p14="http://schemas.microsoft.com/office/powerpoint/2010/main" val="153199529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0528" y="332656"/>
            <a:ext cx="9324528" cy="1080120"/>
          </a:xfrm>
        </p:spPr>
        <p:txBody>
          <a:bodyPr>
            <a:normAutofit/>
          </a:bodyPr>
          <a:lstStyle/>
          <a:p>
            <a:r>
              <a:rPr lang="tr-TR" sz="2800" b="1" dirty="0" smtClean="0">
                <a:solidFill>
                  <a:srgbClr val="292934"/>
                </a:solidFill>
              </a:rPr>
              <a:t>  Kimyasal </a:t>
            </a:r>
            <a:r>
              <a:rPr lang="tr-TR" sz="2800" b="1" dirty="0">
                <a:solidFill>
                  <a:srgbClr val="292934"/>
                </a:solidFill>
              </a:rPr>
              <a:t>Mücadelede Kullanılacak İlaçlar ve Dozları </a:t>
            </a:r>
            <a:endParaRPr lang="tr-TR" sz="2800" dirty="0">
              <a:solidFill>
                <a:srgbClr val="292934"/>
              </a:solidFill>
            </a:endParaRPr>
          </a:p>
        </p:txBody>
      </p:sp>
      <p:sp>
        <p:nvSpPr>
          <p:cNvPr id="3" name="İçerik Yer Tutucusu 2"/>
          <p:cNvSpPr>
            <a:spLocks noGrp="1"/>
          </p:cNvSpPr>
          <p:nvPr>
            <p:ph idx="1"/>
          </p:nvPr>
        </p:nvSpPr>
        <p:spPr>
          <a:xfrm>
            <a:off x="107504" y="1600200"/>
            <a:ext cx="8856984" cy="4525963"/>
          </a:xfrm>
        </p:spPr>
        <p:txBody>
          <a:bodyPr>
            <a:normAutofit/>
          </a:bodyPr>
          <a:lstStyle/>
          <a:p>
            <a:pPr marL="0" indent="0">
              <a:buNone/>
            </a:pPr>
            <a:r>
              <a:rPr lang="tr-TR" dirty="0" err="1" smtClean="0"/>
              <a:t>Fenhexamid</a:t>
            </a:r>
            <a:r>
              <a:rPr lang="tr-TR" dirty="0" smtClean="0"/>
              <a:t> </a:t>
            </a:r>
            <a:r>
              <a:rPr lang="tr-TR" dirty="0"/>
              <a:t>500 g/l 	SC 	100 ml 	3 </a:t>
            </a:r>
            <a:endParaRPr lang="tr-TR" dirty="0" smtClean="0"/>
          </a:p>
          <a:p>
            <a:pPr marL="0" indent="0">
              <a:buNone/>
            </a:pPr>
            <a:r>
              <a:rPr lang="tr-TR" dirty="0"/>
              <a:t>	</a:t>
            </a:r>
            <a:r>
              <a:rPr lang="tr-TR" dirty="0" smtClean="0"/>
              <a:t>                                    </a:t>
            </a:r>
            <a:r>
              <a:rPr lang="tr-TR" dirty="0" err="1" smtClean="0">
                <a:solidFill>
                  <a:srgbClr val="0070C0"/>
                </a:solidFill>
              </a:rPr>
              <a:t>Teldor</a:t>
            </a:r>
            <a:r>
              <a:rPr lang="tr-TR" dirty="0" smtClean="0">
                <a:solidFill>
                  <a:srgbClr val="0070C0"/>
                </a:solidFill>
              </a:rPr>
              <a:t> </a:t>
            </a:r>
            <a:r>
              <a:rPr lang="tr-TR" dirty="0" smtClean="0"/>
              <a:t>SC- Bayer -2000</a:t>
            </a:r>
            <a:endParaRPr lang="tr-TR" dirty="0"/>
          </a:p>
          <a:p>
            <a:pPr marL="0" indent="0">
              <a:buNone/>
            </a:pPr>
            <a:r>
              <a:rPr lang="it-IT" dirty="0" smtClean="0"/>
              <a:t>Cyprodinil+Fludioxonil</a:t>
            </a:r>
            <a:r>
              <a:rPr lang="it-IT" dirty="0"/>
              <a:t>(%37.5+%25) 	WG 	60 g 	</a:t>
            </a:r>
            <a:r>
              <a:rPr lang="it-IT" dirty="0" smtClean="0"/>
              <a:t>7</a:t>
            </a:r>
            <a:endParaRPr lang="tr-TR" dirty="0" smtClean="0"/>
          </a:p>
          <a:p>
            <a:pPr marL="0" indent="0">
              <a:buNone/>
            </a:pPr>
            <a:r>
              <a:rPr lang="tr-TR" dirty="0"/>
              <a:t> </a:t>
            </a:r>
            <a:r>
              <a:rPr lang="tr-TR" dirty="0" smtClean="0"/>
              <a:t>                                                                </a:t>
            </a:r>
            <a:r>
              <a:rPr lang="tr-TR" dirty="0" smtClean="0">
                <a:solidFill>
                  <a:srgbClr val="0070C0"/>
                </a:solidFill>
              </a:rPr>
              <a:t>Switch</a:t>
            </a:r>
            <a:r>
              <a:rPr lang="tr-TR" dirty="0" smtClean="0"/>
              <a:t> 62.5 WG</a:t>
            </a:r>
          </a:p>
          <a:p>
            <a:pPr marL="0" indent="0">
              <a:buNone/>
            </a:pPr>
            <a:r>
              <a:rPr lang="tr-TR" dirty="0" err="1" smtClean="0"/>
              <a:t>Folpet</a:t>
            </a:r>
            <a:r>
              <a:rPr lang="tr-TR" dirty="0" smtClean="0"/>
              <a:t> </a:t>
            </a:r>
            <a:r>
              <a:rPr lang="tr-TR" dirty="0"/>
              <a:t>% 80 </a:t>
            </a:r>
            <a:r>
              <a:rPr lang="tr-TR" dirty="0" smtClean="0"/>
              <a:t>WG </a:t>
            </a:r>
            <a:r>
              <a:rPr lang="tr-TR" dirty="0"/>
              <a:t>	</a:t>
            </a:r>
            <a:r>
              <a:rPr lang="tr-TR" dirty="0" smtClean="0"/>
              <a:t>  </a:t>
            </a:r>
            <a:r>
              <a:rPr lang="tr-TR" dirty="0"/>
              <a:t>	125 g 	7 	</a:t>
            </a:r>
          </a:p>
          <a:p>
            <a:pPr marL="0" indent="0">
              <a:buNone/>
            </a:pPr>
            <a:r>
              <a:rPr lang="tr-TR" dirty="0" smtClean="0"/>
              <a:t>                                                        </a:t>
            </a:r>
            <a:r>
              <a:rPr lang="tr-TR" dirty="0" err="1" smtClean="0">
                <a:solidFill>
                  <a:srgbClr val="0070C0"/>
                </a:solidFill>
              </a:rPr>
              <a:t>Polistar</a:t>
            </a:r>
            <a:r>
              <a:rPr lang="tr-TR" dirty="0" smtClean="0"/>
              <a:t>- Safa-2005</a:t>
            </a:r>
          </a:p>
          <a:p>
            <a:pPr marL="0" indent="0">
              <a:buNone/>
            </a:pPr>
            <a:r>
              <a:rPr lang="tr-TR" dirty="0"/>
              <a:t> </a:t>
            </a:r>
            <a:r>
              <a:rPr lang="tr-TR" dirty="0" err="1"/>
              <a:t>Pyroclostrobin</a:t>
            </a:r>
            <a:r>
              <a:rPr lang="tr-TR" dirty="0"/>
              <a:t> </a:t>
            </a:r>
            <a:r>
              <a:rPr lang="tr-TR" dirty="0" smtClean="0"/>
              <a:t>+</a:t>
            </a:r>
            <a:r>
              <a:rPr lang="tr-TR" dirty="0" err="1" smtClean="0"/>
              <a:t>Boscalid</a:t>
            </a:r>
            <a:r>
              <a:rPr lang="tr-TR" dirty="0" smtClean="0"/>
              <a:t>  %6.7+26.7  WG 150 g </a:t>
            </a:r>
            <a:r>
              <a:rPr lang="tr-TR" dirty="0"/>
              <a:t>	</a:t>
            </a:r>
            <a:r>
              <a:rPr lang="tr-TR" dirty="0" smtClean="0"/>
              <a:t>3</a:t>
            </a:r>
          </a:p>
          <a:p>
            <a:pPr marL="0" indent="0">
              <a:buNone/>
            </a:pPr>
            <a:r>
              <a:rPr lang="tr-TR" dirty="0"/>
              <a:t> </a:t>
            </a:r>
            <a:r>
              <a:rPr lang="tr-TR" dirty="0" smtClean="0"/>
              <a:t>                                                       </a:t>
            </a:r>
            <a:r>
              <a:rPr lang="tr-TR" dirty="0" err="1" smtClean="0">
                <a:solidFill>
                  <a:srgbClr val="0070C0"/>
                </a:solidFill>
              </a:rPr>
              <a:t>Signum</a:t>
            </a:r>
            <a:r>
              <a:rPr lang="tr-TR" dirty="0" smtClean="0"/>
              <a:t> WG - </a:t>
            </a:r>
            <a:r>
              <a:rPr lang="tr-TR" dirty="0" err="1" smtClean="0"/>
              <a:t>Basf</a:t>
            </a:r>
            <a:r>
              <a:rPr lang="tr-TR" dirty="0"/>
              <a:t>	</a:t>
            </a:r>
          </a:p>
          <a:p>
            <a:pPr marL="0" indent="0">
              <a:buNone/>
            </a:pPr>
            <a:endParaRPr lang="tr-TR" dirty="0"/>
          </a:p>
        </p:txBody>
      </p:sp>
    </p:spTree>
    <p:extLst>
      <p:ext uri="{BB962C8B-B14F-4D97-AF65-F5344CB8AC3E}">
        <p14:creationId xmlns:p14="http://schemas.microsoft.com/office/powerpoint/2010/main" val="215227552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990600"/>
          </a:xfrm>
        </p:spPr>
        <p:txBody>
          <a:bodyPr>
            <a:noAutofit/>
          </a:bodyPr>
          <a:lstStyle/>
          <a:p>
            <a:r>
              <a:rPr lang="tr-TR" sz="3200" b="1" dirty="0" smtClean="0">
                <a:solidFill>
                  <a:srgbClr val="292934"/>
                </a:solidFill>
              </a:rPr>
              <a:t/>
            </a:r>
            <a:br>
              <a:rPr lang="tr-TR" sz="3200" b="1" dirty="0" smtClean="0">
                <a:solidFill>
                  <a:srgbClr val="292934"/>
                </a:solidFill>
              </a:rPr>
            </a:br>
            <a:r>
              <a:rPr lang="tr-TR" sz="3200" b="1" dirty="0" smtClean="0">
                <a:solidFill>
                  <a:srgbClr val="292934"/>
                </a:solidFill>
              </a:rPr>
              <a:t>5.6</a:t>
            </a:r>
            <a:r>
              <a:rPr lang="tr-TR" sz="3200" b="1" dirty="0">
                <a:solidFill>
                  <a:srgbClr val="292934"/>
                </a:solidFill>
              </a:rPr>
              <a:t>. Çilekte </a:t>
            </a:r>
            <a:r>
              <a:rPr lang="tr-TR" sz="3200" b="1" dirty="0" smtClean="0">
                <a:solidFill>
                  <a:srgbClr val="292934"/>
                </a:solidFill>
              </a:rPr>
              <a:t>Külleme</a:t>
            </a:r>
            <a:br>
              <a:rPr lang="tr-TR" sz="3200" b="1" dirty="0" smtClean="0">
                <a:solidFill>
                  <a:srgbClr val="292934"/>
                </a:solidFill>
              </a:rPr>
            </a:br>
            <a:r>
              <a:rPr lang="tr-TR" sz="2800" i="1" dirty="0" smtClean="0">
                <a:solidFill>
                  <a:srgbClr val="292934"/>
                </a:solidFill>
              </a:rPr>
              <a:t>(</a:t>
            </a:r>
            <a:r>
              <a:rPr lang="tr-TR" sz="2800" i="1" dirty="0" err="1">
                <a:solidFill>
                  <a:srgbClr val="292934"/>
                </a:solidFill>
              </a:rPr>
              <a:t>Sphaerotheca</a:t>
            </a:r>
            <a:r>
              <a:rPr lang="tr-TR" sz="2800" i="1" dirty="0">
                <a:solidFill>
                  <a:srgbClr val="292934"/>
                </a:solidFill>
              </a:rPr>
              <a:t> </a:t>
            </a:r>
            <a:r>
              <a:rPr lang="tr-TR" sz="2800" i="1" dirty="0" err="1">
                <a:solidFill>
                  <a:srgbClr val="292934"/>
                </a:solidFill>
              </a:rPr>
              <a:t>macularis</a:t>
            </a:r>
            <a:r>
              <a:rPr lang="tr-TR" sz="2800" i="1" dirty="0">
                <a:solidFill>
                  <a:srgbClr val="292934"/>
                </a:solidFill>
              </a:rPr>
              <a:t> </a:t>
            </a:r>
            <a:r>
              <a:rPr lang="tr-TR" sz="2800" i="1" dirty="0" err="1">
                <a:solidFill>
                  <a:srgbClr val="292934"/>
                </a:solidFill>
              </a:rPr>
              <a:t>fsp</a:t>
            </a:r>
            <a:r>
              <a:rPr lang="tr-TR" sz="2800" i="1" dirty="0">
                <a:solidFill>
                  <a:srgbClr val="292934"/>
                </a:solidFill>
              </a:rPr>
              <a:t>. </a:t>
            </a:r>
            <a:r>
              <a:rPr lang="tr-TR" sz="2800" i="1" dirty="0" err="1">
                <a:solidFill>
                  <a:srgbClr val="292934"/>
                </a:solidFill>
              </a:rPr>
              <a:t>fragariae</a:t>
            </a:r>
            <a:r>
              <a:rPr lang="tr-TR" sz="2800" i="1" dirty="0">
                <a:solidFill>
                  <a:srgbClr val="292934"/>
                </a:solidFill>
              </a:rPr>
              <a:t>) </a:t>
            </a:r>
            <a:r>
              <a:rPr lang="tr-TR" sz="2800" b="1" dirty="0">
                <a:solidFill>
                  <a:srgbClr val="292934"/>
                </a:solidFill>
              </a:rPr>
              <a:t/>
            </a:r>
            <a:br>
              <a:rPr lang="tr-TR" sz="2800" b="1" dirty="0">
                <a:solidFill>
                  <a:srgbClr val="292934"/>
                </a:solidFill>
              </a:rPr>
            </a:br>
            <a:endParaRPr lang="tr-TR" sz="2800" b="1" dirty="0">
              <a:solidFill>
                <a:srgbClr val="292934"/>
              </a:solidFill>
            </a:endParaRPr>
          </a:p>
        </p:txBody>
      </p:sp>
      <p:sp>
        <p:nvSpPr>
          <p:cNvPr id="7" name="Başlık 1"/>
          <p:cNvSpPr txBox="1">
            <a:spLocks/>
          </p:cNvSpPr>
          <p:nvPr/>
        </p:nvSpPr>
        <p:spPr>
          <a:xfrm>
            <a:off x="457200" y="1340768"/>
            <a:ext cx="8229600" cy="47126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8" name="İçerik Yer Tutucusu 2"/>
          <p:cNvSpPr>
            <a:spLocks noGrp="1"/>
          </p:cNvSpPr>
          <p:nvPr>
            <p:ph idx="1"/>
          </p:nvPr>
        </p:nvSpPr>
        <p:spPr>
          <a:xfrm>
            <a:off x="457200" y="1556792"/>
            <a:ext cx="8229600" cy="4876800"/>
          </a:xfrm>
        </p:spPr>
        <p:txBody>
          <a:bodyPr>
            <a:noAutofit/>
          </a:bodyPr>
          <a:lstStyle/>
          <a:p>
            <a:endParaRPr lang="tr-TR" sz="500" dirty="0"/>
          </a:p>
          <a:p>
            <a:pPr marL="0" indent="0">
              <a:buNone/>
            </a:pPr>
            <a:r>
              <a:rPr lang="tr-TR" sz="2000" b="1" dirty="0" smtClean="0"/>
              <a:t>• </a:t>
            </a:r>
            <a:r>
              <a:rPr lang="tr-TR" sz="2000" dirty="0"/>
              <a:t>Hastalık, çileklerde yaprak sapları, çiçek demetleri, çiçekler ve </a:t>
            </a:r>
            <a:r>
              <a:rPr lang="tr-TR" sz="2000" dirty="0" smtClean="0"/>
              <a:t>meyvelerde </a:t>
            </a:r>
            <a:r>
              <a:rPr lang="tr-TR" sz="2000" dirty="0"/>
              <a:t>zararlara yol açar</a:t>
            </a:r>
            <a:r>
              <a:rPr lang="tr-TR" sz="2000" dirty="0" smtClean="0"/>
              <a:t>. </a:t>
            </a:r>
          </a:p>
          <a:p>
            <a:pPr marL="0" indent="0">
              <a:buNone/>
            </a:pPr>
            <a:endParaRPr lang="tr-TR" sz="2000" dirty="0"/>
          </a:p>
          <a:p>
            <a:pPr marL="0" indent="0">
              <a:buNone/>
            </a:pPr>
            <a:r>
              <a:rPr lang="tr-TR" sz="2000" b="1" dirty="0"/>
              <a:t>• </a:t>
            </a:r>
            <a:r>
              <a:rPr lang="tr-TR" sz="2000" dirty="0">
                <a:solidFill>
                  <a:srgbClr val="0070C0"/>
                </a:solidFill>
              </a:rPr>
              <a:t>Küllemenin yaprak belirtileri çok tipiktir</a:t>
            </a:r>
            <a:r>
              <a:rPr lang="tr-TR" sz="2000" dirty="0"/>
              <a:t>. Duyarlı çeşitlerde </a:t>
            </a:r>
            <a:r>
              <a:rPr lang="tr-TR" sz="2000" dirty="0" smtClean="0"/>
              <a:t>yaprakların </a:t>
            </a:r>
            <a:r>
              <a:rPr lang="tr-TR" sz="2000" dirty="0">
                <a:solidFill>
                  <a:srgbClr val="0070C0"/>
                </a:solidFill>
              </a:rPr>
              <a:t>alt yüzeyinde beyaz lekeler </a:t>
            </a:r>
            <a:r>
              <a:rPr lang="tr-TR" sz="2000" dirty="0"/>
              <a:t>şeklinde gelişir, meydana gelen </a:t>
            </a:r>
            <a:r>
              <a:rPr lang="tr-TR" sz="2000" dirty="0" smtClean="0"/>
              <a:t>lekeler </a:t>
            </a:r>
            <a:r>
              <a:rPr lang="tr-TR" sz="2000" dirty="0"/>
              <a:t>zamanla birleşir ve </a:t>
            </a:r>
            <a:r>
              <a:rPr lang="tr-TR" sz="2000" dirty="0">
                <a:solidFill>
                  <a:srgbClr val="0070C0"/>
                </a:solidFill>
              </a:rPr>
              <a:t>yaprak kenarları yukarı doğru kıvrılır. </a:t>
            </a:r>
          </a:p>
          <a:p>
            <a:pPr marL="0" indent="0">
              <a:buNone/>
            </a:pPr>
            <a:endParaRPr lang="tr-TR" sz="2000" b="1" dirty="0" smtClean="0"/>
          </a:p>
          <a:p>
            <a:pPr marL="0" indent="0">
              <a:buNone/>
            </a:pPr>
            <a:r>
              <a:rPr lang="tr-TR" sz="2000" b="1" dirty="0" smtClean="0"/>
              <a:t>• </a:t>
            </a:r>
            <a:r>
              <a:rPr lang="tr-TR" sz="2000" dirty="0"/>
              <a:t>Hastalıklı yaprakların alt yüzeyinde kuru, morumsu ya </a:t>
            </a:r>
            <a:r>
              <a:rPr lang="tr-TR" sz="2000" dirty="0" smtClean="0"/>
              <a:t>da </a:t>
            </a:r>
            <a:r>
              <a:rPr lang="tr-TR" sz="2000" dirty="0"/>
              <a:t>kahverengimsi lekeler gelişir, yaprak üst yüzeyinde ise kırmızı </a:t>
            </a:r>
            <a:r>
              <a:rPr lang="tr-TR" sz="2000" dirty="0" smtClean="0"/>
              <a:t>renk </a:t>
            </a:r>
            <a:r>
              <a:rPr lang="tr-TR" sz="2000" dirty="0"/>
              <a:t>değişimi görülür. </a:t>
            </a:r>
          </a:p>
          <a:p>
            <a:pPr marL="0" indent="0">
              <a:buNone/>
            </a:pPr>
            <a:endParaRPr lang="tr-TR" sz="2000" b="1" dirty="0" smtClean="0"/>
          </a:p>
          <a:p>
            <a:pPr marL="0" indent="0">
              <a:buNone/>
            </a:pPr>
            <a:r>
              <a:rPr lang="tr-TR" sz="2000" b="1" dirty="0" smtClean="0"/>
              <a:t>• </a:t>
            </a:r>
            <a:r>
              <a:rPr lang="tr-TR" sz="2000" dirty="0"/>
              <a:t>Tüm gelişme dönemlerinde çiçekler ve meyveler hastalığa duyarlıdır</a:t>
            </a:r>
            <a:r>
              <a:rPr lang="tr-TR" sz="2000" dirty="0" smtClean="0"/>
              <a:t>. </a:t>
            </a:r>
            <a:r>
              <a:rPr lang="tr-TR" sz="2000" dirty="0"/>
              <a:t>Hastalıklı çiçekler, </a:t>
            </a:r>
            <a:r>
              <a:rPr lang="tr-TR" sz="2000" dirty="0">
                <a:solidFill>
                  <a:srgbClr val="0070C0"/>
                </a:solidFill>
              </a:rPr>
              <a:t>beyaz külleme sporları ile kaplanır</a:t>
            </a:r>
            <a:r>
              <a:rPr lang="tr-TR" sz="2000" dirty="0"/>
              <a:t>, şekil bozuklukları olur ve ölürler. </a:t>
            </a:r>
          </a:p>
          <a:p>
            <a:pPr marL="0" indent="0">
              <a:buNone/>
            </a:pPr>
            <a:r>
              <a:rPr lang="tr-TR" sz="2000" b="1" dirty="0"/>
              <a:t>• </a:t>
            </a:r>
            <a:r>
              <a:rPr lang="tr-TR" sz="2000" dirty="0"/>
              <a:t>Enfeksiyona bağlı olarak </a:t>
            </a:r>
            <a:r>
              <a:rPr lang="tr-TR" sz="2000" dirty="0">
                <a:solidFill>
                  <a:srgbClr val="0070C0"/>
                </a:solidFill>
              </a:rPr>
              <a:t>polen üretimi </a:t>
            </a:r>
            <a:r>
              <a:rPr lang="tr-TR" sz="2000" dirty="0" smtClean="0">
                <a:solidFill>
                  <a:srgbClr val="0070C0"/>
                </a:solidFill>
              </a:rPr>
              <a:t>azalır</a:t>
            </a:r>
            <a:r>
              <a:rPr lang="tr-TR" sz="2000" dirty="0">
                <a:solidFill>
                  <a:srgbClr val="0070C0"/>
                </a:solidFill>
              </a:rPr>
              <a:t>, meyve tutumu az olur. </a:t>
            </a:r>
          </a:p>
        </p:txBody>
      </p:sp>
    </p:spTree>
    <p:extLst>
      <p:ext uri="{BB962C8B-B14F-4D97-AF65-F5344CB8AC3E}">
        <p14:creationId xmlns:p14="http://schemas.microsoft.com/office/powerpoint/2010/main" val="38429065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25000" lnSpcReduction="20000"/>
          </a:bodyPr>
          <a:lstStyle/>
          <a:p>
            <a:endParaRPr lang="tr-TR" dirty="0"/>
          </a:p>
          <a:p>
            <a:pPr marL="0" indent="0">
              <a:buNone/>
            </a:pPr>
            <a:r>
              <a:rPr lang="tr-TR" sz="9600" b="1" dirty="0"/>
              <a:t>• </a:t>
            </a:r>
            <a:r>
              <a:rPr lang="tr-TR" sz="9600" dirty="0"/>
              <a:t>Etmen </a:t>
            </a:r>
            <a:r>
              <a:rPr lang="tr-TR" sz="9600" dirty="0">
                <a:solidFill>
                  <a:srgbClr val="0070C0"/>
                </a:solidFill>
              </a:rPr>
              <a:t>meyve yüzeyinde beyaz bir tabaka </a:t>
            </a:r>
            <a:r>
              <a:rPr lang="tr-TR" sz="9600" dirty="0"/>
              <a:t>oluşturabilir. </a:t>
            </a:r>
            <a:r>
              <a:rPr lang="tr-TR" sz="9600" dirty="0">
                <a:solidFill>
                  <a:srgbClr val="0070C0"/>
                </a:solidFill>
              </a:rPr>
              <a:t>Meyveler sertleşir ve olgunlaşma normal değildir. </a:t>
            </a:r>
          </a:p>
          <a:p>
            <a:pPr marL="0" indent="0">
              <a:buNone/>
            </a:pPr>
            <a:r>
              <a:rPr lang="tr-TR" sz="9600" b="1" dirty="0"/>
              <a:t>• </a:t>
            </a:r>
            <a:r>
              <a:rPr lang="tr-TR" sz="9600" dirty="0"/>
              <a:t>Yaprakların hastalanmaları sonucunda yapraklar </a:t>
            </a:r>
            <a:r>
              <a:rPr lang="tr-TR" sz="9600" dirty="0" err="1"/>
              <a:t>zararlanır</a:t>
            </a:r>
            <a:r>
              <a:rPr lang="tr-TR" sz="9600" dirty="0"/>
              <a:t>. Etmenin </a:t>
            </a:r>
            <a:r>
              <a:rPr lang="tr-TR" sz="9600" dirty="0">
                <a:solidFill>
                  <a:srgbClr val="0070C0"/>
                </a:solidFill>
              </a:rPr>
              <a:t>yaprak yüzeyinde beyaz bir tabaka oluşturması </a:t>
            </a:r>
            <a:r>
              <a:rPr lang="tr-TR" sz="9600" dirty="0"/>
              <a:t>nedeniyle yaşamsal faaliyeti azalır, lekeler meydana gelir ve ileri aşamada yaprak dökümleri görülebilir. </a:t>
            </a:r>
          </a:p>
          <a:p>
            <a:pPr marL="0" indent="0">
              <a:buNone/>
            </a:pPr>
            <a:r>
              <a:rPr lang="tr-TR" sz="9600" b="1" dirty="0"/>
              <a:t>• </a:t>
            </a:r>
            <a:r>
              <a:rPr lang="tr-TR" sz="9600" dirty="0"/>
              <a:t>Şiddetli hastalıklarda verim üzerindeki etkisi önemli boyutlardadır. Ürün kayıplarına yaprak ve meyve hastalıkları yol açmaktadır. </a:t>
            </a:r>
          </a:p>
          <a:p>
            <a:pPr marL="0" indent="0">
              <a:buNone/>
            </a:pPr>
            <a:r>
              <a:rPr lang="tr-TR" sz="9600" b="1" dirty="0"/>
              <a:t>• </a:t>
            </a:r>
            <a:r>
              <a:rPr lang="tr-TR" sz="9600" dirty="0">
                <a:solidFill>
                  <a:srgbClr val="0070C0"/>
                </a:solidFill>
              </a:rPr>
              <a:t>Hastalıklı meyvelerin raf ömrü kısalmakta</a:t>
            </a:r>
            <a:r>
              <a:rPr lang="tr-TR" sz="9600" dirty="0"/>
              <a:t>, kaliteleri azalmakta, kısa sürede kurumaktadırlar. </a:t>
            </a:r>
          </a:p>
          <a:p>
            <a:pPr marL="0" indent="0">
              <a:buNone/>
            </a:pPr>
            <a:r>
              <a:rPr lang="tr-TR" sz="9600" b="1" dirty="0"/>
              <a:t>• </a:t>
            </a:r>
            <a:r>
              <a:rPr lang="tr-TR" sz="9600" dirty="0"/>
              <a:t>Ülkemizde çilek üretilen tüm alanlarda rastlanmaktadır. </a:t>
            </a:r>
            <a:endParaRPr lang="tr-TR" sz="9600" dirty="0" smtClean="0"/>
          </a:p>
          <a:p>
            <a:pPr marL="0" indent="0">
              <a:buNone/>
            </a:pPr>
            <a:r>
              <a:rPr lang="tr-TR" sz="9600" b="1" dirty="0" smtClean="0"/>
              <a:t>Hastalığın </a:t>
            </a:r>
            <a:r>
              <a:rPr lang="tr-TR" sz="9600" b="1" dirty="0"/>
              <a:t>Görüldüğü Bitkiler </a:t>
            </a:r>
            <a:r>
              <a:rPr lang="tr-TR" sz="9600" b="1" dirty="0" smtClean="0"/>
              <a:t>: </a:t>
            </a:r>
            <a:r>
              <a:rPr lang="tr-TR" sz="9600" dirty="0"/>
              <a:t>Yabani ve kültüre alınan tüm çilek </a:t>
            </a:r>
            <a:r>
              <a:rPr lang="tr-TR" sz="9600" dirty="0" smtClean="0"/>
              <a:t>çeşitleri</a:t>
            </a:r>
            <a:endParaRPr lang="tr-TR" sz="9600" dirty="0"/>
          </a:p>
        </p:txBody>
      </p:sp>
    </p:spTree>
    <p:extLst>
      <p:ext uri="{BB962C8B-B14F-4D97-AF65-F5344CB8AC3E}">
        <p14:creationId xmlns:p14="http://schemas.microsoft.com/office/powerpoint/2010/main" val="18299195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Mücadele Yöntemleri</a:t>
            </a:r>
            <a:endParaRPr lang="tr-TR" dirty="0">
              <a:solidFill>
                <a:srgbClr val="0070C0"/>
              </a:solidFill>
            </a:endParaRPr>
          </a:p>
        </p:txBody>
      </p:sp>
      <p:sp>
        <p:nvSpPr>
          <p:cNvPr id="3" name="İçerik Yer Tutucusu 2"/>
          <p:cNvSpPr>
            <a:spLocks noGrp="1"/>
          </p:cNvSpPr>
          <p:nvPr>
            <p:ph idx="1"/>
          </p:nvPr>
        </p:nvSpPr>
        <p:spPr/>
        <p:txBody>
          <a:bodyPr>
            <a:normAutofit fontScale="77500" lnSpcReduction="20000"/>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b="1" dirty="0"/>
              <a:t>• </a:t>
            </a:r>
            <a:r>
              <a:rPr lang="tr-TR" dirty="0"/>
              <a:t>Sağlıklı üretim materyali kullanılmalıdır. </a:t>
            </a:r>
          </a:p>
          <a:p>
            <a:pPr marL="0" indent="0">
              <a:buNone/>
            </a:pPr>
            <a:r>
              <a:rPr lang="tr-TR" b="1" dirty="0"/>
              <a:t>• </a:t>
            </a:r>
            <a:r>
              <a:rPr lang="tr-TR" dirty="0"/>
              <a:t>Hasattan sonra hastalıklı bitki artıkları toplanarak yakılmalıdır. </a:t>
            </a:r>
          </a:p>
          <a:p>
            <a:pPr marL="0" indent="0">
              <a:buNone/>
            </a:pPr>
            <a:r>
              <a:rPr lang="tr-TR" b="1" dirty="0"/>
              <a:t>• </a:t>
            </a:r>
            <a:r>
              <a:rPr lang="tr-TR" dirty="0"/>
              <a:t>Aşırı sulama ve sık dikimden kaçınılmalıdır. </a:t>
            </a:r>
          </a:p>
          <a:p>
            <a:pPr marL="0" indent="0">
              <a:buNone/>
            </a:pPr>
            <a:r>
              <a:rPr lang="tr-TR" b="1" dirty="0">
                <a:solidFill>
                  <a:srgbClr val="FF0000"/>
                </a:solidFill>
              </a:rPr>
              <a:t>Kimyasal Mücadele </a:t>
            </a:r>
            <a:endParaRPr lang="tr-TR" dirty="0">
              <a:solidFill>
                <a:srgbClr val="FF0000"/>
              </a:solidFill>
            </a:endParaRPr>
          </a:p>
          <a:p>
            <a:pPr marL="0" indent="0">
              <a:buNone/>
            </a:pPr>
            <a:r>
              <a:rPr lang="tr-TR" b="1" dirty="0"/>
              <a:t>1. İlaçlama</a:t>
            </a:r>
            <a:r>
              <a:rPr lang="tr-TR" dirty="0"/>
              <a:t>: İlk hastalık belirtileri görüldüğünde ilaçlamaya başlanır. </a:t>
            </a:r>
          </a:p>
          <a:p>
            <a:pPr marL="0" indent="0">
              <a:buNone/>
            </a:pPr>
            <a:r>
              <a:rPr lang="tr-TR" b="1" dirty="0"/>
              <a:t>2. İlaçlama</a:t>
            </a:r>
            <a:r>
              <a:rPr lang="tr-TR" dirty="0"/>
              <a:t>: Kullanılan ilaçların etki süresi dikkate alınarak enfeksiyon koşulları sona erinceye kadar ilaçlamalara devam edilir. İlaçlama programlarında son uygulama ile hasat arasındaki süreye dikkat edilmelidir. </a:t>
            </a:r>
          </a:p>
          <a:p>
            <a:pPr marL="0" indent="0">
              <a:buNone/>
            </a:pPr>
            <a:r>
              <a:rPr lang="tr-TR" b="1" dirty="0" smtClean="0">
                <a:solidFill>
                  <a:srgbClr val="FF0000"/>
                </a:solidFill>
              </a:rPr>
              <a:t>Kimyasal </a:t>
            </a:r>
            <a:r>
              <a:rPr lang="tr-TR" b="1" dirty="0">
                <a:solidFill>
                  <a:srgbClr val="FF0000"/>
                </a:solidFill>
              </a:rPr>
              <a:t>Mücadelede Kullanılacak İlaçlar ve Dozları </a:t>
            </a:r>
            <a:endParaRPr lang="tr-TR" b="1" dirty="0" smtClean="0">
              <a:solidFill>
                <a:srgbClr val="FF0000"/>
              </a:solidFill>
            </a:endParaRPr>
          </a:p>
          <a:p>
            <a:pPr marL="0" indent="0">
              <a:buNone/>
            </a:pPr>
            <a:r>
              <a:rPr lang="fr-FR" dirty="0" err="1" smtClean="0"/>
              <a:t>Penconazole</a:t>
            </a:r>
            <a:r>
              <a:rPr lang="fr-FR" dirty="0" smtClean="0"/>
              <a:t> </a:t>
            </a:r>
            <a:r>
              <a:rPr lang="fr-FR" dirty="0"/>
              <a:t>100g/l 	EC 	50 ml 	</a:t>
            </a:r>
            <a:r>
              <a:rPr lang="tr-TR" dirty="0" smtClean="0"/>
              <a:t>              </a:t>
            </a:r>
            <a:r>
              <a:rPr lang="fr-FR" dirty="0" smtClean="0"/>
              <a:t>7 </a:t>
            </a:r>
            <a:r>
              <a:rPr lang="tr-TR" dirty="0" smtClean="0"/>
              <a:t>  </a:t>
            </a:r>
            <a:r>
              <a:rPr lang="tr-TR" dirty="0" err="1" smtClean="0">
                <a:solidFill>
                  <a:srgbClr val="0070C0"/>
                </a:solidFill>
              </a:rPr>
              <a:t>Topas</a:t>
            </a:r>
            <a:r>
              <a:rPr lang="tr-TR" dirty="0" smtClean="0"/>
              <a:t> -</a:t>
            </a:r>
            <a:r>
              <a:rPr lang="tr-TR" dirty="0" err="1" smtClean="0"/>
              <a:t>Syngentha</a:t>
            </a:r>
            <a:endParaRPr lang="fr-FR" dirty="0"/>
          </a:p>
          <a:p>
            <a:pPr marL="0" indent="0">
              <a:buNone/>
            </a:pPr>
            <a:r>
              <a:rPr lang="it-IT" dirty="0"/>
              <a:t>Bupirimate 250g/l 	EC 	100 </a:t>
            </a:r>
            <a:r>
              <a:rPr lang="it-IT" dirty="0" smtClean="0"/>
              <a:t>ml</a:t>
            </a:r>
            <a:r>
              <a:rPr lang="tr-TR" dirty="0" smtClean="0"/>
              <a:t>      </a:t>
            </a:r>
            <a:r>
              <a:rPr lang="it-IT" dirty="0" smtClean="0"/>
              <a:t> </a:t>
            </a:r>
            <a:r>
              <a:rPr lang="tr-TR" dirty="0" smtClean="0"/>
              <a:t>           </a:t>
            </a:r>
            <a:r>
              <a:rPr lang="it-IT" dirty="0" smtClean="0"/>
              <a:t>3</a:t>
            </a:r>
            <a:r>
              <a:rPr lang="tr-TR" dirty="0" smtClean="0"/>
              <a:t>   </a:t>
            </a:r>
            <a:r>
              <a:rPr lang="tr-TR" dirty="0" err="1" smtClean="0">
                <a:solidFill>
                  <a:srgbClr val="0070C0"/>
                </a:solidFill>
              </a:rPr>
              <a:t>Nimrod</a:t>
            </a:r>
            <a:r>
              <a:rPr lang="tr-TR" dirty="0" smtClean="0"/>
              <a:t>- </a:t>
            </a:r>
            <a:r>
              <a:rPr lang="tr-TR" dirty="0" err="1" smtClean="0"/>
              <a:t>Flogaz</a:t>
            </a:r>
            <a:r>
              <a:rPr lang="it-IT" dirty="0" smtClean="0"/>
              <a:t> </a:t>
            </a:r>
            <a:r>
              <a:rPr lang="it-IT" dirty="0"/>
              <a:t>	</a:t>
            </a:r>
          </a:p>
          <a:p>
            <a:pPr marL="0" indent="0">
              <a:buNone/>
            </a:pPr>
            <a:r>
              <a:rPr lang="tr-TR" dirty="0" err="1"/>
              <a:t>Tetraconazole</a:t>
            </a:r>
            <a:r>
              <a:rPr lang="tr-TR" dirty="0"/>
              <a:t> 100g/l 	EC 	50 ml 	</a:t>
            </a:r>
            <a:r>
              <a:rPr lang="tr-TR" dirty="0" smtClean="0"/>
              <a:t>              3  </a:t>
            </a:r>
            <a:r>
              <a:rPr lang="tr-TR" dirty="0" smtClean="0">
                <a:solidFill>
                  <a:srgbClr val="0070C0"/>
                </a:solidFill>
              </a:rPr>
              <a:t> </a:t>
            </a:r>
            <a:r>
              <a:rPr lang="tr-TR" dirty="0" err="1" smtClean="0">
                <a:solidFill>
                  <a:srgbClr val="0070C0"/>
                </a:solidFill>
              </a:rPr>
              <a:t>Domark</a:t>
            </a:r>
            <a:r>
              <a:rPr lang="tr-TR" dirty="0" smtClean="0">
                <a:solidFill>
                  <a:srgbClr val="0070C0"/>
                </a:solidFill>
              </a:rPr>
              <a:t> </a:t>
            </a:r>
            <a:r>
              <a:rPr lang="tr-TR" dirty="0" smtClean="0"/>
              <a:t>10 EC- </a:t>
            </a:r>
            <a:r>
              <a:rPr lang="tr-TR" dirty="0" err="1" smtClean="0"/>
              <a:t>Tancan</a:t>
            </a:r>
            <a:endParaRPr lang="tr-TR" dirty="0" smtClean="0"/>
          </a:p>
          <a:p>
            <a:pPr marL="0" indent="0">
              <a:buNone/>
            </a:pPr>
            <a:r>
              <a:rPr lang="tr-TR" dirty="0" smtClean="0"/>
              <a:t>                                                                                                                               2002                                                                                                                                 </a:t>
            </a:r>
            <a:r>
              <a:rPr lang="tr-TR" dirty="0"/>
              <a:t>	</a:t>
            </a:r>
          </a:p>
          <a:p>
            <a:pPr marL="0" indent="0">
              <a:buNone/>
            </a:pPr>
            <a:endParaRPr lang="tr-TR" dirty="0">
              <a:solidFill>
                <a:srgbClr val="FF0000"/>
              </a:solidFill>
            </a:endParaRPr>
          </a:p>
        </p:txBody>
      </p:sp>
    </p:spTree>
    <p:extLst>
      <p:ext uri="{BB962C8B-B14F-4D97-AF65-F5344CB8AC3E}">
        <p14:creationId xmlns:p14="http://schemas.microsoft.com/office/powerpoint/2010/main" val="429474994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5.7. Çilek Yaprak </a:t>
            </a:r>
            <a:r>
              <a:rPr lang="tr-TR" b="1" dirty="0" smtClean="0">
                <a:solidFill>
                  <a:srgbClr val="0070C0"/>
                </a:solidFill>
              </a:rPr>
              <a:t>Hastalıkları</a:t>
            </a:r>
            <a:br>
              <a:rPr lang="tr-TR" b="1" dirty="0" smtClean="0">
                <a:solidFill>
                  <a:srgbClr val="0070C0"/>
                </a:solidFill>
              </a:rPr>
            </a:br>
            <a:r>
              <a:rPr lang="tr-TR" i="1" dirty="0" smtClean="0">
                <a:solidFill>
                  <a:srgbClr val="FF0000"/>
                </a:solidFill>
              </a:rPr>
              <a:t>(</a:t>
            </a:r>
            <a:r>
              <a:rPr lang="tr-TR" i="1" dirty="0" err="1" smtClean="0">
                <a:solidFill>
                  <a:srgbClr val="FF0000"/>
                </a:solidFill>
              </a:rPr>
              <a:t>Mycosphaerella</a:t>
            </a:r>
            <a:r>
              <a:rPr lang="tr-TR" i="1" dirty="0" smtClean="0">
                <a:solidFill>
                  <a:srgbClr val="FF0000"/>
                </a:solidFill>
              </a:rPr>
              <a:t> </a:t>
            </a:r>
            <a:r>
              <a:rPr lang="tr-TR" i="1" dirty="0" err="1">
                <a:solidFill>
                  <a:srgbClr val="FF0000"/>
                </a:solidFill>
              </a:rPr>
              <a:t>fragariae</a:t>
            </a:r>
            <a:r>
              <a:rPr lang="tr-TR" i="1" dirty="0">
                <a:solidFill>
                  <a:srgbClr val="FF0000"/>
                </a:solidFill>
              </a:rPr>
              <a:t>)</a:t>
            </a:r>
            <a:endParaRPr lang="tr-TR" b="1" dirty="0">
              <a:solidFill>
                <a:srgbClr val="FF0000"/>
              </a:solidFill>
            </a:endParaRPr>
          </a:p>
        </p:txBody>
      </p:sp>
      <p:sp>
        <p:nvSpPr>
          <p:cNvPr id="6" name="Başlık 1"/>
          <p:cNvSpPr txBox="1">
            <a:spLocks/>
          </p:cNvSpPr>
          <p:nvPr/>
        </p:nvSpPr>
        <p:spPr>
          <a:xfrm>
            <a:off x="467544" y="1955973"/>
            <a:ext cx="8229600" cy="494928"/>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3200" b="1" smtClean="0">
                <a:solidFill>
                  <a:srgbClr val="292934"/>
                </a:solidFill>
              </a:rPr>
              <a:t>Hastalık Belirtisi </a:t>
            </a:r>
            <a:endParaRPr lang="tr-TR" sz="3200" dirty="0">
              <a:solidFill>
                <a:srgbClr val="292934"/>
              </a:solidFill>
            </a:endParaRPr>
          </a:p>
        </p:txBody>
      </p:sp>
      <p:sp>
        <p:nvSpPr>
          <p:cNvPr id="7" name="İçerik Yer Tutucusu 2"/>
          <p:cNvSpPr>
            <a:spLocks noGrp="1"/>
          </p:cNvSpPr>
          <p:nvPr>
            <p:ph idx="1"/>
          </p:nvPr>
        </p:nvSpPr>
        <p:spPr>
          <a:xfrm>
            <a:off x="323528" y="2388021"/>
            <a:ext cx="8229600" cy="4713387"/>
          </a:xfrm>
        </p:spPr>
        <p:txBody>
          <a:bodyPr>
            <a:noAutofit/>
          </a:bodyPr>
          <a:lstStyle/>
          <a:p>
            <a:pPr marL="0" indent="0">
              <a:buNone/>
            </a:pPr>
            <a:r>
              <a:rPr lang="tr-TR" sz="1800" b="1" dirty="0" smtClean="0"/>
              <a:t>• </a:t>
            </a:r>
            <a:r>
              <a:rPr lang="tr-TR" sz="1800" dirty="0"/>
              <a:t>Hastalık, </a:t>
            </a:r>
            <a:r>
              <a:rPr lang="tr-TR" sz="1800" dirty="0">
                <a:solidFill>
                  <a:srgbClr val="0070C0"/>
                </a:solidFill>
              </a:rPr>
              <a:t>yaprak lekesi şeklinde </a:t>
            </a:r>
            <a:r>
              <a:rPr lang="tr-TR" sz="1800" dirty="0"/>
              <a:t>görülür. Ancak, taç ve çanak yapraklarda</a:t>
            </a:r>
            <a:r>
              <a:rPr lang="tr-TR" sz="1800" dirty="0" smtClean="0"/>
              <a:t>,</a:t>
            </a:r>
          </a:p>
          <a:p>
            <a:pPr marL="0" indent="0">
              <a:buNone/>
            </a:pPr>
            <a:r>
              <a:rPr lang="tr-TR" sz="1800" dirty="0"/>
              <a:t> </a:t>
            </a:r>
            <a:r>
              <a:rPr lang="tr-TR" sz="1800" dirty="0" smtClean="0"/>
              <a:t> </a:t>
            </a:r>
            <a:r>
              <a:rPr lang="tr-TR" sz="1800" dirty="0" err="1"/>
              <a:t>stolonlarda</a:t>
            </a:r>
            <a:r>
              <a:rPr lang="tr-TR" sz="1800" dirty="0"/>
              <a:t> ve meyve sapları üzerinde de lekelere rastlanmaktadır. </a:t>
            </a:r>
          </a:p>
          <a:p>
            <a:pPr marL="0" indent="0">
              <a:buNone/>
            </a:pPr>
            <a:r>
              <a:rPr lang="tr-TR" sz="1800" b="1" dirty="0"/>
              <a:t>• </a:t>
            </a:r>
            <a:r>
              <a:rPr lang="tr-TR" sz="1800" dirty="0"/>
              <a:t>Lekeler </a:t>
            </a:r>
            <a:r>
              <a:rPr lang="tr-TR" sz="1800" dirty="0">
                <a:solidFill>
                  <a:srgbClr val="0070C0"/>
                </a:solidFill>
              </a:rPr>
              <a:t>ilk önce yaprak yüzeyinde küçük koyu erguvani belli belirsizdir</a:t>
            </a:r>
            <a:r>
              <a:rPr lang="tr-TR" sz="1800" dirty="0"/>
              <a:t>. Daha </a:t>
            </a:r>
            <a:r>
              <a:rPr lang="tr-TR" sz="1800" dirty="0">
                <a:solidFill>
                  <a:srgbClr val="0070C0"/>
                </a:solidFill>
              </a:rPr>
              <a:t>sonra orta </a:t>
            </a:r>
            <a:r>
              <a:rPr lang="tr-TR" sz="1800" dirty="0"/>
              <a:t>kısımları kahverengileşip, </a:t>
            </a:r>
            <a:r>
              <a:rPr lang="tr-TR" sz="1800" dirty="0">
                <a:solidFill>
                  <a:srgbClr val="0070C0"/>
                </a:solidFill>
              </a:rPr>
              <a:t>grileşir.</a:t>
            </a:r>
            <a:r>
              <a:rPr lang="tr-TR" sz="1800" dirty="0"/>
              <a:t> Lekeli alan, erguvan kırmızısı-kahverenginde belirli bir sınırla çevrilir. Çok sayıdaki leke birleşerek yaprağı kurutur. </a:t>
            </a:r>
          </a:p>
          <a:p>
            <a:pPr marL="0" indent="0">
              <a:buNone/>
            </a:pPr>
            <a:r>
              <a:rPr lang="tr-TR" sz="1800" b="1" dirty="0" smtClean="0"/>
              <a:t>• </a:t>
            </a:r>
            <a:r>
              <a:rPr lang="tr-TR" sz="1800" dirty="0"/>
              <a:t>Hastalıklı taç ve çanak yapraklar, </a:t>
            </a:r>
            <a:r>
              <a:rPr lang="tr-TR" sz="1800" dirty="0" err="1"/>
              <a:t>stolonlar</a:t>
            </a:r>
            <a:r>
              <a:rPr lang="tr-TR" sz="1800" dirty="0"/>
              <a:t>, meyve demetleri </a:t>
            </a:r>
            <a:r>
              <a:rPr lang="tr-TR" sz="1800" dirty="0" smtClean="0"/>
              <a:t>üzerindeki</a:t>
            </a:r>
          </a:p>
          <a:p>
            <a:pPr marL="0" indent="0">
              <a:buNone/>
            </a:pPr>
            <a:r>
              <a:rPr lang="tr-TR" sz="1800" dirty="0"/>
              <a:t> </a:t>
            </a:r>
            <a:r>
              <a:rPr lang="tr-TR" sz="1800" dirty="0" smtClean="0"/>
              <a:t> </a:t>
            </a:r>
            <a:r>
              <a:rPr lang="tr-TR" sz="1800" dirty="0"/>
              <a:t>lekeler, normalde yaprağın üst yüzeyinde oluşanlara benzer. </a:t>
            </a:r>
          </a:p>
          <a:p>
            <a:pPr marL="0" indent="0">
              <a:buNone/>
            </a:pPr>
            <a:r>
              <a:rPr lang="tr-TR" sz="1800" b="1" dirty="0"/>
              <a:t>• </a:t>
            </a:r>
            <a:r>
              <a:rPr lang="tr-TR" sz="1800" dirty="0"/>
              <a:t>Hasta olmuş </a:t>
            </a:r>
            <a:r>
              <a:rPr lang="tr-TR" sz="1800" dirty="0">
                <a:solidFill>
                  <a:srgbClr val="0070C0"/>
                </a:solidFill>
              </a:rPr>
              <a:t>meyveler üzerinde yüzeysel siyah lekeler </a:t>
            </a:r>
            <a:r>
              <a:rPr lang="tr-TR" sz="1800" dirty="0"/>
              <a:t>ortaya çıkar</a:t>
            </a:r>
            <a:r>
              <a:rPr lang="tr-TR" sz="1800" dirty="0" smtClean="0"/>
              <a:t>.</a:t>
            </a:r>
          </a:p>
          <a:p>
            <a:pPr marL="0" indent="0">
              <a:buNone/>
            </a:pPr>
            <a:r>
              <a:rPr lang="tr-TR" sz="1800" dirty="0" smtClean="0">
                <a:solidFill>
                  <a:srgbClr val="0070C0"/>
                </a:solidFill>
              </a:rPr>
              <a:t>  Hastalıklı </a:t>
            </a:r>
            <a:r>
              <a:rPr lang="tr-TR" sz="1800" dirty="0">
                <a:solidFill>
                  <a:srgbClr val="0070C0"/>
                </a:solidFill>
              </a:rPr>
              <a:t>doku</a:t>
            </a:r>
            <a:r>
              <a:rPr lang="tr-TR" sz="1800" dirty="0"/>
              <a:t>, kahverengimsi siyah renkte, </a:t>
            </a:r>
            <a:r>
              <a:rPr lang="tr-TR" sz="1800" dirty="0">
                <a:solidFill>
                  <a:srgbClr val="0070C0"/>
                </a:solidFill>
              </a:rPr>
              <a:t>sert ve derimsi haldedir.</a:t>
            </a:r>
            <a:r>
              <a:rPr lang="tr-TR" sz="1800" dirty="0"/>
              <a:t> </a:t>
            </a:r>
          </a:p>
          <a:p>
            <a:pPr marL="0" indent="0">
              <a:buNone/>
            </a:pPr>
            <a:r>
              <a:rPr lang="tr-TR" sz="1800" b="1" dirty="0"/>
              <a:t>• </a:t>
            </a:r>
            <a:r>
              <a:rPr lang="tr-TR" sz="1800" dirty="0"/>
              <a:t>Meyvede çürüme ve üründe kayıp olmamasına rağmen, kalite düşer. </a:t>
            </a:r>
          </a:p>
          <a:p>
            <a:pPr marL="0" indent="0">
              <a:buNone/>
            </a:pPr>
            <a:r>
              <a:rPr lang="tr-TR" sz="1800" b="1" dirty="0" smtClean="0"/>
              <a:t>• </a:t>
            </a:r>
            <a:r>
              <a:rPr lang="tr-TR" sz="1800" dirty="0" smtClean="0"/>
              <a:t>Ülkemizde </a:t>
            </a:r>
            <a:r>
              <a:rPr lang="tr-TR" sz="1800" dirty="0"/>
              <a:t>çilek üretilen tüm alanlarda rastlanmaktadır. </a:t>
            </a:r>
            <a:endParaRPr lang="tr-TR" sz="1800" dirty="0" smtClean="0"/>
          </a:p>
          <a:p>
            <a:pPr marL="0" indent="0">
              <a:buNone/>
            </a:pPr>
            <a:r>
              <a:rPr lang="tr-TR" sz="1800" b="1" dirty="0" smtClean="0"/>
              <a:t>Hastalığın </a:t>
            </a:r>
            <a:r>
              <a:rPr lang="tr-TR" sz="1800" b="1" dirty="0"/>
              <a:t>Görüldüğü </a:t>
            </a:r>
            <a:r>
              <a:rPr lang="tr-TR" sz="1800" b="1" dirty="0" smtClean="0"/>
              <a:t>Bitkiler:  </a:t>
            </a:r>
            <a:r>
              <a:rPr lang="tr-TR" sz="1800" dirty="0"/>
              <a:t>Konukçuları çilek ve parmak otudur</a:t>
            </a:r>
            <a:r>
              <a:rPr lang="tr-TR" sz="1800" i="1" dirty="0"/>
              <a:t>. </a:t>
            </a:r>
            <a:endParaRPr lang="tr-TR" sz="1800" dirty="0"/>
          </a:p>
        </p:txBody>
      </p:sp>
    </p:spTree>
    <p:extLst>
      <p:ext uri="{BB962C8B-B14F-4D97-AF65-F5344CB8AC3E}">
        <p14:creationId xmlns:p14="http://schemas.microsoft.com/office/powerpoint/2010/main" val="368969483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a:t>
            </a:r>
            <a:r>
              <a:rPr lang="tr-TR" b="1" dirty="0" smtClean="0">
                <a:solidFill>
                  <a:srgbClr val="0070C0"/>
                </a:solidFill>
              </a:rPr>
              <a:t>Yöntemleri</a:t>
            </a:r>
            <a:endParaRPr lang="tr-TR" dirty="0">
              <a:solidFill>
                <a:srgbClr val="0070C0"/>
              </a:solidFill>
            </a:endParaRPr>
          </a:p>
        </p:txBody>
      </p:sp>
      <p:sp>
        <p:nvSpPr>
          <p:cNvPr id="3" name="İçerik Yer Tutucusu 2"/>
          <p:cNvSpPr>
            <a:spLocks noGrp="1"/>
          </p:cNvSpPr>
          <p:nvPr>
            <p:ph idx="1"/>
          </p:nvPr>
        </p:nvSpPr>
        <p:spPr>
          <a:xfrm>
            <a:off x="457200" y="1412776"/>
            <a:ext cx="8229600" cy="4713387"/>
          </a:xfrm>
        </p:spPr>
        <p:txBody>
          <a:bodyPr>
            <a:normAutofit fontScale="92500" lnSpcReduction="10000"/>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endParaRPr lang="tr-TR" b="1" dirty="0" smtClean="0"/>
          </a:p>
          <a:p>
            <a:pPr marL="0" indent="0">
              <a:buNone/>
            </a:pPr>
            <a:r>
              <a:rPr lang="tr-TR" b="1" dirty="0" smtClean="0"/>
              <a:t>• </a:t>
            </a:r>
            <a:r>
              <a:rPr lang="tr-TR" dirty="0"/>
              <a:t>İyi drene edilmiş topraklarda çilek yetiştirilmelidir. </a:t>
            </a:r>
          </a:p>
          <a:p>
            <a:pPr marL="0" indent="0">
              <a:buNone/>
            </a:pPr>
            <a:r>
              <a:rPr lang="tr-TR" b="1" dirty="0"/>
              <a:t>• </a:t>
            </a:r>
            <a:r>
              <a:rPr lang="tr-TR" dirty="0"/>
              <a:t>Bitkiler arasında </a:t>
            </a:r>
            <a:r>
              <a:rPr lang="tr-TR" dirty="0">
                <a:solidFill>
                  <a:srgbClr val="0070C0"/>
                </a:solidFill>
              </a:rPr>
              <a:t>iyi bir hava sirkülâsyonu </a:t>
            </a:r>
            <a:r>
              <a:rPr lang="tr-TR" dirty="0"/>
              <a:t>sağlanmalı, </a:t>
            </a:r>
            <a:endParaRPr lang="tr-TR" dirty="0" smtClean="0"/>
          </a:p>
          <a:p>
            <a:pPr marL="0" indent="0">
              <a:buNone/>
            </a:pPr>
            <a:r>
              <a:rPr lang="tr-TR" dirty="0"/>
              <a:t> </a:t>
            </a:r>
            <a:r>
              <a:rPr lang="tr-TR" dirty="0" smtClean="0"/>
              <a:t>  </a:t>
            </a:r>
            <a:r>
              <a:rPr lang="tr-TR" dirty="0" smtClean="0">
                <a:solidFill>
                  <a:srgbClr val="0070C0"/>
                </a:solidFill>
              </a:rPr>
              <a:t>dayanıklı </a:t>
            </a:r>
            <a:r>
              <a:rPr lang="tr-TR" dirty="0">
                <a:solidFill>
                  <a:srgbClr val="0070C0"/>
                </a:solidFill>
              </a:rPr>
              <a:t>çeşitler </a:t>
            </a:r>
            <a:r>
              <a:rPr lang="tr-TR" dirty="0"/>
              <a:t>kullanılmalıdır. </a:t>
            </a:r>
          </a:p>
          <a:p>
            <a:pPr marL="0" indent="0">
              <a:buNone/>
            </a:pPr>
            <a:r>
              <a:rPr lang="tr-TR" b="1" dirty="0"/>
              <a:t>• </a:t>
            </a:r>
            <a:r>
              <a:rPr lang="tr-TR" dirty="0"/>
              <a:t>Sağlıklı üretim materyali kullanılmalıdır. </a:t>
            </a:r>
          </a:p>
          <a:p>
            <a:pPr marL="0" indent="0">
              <a:buNone/>
            </a:pPr>
            <a:r>
              <a:rPr lang="tr-TR" b="1" dirty="0"/>
              <a:t>• </a:t>
            </a:r>
            <a:r>
              <a:rPr lang="tr-TR" dirty="0"/>
              <a:t>Kış süresince bitki üzerinde kalan </a:t>
            </a:r>
            <a:r>
              <a:rPr lang="tr-TR" dirty="0" err="1">
                <a:solidFill>
                  <a:srgbClr val="0070C0"/>
                </a:solidFill>
              </a:rPr>
              <a:t>enfekteli</a:t>
            </a:r>
            <a:r>
              <a:rPr lang="tr-TR" dirty="0">
                <a:solidFill>
                  <a:srgbClr val="0070C0"/>
                </a:solidFill>
              </a:rPr>
              <a:t> yaşlı yapraklar</a:t>
            </a:r>
            <a:r>
              <a:rPr lang="tr-TR" dirty="0" smtClean="0">
                <a:solidFill>
                  <a:srgbClr val="0070C0"/>
                </a:solidFill>
              </a:rPr>
              <a:t>,</a:t>
            </a:r>
          </a:p>
          <a:p>
            <a:pPr marL="0" indent="0">
              <a:buNone/>
            </a:pPr>
            <a:r>
              <a:rPr lang="tr-TR" dirty="0"/>
              <a:t> </a:t>
            </a:r>
            <a:r>
              <a:rPr lang="tr-TR" dirty="0" smtClean="0"/>
              <a:t>  </a:t>
            </a:r>
            <a:r>
              <a:rPr lang="tr-TR" dirty="0"/>
              <a:t>hastalığın </a:t>
            </a:r>
            <a:r>
              <a:rPr lang="tr-TR" dirty="0" err="1"/>
              <a:t>inokulum</a:t>
            </a:r>
            <a:r>
              <a:rPr lang="tr-TR" dirty="0"/>
              <a:t> kaynağının azaltılmasına yardımcı </a:t>
            </a:r>
            <a:r>
              <a:rPr lang="tr-TR" dirty="0" smtClean="0"/>
              <a:t>olması</a:t>
            </a:r>
          </a:p>
          <a:p>
            <a:pPr marL="0" indent="0">
              <a:buNone/>
            </a:pPr>
            <a:r>
              <a:rPr lang="tr-TR" dirty="0"/>
              <a:t> </a:t>
            </a:r>
            <a:r>
              <a:rPr lang="tr-TR" dirty="0" smtClean="0"/>
              <a:t>  </a:t>
            </a:r>
            <a:r>
              <a:rPr lang="tr-TR" dirty="0"/>
              <a:t>bakımından, ilkbahar büyüme dönemi başlamadan </a:t>
            </a:r>
            <a:r>
              <a:rPr lang="tr-TR" dirty="0" smtClean="0"/>
              <a:t>önce</a:t>
            </a:r>
          </a:p>
          <a:p>
            <a:pPr marL="0" indent="0">
              <a:buNone/>
            </a:pPr>
            <a:r>
              <a:rPr lang="tr-TR" dirty="0"/>
              <a:t> </a:t>
            </a:r>
            <a:r>
              <a:rPr lang="tr-TR" dirty="0" smtClean="0"/>
              <a:t>  </a:t>
            </a:r>
            <a:r>
              <a:rPr lang="tr-TR" dirty="0">
                <a:solidFill>
                  <a:srgbClr val="0070C0"/>
                </a:solidFill>
              </a:rPr>
              <a:t>tarladan uzaklaştırılmalıdır. </a:t>
            </a:r>
          </a:p>
          <a:p>
            <a:pPr marL="0" indent="0">
              <a:buNone/>
            </a:pPr>
            <a:endParaRPr lang="tr-TR" b="1" dirty="0" smtClean="0"/>
          </a:p>
          <a:p>
            <a:pPr marL="0" indent="0">
              <a:buNone/>
            </a:pPr>
            <a:r>
              <a:rPr lang="tr-TR" b="1" dirty="0" smtClean="0"/>
              <a:t>Kimyasal </a:t>
            </a:r>
            <a:r>
              <a:rPr lang="tr-TR" b="1" dirty="0"/>
              <a:t>Mücadele </a:t>
            </a:r>
            <a:r>
              <a:rPr lang="tr-TR" dirty="0"/>
              <a:t>Kimyasal mücadelesi </a:t>
            </a:r>
            <a:r>
              <a:rPr lang="tr-TR" dirty="0">
                <a:solidFill>
                  <a:srgbClr val="0070C0"/>
                </a:solidFill>
              </a:rPr>
              <a:t>bulunmamaktadır.</a:t>
            </a:r>
          </a:p>
        </p:txBody>
      </p:sp>
    </p:spTree>
    <p:extLst>
      <p:ext uri="{BB962C8B-B14F-4D97-AF65-F5344CB8AC3E}">
        <p14:creationId xmlns:p14="http://schemas.microsoft.com/office/powerpoint/2010/main" val="288402078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5.8. Çilek Kök </a:t>
            </a:r>
            <a:r>
              <a:rPr lang="tr-TR" b="1" dirty="0" smtClean="0">
                <a:solidFill>
                  <a:srgbClr val="0070C0"/>
                </a:solidFill>
              </a:rPr>
              <a:t>Çürüklüğü</a:t>
            </a:r>
            <a:endParaRPr lang="tr-TR" dirty="0"/>
          </a:p>
        </p:txBody>
      </p:sp>
      <p:sp>
        <p:nvSpPr>
          <p:cNvPr id="3" name="İçerik Yer Tutucusu 2"/>
          <p:cNvSpPr>
            <a:spLocks noGrp="1"/>
          </p:cNvSpPr>
          <p:nvPr>
            <p:ph idx="1"/>
          </p:nvPr>
        </p:nvSpPr>
        <p:spPr/>
        <p:txBody>
          <a:bodyPr>
            <a:normAutofit/>
          </a:bodyPr>
          <a:lstStyle/>
          <a:p>
            <a:pPr marL="0" indent="0">
              <a:buNone/>
            </a:pPr>
            <a:r>
              <a:rPr lang="tr-TR" i="1" dirty="0" err="1" smtClean="0">
                <a:solidFill>
                  <a:srgbClr val="FF0000"/>
                </a:solidFill>
              </a:rPr>
              <a:t>Rhizoctonia</a:t>
            </a:r>
            <a:r>
              <a:rPr lang="tr-TR" i="1" dirty="0" smtClean="0">
                <a:solidFill>
                  <a:srgbClr val="FF0000"/>
                </a:solidFill>
              </a:rPr>
              <a:t> </a:t>
            </a:r>
            <a:r>
              <a:rPr lang="tr-TR" i="1" dirty="0" err="1">
                <a:solidFill>
                  <a:srgbClr val="FF0000"/>
                </a:solidFill>
              </a:rPr>
              <a:t>solani</a:t>
            </a:r>
            <a:r>
              <a:rPr lang="tr-TR" i="1" dirty="0" smtClean="0">
                <a:solidFill>
                  <a:srgbClr val="FF0000"/>
                </a:solidFill>
              </a:rPr>
              <a:t>,</a:t>
            </a:r>
          </a:p>
          <a:p>
            <a:pPr marL="0" indent="0">
              <a:buNone/>
            </a:pPr>
            <a:r>
              <a:rPr lang="tr-TR" i="1" dirty="0" err="1" smtClean="0">
                <a:solidFill>
                  <a:srgbClr val="FF0000"/>
                </a:solidFill>
              </a:rPr>
              <a:t>Fusarium</a:t>
            </a:r>
            <a:r>
              <a:rPr lang="tr-TR" i="1" dirty="0" smtClean="0">
                <a:solidFill>
                  <a:srgbClr val="FF0000"/>
                </a:solidFill>
              </a:rPr>
              <a:t> </a:t>
            </a:r>
            <a:r>
              <a:rPr lang="tr-TR" i="1" dirty="0" err="1">
                <a:solidFill>
                  <a:srgbClr val="FF0000"/>
                </a:solidFill>
              </a:rPr>
              <a:t>oxysporum</a:t>
            </a:r>
            <a:r>
              <a:rPr lang="tr-TR" i="1" dirty="0" smtClean="0"/>
              <a:t>,</a:t>
            </a:r>
          </a:p>
          <a:p>
            <a:pPr marL="0" indent="0">
              <a:buNone/>
            </a:pPr>
            <a:r>
              <a:rPr lang="tr-TR" i="1" dirty="0" err="1" smtClean="0">
                <a:solidFill>
                  <a:srgbClr val="FF0000"/>
                </a:solidFill>
              </a:rPr>
              <a:t>Macrophomina</a:t>
            </a:r>
            <a:r>
              <a:rPr lang="tr-TR" i="1" dirty="0" smtClean="0">
                <a:solidFill>
                  <a:srgbClr val="FF0000"/>
                </a:solidFill>
              </a:rPr>
              <a:t> </a:t>
            </a:r>
            <a:r>
              <a:rPr lang="tr-TR" i="1" dirty="0" err="1">
                <a:solidFill>
                  <a:srgbClr val="FF0000"/>
                </a:solidFill>
              </a:rPr>
              <a:t>phaseoli</a:t>
            </a:r>
            <a:r>
              <a:rPr lang="tr-TR" dirty="0" smtClean="0">
                <a:solidFill>
                  <a:srgbClr val="FF0000"/>
                </a:solidFill>
              </a:rPr>
              <a:t>,</a:t>
            </a:r>
          </a:p>
          <a:p>
            <a:pPr marL="0" indent="0">
              <a:buNone/>
            </a:pPr>
            <a:r>
              <a:rPr lang="tr-TR" i="1" dirty="0" err="1" smtClean="0">
                <a:solidFill>
                  <a:srgbClr val="FF0000"/>
                </a:solidFill>
              </a:rPr>
              <a:t>Pythium</a:t>
            </a:r>
            <a:r>
              <a:rPr lang="tr-TR" i="1" dirty="0" smtClean="0">
                <a:solidFill>
                  <a:srgbClr val="FF0000"/>
                </a:solidFill>
              </a:rPr>
              <a:t> </a:t>
            </a:r>
            <a:r>
              <a:rPr lang="tr-TR" dirty="0">
                <a:solidFill>
                  <a:srgbClr val="FF0000"/>
                </a:solidFill>
              </a:rPr>
              <a:t>sp., </a:t>
            </a:r>
            <a:endParaRPr lang="tr-TR" dirty="0" smtClean="0">
              <a:solidFill>
                <a:srgbClr val="FF0000"/>
              </a:solidFill>
            </a:endParaRPr>
          </a:p>
          <a:p>
            <a:pPr marL="0" indent="0">
              <a:buNone/>
            </a:pPr>
            <a:r>
              <a:rPr lang="tr-TR" i="1" dirty="0" err="1" smtClean="0"/>
              <a:t>Coniothyrium</a:t>
            </a:r>
            <a:r>
              <a:rPr lang="tr-TR" i="1" dirty="0" smtClean="0"/>
              <a:t> </a:t>
            </a:r>
            <a:r>
              <a:rPr lang="tr-TR" i="1" dirty="0" err="1"/>
              <a:t>hirum</a:t>
            </a:r>
            <a:r>
              <a:rPr lang="tr-TR" dirty="0"/>
              <a:t>, </a:t>
            </a:r>
            <a:endParaRPr lang="tr-TR" dirty="0" smtClean="0"/>
          </a:p>
          <a:p>
            <a:pPr marL="0" indent="0">
              <a:buNone/>
            </a:pPr>
            <a:r>
              <a:rPr lang="tr-TR" i="1" dirty="0" err="1" smtClean="0"/>
              <a:t>Hainessia</a:t>
            </a:r>
            <a:r>
              <a:rPr lang="tr-TR" i="1" dirty="0" smtClean="0"/>
              <a:t> </a:t>
            </a:r>
            <a:r>
              <a:rPr lang="tr-TR" dirty="0"/>
              <a:t>sp</a:t>
            </a:r>
            <a:r>
              <a:rPr lang="tr-TR" dirty="0" smtClean="0"/>
              <a:t>.,</a:t>
            </a:r>
          </a:p>
          <a:p>
            <a:pPr marL="0" indent="0">
              <a:buNone/>
            </a:pPr>
            <a:r>
              <a:rPr lang="tr-TR" i="1" dirty="0" err="1" smtClean="0"/>
              <a:t>Alternaria</a:t>
            </a:r>
            <a:r>
              <a:rPr lang="tr-TR" i="1" dirty="0" smtClean="0"/>
              <a:t> </a:t>
            </a:r>
            <a:r>
              <a:rPr lang="tr-TR" i="1" dirty="0" err="1"/>
              <a:t>alternata</a:t>
            </a:r>
            <a:r>
              <a:rPr lang="tr-TR" i="1" dirty="0"/>
              <a:t> </a:t>
            </a:r>
            <a:r>
              <a:rPr lang="tr-TR" dirty="0"/>
              <a:t>(Fr.), </a:t>
            </a:r>
            <a:endParaRPr lang="tr-TR" dirty="0" smtClean="0"/>
          </a:p>
          <a:p>
            <a:pPr marL="0" indent="0">
              <a:buNone/>
            </a:pPr>
            <a:r>
              <a:rPr lang="tr-TR" i="1" dirty="0" err="1" smtClean="0"/>
              <a:t>Cylindrocarpon</a:t>
            </a:r>
            <a:r>
              <a:rPr lang="tr-TR" i="1" dirty="0" smtClean="0"/>
              <a:t> </a:t>
            </a:r>
            <a:r>
              <a:rPr lang="tr-TR" dirty="0"/>
              <a:t>sp. </a:t>
            </a:r>
          </a:p>
        </p:txBody>
      </p:sp>
    </p:spTree>
    <p:extLst>
      <p:ext uri="{BB962C8B-B14F-4D97-AF65-F5344CB8AC3E}">
        <p14:creationId xmlns:p14="http://schemas.microsoft.com/office/powerpoint/2010/main" val="398970007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Hastalığın </a:t>
            </a:r>
            <a:r>
              <a:rPr lang="tr-TR" b="1" dirty="0" smtClean="0">
                <a:solidFill>
                  <a:srgbClr val="0070C0"/>
                </a:solidFill>
              </a:rPr>
              <a:t>Belirtileri</a:t>
            </a:r>
            <a:endParaRPr lang="tr-TR" dirty="0">
              <a:solidFill>
                <a:srgbClr val="0070C0"/>
              </a:solidFill>
            </a:endParaRPr>
          </a:p>
        </p:txBody>
      </p:sp>
      <p:sp>
        <p:nvSpPr>
          <p:cNvPr id="3" name="İçerik Yer Tutucusu 2"/>
          <p:cNvSpPr>
            <a:spLocks noGrp="1"/>
          </p:cNvSpPr>
          <p:nvPr>
            <p:ph idx="1"/>
          </p:nvPr>
        </p:nvSpPr>
        <p:spPr>
          <a:xfrm>
            <a:off x="467544" y="1340768"/>
            <a:ext cx="8229600" cy="4525963"/>
          </a:xfrm>
        </p:spPr>
        <p:txBody>
          <a:bodyPr>
            <a:normAutofit fontScale="70000" lnSpcReduction="20000"/>
          </a:bodyPr>
          <a:lstStyle/>
          <a:p>
            <a:endParaRPr lang="tr-TR" dirty="0"/>
          </a:p>
          <a:p>
            <a:pPr marL="0" indent="0">
              <a:buNone/>
            </a:pPr>
            <a:r>
              <a:rPr lang="tr-TR" dirty="0" smtClean="0"/>
              <a:t>Çilek </a:t>
            </a:r>
            <a:r>
              <a:rPr lang="tr-TR" dirty="0"/>
              <a:t>kök çürüklüğü </a:t>
            </a:r>
            <a:r>
              <a:rPr lang="tr-TR" dirty="0">
                <a:solidFill>
                  <a:srgbClr val="0070C0"/>
                </a:solidFill>
              </a:rPr>
              <a:t>hastalığının oluşumunda birden fazla etmen etkili olmaktadır. </a:t>
            </a:r>
            <a:r>
              <a:rPr lang="tr-TR" dirty="0"/>
              <a:t>Ancak bazı bölgelerde bir hastalık etmenine çeşit, gelişme periyodu, izolasyon yapılan bitkinin kök kısmı, toprak ve iklim koşulları esas olmak üzere daha sık rastlamakta mümkündür. </a:t>
            </a:r>
          </a:p>
          <a:p>
            <a:pPr marL="0" indent="0">
              <a:buNone/>
            </a:pPr>
            <a:endParaRPr lang="tr-TR" dirty="0" smtClean="0"/>
          </a:p>
          <a:p>
            <a:pPr marL="0" indent="0">
              <a:buNone/>
            </a:pPr>
            <a:r>
              <a:rPr lang="tr-TR" dirty="0" smtClean="0"/>
              <a:t>Hastalık </a:t>
            </a:r>
            <a:r>
              <a:rPr lang="tr-TR" dirty="0"/>
              <a:t>etmeninin farklılığı yanında kök çürüklüğü oluşumunda, </a:t>
            </a:r>
            <a:r>
              <a:rPr lang="tr-TR" dirty="0">
                <a:solidFill>
                  <a:srgbClr val="0070C0"/>
                </a:solidFill>
              </a:rPr>
              <a:t>toprak suyunun birikmesi ve topraktaki oksijen azlığı ve sıcaklık gibi faktörler </a:t>
            </a:r>
            <a:r>
              <a:rPr lang="tr-TR" dirty="0" smtClean="0">
                <a:solidFill>
                  <a:srgbClr val="0070C0"/>
                </a:solidFill>
              </a:rPr>
              <a:t>de </a:t>
            </a:r>
            <a:r>
              <a:rPr lang="tr-TR" dirty="0"/>
              <a:t>hastalık gelişiminde etkili bulunmuştur. Toprakta uzun süreli su birikimi sonucu kökler ölürler. Bu köklerin yerine kısa kalın yeni kökçükler oluşur. Kil içeriği fazla topraklarda bu tür </a:t>
            </a:r>
            <a:r>
              <a:rPr lang="tr-TR" dirty="0" err="1"/>
              <a:t>zararlanmalar</a:t>
            </a:r>
            <a:r>
              <a:rPr lang="tr-TR" dirty="0"/>
              <a:t> daha fazla olacağı için hastalık daha yaygındır. </a:t>
            </a:r>
          </a:p>
          <a:p>
            <a:pPr marL="0" indent="0">
              <a:buNone/>
            </a:pPr>
            <a:endParaRPr lang="tr-TR" dirty="0" smtClean="0"/>
          </a:p>
          <a:p>
            <a:pPr marL="0" indent="0">
              <a:buNone/>
            </a:pPr>
            <a:r>
              <a:rPr lang="tr-TR" dirty="0" smtClean="0"/>
              <a:t>Hastalık </a:t>
            </a:r>
            <a:r>
              <a:rPr lang="tr-TR" dirty="0"/>
              <a:t>gelişimini etkileyen </a:t>
            </a:r>
            <a:r>
              <a:rPr lang="tr-TR" dirty="0">
                <a:solidFill>
                  <a:srgbClr val="0070C0"/>
                </a:solidFill>
              </a:rPr>
              <a:t>diğer bir faktörde sıcaklıktır. </a:t>
            </a:r>
            <a:r>
              <a:rPr lang="tr-TR" dirty="0"/>
              <a:t>İlkbahar </a:t>
            </a:r>
            <a:r>
              <a:rPr lang="tr-TR" dirty="0" smtClean="0"/>
              <a:t>büyüme </a:t>
            </a:r>
            <a:r>
              <a:rPr lang="tr-TR" dirty="0"/>
              <a:t>döneminde hava koşulları uygun olduğunda bitki hastalık nedeni ile köklerin bir kısmını kaybetse de yeni kök oluşumu ile canlılığını sürdürebilmektedir. </a:t>
            </a:r>
            <a:r>
              <a:rPr lang="tr-TR" dirty="0">
                <a:solidFill>
                  <a:srgbClr val="0070C0"/>
                </a:solidFill>
              </a:rPr>
              <a:t>Ancak patojenlerin aktif olduğu bu dönemde yüksek sıcaklıkların olması durumunda (yaklaşık 30°C ve üzeri sıcaklıklar da) hızlı su kaybı nedeni ile bitkide dayanıklılık azalacağından bitki ölümleri daha yaygın olarak görülmektedir. </a:t>
            </a:r>
          </a:p>
        </p:txBody>
      </p:sp>
    </p:spTree>
    <p:extLst>
      <p:ext uri="{BB962C8B-B14F-4D97-AF65-F5344CB8AC3E}">
        <p14:creationId xmlns:p14="http://schemas.microsoft.com/office/powerpoint/2010/main" val="1440354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Standart elma çeşitlerinin kara leke hastalığına duyarlılığı çok değişkendir. Örneğin ABD’nin Kuzey Doğu’sunda</a:t>
            </a:r>
            <a:r>
              <a:rPr lang="en-US" dirty="0" smtClean="0"/>
              <a:t>, </a:t>
            </a:r>
            <a:r>
              <a:rPr lang="en-US" dirty="0">
                <a:solidFill>
                  <a:srgbClr val="FF0000"/>
                </a:solidFill>
              </a:rPr>
              <a:t>Jersey Mac </a:t>
            </a:r>
            <a:r>
              <a:rPr lang="tr-TR" dirty="0" smtClean="0">
                <a:solidFill>
                  <a:srgbClr val="FF0000"/>
                </a:solidFill>
              </a:rPr>
              <a:t>aşırı duyarlı </a:t>
            </a:r>
            <a:r>
              <a:rPr lang="tr-TR" dirty="0" smtClean="0"/>
              <a:t>iken</a:t>
            </a:r>
            <a:r>
              <a:rPr lang="en-US" dirty="0" smtClean="0"/>
              <a:t> </a:t>
            </a:r>
            <a:r>
              <a:rPr lang="en-US" dirty="0" err="1">
                <a:solidFill>
                  <a:srgbClr val="FF0000"/>
                </a:solidFill>
              </a:rPr>
              <a:t>Mclntosh</a:t>
            </a:r>
            <a:r>
              <a:rPr lang="en-US" dirty="0"/>
              <a:t> </a:t>
            </a:r>
            <a:r>
              <a:rPr lang="tr-TR" dirty="0" smtClean="0"/>
              <a:t>ve </a:t>
            </a:r>
            <a:r>
              <a:rPr lang="tr-TR" dirty="0" err="1" smtClean="0"/>
              <a:t>McIntosh’tan</a:t>
            </a:r>
            <a:r>
              <a:rPr lang="tr-TR" dirty="0" smtClean="0"/>
              <a:t> türetilen </a:t>
            </a:r>
            <a:r>
              <a:rPr lang="en-US" dirty="0" err="1" smtClean="0"/>
              <a:t>Macoun</a:t>
            </a:r>
            <a:r>
              <a:rPr lang="en-US" dirty="0"/>
              <a:t>, </a:t>
            </a:r>
            <a:r>
              <a:rPr lang="tr-TR" dirty="0" smtClean="0"/>
              <a:t>ve </a:t>
            </a:r>
            <a:r>
              <a:rPr lang="en-US" dirty="0" smtClean="0"/>
              <a:t>Empire </a:t>
            </a:r>
            <a:r>
              <a:rPr lang="tr-TR" dirty="0" smtClean="0">
                <a:solidFill>
                  <a:srgbClr val="FF0000"/>
                </a:solidFill>
              </a:rPr>
              <a:t>yüksek duyalı</a:t>
            </a:r>
            <a:r>
              <a:rPr lang="en-US" dirty="0" smtClean="0"/>
              <a:t>; </a:t>
            </a:r>
            <a:r>
              <a:rPr lang="en-US" dirty="0"/>
              <a:t>Rome, Red Delicious, R. 1. Greening, Crispin, 20-Ounce, </a:t>
            </a:r>
            <a:r>
              <a:rPr lang="tr-TR" dirty="0" smtClean="0"/>
              <a:t>ve</a:t>
            </a:r>
            <a:r>
              <a:rPr lang="en-US" dirty="0" smtClean="0"/>
              <a:t> </a:t>
            </a:r>
            <a:r>
              <a:rPr lang="en-US" dirty="0"/>
              <a:t>Northern Spy </a:t>
            </a:r>
            <a:r>
              <a:rPr lang="tr-TR" dirty="0" smtClean="0"/>
              <a:t>orta derecede duyarlı ve</a:t>
            </a:r>
            <a:r>
              <a:rPr lang="en-US" dirty="0" smtClean="0"/>
              <a:t> </a:t>
            </a:r>
            <a:r>
              <a:rPr lang="en-US" dirty="0">
                <a:solidFill>
                  <a:srgbClr val="FF0000"/>
                </a:solidFill>
              </a:rPr>
              <a:t>Golden Delicious</a:t>
            </a:r>
            <a:r>
              <a:rPr lang="en-US" dirty="0"/>
              <a:t>, </a:t>
            </a:r>
            <a:r>
              <a:rPr lang="en-US" dirty="0" smtClean="0"/>
              <a:t>Ida</a:t>
            </a:r>
            <a:r>
              <a:rPr lang="tr-TR" dirty="0" smtClean="0"/>
              <a:t> </a:t>
            </a:r>
            <a:r>
              <a:rPr lang="en-US" dirty="0" smtClean="0"/>
              <a:t>Red</a:t>
            </a:r>
            <a:r>
              <a:rPr lang="en-US" dirty="0"/>
              <a:t>, </a:t>
            </a:r>
            <a:r>
              <a:rPr lang="en-US" dirty="0">
                <a:solidFill>
                  <a:srgbClr val="FF0000"/>
                </a:solidFill>
              </a:rPr>
              <a:t>Jonathan</a:t>
            </a:r>
            <a:r>
              <a:rPr lang="en-US" dirty="0"/>
              <a:t>, </a:t>
            </a:r>
            <a:r>
              <a:rPr lang="tr-TR" dirty="0" smtClean="0"/>
              <a:t>ve</a:t>
            </a:r>
            <a:r>
              <a:rPr lang="en-US" dirty="0" smtClean="0"/>
              <a:t> Paula</a:t>
            </a:r>
            <a:r>
              <a:rPr lang="tr-TR" dirty="0" smtClean="0"/>
              <a:t> </a:t>
            </a:r>
            <a:r>
              <a:rPr lang="en-US" dirty="0" smtClean="0"/>
              <a:t>Red </a:t>
            </a:r>
            <a:r>
              <a:rPr lang="tr-TR" dirty="0" smtClean="0">
                <a:solidFill>
                  <a:srgbClr val="FF0000"/>
                </a:solidFill>
              </a:rPr>
              <a:t>orta derecede dayanıklıdırlar</a:t>
            </a:r>
            <a:r>
              <a:rPr lang="en-US" dirty="0" smtClean="0"/>
              <a:t>.</a:t>
            </a:r>
            <a:r>
              <a:rPr lang="tr-TR" dirty="0" smtClean="0"/>
              <a:t> Bu çeşitlerin duyarlılıkları bölgelere göre değişebilir. Zira, hastalığa neden olan </a:t>
            </a:r>
            <a:r>
              <a:rPr lang="tr-TR" dirty="0" err="1" smtClean="0"/>
              <a:t>fungusun</a:t>
            </a:r>
            <a:r>
              <a:rPr lang="tr-TR" dirty="0" smtClean="0"/>
              <a:t> ırkları bölgelere göre değişebilmektedir.</a:t>
            </a:r>
            <a:r>
              <a:rPr lang="en-US" dirty="0" smtClean="0"/>
              <a:t> </a:t>
            </a:r>
            <a:r>
              <a:rPr lang="tr-TR" dirty="0" smtClean="0">
                <a:solidFill>
                  <a:srgbClr val="FF0000"/>
                </a:solidFill>
              </a:rPr>
              <a:t>Hastalıktan hiç etkilenmeyen</a:t>
            </a:r>
            <a:r>
              <a:rPr lang="tr-TR" dirty="0" smtClean="0"/>
              <a:t> ve pazarlanabilen</a:t>
            </a:r>
            <a:r>
              <a:rPr lang="en-US" dirty="0"/>
              <a:t> </a:t>
            </a:r>
            <a:r>
              <a:rPr lang="en-US" dirty="0">
                <a:solidFill>
                  <a:srgbClr val="FF0000"/>
                </a:solidFill>
              </a:rPr>
              <a:t>Liberty</a:t>
            </a:r>
            <a:r>
              <a:rPr lang="en-US" dirty="0"/>
              <a:t>, </a:t>
            </a:r>
            <a:r>
              <a:rPr lang="en-US" dirty="0" err="1" smtClean="0"/>
              <a:t>Florina</a:t>
            </a:r>
            <a:r>
              <a:rPr lang="tr-TR" dirty="0" smtClean="0"/>
              <a:t> ve </a:t>
            </a:r>
            <a:r>
              <a:rPr lang="en-US" dirty="0" smtClean="0"/>
              <a:t> </a:t>
            </a:r>
            <a:r>
              <a:rPr lang="en-US" dirty="0" err="1" smtClean="0"/>
              <a:t>Goldrush</a:t>
            </a:r>
            <a:r>
              <a:rPr lang="tr-TR" dirty="0" smtClean="0"/>
              <a:t> gibi</a:t>
            </a:r>
            <a:r>
              <a:rPr lang="en-US" dirty="0" smtClean="0"/>
              <a:t> </a:t>
            </a:r>
            <a:r>
              <a:rPr lang="tr-TR" dirty="0" smtClean="0"/>
              <a:t>çeşitlerde mevcuttur.</a:t>
            </a:r>
            <a:r>
              <a:rPr lang="en-US" dirty="0" smtClean="0"/>
              <a:t> </a:t>
            </a:r>
            <a:endParaRPr lang="tr-TR" dirty="0"/>
          </a:p>
        </p:txBody>
      </p:sp>
    </p:spTree>
    <p:extLst>
      <p:ext uri="{BB962C8B-B14F-4D97-AF65-F5344CB8AC3E}">
        <p14:creationId xmlns:p14="http://schemas.microsoft.com/office/powerpoint/2010/main" val="77953663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Hastalığın Belirtileri</a:t>
            </a:r>
            <a:endParaRPr lang="tr-TR" dirty="0"/>
          </a:p>
        </p:txBody>
      </p:sp>
      <p:sp>
        <p:nvSpPr>
          <p:cNvPr id="3" name="İçerik Yer Tutucusu 2"/>
          <p:cNvSpPr>
            <a:spLocks noGrp="1"/>
          </p:cNvSpPr>
          <p:nvPr>
            <p:ph idx="1"/>
          </p:nvPr>
        </p:nvSpPr>
        <p:spPr>
          <a:xfrm>
            <a:off x="457200" y="1268760"/>
            <a:ext cx="8229600" cy="5256584"/>
          </a:xfrm>
        </p:spPr>
        <p:txBody>
          <a:bodyPr>
            <a:normAutofit fontScale="70000" lnSpcReduction="20000"/>
          </a:bodyPr>
          <a:lstStyle/>
          <a:p>
            <a:endParaRPr lang="tr-TR" dirty="0"/>
          </a:p>
          <a:p>
            <a:r>
              <a:rPr lang="tr-TR" dirty="0"/>
              <a:t>Bitkilerdeki </a:t>
            </a:r>
            <a:r>
              <a:rPr lang="tr-TR" dirty="0">
                <a:solidFill>
                  <a:srgbClr val="0070C0"/>
                </a:solidFill>
              </a:rPr>
              <a:t>başlıca hastalık semptomları</a:t>
            </a:r>
            <a:r>
              <a:rPr lang="tr-TR" dirty="0"/>
              <a:t>; önceleri </a:t>
            </a:r>
            <a:r>
              <a:rPr lang="tr-TR" dirty="0">
                <a:solidFill>
                  <a:srgbClr val="0070C0"/>
                </a:solidFill>
              </a:rPr>
              <a:t>gelişmede durgunluk</a:t>
            </a:r>
            <a:r>
              <a:rPr lang="tr-TR" dirty="0"/>
              <a:t>, yaprak yüzeylerinin küçülmesi, yaprak saplarının kısalması hastalık ilerledikçe yaprakların kuruyup bitkilerin solması şeklindedir. </a:t>
            </a:r>
            <a:endParaRPr lang="tr-TR" dirty="0" smtClean="0"/>
          </a:p>
          <a:p>
            <a:endParaRPr lang="tr-TR" dirty="0"/>
          </a:p>
          <a:p>
            <a:r>
              <a:rPr lang="tr-TR" dirty="0"/>
              <a:t>Toprak altı aksamında ise hastalık nedeni ile önce </a:t>
            </a:r>
            <a:r>
              <a:rPr lang="tr-TR" dirty="0">
                <a:solidFill>
                  <a:srgbClr val="0070C0"/>
                </a:solidFill>
              </a:rPr>
              <a:t>saçak kökler hızla siyahlaşıp çürürler.</a:t>
            </a:r>
            <a:r>
              <a:rPr lang="tr-TR" dirty="0"/>
              <a:t> </a:t>
            </a:r>
            <a:r>
              <a:rPr lang="tr-TR" dirty="0">
                <a:solidFill>
                  <a:srgbClr val="0070C0"/>
                </a:solidFill>
              </a:rPr>
              <a:t>Kabuğun kolayca soyulması </a:t>
            </a:r>
            <a:r>
              <a:rPr lang="tr-TR" dirty="0"/>
              <a:t>hastalığın en tipik özelliğinden biridir. Kökler </a:t>
            </a:r>
            <a:r>
              <a:rPr lang="tr-TR" dirty="0" err="1"/>
              <a:t>zararlandığında</a:t>
            </a:r>
            <a:r>
              <a:rPr lang="tr-TR" dirty="0"/>
              <a:t> bitki büyümesinde bir duraklama, yapraklarda kısalma ve küçülme görülür. Hastalık ilerledikçe </a:t>
            </a:r>
            <a:r>
              <a:rPr lang="tr-TR" dirty="0">
                <a:solidFill>
                  <a:srgbClr val="0070C0"/>
                </a:solidFill>
              </a:rPr>
              <a:t>ana köklerin siyahlaşıp çürümesi </a:t>
            </a:r>
            <a:r>
              <a:rPr lang="tr-TR" dirty="0"/>
              <a:t>saçak köklerin yoğun ölümü ile bitki canlılığını ve verimini yitirmekte ve birden ölmektedir. </a:t>
            </a:r>
          </a:p>
          <a:p>
            <a:endParaRPr lang="tr-TR" dirty="0" smtClean="0"/>
          </a:p>
          <a:p>
            <a:r>
              <a:rPr lang="tr-TR" dirty="0" smtClean="0"/>
              <a:t>Bitkiler </a:t>
            </a:r>
            <a:r>
              <a:rPr lang="tr-TR" dirty="0" err="1"/>
              <a:t>generatif</a:t>
            </a:r>
            <a:r>
              <a:rPr lang="tr-TR" dirty="0"/>
              <a:t> dönemde hastalığa daha duyarlı hale gelmekte, bu sırada </a:t>
            </a:r>
            <a:r>
              <a:rPr lang="tr-TR" dirty="0">
                <a:solidFill>
                  <a:srgbClr val="0070C0"/>
                </a:solidFill>
              </a:rPr>
              <a:t>yetiştiricilikte oluşabilecek bir aksama (özellikle sulama) </a:t>
            </a:r>
            <a:r>
              <a:rPr lang="tr-TR" dirty="0"/>
              <a:t>önemli </a:t>
            </a:r>
            <a:r>
              <a:rPr lang="tr-TR" dirty="0" smtClean="0"/>
              <a:t>oranda </a:t>
            </a:r>
            <a:r>
              <a:rPr lang="tr-TR" dirty="0"/>
              <a:t>bitki ölümlerine yol açabilmektedir. Ayrıca </a:t>
            </a:r>
            <a:r>
              <a:rPr lang="tr-TR" dirty="0">
                <a:solidFill>
                  <a:srgbClr val="0070C0"/>
                </a:solidFill>
              </a:rPr>
              <a:t>hava sıcaklığının aniden artması </a:t>
            </a:r>
            <a:r>
              <a:rPr lang="tr-TR" dirty="0"/>
              <a:t>da hastalığı hızlandırmaktadır. </a:t>
            </a:r>
          </a:p>
          <a:p>
            <a:endParaRPr lang="tr-TR" dirty="0" smtClean="0"/>
          </a:p>
          <a:p>
            <a:r>
              <a:rPr lang="tr-TR" dirty="0" smtClean="0"/>
              <a:t>Çilek </a:t>
            </a:r>
            <a:r>
              <a:rPr lang="tr-TR" dirty="0"/>
              <a:t>kök çürüklüğü hastalığı özellikle aynı alanda </a:t>
            </a:r>
            <a:r>
              <a:rPr lang="tr-TR" dirty="0" err="1"/>
              <a:t>intansif</a:t>
            </a:r>
            <a:r>
              <a:rPr lang="tr-TR" dirty="0"/>
              <a:t> </a:t>
            </a:r>
            <a:r>
              <a:rPr lang="tr-TR" dirty="0" err="1"/>
              <a:t>monokültür</a:t>
            </a:r>
            <a:r>
              <a:rPr lang="tr-TR" dirty="0"/>
              <a:t> halinde yapılan çilek tarımının önemli sorunlarından biridir. </a:t>
            </a:r>
            <a:r>
              <a:rPr lang="tr-TR" dirty="0">
                <a:solidFill>
                  <a:srgbClr val="0070C0"/>
                </a:solidFill>
              </a:rPr>
              <a:t>Hastalık kış dikimi yapılan ve 3-5 yıl aynı alandan üretim sağlanan alanlarda %30- 35 oranında yaygındır. </a:t>
            </a:r>
          </a:p>
        </p:txBody>
      </p:sp>
      <p:sp>
        <p:nvSpPr>
          <p:cNvPr id="4" name="İçerik Yer Tutucusu 2"/>
          <p:cNvSpPr txBox="1">
            <a:spLocks/>
          </p:cNvSpPr>
          <p:nvPr/>
        </p:nvSpPr>
        <p:spPr>
          <a:xfrm>
            <a:off x="457200" y="5776664"/>
            <a:ext cx="8229600" cy="74868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tr-TR" sz="1800" b="1" smtClean="0">
                <a:solidFill>
                  <a:srgbClr val="0070C0"/>
                </a:solidFill>
              </a:rPr>
              <a:t>Hastalığın Görüldüğü Bitkiler: </a:t>
            </a:r>
            <a:r>
              <a:rPr lang="tr-TR" sz="1800" smtClean="0"/>
              <a:t>Hastalık kompleksini oluşturan </a:t>
            </a:r>
            <a:r>
              <a:rPr lang="tr-TR" sz="1800" smtClean="0">
                <a:solidFill>
                  <a:srgbClr val="0070C0"/>
                </a:solidFill>
              </a:rPr>
              <a:t>etmenlerin çok sayıda konukçusu olmakla beraber</a:t>
            </a:r>
            <a:r>
              <a:rPr lang="tr-TR" sz="1800" smtClean="0"/>
              <a:t> bu hastalık kompleksi </a:t>
            </a:r>
            <a:r>
              <a:rPr lang="tr-TR" sz="1800" smtClean="0">
                <a:solidFill>
                  <a:srgbClr val="0070C0"/>
                </a:solidFill>
              </a:rPr>
              <a:t>çilekte</a:t>
            </a:r>
            <a:r>
              <a:rPr lang="tr-TR" sz="1800" smtClean="0"/>
              <a:t> görülmektedir. </a:t>
            </a:r>
            <a:endParaRPr lang="tr-TR" sz="1800" dirty="0"/>
          </a:p>
        </p:txBody>
      </p:sp>
    </p:spTree>
    <p:extLst>
      <p:ext uri="{BB962C8B-B14F-4D97-AF65-F5344CB8AC3E}">
        <p14:creationId xmlns:p14="http://schemas.microsoft.com/office/powerpoint/2010/main" val="300046323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Yöntemleri </a:t>
            </a:r>
            <a:endParaRPr lang="tr-TR" dirty="0">
              <a:solidFill>
                <a:srgbClr val="0070C0"/>
              </a:solidFill>
            </a:endParaRPr>
          </a:p>
        </p:txBody>
      </p:sp>
      <p:sp>
        <p:nvSpPr>
          <p:cNvPr id="3" name="İçerik Yer Tutucusu 2"/>
          <p:cNvSpPr>
            <a:spLocks noGrp="1"/>
          </p:cNvSpPr>
          <p:nvPr>
            <p:ph idx="1"/>
          </p:nvPr>
        </p:nvSpPr>
        <p:spPr>
          <a:xfrm>
            <a:off x="467544" y="1412776"/>
            <a:ext cx="8229600" cy="4713387"/>
          </a:xfrm>
        </p:spPr>
        <p:txBody>
          <a:bodyPr>
            <a:normAutofit/>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endParaRPr lang="tr-TR" b="1" dirty="0" smtClean="0"/>
          </a:p>
          <a:p>
            <a:pPr marL="0" indent="0">
              <a:buNone/>
            </a:pPr>
            <a:r>
              <a:rPr lang="tr-TR" b="1" dirty="0" smtClean="0"/>
              <a:t>• </a:t>
            </a:r>
            <a:r>
              <a:rPr lang="tr-TR" dirty="0"/>
              <a:t>Sağlıklı üretim materyali kullanılmalıdır. </a:t>
            </a:r>
          </a:p>
          <a:p>
            <a:pPr marL="0" indent="0">
              <a:buNone/>
            </a:pPr>
            <a:r>
              <a:rPr lang="tr-TR" b="1" dirty="0"/>
              <a:t>• </a:t>
            </a:r>
            <a:r>
              <a:rPr lang="tr-TR" dirty="0"/>
              <a:t>Aynı bitkilerle iki yıl üretimi amaçlayan frigo </a:t>
            </a:r>
            <a:r>
              <a:rPr lang="tr-TR" dirty="0" smtClean="0"/>
              <a:t>bitkilerle</a:t>
            </a:r>
          </a:p>
          <a:p>
            <a:pPr marL="0" indent="0">
              <a:buNone/>
            </a:pPr>
            <a:r>
              <a:rPr lang="tr-TR" dirty="0"/>
              <a:t> </a:t>
            </a:r>
            <a:r>
              <a:rPr lang="tr-TR" dirty="0" smtClean="0"/>
              <a:t>  </a:t>
            </a:r>
            <a:r>
              <a:rPr lang="tr-TR" dirty="0"/>
              <a:t>yaz dikim sistemine göre çilek yetiştiriciliği yapılmalıdır</a:t>
            </a:r>
            <a:r>
              <a:rPr lang="tr-TR" dirty="0">
                <a:solidFill>
                  <a:srgbClr val="0070C0"/>
                </a:solidFill>
              </a:rPr>
              <a:t>. </a:t>
            </a:r>
          </a:p>
          <a:p>
            <a:pPr marL="0" indent="0">
              <a:buNone/>
            </a:pPr>
            <a:r>
              <a:rPr lang="tr-TR" b="1" dirty="0"/>
              <a:t>• </a:t>
            </a:r>
            <a:r>
              <a:rPr lang="tr-TR" dirty="0">
                <a:solidFill>
                  <a:srgbClr val="0070C0"/>
                </a:solidFill>
              </a:rPr>
              <a:t>Hastalıklı bitkiler </a:t>
            </a:r>
            <a:r>
              <a:rPr lang="tr-TR" dirty="0"/>
              <a:t>üretim alanından </a:t>
            </a:r>
            <a:r>
              <a:rPr lang="tr-TR" dirty="0">
                <a:solidFill>
                  <a:srgbClr val="0070C0"/>
                </a:solidFill>
              </a:rPr>
              <a:t>uzaklaştırılmalıdır. </a:t>
            </a:r>
          </a:p>
          <a:p>
            <a:pPr marL="0" indent="0">
              <a:buNone/>
            </a:pPr>
            <a:r>
              <a:rPr lang="tr-TR" b="1" dirty="0"/>
              <a:t>• </a:t>
            </a:r>
            <a:r>
              <a:rPr lang="tr-TR" dirty="0"/>
              <a:t>Yetiştiricilik uygulamalarına dikkat edilmelidir. </a:t>
            </a:r>
          </a:p>
          <a:p>
            <a:pPr marL="0" indent="0">
              <a:buNone/>
            </a:pPr>
            <a:r>
              <a:rPr lang="tr-TR" b="1" dirty="0"/>
              <a:t>• </a:t>
            </a:r>
            <a:r>
              <a:rPr lang="tr-TR" dirty="0">
                <a:solidFill>
                  <a:srgbClr val="0070C0"/>
                </a:solidFill>
              </a:rPr>
              <a:t>Taban suyu yüksek alanlarda </a:t>
            </a:r>
            <a:r>
              <a:rPr lang="tr-TR" dirty="0"/>
              <a:t>yetiştiricilik yapılmamalıdır</a:t>
            </a:r>
            <a:r>
              <a:rPr lang="tr-TR" dirty="0" smtClean="0"/>
              <a:t>.</a:t>
            </a:r>
          </a:p>
          <a:p>
            <a:pPr marL="0" indent="0">
              <a:buNone/>
            </a:pPr>
            <a:r>
              <a:rPr lang="tr-TR" dirty="0"/>
              <a:t> </a:t>
            </a:r>
            <a:r>
              <a:rPr lang="tr-TR" dirty="0" smtClean="0"/>
              <a:t>  </a:t>
            </a:r>
            <a:r>
              <a:rPr lang="tr-TR" dirty="0">
                <a:solidFill>
                  <a:srgbClr val="0070C0"/>
                </a:solidFill>
              </a:rPr>
              <a:t>Damla sulama </a:t>
            </a:r>
            <a:r>
              <a:rPr lang="tr-TR" dirty="0"/>
              <a:t>sistemi tercih edilmelidir. </a:t>
            </a:r>
          </a:p>
        </p:txBody>
      </p:sp>
    </p:spTree>
    <p:extLst>
      <p:ext uri="{BB962C8B-B14F-4D97-AF65-F5344CB8AC3E}">
        <p14:creationId xmlns:p14="http://schemas.microsoft.com/office/powerpoint/2010/main" val="104071649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Mücadele Yöntemleri </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solidFill>
                  <a:srgbClr val="002060"/>
                </a:solidFill>
              </a:rPr>
              <a:t>Fiziksel </a:t>
            </a:r>
            <a:r>
              <a:rPr lang="tr-TR" b="1" dirty="0">
                <a:solidFill>
                  <a:srgbClr val="002060"/>
                </a:solidFill>
              </a:rPr>
              <a:t>Önlemler </a:t>
            </a:r>
            <a:endParaRPr lang="tr-TR" dirty="0">
              <a:solidFill>
                <a:srgbClr val="002060"/>
              </a:solidFill>
            </a:endParaRPr>
          </a:p>
          <a:p>
            <a:pPr marL="0" indent="0">
              <a:buNone/>
            </a:pPr>
            <a:endParaRPr lang="tr-TR" dirty="0" smtClean="0"/>
          </a:p>
          <a:p>
            <a:pPr marL="0" indent="0">
              <a:buNone/>
            </a:pPr>
            <a:r>
              <a:rPr lang="tr-TR" dirty="0" smtClean="0"/>
              <a:t>Çilek </a:t>
            </a:r>
            <a:r>
              <a:rPr lang="tr-TR" dirty="0"/>
              <a:t>dikimi yapılmadan önce karıklar hazırlanarak sıcak yaz ayları süresince </a:t>
            </a:r>
            <a:r>
              <a:rPr lang="tr-TR" b="1" dirty="0" err="1">
                <a:solidFill>
                  <a:srgbClr val="0070C0"/>
                </a:solidFill>
              </a:rPr>
              <a:t>solarizasyon</a:t>
            </a:r>
            <a:r>
              <a:rPr lang="tr-TR" b="1" dirty="0">
                <a:solidFill>
                  <a:srgbClr val="0070C0"/>
                </a:solidFill>
              </a:rPr>
              <a:t> uygulanmalıdır. </a:t>
            </a:r>
          </a:p>
          <a:p>
            <a:pPr marL="0" indent="0">
              <a:buNone/>
            </a:pPr>
            <a:endParaRPr lang="tr-TR" b="1" dirty="0" smtClean="0"/>
          </a:p>
          <a:p>
            <a:pPr marL="0" indent="0">
              <a:buNone/>
            </a:pPr>
            <a:r>
              <a:rPr lang="tr-TR" b="1" dirty="0" smtClean="0">
                <a:solidFill>
                  <a:srgbClr val="FF0000"/>
                </a:solidFill>
              </a:rPr>
              <a:t>Kimyasal </a:t>
            </a:r>
            <a:r>
              <a:rPr lang="tr-TR" b="1" dirty="0">
                <a:solidFill>
                  <a:srgbClr val="FF0000"/>
                </a:solidFill>
              </a:rPr>
              <a:t>Mücadele </a:t>
            </a:r>
            <a:endParaRPr lang="tr-TR" dirty="0">
              <a:solidFill>
                <a:srgbClr val="FF0000"/>
              </a:solidFill>
            </a:endParaRPr>
          </a:p>
          <a:p>
            <a:pPr marL="0" indent="0">
              <a:buNone/>
            </a:pPr>
            <a:r>
              <a:rPr lang="tr-TR" b="1" dirty="0" smtClean="0">
                <a:solidFill>
                  <a:srgbClr val="002060"/>
                </a:solidFill>
              </a:rPr>
              <a:t>Dikimden </a:t>
            </a:r>
            <a:r>
              <a:rPr lang="tr-TR" b="1" dirty="0">
                <a:solidFill>
                  <a:srgbClr val="002060"/>
                </a:solidFill>
              </a:rPr>
              <a:t>önce</a:t>
            </a:r>
            <a:r>
              <a:rPr lang="tr-TR" dirty="0"/>
              <a:t> toprak uygulaması veya fidelerin ilaçlanması şeklinde yapılmalıdır. Toprak ilaçlaması veya fidelerin daldırması </a:t>
            </a:r>
            <a:r>
              <a:rPr lang="tr-TR" dirty="0" smtClean="0"/>
              <a:t>şeklindeki ilaçlamalar hedef patojenlere etkili </a:t>
            </a:r>
            <a:r>
              <a:rPr lang="tr-TR" dirty="0" err="1" smtClean="0"/>
              <a:t>fungisitlerle</a:t>
            </a:r>
            <a:r>
              <a:rPr lang="tr-TR" dirty="0" smtClean="0"/>
              <a:t> yapılmalıdır</a:t>
            </a:r>
            <a:r>
              <a:rPr lang="tr-TR" dirty="0"/>
              <a:t>. </a:t>
            </a:r>
            <a:endParaRPr lang="tr-TR" b="1" dirty="0" smtClean="0"/>
          </a:p>
          <a:p>
            <a:pPr marL="0" indent="0">
              <a:buNone/>
            </a:pPr>
            <a:endParaRPr lang="tr-TR" b="1" dirty="0"/>
          </a:p>
        </p:txBody>
      </p:sp>
    </p:spTree>
    <p:extLst>
      <p:ext uri="{BB962C8B-B14F-4D97-AF65-F5344CB8AC3E}">
        <p14:creationId xmlns:p14="http://schemas.microsoft.com/office/powerpoint/2010/main" val="114146629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990600"/>
          </a:xfrm>
        </p:spPr>
        <p:txBody>
          <a:bodyPr>
            <a:normAutofit fontScale="90000"/>
          </a:bodyPr>
          <a:lstStyle/>
          <a:p>
            <a:pPr algn="l"/>
            <a:r>
              <a:rPr lang="tr-TR" sz="2700" b="1" dirty="0" smtClean="0">
                <a:solidFill>
                  <a:srgbClr val="292934"/>
                </a:solidFill>
              </a:rPr>
              <a:t>ÇİLEKTE </a:t>
            </a:r>
            <a:r>
              <a:rPr lang="tr-TR" sz="2700" b="1" dirty="0">
                <a:solidFill>
                  <a:srgbClr val="292934"/>
                </a:solidFill>
              </a:rPr>
              <a:t>ANTRAKNOZ HASTALIĞI </a:t>
            </a:r>
            <a:r>
              <a:rPr lang="tr-TR" sz="2700" b="1" dirty="0" smtClean="0">
                <a:solidFill>
                  <a:srgbClr val="292934"/>
                </a:solidFill>
              </a:rPr>
              <a:t/>
            </a:r>
            <a:br>
              <a:rPr lang="tr-TR" sz="2700" b="1" dirty="0" smtClean="0">
                <a:solidFill>
                  <a:srgbClr val="292934"/>
                </a:solidFill>
              </a:rPr>
            </a:br>
            <a:r>
              <a:rPr lang="tr-TR" sz="2700" b="1" i="1" dirty="0" err="1" smtClean="0">
                <a:solidFill>
                  <a:srgbClr val="292934"/>
                </a:solidFill>
              </a:rPr>
              <a:t>Colletotrichum</a:t>
            </a:r>
            <a:r>
              <a:rPr lang="tr-TR" sz="2700" b="1" i="1" dirty="0" smtClean="0">
                <a:solidFill>
                  <a:srgbClr val="292934"/>
                </a:solidFill>
              </a:rPr>
              <a:t> </a:t>
            </a:r>
            <a:r>
              <a:rPr lang="tr-TR" sz="2700" b="1" i="1" dirty="0" err="1" smtClean="0">
                <a:solidFill>
                  <a:srgbClr val="292934"/>
                </a:solidFill>
              </a:rPr>
              <a:t>fragariae</a:t>
            </a:r>
            <a:r>
              <a:rPr lang="tr-TR" sz="2700" b="1" i="1" dirty="0" smtClean="0">
                <a:solidFill>
                  <a:srgbClr val="292934"/>
                </a:solidFill>
              </a:rPr>
              <a:t>, C</a:t>
            </a:r>
            <a:r>
              <a:rPr lang="tr-TR" sz="2700" b="1" i="1" dirty="0">
                <a:solidFill>
                  <a:srgbClr val="292934"/>
                </a:solidFill>
              </a:rPr>
              <a:t>. </a:t>
            </a:r>
            <a:r>
              <a:rPr lang="tr-TR" sz="2700" b="1" i="1" dirty="0" err="1" smtClean="0">
                <a:solidFill>
                  <a:srgbClr val="292934"/>
                </a:solidFill>
              </a:rPr>
              <a:t>Gloeosporioides</a:t>
            </a:r>
            <a:r>
              <a:rPr lang="tr-TR" sz="2700" b="1" i="1" dirty="0" smtClean="0">
                <a:solidFill>
                  <a:srgbClr val="292934"/>
                </a:solidFill>
              </a:rPr>
              <a:t>, </a:t>
            </a:r>
            <a:r>
              <a:rPr lang="fr-FR" sz="2700" b="1" i="1" dirty="0" smtClean="0">
                <a:solidFill>
                  <a:srgbClr val="292934"/>
                </a:solidFill>
              </a:rPr>
              <a:t>C</a:t>
            </a:r>
            <a:r>
              <a:rPr lang="fr-FR" sz="2700" b="1" i="1" dirty="0">
                <a:solidFill>
                  <a:srgbClr val="292934"/>
                </a:solidFill>
              </a:rPr>
              <a:t>. </a:t>
            </a:r>
            <a:r>
              <a:rPr lang="fr-FR" sz="2700" b="1" i="1" dirty="0" err="1" smtClean="0">
                <a:solidFill>
                  <a:srgbClr val="292934"/>
                </a:solidFill>
              </a:rPr>
              <a:t>acutatum</a:t>
            </a:r>
            <a:endParaRPr lang="tr-TR" sz="2700" dirty="0">
              <a:solidFill>
                <a:srgbClr val="292934"/>
              </a:solidFill>
            </a:endParaRPr>
          </a:p>
        </p:txBody>
      </p:sp>
      <p:sp>
        <p:nvSpPr>
          <p:cNvPr id="6" name="Başlık 1"/>
          <p:cNvSpPr txBox="1">
            <a:spLocks/>
          </p:cNvSpPr>
          <p:nvPr/>
        </p:nvSpPr>
        <p:spPr>
          <a:xfrm>
            <a:off x="457200" y="1235893"/>
            <a:ext cx="8229600" cy="50405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1. TANIMI VE YAŞAYIŞI </a:t>
            </a:r>
            <a:endParaRPr lang="tr-TR" sz="2400" dirty="0">
              <a:solidFill>
                <a:srgbClr val="292934"/>
              </a:solidFill>
            </a:endParaRPr>
          </a:p>
        </p:txBody>
      </p:sp>
      <p:sp>
        <p:nvSpPr>
          <p:cNvPr id="7" name="İçerik Yer Tutucusu 2"/>
          <p:cNvSpPr>
            <a:spLocks noGrp="1"/>
          </p:cNvSpPr>
          <p:nvPr>
            <p:ph idx="1"/>
          </p:nvPr>
        </p:nvSpPr>
        <p:spPr>
          <a:xfrm>
            <a:off x="457200" y="1739949"/>
            <a:ext cx="8229600" cy="4929411"/>
          </a:xfrm>
        </p:spPr>
        <p:txBody>
          <a:bodyPr>
            <a:normAutofit/>
          </a:bodyPr>
          <a:lstStyle/>
          <a:p>
            <a:r>
              <a:rPr lang="tr-TR" sz="2000" i="1" dirty="0" err="1" smtClean="0"/>
              <a:t>Colletotrichum</a:t>
            </a:r>
            <a:r>
              <a:rPr lang="tr-TR" sz="2000" i="1" dirty="0" smtClean="0"/>
              <a:t> </a:t>
            </a:r>
            <a:r>
              <a:rPr lang="tr-TR" sz="2000" i="1" dirty="0" err="1"/>
              <a:t>fragariae</a:t>
            </a:r>
            <a:r>
              <a:rPr lang="tr-TR" sz="2000" b="1" i="1" dirty="0"/>
              <a:t>, </a:t>
            </a:r>
            <a:r>
              <a:rPr lang="tr-TR" sz="2000" i="1" dirty="0"/>
              <a:t>C. </a:t>
            </a:r>
            <a:r>
              <a:rPr lang="tr-TR" sz="2000" i="1" dirty="0" err="1"/>
              <a:t>gloeosporioides</a:t>
            </a:r>
            <a:r>
              <a:rPr lang="tr-TR" sz="2000" i="1" dirty="0"/>
              <a:t> </a:t>
            </a:r>
            <a:r>
              <a:rPr lang="tr-TR" sz="2000" dirty="0"/>
              <a:t>ve </a:t>
            </a:r>
            <a:r>
              <a:rPr lang="tr-TR" sz="2000" i="1" dirty="0"/>
              <a:t>C. </a:t>
            </a:r>
            <a:r>
              <a:rPr lang="tr-TR" sz="2000" i="1" dirty="0" err="1"/>
              <a:t>acutatum</a:t>
            </a:r>
            <a:r>
              <a:rPr lang="tr-TR" sz="2000" dirty="0"/>
              <a:t>, </a:t>
            </a:r>
            <a:r>
              <a:rPr lang="tr-TR" sz="2000" dirty="0">
                <a:solidFill>
                  <a:srgbClr val="0070C0"/>
                </a:solidFill>
              </a:rPr>
              <a:t>havai kökenli </a:t>
            </a:r>
            <a:r>
              <a:rPr lang="tr-TR" sz="2000" dirty="0" err="1">
                <a:solidFill>
                  <a:srgbClr val="0070C0"/>
                </a:solidFill>
              </a:rPr>
              <a:t>fungal</a:t>
            </a:r>
            <a:r>
              <a:rPr lang="tr-TR" sz="2000" dirty="0">
                <a:solidFill>
                  <a:srgbClr val="0070C0"/>
                </a:solidFill>
              </a:rPr>
              <a:t> hastalık etmenleri olup, bitkinin yaprak, </a:t>
            </a:r>
            <a:r>
              <a:rPr lang="tr-TR" sz="2000" dirty="0" err="1">
                <a:solidFill>
                  <a:srgbClr val="0070C0"/>
                </a:solidFill>
              </a:rPr>
              <a:t>stolon</a:t>
            </a:r>
            <a:r>
              <a:rPr lang="tr-TR" sz="2000" dirty="0">
                <a:solidFill>
                  <a:srgbClr val="0070C0"/>
                </a:solidFill>
              </a:rPr>
              <a:t>, meyve ve </a:t>
            </a:r>
            <a:r>
              <a:rPr lang="tr-TR" sz="2000" dirty="0" err="1">
                <a:solidFill>
                  <a:srgbClr val="0070C0"/>
                </a:solidFill>
              </a:rPr>
              <a:t>kökboğazında</a:t>
            </a:r>
            <a:r>
              <a:rPr lang="tr-TR" sz="2000" dirty="0">
                <a:solidFill>
                  <a:srgbClr val="0070C0"/>
                </a:solidFill>
              </a:rPr>
              <a:t> zarar oluştururlar. </a:t>
            </a:r>
          </a:p>
          <a:p>
            <a:r>
              <a:rPr lang="tr-TR" sz="2000" dirty="0"/>
              <a:t>Hastalık etmenleri </a:t>
            </a:r>
            <a:r>
              <a:rPr lang="tr-TR" sz="2000" dirty="0">
                <a:solidFill>
                  <a:srgbClr val="0070C0"/>
                </a:solidFill>
              </a:rPr>
              <a:t>bulaşık bitki artıkları ve bulaşık bitkilerin dikilmesiyle </a:t>
            </a:r>
            <a:r>
              <a:rPr lang="tr-TR" sz="2000" dirty="0"/>
              <a:t>bulaşan toprakta bulunmakta ve bu topraklar </a:t>
            </a:r>
            <a:r>
              <a:rPr lang="tr-TR" sz="2000" dirty="0" err="1"/>
              <a:t>primer</a:t>
            </a:r>
            <a:r>
              <a:rPr lang="tr-TR" sz="2000" dirty="0"/>
              <a:t> enfeksiyon kaynağını oluşturmaktadır. </a:t>
            </a:r>
            <a:r>
              <a:rPr lang="tr-TR" sz="2000" dirty="0">
                <a:solidFill>
                  <a:srgbClr val="0070C0"/>
                </a:solidFill>
              </a:rPr>
              <a:t>Hastalığın yayılımı kuru ve serin havalarda oldukça yavaş</a:t>
            </a:r>
            <a:r>
              <a:rPr lang="tr-TR" sz="2000" dirty="0"/>
              <a:t>; nemli ve sıcak havalarda ise çok hızlıdır. Uygun koşullar altında, </a:t>
            </a:r>
            <a:r>
              <a:rPr lang="tr-TR" sz="2000" dirty="0">
                <a:solidFill>
                  <a:srgbClr val="0070C0"/>
                </a:solidFill>
              </a:rPr>
              <a:t>bitki artıklarında 9 aya kadar canlılığını sürdürebilen etmenler</a:t>
            </a:r>
            <a:r>
              <a:rPr lang="tr-TR" sz="2000" dirty="0"/>
              <a:t> yağmurun sıçrattığı toprak, hayvanlar, işçiler ve bulaşık alanlarda kullanılan aletler ile taşınırlar. </a:t>
            </a:r>
          </a:p>
          <a:p>
            <a:r>
              <a:rPr lang="tr-TR" sz="2000" dirty="0"/>
              <a:t>Çilek bitkileri </a:t>
            </a:r>
            <a:r>
              <a:rPr lang="tr-TR" sz="2000" dirty="0" err="1"/>
              <a:t>meyvelenme</a:t>
            </a:r>
            <a:r>
              <a:rPr lang="tr-TR" sz="2000" dirty="0"/>
              <a:t> dönemlerinden itibaren etmenlere karşı dayanıklılık kazanırlarken, </a:t>
            </a:r>
            <a:r>
              <a:rPr lang="tr-TR" sz="2000" dirty="0">
                <a:solidFill>
                  <a:srgbClr val="0070C0"/>
                </a:solidFill>
              </a:rPr>
              <a:t>çiçekler, pembe ve kırmızı meyveler etmene karşı duyarlıdırlar ve meyveler olgunlaştıkça hassasiyetleri artar. </a:t>
            </a:r>
          </a:p>
        </p:txBody>
      </p:sp>
    </p:spTree>
    <p:extLst>
      <p:ext uri="{BB962C8B-B14F-4D97-AF65-F5344CB8AC3E}">
        <p14:creationId xmlns:p14="http://schemas.microsoft.com/office/powerpoint/2010/main" val="261450733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b="1" dirty="0">
                <a:solidFill>
                  <a:srgbClr val="0070C0"/>
                </a:solidFill>
              </a:rPr>
              <a:t>2. BELİRTİLERİ, EKONOMİK ÖNEMİ VE </a:t>
            </a:r>
            <a:r>
              <a:rPr lang="tr-TR" sz="3200" b="1" dirty="0" smtClean="0">
                <a:solidFill>
                  <a:srgbClr val="0070C0"/>
                </a:solidFill>
              </a:rPr>
              <a:t>YAYILIŞI</a:t>
            </a:r>
            <a:endParaRPr lang="tr-TR" sz="3200" dirty="0">
              <a:solidFill>
                <a:srgbClr val="0070C0"/>
              </a:solidFill>
            </a:endParaRPr>
          </a:p>
        </p:txBody>
      </p:sp>
      <p:sp>
        <p:nvSpPr>
          <p:cNvPr id="3" name="İçerik Yer Tutucusu 2"/>
          <p:cNvSpPr>
            <a:spLocks noGrp="1"/>
          </p:cNvSpPr>
          <p:nvPr>
            <p:ph idx="1"/>
          </p:nvPr>
        </p:nvSpPr>
        <p:spPr>
          <a:xfrm>
            <a:off x="457200" y="1412776"/>
            <a:ext cx="8229600" cy="4713387"/>
          </a:xfrm>
        </p:spPr>
        <p:txBody>
          <a:bodyPr>
            <a:normAutofit/>
          </a:bodyPr>
          <a:lstStyle/>
          <a:p>
            <a:r>
              <a:rPr lang="tr-TR" dirty="0" smtClean="0"/>
              <a:t>Hastalık </a:t>
            </a:r>
            <a:r>
              <a:rPr lang="tr-TR" dirty="0">
                <a:solidFill>
                  <a:srgbClr val="0070C0"/>
                </a:solidFill>
              </a:rPr>
              <a:t>bitkinin yaprak, </a:t>
            </a:r>
            <a:r>
              <a:rPr lang="tr-TR" dirty="0" err="1">
                <a:solidFill>
                  <a:srgbClr val="0070C0"/>
                </a:solidFill>
              </a:rPr>
              <a:t>stolon</a:t>
            </a:r>
            <a:r>
              <a:rPr lang="tr-TR" dirty="0">
                <a:solidFill>
                  <a:srgbClr val="0070C0"/>
                </a:solidFill>
              </a:rPr>
              <a:t>, meyve ve </a:t>
            </a:r>
            <a:r>
              <a:rPr lang="tr-TR" dirty="0" err="1">
                <a:solidFill>
                  <a:srgbClr val="0070C0"/>
                </a:solidFill>
              </a:rPr>
              <a:t>kökboğazında</a:t>
            </a:r>
            <a:r>
              <a:rPr lang="tr-TR" dirty="0">
                <a:solidFill>
                  <a:srgbClr val="0070C0"/>
                </a:solidFill>
              </a:rPr>
              <a:t> zarar oluşturur.</a:t>
            </a:r>
            <a:r>
              <a:rPr lang="tr-TR" dirty="0"/>
              <a:t> </a:t>
            </a:r>
            <a:r>
              <a:rPr lang="tr-TR" i="1" dirty="0" err="1"/>
              <a:t>Colletotrichum</a:t>
            </a:r>
            <a:r>
              <a:rPr lang="tr-TR" i="1" dirty="0"/>
              <a:t> </a:t>
            </a:r>
            <a:r>
              <a:rPr lang="tr-TR" i="1" dirty="0" err="1"/>
              <a:t>fragariae</a:t>
            </a:r>
            <a:r>
              <a:rPr lang="tr-TR" i="1" dirty="0"/>
              <a:t> </a:t>
            </a:r>
            <a:r>
              <a:rPr lang="tr-TR" dirty="0"/>
              <a:t>ve </a:t>
            </a:r>
            <a:r>
              <a:rPr lang="tr-TR" i="1" dirty="0"/>
              <a:t>C. </a:t>
            </a:r>
            <a:r>
              <a:rPr lang="tr-TR" i="1" dirty="0" err="1"/>
              <a:t>gloeosporioides</a:t>
            </a:r>
            <a:r>
              <a:rPr lang="tr-TR" dirty="0" err="1"/>
              <a:t>’in</a:t>
            </a:r>
            <a:r>
              <a:rPr lang="tr-TR" dirty="0"/>
              <a:t> neden olduğu </a:t>
            </a:r>
            <a:r>
              <a:rPr lang="tr-TR" dirty="0">
                <a:solidFill>
                  <a:srgbClr val="0070C0"/>
                </a:solidFill>
              </a:rPr>
              <a:t>yaprak belirtileri, 0.5-1.5 mm çapında yuvarlak mürekkep lekeleri şeklinde </a:t>
            </a:r>
            <a:r>
              <a:rPr lang="tr-TR" dirty="0" smtClean="0">
                <a:solidFill>
                  <a:srgbClr val="0070C0"/>
                </a:solidFill>
              </a:rPr>
              <a:t>oluşur</a:t>
            </a:r>
            <a:r>
              <a:rPr lang="tr-TR" dirty="0">
                <a:solidFill>
                  <a:srgbClr val="0070C0"/>
                </a:solidFill>
              </a:rPr>
              <a:t>. </a:t>
            </a:r>
            <a:r>
              <a:rPr lang="tr-TR" dirty="0"/>
              <a:t>Bu lekeler çok sayıda da olsa yapraklar ölmez ve bu lekelerde </a:t>
            </a:r>
            <a:r>
              <a:rPr lang="tr-TR" dirty="0" err="1"/>
              <a:t>sporulasyon</a:t>
            </a:r>
            <a:r>
              <a:rPr lang="tr-TR" dirty="0"/>
              <a:t> olmaz. </a:t>
            </a:r>
            <a:r>
              <a:rPr lang="tr-TR" i="1" dirty="0">
                <a:solidFill>
                  <a:srgbClr val="0070C0"/>
                </a:solidFill>
              </a:rPr>
              <a:t>C. </a:t>
            </a:r>
            <a:r>
              <a:rPr lang="tr-TR" i="1" dirty="0" err="1">
                <a:solidFill>
                  <a:srgbClr val="0070C0"/>
                </a:solidFill>
              </a:rPr>
              <a:t>acutatum</a:t>
            </a:r>
            <a:r>
              <a:rPr lang="tr-TR" dirty="0" err="1"/>
              <a:t>’un</a:t>
            </a:r>
            <a:r>
              <a:rPr lang="tr-TR" dirty="0"/>
              <a:t> neden olduğu belirtiler ise yaprakların kenarlarında, </a:t>
            </a:r>
            <a:r>
              <a:rPr lang="tr-TR" dirty="0">
                <a:solidFill>
                  <a:srgbClr val="0070C0"/>
                </a:solidFill>
              </a:rPr>
              <a:t>düzensiz koyu kahverengi-siyah kuru alanlar şeklinde </a:t>
            </a:r>
            <a:r>
              <a:rPr lang="tr-TR" dirty="0" smtClean="0">
                <a:solidFill>
                  <a:srgbClr val="0070C0"/>
                </a:solidFill>
              </a:rPr>
              <a:t>gelişir.</a:t>
            </a:r>
            <a:r>
              <a:rPr lang="tr-TR" dirty="0" smtClean="0"/>
              <a:t> </a:t>
            </a:r>
            <a:r>
              <a:rPr lang="tr-TR" dirty="0"/>
              <a:t>Bu tür yapraklar, nekrotik alanların genişlemesine rağmen 2-3 ay canlı kalır ve bu alanlardaki </a:t>
            </a:r>
            <a:r>
              <a:rPr lang="tr-TR" dirty="0" err="1">
                <a:solidFill>
                  <a:srgbClr val="0070C0"/>
                </a:solidFill>
              </a:rPr>
              <a:t>sporulasyon</a:t>
            </a:r>
            <a:r>
              <a:rPr lang="tr-TR" dirty="0">
                <a:solidFill>
                  <a:srgbClr val="0070C0"/>
                </a:solidFill>
              </a:rPr>
              <a:t> çiçek yanıklığı ve meyve çürüklüğü için </a:t>
            </a:r>
            <a:r>
              <a:rPr lang="tr-TR" dirty="0" err="1">
                <a:solidFill>
                  <a:srgbClr val="0070C0"/>
                </a:solidFill>
              </a:rPr>
              <a:t>primer</a:t>
            </a:r>
            <a:r>
              <a:rPr lang="tr-TR" dirty="0">
                <a:solidFill>
                  <a:srgbClr val="0070C0"/>
                </a:solidFill>
              </a:rPr>
              <a:t> enfeksiyon kaynağını oluşturur. </a:t>
            </a:r>
          </a:p>
          <a:p>
            <a:endParaRPr lang="tr-TR" dirty="0"/>
          </a:p>
        </p:txBody>
      </p:sp>
    </p:spTree>
    <p:extLst>
      <p:ext uri="{BB962C8B-B14F-4D97-AF65-F5344CB8AC3E}">
        <p14:creationId xmlns:p14="http://schemas.microsoft.com/office/powerpoint/2010/main" val="139846329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648072"/>
          </a:xfrm>
        </p:spPr>
        <p:txBody>
          <a:bodyPr>
            <a:normAutofit fontScale="90000"/>
          </a:bodyPr>
          <a:lstStyle/>
          <a:p>
            <a:r>
              <a:rPr lang="tr-TR" sz="3200" b="1" dirty="0">
                <a:solidFill>
                  <a:srgbClr val="292934"/>
                </a:solidFill>
              </a:rPr>
              <a:t>2. BELİRTİLERİ, EKONOMİK ÖNEMİ VE YAYILIŞI</a:t>
            </a:r>
            <a:endParaRPr lang="tr-TR" sz="3200" dirty="0">
              <a:solidFill>
                <a:srgbClr val="292934"/>
              </a:solidFill>
            </a:endParaRPr>
          </a:p>
        </p:txBody>
      </p:sp>
      <p:sp>
        <p:nvSpPr>
          <p:cNvPr id="3" name="İçerik Yer Tutucusu 2"/>
          <p:cNvSpPr>
            <a:spLocks noGrp="1"/>
          </p:cNvSpPr>
          <p:nvPr>
            <p:ph idx="1"/>
          </p:nvPr>
        </p:nvSpPr>
        <p:spPr>
          <a:xfrm>
            <a:off x="467544" y="1019869"/>
            <a:ext cx="8229600" cy="5001419"/>
          </a:xfrm>
        </p:spPr>
        <p:txBody>
          <a:bodyPr>
            <a:noAutofit/>
          </a:bodyPr>
          <a:lstStyle/>
          <a:p>
            <a:pPr marL="0" indent="0">
              <a:lnSpc>
                <a:spcPct val="120000"/>
              </a:lnSpc>
              <a:buNone/>
            </a:pPr>
            <a:r>
              <a:rPr lang="tr-TR" sz="1800" dirty="0" smtClean="0"/>
              <a:t>Çilek </a:t>
            </a:r>
            <a:r>
              <a:rPr lang="tr-TR" sz="1800" dirty="0"/>
              <a:t>bitkisinin </a:t>
            </a:r>
            <a:r>
              <a:rPr lang="tr-TR" sz="1800" dirty="0">
                <a:solidFill>
                  <a:srgbClr val="0070C0"/>
                </a:solidFill>
              </a:rPr>
              <a:t>çiçekleri ve meyveleri </a:t>
            </a:r>
            <a:r>
              <a:rPr lang="tr-TR" sz="1800" dirty="0" err="1">
                <a:solidFill>
                  <a:srgbClr val="0070C0"/>
                </a:solidFill>
              </a:rPr>
              <a:t>antraknoz</a:t>
            </a:r>
            <a:r>
              <a:rPr lang="tr-TR" sz="1800" dirty="0">
                <a:solidFill>
                  <a:srgbClr val="0070C0"/>
                </a:solidFill>
              </a:rPr>
              <a:t> hastalığına çok hassastırlar </a:t>
            </a:r>
            <a:r>
              <a:rPr lang="tr-TR" sz="1800" dirty="0"/>
              <a:t>ve hastalık </a:t>
            </a:r>
            <a:r>
              <a:rPr lang="tr-TR" sz="1800" dirty="0">
                <a:solidFill>
                  <a:srgbClr val="0070C0"/>
                </a:solidFill>
              </a:rPr>
              <a:t>nemli ve sıcak hasat sezonunda çok hızlı gelişerek ürüne zarar verebilir</a:t>
            </a:r>
            <a:r>
              <a:rPr lang="tr-TR" sz="1800" dirty="0"/>
              <a:t>. Çiçekler, çiçek tomurcukları ve çiçek sapları hastalığa hassas olmakla birlikte </a:t>
            </a:r>
            <a:r>
              <a:rPr lang="tr-TR" sz="1800" dirty="0">
                <a:solidFill>
                  <a:srgbClr val="0070C0"/>
                </a:solidFill>
              </a:rPr>
              <a:t>tamamen açmış çiçekler en hassas organlardır.</a:t>
            </a:r>
            <a:r>
              <a:rPr lang="tr-TR" sz="1800" dirty="0"/>
              <a:t> Hastalık </a:t>
            </a:r>
            <a:r>
              <a:rPr lang="tr-TR" sz="1800" dirty="0">
                <a:solidFill>
                  <a:srgbClr val="0070C0"/>
                </a:solidFill>
              </a:rPr>
              <a:t>ilk çiçek gözlerinin çıkmasından itibaren görülebilir </a:t>
            </a:r>
            <a:r>
              <a:rPr lang="tr-TR" sz="1800" dirty="0"/>
              <a:t>ve hastalığın bulaştığı </a:t>
            </a:r>
            <a:r>
              <a:rPr lang="tr-TR" sz="1800" dirty="0">
                <a:solidFill>
                  <a:srgbClr val="0070C0"/>
                </a:solidFill>
              </a:rPr>
              <a:t>çiçekler hızla kuruyup ölürler </a:t>
            </a:r>
            <a:r>
              <a:rPr lang="tr-TR" sz="1800" dirty="0" smtClean="0"/>
              <a:t>. </a:t>
            </a:r>
            <a:r>
              <a:rPr lang="tr-TR" sz="1800" dirty="0">
                <a:solidFill>
                  <a:srgbClr val="0070C0"/>
                </a:solidFill>
              </a:rPr>
              <a:t>Meyve çürüklüğüne ise yaygın olarak </a:t>
            </a:r>
            <a:r>
              <a:rPr lang="tr-TR" sz="1800" i="1" dirty="0">
                <a:solidFill>
                  <a:srgbClr val="0070C0"/>
                </a:solidFill>
              </a:rPr>
              <a:t>C. </a:t>
            </a:r>
            <a:r>
              <a:rPr lang="tr-TR" sz="1800" i="1" dirty="0" err="1">
                <a:solidFill>
                  <a:srgbClr val="0070C0"/>
                </a:solidFill>
              </a:rPr>
              <a:t>acutatum</a:t>
            </a:r>
            <a:r>
              <a:rPr lang="tr-TR" sz="1800" i="1" dirty="0">
                <a:solidFill>
                  <a:srgbClr val="0070C0"/>
                </a:solidFill>
              </a:rPr>
              <a:t> </a:t>
            </a:r>
            <a:r>
              <a:rPr lang="tr-TR" sz="1800" dirty="0">
                <a:solidFill>
                  <a:srgbClr val="0070C0"/>
                </a:solidFill>
              </a:rPr>
              <a:t>neden olmaktadır.</a:t>
            </a:r>
            <a:r>
              <a:rPr lang="tr-TR" sz="1800" dirty="0"/>
              <a:t> Meyve çürüklüğü özellikle </a:t>
            </a:r>
            <a:r>
              <a:rPr lang="tr-TR" sz="1800" dirty="0" err="1"/>
              <a:t>malçlama</a:t>
            </a:r>
            <a:r>
              <a:rPr lang="tr-TR" sz="1800" dirty="0"/>
              <a:t> yapılmış masuralarda yetiştirilen tek yıllık çileklerde görülmektedir. </a:t>
            </a:r>
            <a:r>
              <a:rPr lang="tr-TR" sz="1800" dirty="0">
                <a:solidFill>
                  <a:srgbClr val="0070C0"/>
                </a:solidFill>
              </a:rPr>
              <a:t>Hastalığa yakalanmış meyvelerde, olgunlaşma döneminde açık kahverengi, su emmiş gibi lekeler oluşur</a:t>
            </a:r>
            <a:r>
              <a:rPr lang="tr-TR" sz="1800" dirty="0"/>
              <a:t> ve bu lekeler hızla </a:t>
            </a:r>
            <a:r>
              <a:rPr lang="tr-TR" sz="1800" dirty="0">
                <a:solidFill>
                  <a:srgbClr val="0070C0"/>
                </a:solidFill>
              </a:rPr>
              <a:t>sert, yuvarlak, koyu kahverengi-siyah lekelere dönüşür ve bu meyveler kuruyarak mumyalaşır.</a:t>
            </a:r>
            <a:r>
              <a:rPr lang="tr-TR" sz="1800" dirty="0"/>
              <a:t> Yeşil meyvelerde hastalık başlangıçta sınırlı kalmış gibi görünmekle </a:t>
            </a:r>
            <a:r>
              <a:rPr lang="tr-TR" sz="1800" dirty="0" smtClean="0"/>
              <a:t>birlikte </a:t>
            </a:r>
            <a:r>
              <a:rPr lang="tr-TR" sz="1800" dirty="0"/>
              <a:t>meyve olgunlaşma döneminde hastalık normal seyrinde ilerler ve oluşan spor kitlesi gözle görülebilir. </a:t>
            </a:r>
          </a:p>
          <a:p>
            <a:pPr marL="0" indent="0">
              <a:lnSpc>
                <a:spcPct val="120000"/>
              </a:lnSpc>
              <a:buNone/>
            </a:pPr>
            <a:endParaRPr lang="tr-TR" sz="1800" dirty="0"/>
          </a:p>
        </p:txBody>
      </p:sp>
    </p:spTree>
    <p:extLst>
      <p:ext uri="{BB962C8B-B14F-4D97-AF65-F5344CB8AC3E}">
        <p14:creationId xmlns:p14="http://schemas.microsoft.com/office/powerpoint/2010/main" val="262343233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648072"/>
          </a:xfrm>
        </p:spPr>
        <p:txBody>
          <a:bodyPr>
            <a:normAutofit/>
          </a:bodyPr>
          <a:lstStyle/>
          <a:p>
            <a:r>
              <a:rPr lang="tr-TR" sz="2800" b="1" dirty="0">
                <a:solidFill>
                  <a:srgbClr val="292934"/>
                </a:solidFill>
              </a:rPr>
              <a:t>2. BELİRTİLERİ, EKONOMİK ÖNEMİ VE YAYILIŞI</a:t>
            </a:r>
            <a:endParaRPr lang="tr-TR" sz="2800" dirty="0">
              <a:solidFill>
                <a:srgbClr val="292934"/>
              </a:solidFill>
            </a:endParaRPr>
          </a:p>
        </p:txBody>
      </p:sp>
      <p:sp>
        <p:nvSpPr>
          <p:cNvPr id="3" name="İçerik Yer Tutucusu 2"/>
          <p:cNvSpPr>
            <a:spLocks noGrp="1"/>
          </p:cNvSpPr>
          <p:nvPr>
            <p:ph idx="1"/>
          </p:nvPr>
        </p:nvSpPr>
        <p:spPr>
          <a:xfrm>
            <a:off x="395536" y="836712"/>
            <a:ext cx="8229600" cy="5328592"/>
          </a:xfrm>
        </p:spPr>
        <p:txBody>
          <a:bodyPr>
            <a:normAutofit fontScale="25000" lnSpcReduction="20000"/>
          </a:bodyPr>
          <a:lstStyle/>
          <a:p>
            <a:pPr marL="0" indent="0">
              <a:lnSpc>
                <a:spcPct val="140000"/>
              </a:lnSpc>
              <a:buNone/>
            </a:pPr>
            <a:r>
              <a:rPr lang="tr-TR" sz="7200" dirty="0" err="1">
                <a:solidFill>
                  <a:srgbClr val="0070C0"/>
                </a:solidFill>
              </a:rPr>
              <a:t>Stolonlardaki</a:t>
            </a:r>
            <a:r>
              <a:rPr lang="tr-TR" sz="7200" dirty="0">
                <a:solidFill>
                  <a:srgbClr val="0070C0"/>
                </a:solidFill>
              </a:rPr>
              <a:t> hastalık belirtileri </a:t>
            </a:r>
            <a:r>
              <a:rPr lang="tr-TR" sz="7200" dirty="0"/>
              <a:t>küçük, </a:t>
            </a:r>
            <a:r>
              <a:rPr lang="tr-TR" sz="7200" dirty="0">
                <a:solidFill>
                  <a:srgbClr val="0070C0"/>
                </a:solidFill>
              </a:rPr>
              <a:t>kırmızı, çizgi şeklinde</a:t>
            </a:r>
            <a:r>
              <a:rPr lang="tr-TR" sz="7200" dirty="0"/>
              <a:t> başlar ve </a:t>
            </a:r>
            <a:r>
              <a:rPr lang="tr-TR" sz="7200" dirty="0">
                <a:solidFill>
                  <a:srgbClr val="0070C0"/>
                </a:solidFill>
              </a:rPr>
              <a:t>hızla koyu, güneş yanığı </a:t>
            </a:r>
            <a:r>
              <a:rPr lang="tr-TR" sz="7200" dirty="0"/>
              <a:t>şeklinde kuru lekelere </a:t>
            </a:r>
            <a:r>
              <a:rPr lang="tr-TR" sz="7200" dirty="0" smtClean="0"/>
              <a:t>dönüşür. </a:t>
            </a:r>
            <a:r>
              <a:rPr lang="tr-TR" sz="7200" dirty="0" err="1">
                <a:solidFill>
                  <a:srgbClr val="0070C0"/>
                </a:solidFill>
              </a:rPr>
              <a:t>Kökboğazı</a:t>
            </a:r>
            <a:r>
              <a:rPr lang="tr-TR" sz="7200" dirty="0">
                <a:solidFill>
                  <a:srgbClr val="0070C0"/>
                </a:solidFill>
              </a:rPr>
              <a:t> çürüklüğünün ilk belirtileri </a:t>
            </a:r>
            <a:r>
              <a:rPr lang="tr-TR" sz="7200" dirty="0"/>
              <a:t>başlangıçta </a:t>
            </a:r>
            <a:r>
              <a:rPr lang="tr-TR" sz="7200" dirty="0">
                <a:solidFill>
                  <a:srgbClr val="0070C0"/>
                </a:solidFill>
              </a:rPr>
              <a:t>sıcak saatlerde genç yaprakların solması ve daha sonra tekrar sağlıklı görünümünü alması şeklindedir</a:t>
            </a:r>
            <a:r>
              <a:rPr lang="tr-TR" sz="7200" dirty="0"/>
              <a:t>. Bu belirti birkaç gün sürdükten ve </a:t>
            </a:r>
            <a:r>
              <a:rPr lang="tr-TR" sz="7200" dirty="0" err="1">
                <a:solidFill>
                  <a:srgbClr val="0070C0"/>
                </a:solidFill>
              </a:rPr>
              <a:t>kökboğazı</a:t>
            </a:r>
            <a:r>
              <a:rPr lang="tr-TR" sz="7200" dirty="0">
                <a:solidFill>
                  <a:srgbClr val="0070C0"/>
                </a:solidFill>
              </a:rPr>
              <a:t> çürüklüğü tamamen geliştikten sonra hasta bitki tamamen kurur ve ölür. </a:t>
            </a:r>
            <a:r>
              <a:rPr lang="tr-TR" sz="7200" dirty="0"/>
              <a:t>Bu tür bitkiler </a:t>
            </a:r>
            <a:r>
              <a:rPr lang="tr-TR" sz="7200" dirty="0">
                <a:solidFill>
                  <a:srgbClr val="0070C0"/>
                </a:solidFill>
              </a:rPr>
              <a:t>boyuna kesildiğinde kırmızımsı kahverengi kuru çürüklük görülür </a:t>
            </a:r>
            <a:r>
              <a:rPr lang="tr-TR" sz="7200" dirty="0" smtClean="0"/>
              <a:t>. </a:t>
            </a:r>
            <a:r>
              <a:rPr lang="tr-TR" sz="7200" dirty="0"/>
              <a:t>Çilek bitkileri üretim alanlarına </a:t>
            </a:r>
            <a:r>
              <a:rPr lang="tr-TR" sz="7200" dirty="0">
                <a:solidFill>
                  <a:srgbClr val="0070C0"/>
                </a:solidFill>
              </a:rPr>
              <a:t>aktarıldıktan birkaç gün sonra ya da bitkiler tamamen gelişip çoklu </a:t>
            </a:r>
            <a:r>
              <a:rPr lang="tr-TR" sz="7200" dirty="0" smtClean="0">
                <a:solidFill>
                  <a:srgbClr val="0070C0"/>
                </a:solidFill>
              </a:rPr>
              <a:t>kök boğazı </a:t>
            </a:r>
            <a:r>
              <a:rPr lang="tr-TR" sz="7200" dirty="0">
                <a:solidFill>
                  <a:srgbClr val="0070C0"/>
                </a:solidFill>
              </a:rPr>
              <a:t>oluştuktan sonra kısmi kök çürüklüğü oluşabilir</a:t>
            </a:r>
            <a:r>
              <a:rPr lang="tr-TR" sz="7200" dirty="0"/>
              <a:t>. Bu bitkilerde </a:t>
            </a:r>
            <a:r>
              <a:rPr lang="tr-TR" sz="7200" dirty="0">
                <a:solidFill>
                  <a:srgbClr val="0070C0"/>
                </a:solidFill>
              </a:rPr>
              <a:t>sadece bir kısımda hastalık gelişip </a:t>
            </a:r>
            <a:r>
              <a:rPr lang="tr-TR" sz="7200" dirty="0"/>
              <a:t>diğer kısımlar sağlıklı kalabilirler ancak sonuçta bu tür bitkiler de </a:t>
            </a:r>
            <a:r>
              <a:rPr lang="tr-TR" sz="7200" dirty="0" smtClean="0"/>
              <a:t>ölürler. </a:t>
            </a:r>
            <a:r>
              <a:rPr lang="tr-TR" sz="7200" dirty="0">
                <a:solidFill>
                  <a:srgbClr val="0070C0"/>
                </a:solidFill>
              </a:rPr>
              <a:t>Tek </a:t>
            </a:r>
            <a:r>
              <a:rPr lang="tr-TR" sz="7200" dirty="0" smtClean="0">
                <a:solidFill>
                  <a:srgbClr val="0070C0"/>
                </a:solidFill>
              </a:rPr>
              <a:t>kök boğazına </a:t>
            </a:r>
            <a:r>
              <a:rPr lang="tr-TR" sz="7200" dirty="0">
                <a:solidFill>
                  <a:srgbClr val="0070C0"/>
                </a:solidFill>
              </a:rPr>
              <a:t>sahip bitkiler ise hastalık gelişiminden hemen sonra ölürler. </a:t>
            </a:r>
            <a:endParaRPr lang="tr-TR" sz="7200" dirty="0" smtClean="0">
              <a:solidFill>
                <a:srgbClr val="0070C0"/>
              </a:solidFill>
            </a:endParaRPr>
          </a:p>
          <a:p>
            <a:pPr marL="0" indent="0">
              <a:lnSpc>
                <a:spcPct val="140000"/>
              </a:lnSpc>
              <a:buNone/>
            </a:pPr>
            <a:r>
              <a:rPr lang="tr-TR" sz="7200" dirty="0">
                <a:solidFill>
                  <a:srgbClr val="0070C0"/>
                </a:solidFill>
              </a:rPr>
              <a:t>Hastalık, ülkemizde </a:t>
            </a:r>
            <a:r>
              <a:rPr lang="tr-TR" sz="7200" dirty="0"/>
              <a:t>önemli çilek yetiştiriciliği yapılan yerlerden </a:t>
            </a:r>
            <a:r>
              <a:rPr lang="tr-TR" sz="7200" dirty="0">
                <a:solidFill>
                  <a:srgbClr val="0070C0"/>
                </a:solidFill>
              </a:rPr>
              <a:t>Mersin, Adana ve Aydın illerinde</a:t>
            </a:r>
            <a:r>
              <a:rPr lang="tr-TR" sz="7200" dirty="0"/>
              <a:t> tespit edilmiştir. </a:t>
            </a:r>
          </a:p>
          <a:p>
            <a:pPr marL="0" indent="0">
              <a:lnSpc>
                <a:spcPct val="140000"/>
              </a:lnSpc>
              <a:buNone/>
            </a:pPr>
            <a:endParaRPr lang="tr-TR" dirty="0"/>
          </a:p>
        </p:txBody>
      </p:sp>
    </p:spTree>
    <p:extLst>
      <p:ext uri="{BB962C8B-B14F-4D97-AF65-F5344CB8AC3E}">
        <p14:creationId xmlns:p14="http://schemas.microsoft.com/office/powerpoint/2010/main" val="12475326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b="1" dirty="0">
                <a:solidFill>
                  <a:srgbClr val="0070C0"/>
                </a:solidFill>
              </a:rPr>
              <a:t>3. KONUKÇULARI </a:t>
            </a:r>
            <a:endParaRPr lang="tr-TR" dirty="0">
              <a:solidFill>
                <a:srgbClr val="0070C0"/>
              </a:solidFill>
            </a:endParaRPr>
          </a:p>
          <a:p>
            <a:r>
              <a:rPr lang="tr-TR" dirty="0"/>
              <a:t>Etmen grubu </a:t>
            </a:r>
            <a:r>
              <a:rPr lang="tr-TR" dirty="0">
                <a:solidFill>
                  <a:srgbClr val="0070C0"/>
                </a:solidFill>
              </a:rPr>
              <a:t>geniş bir konukçu dizisine sahiptir</a:t>
            </a:r>
            <a:r>
              <a:rPr lang="tr-TR" dirty="0"/>
              <a:t>. Çilek, </a:t>
            </a:r>
            <a:r>
              <a:rPr lang="tr-TR" dirty="0" err="1"/>
              <a:t>turunçgil</a:t>
            </a:r>
            <a:r>
              <a:rPr lang="tr-TR" dirty="0"/>
              <a:t>, sebze, sert ve yumuşak çekirdekli meyveler ve sert kabuklu </a:t>
            </a:r>
            <a:r>
              <a:rPr lang="tr-TR" dirty="0" smtClean="0"/>
              <a:t>meyveler </a:t>
            </a:r>
            <a:r>
              <a:rPr lang="tr-TR" dirty="0"/>
              <a:t>başlıca konukçuları arasındadır</a:t>
            </a:r>
            <a:r>
              <a:rPr lang="tr-TR" dirty="0" smtClean="0"/>
              <a:t>.</a:t>
            </a:r>
          </a:p>
          <a:p>
            <a:pPr marL="0" indent="0">
              <a:buNone/>
            </a:pPr>
            <a:endParaRPr lang="tr-TR" b="1" dirty="0" smtClean="0"/>
          </a:p>
          <a:p>
            <a:pPr marL="0" indent="0">
              <a:buNone/>
            </a:pPr>
            <a:r>
              <a:rPr lang="tr-TR" b="1" dirty="0" smtClean="0">
                <a:solidFill>
                  <a:srgbClr val="0070C0"/>
                </a:solidFill>
              </a:rPr>
              <a:t>4</a:t>
            </a:r>
            <a:r>
              <a:rPr lang="tr-TR" b="1" dirty="0">
                <a:solidFill>
                  <a:srgbClr val="0070C0"/>
                </a:solidFill>
              </a:rPr>
              <a:t>. MÜCADELESİ </a:t>
            </a:r>
            <a:endParaRPr lang="tr-TR" b="1" dirty="0" smtClean="0">
              <a:solidFill>
                <a:srgbClr val="0070C0"/>
              </a:solidFill>
            </a:endParaRPr>
          </a:p>
          <a:p>
            <a:pPr marL="0" indent="0">
              <a:buNone/>
            </a:pPr>
            <a:r>
              <a:rPr lang="tr-TR" b="1" dirty="0" smtClean="0">
                <a:solidFill>
                  <a:srgbClr val="0070C0"/>
                </a:solidFill>
              </a:rPr>
              <a:t>4.1</a:t>
            </a:r>
            <a:r>
              <a:rPr lang="tr-TR" b="1" dirty="0">
                <a:solidFill>
                  <a:srgbClr val="0070C0"/>
                </a:solidFill>
              </a:rPr>
              <a:t>. Kültürel Önlemler </a:t>
            </a:r>
            <a:endParaRPr lang="tr-TR" dirty="0">
              <a:solidFill>
                <a:srgbClr val="0070C0"/>
              </a:solidFill>
            </a:endParaRPr>
          </a:p>
          <a:p>
            <a:r>
              <a:rPr lang="tr-TR" dirty="0"/>
              <a:t>-Hastalık taşımayan sağlıklı fideler kullanılmalıdır. </a:t>
            </a:r>
          </a:p>
          <a:p>
            <a:r>
              <a:rPr lang="tr-TR" b="1" dirty="0"/>
              <a:t>-</a:t>
            </a:r>
            <a:r>
              <a:rPr lang="tr-TR" dirty="0">
                <a:solidFill>
                  <a:srgbClr val="0070C0"/>
                </a:solidFill>
              </a:rPr>
              <a:t>Aşırı azotlu </a:t>
            </a:r>
            <a:r>
              <a:rPr lang="tr-TR" dirty="0"/>
              <a:t>gübrelemeden kaçınılmalıdır. </a:t>
            </a:r>
          </a:p>
          <a:p>
            <a:r>
              <a:rPr lang="tr-TR" dirty="0"/>
              <a:t>-</a:t>
            </a:r>
            <a:r>
              <a:rPr lang="tr-TR" dirty="0">
                <a:solidFill>
                  <a:srgbClr val="0070C0"/>
                </a:solidFill>
              </a:rPr>
              <a:t>Sırta dikim</a:t>
            </a:r>
            <a:r>
              <a:rPr lang="tr-TR" dirty="0"/>
              <a:t>, </a:t>
            </a:r>
            <a:r>
              <a:rPr lang="tr-TR" dirty="0" err="1"/>
              <a:t>malçlama</a:t>
            </a:r>
            <a:r>
              <a:rPr lang="tr-TR" dirty="0"/>
              <a:t> (organik malç) ve damla sulama </a:t>
            </a:r>
            <a:endParaRPr lang="tr-TR" dirty="0" smtClean="0"/>
          </a:p>
          <a:p>
            <a:pPr marL="0" indent="0">
              <a:buNone/>
            </a:pPr>
            <a:r>
              <a:rPr lang="tr-TR" dirty="0" smtClean="0"/>
              <a:t>      tercih </a:t>
            </a:r>
            <a:r>
              <a:rPr lang="tr-TR" dirty="0"/>
              <a:t>edilmelidir. </a:t>
            </a:r>
          </a:p>
          <a:p>
            <a:r>
              <a:rPr lang="tr-TR" dirty="0"/>
              <a:t>-</a:t>
            </a:r>
            <a:r>
              <a:rPr lang="tr-TR" dirty="0">
                <a:solidFill>
                  <a:srgbClr val="0070C0"/>
                </a:solidFill>
              </a:rPr>
              <a:t>Hastalıklı meyveler </a:t>
            </a:r>
            <a:r>
              <a:rPr lang="tr-TR" dirty="0"/>
              <a:t>sık sık toplanarak imha edilmelidir. </a:t>
            </a:r>
            <a:r>
              <a:rPr lang="tr-TR" dirty="0" smtClean="0"/>
              <a:t> </a:t>
            </a:r>
            <a:endParaRPr lang="tr-TR" dirty="0"/>
          </a:p>
        </p:txBody>
      </p:sp>
    </p:spTree>
    <p:extLst>
      <p:ext uri="{BB962C8B-B14F-4D97-AF65-F5344CB8AC3E}">
        <p14:creationId xmlns:p14="http://schemas.microsoft.com/office/powerpoint/2010/main" val="132671035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4.2. Kimyasal </a:t>
            </a:r>
            <a:r>
              <a:rPr lang="tr-TR" b="1" dirty="0" smtClean="0">
                <a:solidFill>
                  <a:srgbClr val="FF0000"/>
                </a:solidFill>
              </a:rPr>
              <a:t>Mücadele</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b="1" dirty="0" smtClean="0">
                <a:solidFill>
                  <a:srgbClr val="0070C0"/>
                </a:solidFill>
              </a:rPr>
              <a:t>4.2.1</a:t>
            </a:r>
            <a:r>
              <a:rPr lang="tr-TR" b="1" dirty="0">
                <a:solidFill>
                  <a:srgbClr val="0070C0"/>
                </a:solidFill>
              </a:rPr>
              <a:t>. İlaçlama Zamanı </a:t>
            </a:r>
            <a:endParaRPr lang="tr-TR" dirty="0">
              <a:solidFill>
                <a:srgbClr val="0070C0"/>
              </a:solidFill>
            </a:endParaRPr>
          </a:p>
          <a:p>
            <a:endParaRPr lang="tr-TR" dirty="0" smtClean="0"/>
          </a:p>
          <a:p>
            <a:r>
              <a:rPr lang="tr-TR" dirty="0" smtClean="0"/>
              <a:t>İlaçlamalara </a:t>
            </a:r>
            <a:r>
              <a:rPr lang="tr-TR" dirty="0">
                <a:solidFill>
                  <a:srgbClr val="0070C0"/>
                </a:solidFill>
              </a:rPr>
              <a:t>ilk hastalık belirtileri görüldüğünde başlanılmalı ve hasat dönemine kadar</a:t>
            </a:r>
            <a:r>
              <a:rPr lang="tr-TR" dirty="0"/>
              <a:t>, kullanılan ilaçların </a:t>
            </a:r>
            <a:r>
              <a:rPr lang="tr-TR" dirty="0">
                <a:solidFill>
                  <a:srgbClr val="0070C0"/>
                </a:solidFill>
              </a:rPr>
              <a:t>etki süresi </a:t>
            </a:r>
            <a:r>
              <a:rPr lang="tr-TR" dirty="0"/>
              <a:t>göz önünde bulundurularak devam edilmelidir. </a:t>
            </a:r>
            <a:endParaRPr lang="tr-TR" dirty="0" smtClean="0"/>
          </a:p>
          <a:p>
            <a:endParaRPr lang="tr-TR" b="1" dirty="0" smtClean="0">
              <a:solidFill>
                <a:srgbClr val="0070C0"/>
              </a:solidFill>
            </a:endParaRPr>
          </a:p>
          <a:p>
            <a:r>
              <a:rPr lang="tr-TR" b="1" dirty="0" smtClean="0">
                <a:solidFill>
                  <a:srgbClr val="0070C0"/>
                </a:solidFill>
              </a:rPr>
              <a:t>4.2.2</a:t>
            </a:r>
            <a:r>
              <a:rPr lang="tr-TR" b="1" dirty="0">
                <a:solidFill>
                  <a:srgbClr val="0070C0"/>
                </a:solidFill>
              </a:rPr>
              <a:t>. Kullanılacak Bitki Koruma Ürünleri ve Dozları </a:t>
            </a:r>
            <a:endParaRPr lang="tr-TR" dirty="0">
              <a:solidFill>
                <a:srgbClr val="0070C0"/>
              </a:solidFill>
            </a:endParaRPr>
          </a:p>
          <a:p>
            <a:r>
              <a:rPr lang="tr-TR" dirty="0">
                <a:solidFill>
                  <a:srgbClr val="FF0000"/>
                </a:solidFill>
              </a:rPr>
              <a:t>Bakanlık tarafından yayınlanan </a:t>
            </a:r>
            <a:r>
              <a:rPr lang="tr-TR" dirty="0"/>
              <a:t>“Bitki Koruma Ürünleri” kitabında tavsiye edilen bitki koruma ürünleri ve dozları kullanılır. </a:t>
            </a:r>
            <a:r>
              <a:rPr lang="tr-TR" dirty="0" smtClean="0"/>
              <a:t>Halen bu hastalığa karşı ruhsatlı </a:t>
            </a:r>
            <a:r>
              <a:rPr lang="tr-TR" dirty="0" err="1" smtClean="0"/>
              <a:t>fungisit</a:t>
            </a:r>
            <a:r>
              <a:rPr lang="tr-TR" dirty="0" smtClean="0"/>
              <a:t> bulunmamaktadır.</a:t>
            </a:r>
            <a:endParaRPr lang="tr-TR" dirty="0"/>
          </a:p>
        </p:txBody>
      </p:sp>
    </p:spTree>
    <p:extLst>
      <p:ext uri="{BB962C8B-B14F-4D97-AF65-F5344CB8AC3E}">
        <p14:creationId xmlns:p14="http://schemas.microsoft.com/office/powerpoint/2010/main" val="1605889383"/>
      </p:ext>
    </p:extLst>
  </p:cSld>
  <p:clrMapOvr>
    <a:masterClrMapping/>
  </p:clrMapOvr>
  <p:timing>
    <p:tnLst>
      <p:par>
        <p:cTn xmlns:p14="http://schemas.microsoft.com/office/powerpoint/2010/mai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037456"/>
            <a:ext cx="8229600" cy="990600"/>
          </a:xfrm>
        </p:spPr>
        <p:txBody>
          <a:bodyPr>
            <a:normAutofit/>
          </a:bodyPr>
          <a:lstStyle/>
          <a:p>
            <a:r>
              <a:rPr lang="tr-TR" sz="5400" b="1" dirty="0">
                <a:solidFill>
                  <a:srgbClr val="292934"/>
                </a:solidFill>
              </a:rPr>
              <a:t>SEBZE HASTALIKLARI</a:t>
            </a:r>
          </a:p>
        </p:txBody>
      </p:sp>
      <p:sp>
        <p:nvSpPr>
          <p:cNvPr id="4" name="Başlık 1"/>
          <p:cNvSpPr txBox="1">
            <a:spLocks/>
          </p:cNvSpPr>
          <p:nvPr/>
        </p:nvSpPr>
        <p:spPr>
          <a:xfrm>
            <a:off x="609600" y="3662536"/>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3200" b="1" smtClean="0">
                <a:solidFill>
                  <a:srgbClr val="292934"/>
                </a:solidFill>
              </a:rPr>
              <a:t>DOMATES HASTALIKLARI</a:t>
            </a:r>
            <a:endParaRPr lang="tr-TR" sz="3200" b="1" dirty="0">
              <a:solidFill>
                <a:srgbClr val="292934"/>
              </a:solidFill>
            </a:endParaRPr>
          </a:p>
        </p:txBody>
      </p:sp>
    </p:spTree>
    <p:extLst>
      <p:ext uri="{BB962C8B-B14F-4D97-AF65-F5344CB8AC3E}">
        <p14:creationId xmlns:p14="http://schemas.microsoft.com/office/powerpoint/2010/main" val="66614701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1527448"/>
          </a:xfrm>
        </p:spPr>
        <p:txBody>
          <a:bodyPr>
            <a:normAutofit/>
          </a:bodyPr>
          <a:lstStyle/>
          <a:p>
            <a:r>
              <a:rPr lang="tr-TR" sz="3200" dirty="0" smtClean="0"/>
              <a:t>1.2. </a:t>
            </a:r>
            <a:r>
              <a:rPr lang="tr-TR" sz="3200" b="1" dirty="0" smtClean="0">
                <a:solidFill>
                  <a:srgbClr val="FF0000"/>
                </a:solidFill>
              </a:rPr>
              <a:t>ELMA </a:t>
            </a:r>
            <a:r>
              <a:rPr lang="tr-TR" sz="3200" b="1" dirty="0">
                <a:solidFill>
                  <a:srgbClr val="FF0000"/>
                </a:solidFill>
              </a:rPr>
              <a:t>KÜLLEMESİ HASTALIĞI </a:t>
            </a:r>
            <a:r>
              <a:rPr lang="tr-TR" sz="3200" dirty="0">
                <a:solidFill>
                  <a:srgbClr val="FF0000"/>
                </a:solidFill>
              </a:rPr>
              <a:t/>
            </a:r>
            <a:br>
              <a:rPr lang="tr-TR" sz="3200" dirty="0">
                <a:solidFill>
                  <a:srgbClr val="FF0000"/>
                </a:solidFill>
              </a:rPr>
            </a:br>
            <a:r>
              <a:rPr lang="tr-TR" sz="3200" i="1" dirty="0"/>
              <a:t>(</a:t>
            </a:r>
            <a:r>
              <a:rPr lang="tr-TR" sz="3200" i="1" dirty="0" err="1"/>
              <a:t>Podosphaera</a:t>
            </a:r>
            <a:r>
              <a:rPr lang="tr-TR" sz="3200" i="1" dirty="0"/>
              <a:t> </a:t>
            </a:r>
            <a:r>
              <a:rPr lang="tr-TR" sz="3200" i="1" dirty="0" err="1"/>
              <a:t>leucotricha</a:t>
            </a:r>
            <a:r>
              <a:rPr lang="tr-TR" sz="3200" i="1" dirty="0"/>
              <a:t>) </a:t>
            </a:r>
            <a:endParaRPr lang="tr-TR" sz="3200" dirty="0"/>
          </a:p>
        </p:txBody>
      </p:sp>
      <p:sp>
        <p:nvSpPr>
          <p:cNvPr id="5" name="Dikdörtgen 3"/>
          <p:cNvSpPr/>
          <p:nvPr/>
        </p:nvSpPr>
        <p:spPr>
          <a:xfrm>
            <a:off x="179512" y="1844824"/>
            <a:ext cx="8964488" cy="5016758"/>
          </a:xfrm>
          <a:prstGeom prst="rect">
            <a:avLst/>
          </a:prstGeom>
        </p:spPr>
        <p:txBody>
          <a:bodyPr wrap="square">
            <a:spAutoFit/>
          </a:bodyPr>
          <a:lstStyle/>
          <a:p>
            <a:r>
              <a:rPr lang="tr-TR" sz="2000" dirty="0" smtClean="0"/>
              <a:t>Hastalık</a:t>
            </a:r>
            <a:r>
              <a:rPr lang="tr-TR" sz="2000" dirty="0"/>
              <a:t>, elma ağaçlarının </a:t>
            </a:r>
            <a:r>
              <a:rPr lang="tr-TR" sz="2000" dirty="0">
                <a:solidFill>
                  <a:srgbClr val="FF0000"/>
                </a:solidFill>
              </a:rPr>
              <a:t>yaprak, çiçek, sürgün ve meyvelerinde</a:t>
            </a:r>
            <a:r>
              <a:rPr lang="tr-TR" sz="2000" dirty="0"/>
              <a:t> belirti oluşturmaktadır. </a:t>
            </a:r>
          </a:p>
          <a:p>
            <a:r>
              <a:rPr lang="tr-TR" sz="2000" dirty="0">
                <a:solidFill>
                  <a:srgbClr val="FF0000"/>
                </a:solidFill>
              </a:rPr>
              <a:t>Sürgünler üzerinde beyaz unsu görünüşte bir tabaka </a:t>
            </a:r>
            <a:r>
              <a:rPr lang="tr-TR" sz="2000" dirty="0"/>
              <a:t>oluşur. Bu beyaz renkteki kitle koklandığında </a:t>
            </a:r>
            <a:r>
              <a:rPr lang="tr-TR" sz="2000" dirty="0">
                <a:solidFill>
                  <a:srgbClr val="FF0000"/>
                </a:solidFill>
              </a:rPr>
              <a:t>balık kokusu </a:t>
            </a:r>
            <a:r>
              <a:rPr lang="tr-TR" sz="2000" dirty="0"/>
              <a:t>alınır. Hastalıklı sürgünlerin boyları daha kısa ve cılızdır. Hastalıklı sürgünler üzerinde oluşan </a:t>
            </a:r>
            <a:r>
              <a:rPr lang="tr-TR" sz="2000" dirty="0">
                <a:solidFill>
                  <a:srgbClr val="FF0000"/>
                </a:solidFill>
              </a:rPr>
              <a:t>tomurcukların bir kısmı </a:t>
            </a:r>
            <a:r>
              <a:rPr lang="tr-TR" sz="2000" dirty="0"/>
              <a:t>hastalık nedeniyle ölürler, ölmeyenler ise üzerinde taşıdığı hastalığı gelecek yıla taşırlar. Hasta tomurcuklar daha gevşek ve yassıdır, dıştaki tomurcuk pulları geriye doğru açılır. </a:t>
            </a:r>
          </a:p>
          <a:p>
            <a:r>
              <a:rPr lang="tr-TR" sz="2000" dirty="0"/>
              <a:t>Şiddetli hastalıklarda </a:t>
            </a:r>
            <a:r>
              <a:rPr lang="tr-TR" sz="2000" dirty="0">
                <a:solidFill>
                  <a:srgbClr val="FF0000"/>
                </a:solidFill>
              </a:rPr>
              <a:t>sürgünler kurur</a:t>
            </a:r>
            <a:r>
              <a:rPr lang="tr-TR" sz="2000" dirty="0"/>
              <a:t>. </a:t>
            </a:r>
            <a:endParaRPr lang="tr-TR" sz="2000" dirty="0" smtClean="0"/>
          </a:p>
          <a:p>
            <a:endParaRPr lang="tr-TR" sz="2000" dirty="0"/>
          </a:p>
          <a:p>
            <a:r>
              <a:rPr lang="tr-TR" sz="2000" dirty="0"/>
              <a:t>Külleme hastalığı, </a:t>
            </a:r>
            <a:r>
              <a:rPr lang="tr-TR" sz="2000" dirty="0">
                <a:solidFill>
                  <a:srgbClr val="FF0000"/>
                </a:solidFill>
              </a:rPr>
              <a:t>yaprakların genelde alt yüzünde bazen de üst yüzünde </a:t>
            </a:r>
            <a:r>
              <a:rPr lang="tr-TR" sz="2000" dirty="0"/>
              <a:t>küçük, zamanla gelişen </a:t>
            </a:r>
            <a:r>
              <a:rPr lang="tr-TR" sz="2000" dirty="0">
                <a:solidFill>
                  <a:srgbClr val="FF0000"/>
                </a:solidFill>
              </a:rPr>
              <a:t>unsu görünüşte, beyaz </a:t>
            </a:r>
            <a:r>
              <a:rPr lang="tr-TR" sz="2000" dirty="0"/>
              <a:t>yüzeysel lekeler yapar. Hastalığa </a:t>
            </a:r>
            <a:r>
              <a:rPr lang="tr-TR" sz="2000" dirty="0">
                <a:solidFill>
                  <a:srgbClr val="FF0000"/>
                </a:solidFill>
              </a:rPr>
              <a:t>daha çok genç yapraklar yakalanır</a:t>
            </a:r>
            <a:r>
              <a:rPr lang="tr-TR" sz="2000" dirty="0"/>
              <a:t>, hasta yapraklar normal gelişemez, dar ve mızrak gibi uzun ve </a:t>
            </a:r>
            <a:r>
              <a:rPr lang="tr-TR" sz="2000" dirty="0">
                <a:solidFill>
                  <a:srgbClr val="FF0000"/>
                </a:solidFill>
              </a:rPr>
              <a:t>içe doğru hafifçe kıvrılırlar</a:t>
            </a:r>
            <a:r>
              <a:rPr lang="tr-TR" sz="2000" dirty="0"/>
              <a:t>. Renkleri zamanla kahverengine döner ve erkenden </a:t>
            </a:r>
          </a:p>
          <a:p>
            <a:r>
              <a:rPr lang="tr-TR" sz="2000" dirty="0" smtClean="0"/>
              <a:t>dökülürler</a:t>
            </a:r>
            <a:r>
              <a:rPr lang="tr-TR" sz="2000" dirty="0"/>
              <a:t>. </a:t>
            </a:r>
          </a:p>
        </p:txBody>
      </p:sp>
    </p:spTree>
    <p:extLst>
      <p:ext uri="{BB962C8B-B14F-4D97-AF65-F5344CB8AC3E}">
        <p14:creationId xmlns:p14="http://schemas.microsoft.com/office/powerpoint/2010/main" val="4058858671"/>
      </p:ext>
    </p:extLst>
  </p:cSld>
  <p:clrMapOvr>
    <a:masterClrMapping/>
  </p:clrMapOvr>
  <p:timing>
    <p:tnLst>
      <p:par>
        <p:cTn xmlns:p14="http://schemas.microsoft.com/office/powerpoint/2010/mai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01. DOMATES </a:t>
            </a:r>
            <a:r>
              <a:rPr lang="tr-TR" b="1" dirty="0"/>
              <a:t>MİLDİYÖSÜ </a:t>
            </a:r>
            <a:r>
              <a:rPr lang="tr-TR" b="1" dirty="0" smtClean="0"/>
              <a:t>HASTALIĞI</a:t>
            </a:r>
            <a:br>
              <a:rPr lang="tr-TR" b="1" dirty="0" smtClean="0"/>
            </a:br>
            <a:r>
              <a:rPr lang="tr-TR" b="1" dirty="0"/>
              <a:t> </a:t>
            </a:r>
            <a:r>
              <a:rPr lang="tr-TR" b="1" dirty="0" smtClean="0"/>
              <a:t>                          </a:t>
            </a:r>
            <a:r>
              <a:rPr lang="tr-TR" dirty="0"/>
              <a:t>(</a:t>
            </a:r>
            <a:r>
              <a:rPr lang="tr-TR" i="1" dirty="0" err="1"/>
              <a:t>Phytophthora</a:t>
            </a:r>
            <a:r>
              <a:rPr lang="tr-TR" i="1" dirty="0"/>
              <a:t> </a:t>
            </a:r>
            <a:r>
              <a:rPr lang="tr-TR" i="1" dirty="0" err="1"/>
              <a:t>infestans</a:t>
            </a:r>
            <a:r>
              <a:rPr lang="tr-TR" i="1" dirty="0"/>
              <a:t>)</a:t>
            </a:r>
            <a:endParaRPr lang="tr-TR" dirty="0"/>
          </a:p>
        </p:txBody>
      </p:sp>
      <p:sp>
        <p:nvSpPr>
          <p:cNvPr id="6" name="İçerik Yer Tutucusu 2"/>
          <p:cNvSpPr>
            <a:spLocks noGrp="1"/>
          </p:cNvSpPr>
          <p:nvPr>
            <p:ph idx="1"/>
          </p:nvPr>
        </p:nvSpPr>
        <p:spPr>
          <a:xfrm>
            <a:off x="457200" y="1864568"/>
            <a:ext cx="8229600" cy="4876800"/>
          </a:xfrm>
        </p:spPr>
        <p:txBody>
          <a:bodyPr>
            <a:normAutofit fontScale="92500" lnSpcReduction="20000"/>
          </a:bodyPr>
          <a:lstStyle/>
          <a:p>
            <a:pPr marL="0" indent="0">
              <a:buNone/>
            </a:pPr>
            <a:r>
              <a:rPr lang="tr-TR" dirty="0" smtClean="0"/>
              <a:t>• </a:t>
            </a:r>
            <a:r>
              <a:rPr lang="tr-TR" dirty="0">
                <a:solidFill>
                  <a:srgbClr val="FF0000"/>
                </a:solidFill>
              </a:rPr>
              <a:t>İlk belirtiler yaprak ve gövdede </a:t>
            </a:r>
            <a:r>
              <a:rPr lang="tr-TR" dirty="0"/>
              <a:t>üstten bakıldığında soluk </a:t>
            </a:r>
            <a:r>
              <a:rPr lang="tr-TR" dirty="0" smtClean="0"/>
              <a:t>    yeşil </a:t>
            </a:r>
            <a:r>
              <a:rPr lang="tr-TR" dirty="0"/>
              <a:t>renkte büyük, daha sonra esmerleşen sınırları belirsiz lekelerdir. </a:t>
            </a:r>
          </a:p>
          <a:p>
            <a:pPr marL="0" indent="0">
              <a:buNone/>
            </a:pPr>
            <a:r>
              <a:rPr lang="tr-TR" dirty="0"/>
              <a:t>• Rutubetli havalarda </a:t>
            </a:r>
            <a:r>
              <a:rPr lang="tr-TR" dirty="0">
                <a:solidFill>
                  <a:srgbClr val="FF0000"/>
                </a:solidFill>
              </a:rPr>
              <a:t>yaprağın altına bakıldığında</a:t>
            </a:r>
            <a:r>
              <a:rPr lang="tr-TR" dirty="0"/>
              <a:t> grimsi renkte, ince tüylü bir misel tabakası meydana geldiği görülür</a:t>
            </a:r>
            <a:r>
              <a:rPr lang="tr-TR" dirty="0" smtClean="0"/>
              <a:t>.</a:t>
            </a:r>
          </a:p>
          <a:p>
            <a:pPr marL="0" indent="0">
              <a:buNone/>
            </a:pPr>
            <a:r>
              <a:rPr lang="tr-TR" dirty="0" smtClean="0"/>
              <a:t>• </a:t>
            </a:r>
            <a:r>
              <a:rPr lang="tr-TR" dirty="0">
                <a:solidFill>
                  <a:srgbClr val="FF0000"/>
                </a:solidFill>
              </a:rPr>
              <a:t>Meyvede ise sapa bağlı kısma yakın küçük, gri kahverenginde lekeler meydana gelir. </a:t>
            </a:r>
            <a:r>
              <a:rPr lang="tr-TR" dirty="0"/>
              <a:t>Bu lekeler süratle büyüyerek kesin hudutları belli olmayan </a:t>
            </a:r>
            <a:r>
              <a:rPr lang="tr-TR" dirty="0">
                <a:solidFill>
                  <a:srgbClr val="FF0000"/>
                </a:solidFill>
              </a:rPr>
              <a:t>kahverengi benekli çürüklük </a:t>
            </a:r>
            <a:r>
              <a:rPr lang="tr-TR" dirty="0"/>
              <a:t>halini alır. </a:t>
            </a:r>
          </a:p>
          <a:p>
            <a:pPr marL="0" indent="0">
              <a:buNone/>
            </a:pPr>
            <a:r>
              <a:rPr lang="tr-TR" dirty="0"/>
              <a:t>• Koşullar hastalık için uygun olduğu takdirde hastalık tüm bitkiye yayılır ve bitkide yanıklık şeklini alır ve onun kurumasına neden olur. </a:t>
            </a:r>
          </a:p>
          <a:p>
            <a:pPr marL="0" indent="0">
              <a:buNone/>
            </a:pPr>
            <a:r>
              <a:rPr lang="tr-TR" dirty="0"/>
              <a:t>• Kışı hastalıklı bitki artıklarında geçirir, ayrıca </a:t>
            </a:r>
            <a:r>
              <a:rPr lang="tr-TR" dirty="0">
                <a:solidFill>
                  <a:srgbClr val="FF0000"/>
                </a:solidFill>
              </a:rPr>
              <a:t>tohumla da taşınabilir.</a:t>
            </a:r>
            <a:r>
              <a:rPr lang="tr-TR" dirty="0"/>
              <a:t> Hastalığın gelişmesi ve yeni yerlere bulaşmasında serin, rutubetli havalar önemli rol oynar. </a:t>
            </a:r>
          </a:p>
          <a:p>
            <a:pPr marL="0" indent="0">
              <a:buNone/>
            </a:pPr>
            <a:r>
              <a:rPr lang="tr-TR" dirty="0"/>
              <a:t>• </a:t>
            </a:r>
            <a:r>
              <a:rPr lang="tr-TR" dirty="0">
                <a:solidFill>
                  <a:srgbClr val="FF0000"/>
                </a:solidFill>
              </a:rPr>
              <a:t>Sıcaklık 19–22 0C</a:t>
            </a:r>
            <a:r>
              <a:rPr lang="tr-TR" dirty="0"/>
              <a:t> ve orantılı nem % 80 ve üzerinde </a:t>
            </a:r>
            <a:r>
              <a:rPr lang="tr-TR" dirty="0" smtClean="0"/>
              <a:t>olduğunda</a:t>
            </a:r>
          </a:p>
          <a:p>
            <a:pPr marL="0" indent="0">
              <a:buNone/>
            </a:pPr>
            <a:r>
              <a:rPr lang="tr-TR" dirty="0"/>
              <a:t> </a:t>
            </a:r>
            <a:r>
              <a:rPr lang="tr-TR" dirty="0" smtClean="0"/>
              <a:t>                                                                                 </a:t>
            </a:r>
            <a:r>
              <a:rPr lang="tr-TR" dirty="0"/>
              <a:t>salgın yapar </a:t>
            </a:r>
          </a:p>
        </p:txBody>
      </p:sp>
    </p:spTree>
    <p:extLst>
      <p:ext uri="{BB962C8B-B14F-4D97-AF65-F5344CB8AC3E}">
        <p14:creationId xmlns:p14="http://schemas.microsoft.com/office/powerpoint/2010/main" val="6369616"/>
      </p:ext>
    </p:extLst>
  </p:cSld>
  <p:clrMapOvr>
    <a:masterClrMapping/>
  </p:clrMapOvr>
  <p:timing>
    <p:tnLst>
      <p:par>
        <p:cTn xmlns:p14="http://schemas.microsoft.com/office/powerpoint/2010/mai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a:xfrm>
            <a:off x="395536" y="1556792"/>
            <a:ext cx="8229600" cy="4876800"/>
          </a:xfrm>
        </p:spPr>
        <p:txBody>
          <a:bodyPr/>
          <a:lstStyle/>
          <a:p>
            <a:pPr marL="0" indent="0">
              <a:buNone/>
            </a:pPr>
            <a:r>
              <a:rPr lang="tr-TR" b="1" dirty="0" smtClean="0">
                <a:solidFill>
                  <a:srgbClr val="00B050"/>
                </a:solidFill>
              </a:rPr>
              <a:t>Kültürel </a:t>
            </a:r>
            <a:r>
              <a:rPr lang="tr-TR" b="1" dirty="0">
                <a:solidFill>
                  <a:srgbClr val="00B050"/>
                </a:solidFill>
              </a:rPr>
              <a:t>Önlemler </a:t>
            </a:r>
            <a:endParaRPr lang="tr-TR" dirty="0">
              <a:solidFill>
                <a:srgbClr val="00B050"/>
              </a:solidFill>
            </a:endParaRPr>
          </a:p>
          <a:p>
            <a:pPr marL="0" indent="0">
              <a:buNone/>
            </a:pPr>
            <a:r>
              <a:rPr lang="tr-TR" dirty="0"/>
              <a:t>• Hastalıklı bitki artıkları ve meyveler toplanıp imha </a:t>
            </a:r>
            <a:endParaRPr lang="tr-TR" dirty="0" smtClean="0"/>
          </a:p>
          <a:p>
            <a:pPr marL="0" indent="0">
              <a:buNone/>
            </a:pPr>
            <a:r>
              <a:rPr lang="tr-TR" dirty="0"/>
              <a:t> </a:t>
            </a:r>
            <a:r>
              <a:rPr lang="tr-TR" dirty="0" smtClean="0"/>
              <a:t>                edilmelidir</a:t>
            </a:r>
            <a:r>
              <a:rPr lang="tr-TR" dirty="0"/>
              <a:t>. </a:t>
            </a:r>
          </a:p>
          <a:p>
            <a:pPr marL="0" indent="0">
              <a:buNone/>
            </a:pPr>
            <a:r>
              <a:rPr lang="tr-TR" dirty="0"/>
              <a:t>• Domates tarımı sabah ve akşam çiğ tutmayan </a:t>
            </a:r>
            <a:r>
              <a:rPr lang="tr-TR" dirty="0" smtClean="0"/>
              <a:t>güneye</a:t>
            </a:r>
          </a:p>
          <a:p>
            <a:pPr marL="0" indent="0">
              <a:buNone/>
            </a:pPr>
            <a:r>
              <a:rPr lang="tr-TR" dirty="0"/>
              <a:t> </a:t>
            </a:r>
            <a:r>
              <a:rPr lang="tr-TR" dirty="0" smtClean="0"/>
              <a:t>                                           </a:t>
            </a:r>
            <a:r>
              <a:rPr lang="tr-TR" dirty="0"/>
              <a:t>bakan yerlerde yapılmalıdır. </a:t>
            </a:r>
          </a:p>
          <a:p>
            <a:pPr marL="0" indent="0">
              <a:buNone/>
            </a:pPr>
            <a:r>
              <a:rPr lang="tr-TR" dirty="0"/>
              <a:t>• Hastalığın her yıl epidemi oluşturduğu yörelerde </a:t>
            </a:r>
            <a:r>
              <a:rPr lang="tr-TR" dirty="0" smtClean="0"/>
              <a:t>sırık</a:t>
            </a:r>
          </a:p>
          <a:p>
            <a:pPr marL="0" indent="0">
              <a:buNone/>
            </a:pPr>
            <a:r>
              <a:rPr lang="tr-TR" dirty="0"/>
              <a:t> </a:t>
            </a:r>
            <a:r>
              <a:rPr lang="tr-TR" dirty="0" smtClean="0"/>
              <a:t> </a:t>
            </a:r>
            <a:r>
              <a:rPr lang="tr-TR" dirty="0" err="1"/>
              <a:t>domatesçiliği</a:t>
            </a:r>
            <a:r>
              <a:rPr lang="tr-TR" dirty="0"/>
              <a:t> yapılmalı, sıralar hakim rüzgar </a:t>
            </a:r>
            <a:r>
              <a:rPr lang="tr-TR" dirty="0" smtClean="0"/>
              <a:t>yönünde</a:t>
            </a:r>
          </a:p>
          <a:p>
            <a:pPr marL="0" indent="0">
              <a:buNone/>
            </a:pPr>
            <a:r>
              <a:rPr lang="tr-TR" dirty="0"/>
              <a:t> </a:t>
            </a:r>
            <a:r>
              <a:rPr lang="tr-TR" dirty="0" smtClean="0"/>
              <a:t> </a:t>
            </a:r>
            <a:r>
              <a:rPr lang="tr-TR" dirty="0"/>
              <a:t>olmalıdır. </a:t>
            </a:r>
          </a:p>
        </p:txBody>
      </p:sp>
    </p:spTree>
    <p:extLst>
      <p:ext uri="{BB962C8B-B14F-4D97-AF65-F5344CB8AC3E}">
        <p14:creationId xmlns:p14="http://schemas.microsoft.com/office/powerpoint/2010/main" val="3559574946"/>
      </p:ext>
    </p:extLst>
  </p:cSld>
  <p:clrMapOvr>
    <a:masterClrMapping/>
  </p:clrMapOvr>
  <p:timing>
    <p:tnLst>
      <p:par>
        <p:cTn xmlns:p14="http://schemas.microsoft.com/office/powerpoint/2010/mai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Mücadele </a:t>
            </a:r>
            <a:endParaRPr lang="tr-TR" dirty="0"/>
          </a:p>
        </p:txBody>
      </p:sp>
      <p:sp>
        <p:nvSpPr>
          <p:cNvPr id="3" name="İçerik Yer Tutucusu 2"/>
          <p:cNvSpPr>
            <a:spLocks noGrp="1"/>
          </p:cNvSpPr>
          <p:nvPr>
            <p:ph idx="1"/>
          </p:nvPr>
        </p:nvSpPr>
        <p:spPr/>
        <p:txBody>
          <a:bodyPr/>
          <a:lstStyle/>
          <a:p>
            <a:endParaRPr lang="tr-TR" dirty="0"/>
          </a:p>
          <a:p>
            <a:pPr marL="0" indent="0">
              <a:buNone/>
            </a:pPr>
            <a:r>
              <a:rPr lang="tr-TR" dirty="0" smtClean="0"/>
              <a:t>• </a:t>
            </a:r>
            <a:r>
              <a:rPr lang="tr-TR" dirty="0"/>
              <a:t>İlaçlı mücadeleye çevredeki domates yapraklarında 3-5 mm çapında kahverengi lekelerin altında beyaz kül gibi örtünün görülmesiyle veya hastalığın her yıl çıktığı yerlerde, hastalık için uygun koşullar gerçekleşir gerçekleşmez başlanmalıdır. </a:t>
            </a:r>
          </a:p>
          <a:p>
            <a:pPr marL="0" indent="0">
              <a:buNone/>
            </a:pPr>
            <a:r>
              <a:rPr lang="tr-TR" dirty="0"/>
              <a:t>• </a:t>
            </a:r>
            <a:r>
              <a:rPr lang="tr-TR" dirty="0" err="1"/>
              <a:t>Mildiyö</a:t>
            </a:r>
            <a:r>
              <a:rPr lang="tr-TR" dirty="0"/>
              <a:t> </a:t>
            </a:r>
            <a:r>
              <a:rPr lang="tr-TR" dirty="0">
                <a:solidFill>
                  <a:srgbClr val="FF0000"/>
                </a:solidFill>
              </a:rPr>
              <a:t>daha çok yaprakların altında </a:t>
            </a:r>
            <a:r>
              <a:rPr lang="tr-TR" dirty="0"/>
              <a:t>olduğu için ilaçlama sırasında mutlaka yaprak alt yüzeylerinde ve bitkinin her tarafında bir ilaç tabakası oluşturmaya özen göstermelidir.</a:t>
            </a:r>
          </a:p>
        </p:txBody>
      </p:sp>
    </p:spTree>
    <p:extLst>
      <p:ext uri="{BB962C8B-B14F-4D97-AF65-F5344CB8AC3E}">
        <p14:creationId xmlns:p14="http://schemas.microsoft.com/office/powerpoint/2010/main" val="4113056868"/>
      </p:ext>
    </p:extLst>
  </p:cSld>
  <p:clrMapOvr>
    <a:masterClrMapping/>
  </p:clrMapOvr>
  <p:timing>
    <p:tnLst>
      <p:par>
        <p:cTn xmlns:p14="http://schemas.microsoft.com/office/powerpoint/2010/mai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smtClean="0"/>
              <a:t>Kimyasal </a:t>
            </a:r>
            <a:r>
              <a:rPr lang="tr-TR" sz="3600" b="1" dirty="0"/>
              <a:t>Mücadelede Kullanılacak </a:t>
            </a:r>
            <a:r>
              <a:rPr lang="tr-TR" sz="3600" b="1" dirty="0" smtClean="0"/>
              <a:t>İlaçlar</a:t>
            </a:r>
            <a:br>
              <a:rPr lang="tr-TR" sz="3600" b="1" dirty="0" smtClean="0"/>
            </a:br>
            <a:r>
              <a:rPr lang="tr-TR" sz="3600" b="1" dirty="0"/>
              <a:t> </a:t>
            </a:r>
            <a:r>
              <a:rPr lang="tr-TR" sz="3600" b="1" dirty="0" smtClean="0"/>
              <a:t>                                                       </a:t>
            </a:r>
            <a:r>
              <a:rPr lang="tr-TR" sz="3600" b="1" dirty="0"/>
              <a:t>ve Dozları: </a:t>
            </a:r>
            <a:endParaRPr lang="tr-TR" sz="3600" dirty="0"/>
          </a:p>
        </p:txBody>
      </p:sp>
      <p:sp>
        <p:nvSpPr>
          <p:cNvPr id="3" name="İçerik Yer Tutucusu 2"/>
          <p:cNvSpPr>
            <a:spLocks noGrp="1"/>
          </p:cNvSpPr>
          <p:nvPr>
            <p:ph idx="1"/>
          </p:nvPr>
        </p:nvSpPr>
        <p:spPr/>
        <p:txBody>
          <a:bodyPr>
            <a:normAutofit fontScale="92500"/>
          </a:bodyPr>
          <a:lstStyle/>
          <a:p>
            <a:pPr marL="0" indent="0">
              <a:buNone/>
            </a:pPr>
            <a:endParaRPr lang="tr-TR" dirty="0"/>
          </a:p>
          <a:p>
            <a:r>
              <a:rPr lang="tr-TR" sz="2200" dirty="0" err="1"/>
              <a:t>Azoxystrobin</a:t>
            </a:r>
            <a:r>
              <a:rPr lang="tr-TR" sz="2200" dirty="0"/>
              <a:t> 250 g/l 	SC 	75 ml 	3 	</a:t>
            </a:r>
          </a:p>
          <a:p>
            <a:r>
              <a:rPr lang="tr-TR" sz="2200" dirty="0"/>
              <a:t>Bakır </a:t>
            </a:r>
            <a:r>
              <a:rPr lang="tr-TR" sz="2200" dirty="0" err="1"/>
              <a:t>kompleksi+Mancozeb</a:t>
            </a:r>
            <a:r>
              <a:rPr lang="tr-TR" sz="2200" dirty="0"/>
              <a:t> %21+% 20 	WP 	300 g 	7 </a:t>
            </a:r>
          </a:p>
          <a:p>
            <a:r>
              <a:rPr lang="tr-TR" sz="2200" dirty="0"/>
              <a:t>Bakır Kalsiyum Sülfat % 20 	WP 	600 g 	14 	</a:t>
            </a:r>
          </a:p>
          <a:p>
            <a:r>
              <a:rPr lang="tr-TR" sz="2200" dirty="0"/>
              <a:t>Bakır </a:t>
            </a:r>
            <a:r>
              <a:rPr lang="tr-TR" sz="2200" dirty="0" err="1"/>
              <a:t>oksiklorid</a:t>
            </a:r>
            <a:r>
              <a:rPr lang="tr-TR" sz="2200" dirty="0"/>
              <a:t> % 50 	WP 	300 g 	14 	</a:t>
            </a:r>
          </a:p>
          <a:p>
            <a:r>
              <a:rPr lang="tr-TR" sz="2200" dirty="0"/>
              <a:t>Bakır </a:t>
            </a:r>
            <a:r>
              <a:rPr lang="tr-TR" sz="2200" dirty="0" err="1"/>
              <a:t>oksiklorid</a:t>
            </a:r>
            <a:r>
              <a:rPr lang="tr-TR" sz="2200" dirty="0"/>
              <a:t> 700 g/l 	SC 	200 ml 	14 	</a:t>
            </a:r>
          </a:p>
          <a:p>
            <a:r>
              <a:rPr lang="en-US" sz="2200" dirty="0" err="1"/>
              <a:t>Bakır</a:t>
            </a:r>
            <a:r>
              <a:rPr lang="en-US" sz="2200" dirty="0"/>
              <a:t> </a:t>
            </a:r>
            <a:r>
              <a:rPr lang="en-US" sz="2200" dirty="0" err="1"/>
              <a:t>Sülfat+Mancozeb</a:t>
            </a:r>
            <a:r>
              <a:rPr lang="en-US" sz="2200" dirty="0"/>
              <a:t> %12+% 30 	WP/WG 	300 g 	7 </a:t>
            </a:r>
          </a:p>
          <a:p>
            <a:r>
              <a:rPr lang="tr-TR" sz="2200" dirty="0"/>
              <a:t>Bakır Sülfat </a:t>
            </a:r>
            <a:r>
              <a:rPr lang="tr-TR" sz="2200" dirty="0" err="1"/>
              <a:t>Pentahidrad</a:t>
            </a:r>
            <a:r>
              <a:rPr lang="tr-TR" sz="2200" dirty="0"/>
              <a:t> 65.82 g/l 	SC 	150 ml 	7 	</a:t>
            </a:r>
          </a:p>
          <a:p>
            <a:r>
              <a:rPr lang="tr-TR" sz="2200" dirty="0"/>
              <a:t>Bakır </a:t>
            </a:r>
            <a:r>
              <a:rPr lang="tr-TR" sz="2200" dirty="0" err="1"/>
              <a:t>Sülfat+Mancozeb</a:t>
            </a:r>
            <a:r>
              <a:rPr lang="tr-TR" sz="2200" dirty="0"/>
              <a:t>+ </a:t>
            </a:r>
            <a:r>
              <a:rPr lang="tr-TR" sz="2200" dirty="0" err="1" smtClean="0"/>
              <a:t>Cymoxanil</a:t>
            </a:r>
            <a:r>
              <a:rPr lang="tr-TR" sz="2200" dirty="0" smtClean="0"/>
              <a:t> </a:t>
            </a:r>
            <a:r>
              <a:rPr lang="tr-TR" sz="2200" dirty="0"/>
              <a:t>% 57.7+20+2.4 	WP 	400 g </a:t>
            </a:r>
          </a:p>
          <a:p>
            <a:pPr marL="0" indent="0">
              <a:buNone/>
            </a:pPr>
            <a:r>
              <a:rPr lang="tr-TR" sz="2200" dirty="0" smtClean="0"/>
              <a:t>                                                                    (Domates-Sera</a:t>
            </a:r>
            <a:r>
              <a:rPr lang="tr-TR" sz="2200" dirty="0"/>
              <a:t>) 	7 	</a:t>
            </a:r>
          </a:p>
          <a:p>
            <a:r>
              <a:rPr lang="tr-TR" sz="2200" dirty="0" err="1"/>
              <a:t>Captan</a:t>
            </a:r>
            <a:r>
              <a:rPr lang="tr-TR" sz="2200" dirty="0"/>
              <a:t> % 50 	WP 	300 g 	7 	</a:t>
            </a:r>
          </a:p>
          <a:p>
            <a:r>
              <a:rPr lang="en-US" sz="2200" dirty="0" err="1"/>
              <a:t>Captan</a:t>
            </a:r>
            <a:r>
              <a:rPr lang="en-US" sz="2200" dirty="0"/>
              <a:t> % 80 	WDG 	185 g 	7 	</a:t>
            </a:r>
          </a:p>
        </p:txBody>
      </p:sp>
    </p:spTree>
    <p:extLst>
      <p:ext uri="{BB962C8B-B14F-4D97-AF65-F5344CB8AC3E}">
        <p14:creationId xmlns:p14="http://schemas.microsoft.com/office/powerpoint/2010/main" val="1997140046"/>
      </p:ext>
    </p:extLst>
  </p:cSld>
  <p:clrMapOvr>
    <a:masterClrMapping/>
  </p:clrMapOvr>
  <p:timing>
    <p:tnLst>
      <p:par>
        <p:cTn xmlns:p14="http://schemas.microsoft.com/office/powerpoint/2010/mai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endParaRPr lang="tr-TR" dirty="0"/>
          </a:p>
          <a:p>
            <a:r>
              <a:rPr lang="tr-TR" dirty="0" err="1"/>
              <a:t>Chlorothalonil</a:t>
            </a:r>
            <a:r>
              <a:rPr lang="tr-TR" dirty="0"/>
              <a:t> 500 g/l 	FL 	175 ml 	3 	</a:t>
            </a:r>
          </a:p>
          <a:p>
            <a:r>
              <a:rPr lang="en-US" dirty="0" err="1"/>
              <a:t>Chlorothalonil</a:t>
            </a:r>
            <a:r>
              <a:rPr lang="en-US" dirty="0"/>
              <a:t> % 75 	WP 	150 g 	3 	</a:t>
            </a:r>
          </a:p>
          <a:p>
            <a:r>
              <a:rPr lang="tr-TR" dirty="0" err="1"/>
              <a:t>Chlorothalonil+Bakıroksiklorid</a:t>
            </a:r>
            <a:r>
              <a:rPr lang="tr-TR" dirty="0"/>
              <a:t> %25+%25 	WP 	250 g 	14 	</a:t>
            </a:r>
          </a:p>
          <a:p>
            <a:r>
              <a:rPr lang="tr-TR" dirty="0" err="1"/>
              <a:t>Chlorothalonil</a:t>
            </a:r>
            <a:r>
              <a:rPr lang="tr-TR" dirty="0"/>
              <a:t>+ </a:t>
            </a:r>
            <a:r>
              <a:rPr lang="tr-TR" dirty="0" err="1"/>
              <a:t>Bakıroksiklorid</a:t>
            </a:r>
            <a:r>
              <a:rPr lang="tr-TR" dirty="0"/>
              <a:t> 317 + 317 g/l 	SC 	230 ml 	14 	</a:t>
            </a:r>
          </a:p>
          <a:p>
            <a:r>
              <a:rPr lang="tr-TR" dirty="0" err="1"/>
              <a:t>Chlorothalonil+Carbendazim</a:t>
            </a:r>
            <a:r>
              <a:rPr lang="tr-TR" dirty="0"/>
              <a:t> 450+100 g/l 	SC 	200 ml </a:t>
            </a:r>
            <a:r>
              <a:rPr lang="tr-TR" dirty="0" smtClean="0"/>
              <a:t> Sera </a:t>
            </a:r>
            <a:r>
              <a:rPr lang="tr-TR" dirty="0"/>
              <a:t>	7 	</a:t>
            </a:r>
          </a:p>
          <a:p>
            <a:r>
              <a:rPr lang="tr-TR" dirty="0" err="1"/>
              <a:t>Cymoxanil+Bakır</a:t>
            </a:r>
            <a:r>
              <a:rPr lang="tr-TR" dirty="0"/>
              <a:t> % 4.20+39.75 	DF 	200 g 	7 	</a:t>
            </a:r>
          </a:p>
          <a:p>
            <a:r>
              <a:rPr lang="tr-TR" dirty="0" err="1"/>
              <a:t>Cymoxanil+Bakır</a:t>
            </a:r>
            <a:r>
              <a:rPr lang="tr-TR" dirty="0"/>
              <a:t> %3+% 22.5 	WP 	300 g 	14 	</a:t>
            </a:r>
          </a:p>
          <a:p>
            <a:r>
              <a:rPr lang="tr-TR" dirty="0" err="1"/>
              <a:t>Cymoxanil+Mancozeb</a:t>
            </a:r>
            <a:r>
              <a:rPr lang="tr-TR" dirty="0"/>
              <a:t> %5+%45 	WP 	300 g 	14 	</a:t>
            </a:r>
          </a:p>
          <a:p>
            <a:r>
              <a:rPr lang="pt-BR" dirty="0"/>
              <a:t>Cymoxanil+Metiram %4.8+% 57 	WG 	200 g 	21 	</a:t>
            </a:r>
          </a:p>
          <a:p>
            <a:r>
              <a:rPr lang="tr-TR" dirty="0" err="1"/>
              <a:t>Dimethomorph+Mancozeb</a:t>
            </a:r>
            <a:r>
              <a:rPr lang="tr-TR" dirty="0"/>
              <a:t> </a:t>
            </a:r>
            <a:r>
              <a:rPr lang="nl-NL" dirty="0" smtClean="0"/>
              <a:t>%</a:t>
            </a:r>
            <a:r>
              <a:rPr lang="nl-NL" dirty="0"/>
              <a:t>9+% 60 	WP 	250 g 	7 	</a:t>
            </a:r>
          </a:p>
          <a:p>
            <a:r>
              <a:rPr lang="tr-TR" dirty="0" err="1"/>
              <a:t>Famoxadone+Cymoxanil</a:t>
            </a:r>
            <a:r>
              <a:rPr lang="tr-TR" dirty="0"/>
              <a:t> %22.5+% 30 	DF 	40 g </a:t>
            </a:r>
          </a:p>
          <a:p>
            <a:r>
              <a:rPr lang="tr-TR" dirty="0"/>
              <a:t>(Sera) 	40 g/da </a:t>
            </a:r>
            <a:r>
              <a:rPr lang="tr-TR" dirty="0" smtClean="0"/>
              <a:t>(</a:t>
            </a:r>
            <a:r>
              <a:rPr lang="tr-TR" dirty="0"/>
              <a:t>Tarla) 	3 	</a:t>
            </a:r>
          </a:p>
          <a:p>
            <a:r>
              <a:rPr lang="en-US" dirty="0" err="1"/>
              <a:t>Famoxadone+Mancozeb</a:t>
            </a:r>
            <a:r>
              <a:rPr lang="en-US" dirty="0"/>
              <a:t> %6.25+% 62.50 	DF 	80 g </a:t>
            </a:r>
          </a:p>
          <a:p>
            <a:r>
              <a:rPr lang="tr-TR" dirty="0"/>
              <a:t>(Sera) 	80 g/da </a:t>
            </a:r>
            <a:r>
              <a:rPr lang="tr-TR" dirty="0" smtClean="0"/>
              <a:t>(</a:t>
            </a:r>
            <a:r>
              <a:rPr lang="tr-TR" dirty="0"/>
              <a:t>Tarla) 	3	</a:t>
            </a:r>
          </a:p>
          <a:p>
            <a:pPr marL="0" indent="0">
              <a:buNone/>
            </a:pPr>
            <a:endParaRPr lang="tr-TR" dirty="0"/>
          </a:p>
        </p:txBody>
      </p:sp>
    </p:spTree>
    <p:extLst>
      <p:ext uri="{BB962C8B-B14F-4D97-AF65-F5344CB8AC3E}">
        <p14:creationId xmlns:p14="http://schemas.microsoft.com/office/powerpoint/2010/main" val="1091495337"/>
      </p:ext>
    </p:extLst>
  </p:cSld>
  <p:clrMapOvr>
    <a:masterClrMapping/>
  </p:clrMapOvr>
  <p:timing>
    <p:tnLst>
      <p:par>
        <p:cTn xmlns:p14="http://schemas.microsoft.com/office/powerpoint/2010/mai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it-IT" dirty="0" smtClean="0"/>
              <a:t>Fenamidone+Mancozeb </a:t>
            </a:r>
            <a:r>
              <a:rPr lang="it-IT" dirty="0"/>
              <a:t>%10+%50 	DF 	150 g 	15 </a:t>
            </a:r>
          </a:p>
          <a:p>
            <a:r>
              <a:rPr lang="nl-NL" dirty="0"/>
              <a:t>Folpet %50 	WP 	300 g 	7 	</a:t>
            </a:r>
          </a:p>
          <a:p>
            <a:r>
              <a:rPr lang="nn-NO" dirty="0"/>
              <a:t>Folpet % 80 	WG 	125 g 	7 	</a:t>
            </a:r>
          </a:p>
          <a:p>
            <a:r>
              <a:rPr lang="tr-TR" dirty="0" err="1"/>
              <a:t>Fosetyl</a:t>
            </a:r>
            <a:r>
              <a:rPr lang="tr-TR" dirty="0"/>
              <a:t>-Al %80 	WP/WG 	250g 	7 	</a:t>
            </a:r>
          </a:p>
          <a:p>
            <a:r>
              <a:rPr lang="it-IT" dirty="0"/>
              <a:t>Fosetyl-Al+Mancozeb %35+%35 	WG 	400 g 	14 	</a:t>
            </a:r>
          </a:p>
          <a:p>
            <a:r>
              <a:rPr lang="tr-TR" dirty="0" err="1"/>
              <a:t>Fosforoz</a:t>
            </a:r>
            <a:r>
              <a:rPr lang="tr-TR" dirty="0"/>
              <a:t> asit 600g/l 	SL 	300 ml(tarla) 	- 	</a:t>
            </a:r>
          </a:p>
          <a:p>
            <a:r>
              <a:rPr lang="tr-TR" dirty="0" err="1"/>
              <a:t>Mancozeb</a:t>
            </a:r>
            <a:r>
              <a:rPr lang="tr-TR" dirty="0"/>
              <a:t> % 80 	WP 	200 g 	14 	</a:t>
            </a:r>
          </a:p>
          <a:p>
            <a:r>
              <a:rPr lang="tr-TR" dirty="0" err="1"/>
              <a:t>Maneb</a:t>
            </a:r>
            <a:r>
              <a:rPr lang="tr-TR" dirty="0"/>
              <a:t> % 80 	WP 	200 g 	28 	</a:t>
            </a:r>
          </a:p>
          <a:p>
            <a:r>
              <a:rPr lang="pt-BR" dirty="0"/>
              <a:t>Metiram % 80 	DF 	150 g 	7 	</a:t>
            </a:r>
          </a:p>
          <a:p>
            <a:r>
              <a:rPr lang="tr-TR" dirty="0" err="1"/>
              <a:t>Metiram</a:t>
            </a:r>
            <a:r>
              <a:rPr lang="tr-TR" dirty="0"/>
              <a:t> % 55 + % 5 </a:t>
            </a:r>
            <a:r>
              <a:rPr lang="tr-TR" dirty="0" err="1"/>
              <a:t>Pyraclostrobin</a:t>
            </a:r>
            <a:r>
              <a:rPr lang="tr-TR" dirty="0"/>
              <a:t> 	DF 	200 g 	7 </a:t>
            </a:r>
          </a:p>
          <a:p>
            <a:r>
              <a:rPr lang="pl-PL" dirty="0"/>
              <a:t>Propineb % 70 	WP 	200g 	7 	</a:t>
            </a:r>
          </a:p>
        </p:txBody>
      </p:sp>
    </p:spTree>
    <p:extLst>
      <p:ext uri="{BB962C8B-B14F-4D97-AF65-F5344CB8AC3E}">
        <p14:creationId xmlns:p14="http://schemas.microsoft.com/office/powerpoint/2010/main" val="2275534793"/>
      </p:ext>
    </p:extLst>
  </p:cSld>
  <p:clrMapOvr>
    <a:masterClrMapping/>
  </p:clrMapOvr>
  <p:timing>
    <p:tnLst>
      <p:par>
        <p:cTn xmlns:p14="http://schemas.microsoft.com/office/powerpoint/2010/mai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endParaRPr lang="tr-TR" dirty="0"/>
          </a:p>
          <a:p>
            <a:r>
              <a:rPr lang="tr-TR" dirty="0" err="1"/>
              <a:t>Ziram</a:t>
            </a:r>
            <a:r>
              <a:rPr lang="tr-TR" dirty="0"/>
              <a:t> % 80 	WP 	300 g 	14 	</a:t>
            </a:r>
          </a:p>
          <a:p>
            <a:r>
              <a:rPr lang="pt-BR" dirty="0"/>
              <a:t>Zoxamide+Mancozeb %8.3+%66.7 	WG 	180 g 	3 	</a:t>
            </a:r>
          </a:p>
          <a:p>
            <a:r>
              <a:rPr lang="tr-TR" dirty="0"/>
              <a:t>Bakır Hidroksit % 35 	DF 	150 g 	14 	</a:t>
            </a:r>
          </a:p>
          <a:p>
            <a:r>
              <a:rPr lang="tr-TR" dirty="0"/>
              <a:t>Bakır Kalsiyum Sülfat % 20 	WP 	400 g 	14 	</a:t>
            </a:r>
          </a:p>
          <a:p>
            <a:r>
              <a:rPr lang="tr-TR" dirty="0"/>
              <a:t>Bakır </a:t>
            </a:r>
            <a:r>
              <a:rPr lang="tr-TR" dirty="0" err="1"/>
              <a:t>Oksiklorit</a:t>
            </a:r>
            <a:r>
              <a:rPr lang="tr-TR" dirty="0"/>
              <a:t> %37,5 	WG 	300 g 	21 	</a:t>
            </a:r>
          </a:p>
          <a:p>
            <a:r>
              <a:rPr lang="tr-TR" dirty="0" err="1"/>
              <a:t>Metalaxyl-M+Mancozeb</a:t>
            </a:r>
            <a:r>
              <a:rPr lang="tr-TR" dirty="0"/>
              <a:t> % 4 + % 64 	WG 	250 g 	10 	</a:t>
            </a:r>
          </a:p>
          <a:p>
            <a:r>
              <a:rPr lang="tr-TR" dirty="0"/>
              <a:t>Yağ ve </a:t>
            </a:r>
            <a:r>
              <a:rPr lang="tr-TR" dirty="0" err="1"/>
              <a:t>Rosin</a:t>
            </a:r>
            <a:r>
              <a:rPr lang="tr-TR" dirty="0"/>
              <a:t> Asitlerinin bakır tuzları 583 g/l 	EC 	200 ml 	7 	</a:t>
            </a:r>
          </a:p>
          <a:p>
            <a:r>
              <a:rPr lang="tr-TR" dirty="0"/>
              <a:t>Bakır Hidroksit % 30 	WG 	150 g 	3 	</a:t>
            </a:r>
          </a:p>
          <a:p>
            <a:r>
              <a:rPr lang="tr-TR" dirty="0" err="1"/>
              <a:t>Mancozeb</a:t>
            </a:r>
            <a:r>
              <a:rPr lang="tr-TR" dirty="0"/>
              <a:t> + Bakır </a:t>
            </a:r>
            <a:r>
              <a:rPr lang="tr-TR" dirty="0" err="1"/>
              <a:t>Oksiklorüd+Cymonoxanil</a:t>
            </a:r>
            <a:r>
              <a:rPr lang="tr-TR" dirty="0"/>
              <a:t> ve Bakır sülfat % 13,3+% 30+%4 	WG 	250 g 	3 	</a:t>
            </a:r>
          </a:p>
          <a:p>
            <a:r>
              <a:rPr lang="fr-FR" dirty="0" err="1">
                <a:solidFill>
                  <a:srgbClr val="FF0000"/>
                </a:solidFill>
              </a:rPr>
              <a:t>Phosphonous</a:t>
            </a:r>
            <a:r>
              <a:rPr lang="fr-FR" dirty="0">
                <a:solidFill>
                  <a:srgbClr val="FF0000"/>
                </a:solidFill>
              </a:rPr>
              <a:t> </a:t>
            </a:r>
            <a:r>
              <a:rPr lang="fr-FR" dirty="0" err="1">
                <a:solidFill>
                  <a:srgbClr val="FF0000"/>
                </a:solidFill>
              </a:rPr>
              <a:t>acid</a:t>
            </a:r>
            <a:r>
              <a:rPr lang="fr-FR" dirty="0">
                <a:solidFill>
                  <a:srgbClr val="FF0000"/>
                </a:solidFill>
              </a:rPr>
              <a:t> 60 g/l 	SL 	300 g (sera) 	</a:t>
            </a:r>
            <a:r>
              <a:rPr lang="tr-TR" dirty="0" smtClean="0">
                <a:solidFill>
                  <a:srgbClr val="FF0000"/>
                </a:solidFill>
              </a:rPr>
              <a:t> AB(- )?</a:t>
            </a:r>
            <a:r>
              <a:rPr lang="fr-FR" dirty="0"/>
              <a:t>	</a:t>
            </a:r>
          </a:p>
          <a:p>
            <a:r>
              <a:rPr lang="it-IT" dirty="0"/>
              <a:t>Mandipropomid+Mancozeb % 50+% 60 	WG 	250 g 	7 	</a:t>
            </a:r>
          </a:p>
          <a:p>
            <a:r>
              <a:rPr lang="it-IT" dirty="0"/>
              <a:t>Mandipropomid % 50 	WG 	80 ml 	3 	</a:t>
            </a:r>
          </a:p>
          <a:p>
            <a:r>
              <a:rPr lang="fi-FI" dirty="0"/>
              <a:t>Hidrojen peroksit + asetik asit 260g/l+90g/l 	500 g 	- 	</a:t>
            </a:r>
          </a:p>
          <a:p>
            <a:pPr marL="0" indent="0">
              <a:buNone/>
            </a:pPr>
            <a:endParaRPr lang="tr-TR" dirty="0"/>
          </a:p>
        </p:txBody>
      </p:sp>
    </p:spTree>
    <p:extLst>
      <p:ext uri="{BB962C8B-B14F-4D97-AF65-F5344CB8AC3E}">
        <p14:creationId xmlns:p14="http://schemas.microsoft.com/office/powerpoint/2010/main" val="387973313"/>
      </p:ext>
    </p:extLst>
  </p:cSld>
  <p:clrMapOvr>
    <a:masterClrMapping/>
  </p:clrMapOvr>
  <p:timing>
    <p:tnLst>
      <p:par>
        <p:cTn xmlns:p14="http://schemas.microsoft.com/office/powerpoint/2010/mai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772816"/>
          </a:xfrm>
        </p:spPr>
        <p:txBody>
          <a:bodyPr>
            <a:normAutofit fontScale="90000"/>
          </a:bodyPr>
          <a:lstStyle/>
          <a:p>
            <a:r>
              <a:rPr lang="tr-TR" dirty="0"/>
              <a:t/>
            </a:r>
            <a:br>
              <a:rPr lang="tr-TR" dirty="0"/>
            </a:br>
            <a:r>
              <a:rPr lang="tr-TR" sz="3600" dirty="0" smtClean="0"/>
              <a:t>02.</a:t>
            </a:r>
            <a:r>
              <a:rPr lang="tr-TR" sz="3600" b="1" dirty="0" smtClean="0"/>
              <a:t>DOMATESTE </a:t>
            </a:r>
            <a:r>
              <a:rPr lang="tr-TR" sz="3600" b="1" dirty="0"/>
              <a:t>KURŞUNİ KÜF HASTALIĞI </a:t>
            </a:r>
            <a:r>
              <a:rPr lang="tr-TR" sz="3600" dirty="0"/>
              <a:t/>
            </a:r>
            <a:br>
              <a:rPr lang="tr-TR" sz="3600" dirty="0"/>
            </a:br>
            <a:r>
              <a:rPr lang="tr-TR" sz="3600" dirty="0" smtClean="0"/>
              <a:t>                                                 </a:t>
            </a:r>
            <a:r>
              <a:rPr lang="tr-TR" sz="3600" i="1" dirty="0" smtClean="0"/>
              <a:t>(</a:t>
            </a:r>
            <a:r>
              <a:rPr lang="tr-TR" sz="3600" i="1" dirty="0" err="1"/>
              <a:t>Botrytis</a:t>
            </a:r>
            <a:r>
              <a:rPr lang="tr-TR" sz="3600" i="1" dirty="0"/>
              <a:t> </a:t>
            </a:r>
            <a:r>
              <a:rPr lang="tr-TR" sz="3600" i="1" dirty="0" err="1"/>
              <a:t>cinerea</a:t>
            </a:r>
            <a:r>
              <a:rPr lang="tr-TR" sz="3600" i="1" dirty="0"/>
              <a:t>) </a:t>
            </a:r>
            <a:endParaRPr lang="tr-TR" sz="3600" dirty="0"/>
          </a:p>
        </p:txBody>
      </p:sp>
      <p:sp>
        <p:nvSpPr>
          <p:cNvPr id="3" name="Başlık 1"/>
          <p:cNvSpPr txBox="1">
            <a:spLocks/>
          </p:cNvSpPr>
          <p:nvPr/>
        </p:nvSpPr>
        <p:spPr>
          <a:xfrm>
            <a:off x="457200" y="1565920"/>
            <a:ext cx="8229600" cy="47126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4" name="İçerik Yer Tutucusu 2"/>
          <p:cNvSpPr>
            <a:spLocks noGrp="1"/>
          </p:cNvSpPr>
          <p:nvPr>
            <p:ph idx="1"/>
          </p:nvPr>
        </p:nvSpPr>
        <p:spPr>
          <a:xfrm>
            <a:off x="457200" y="1864568"/>
            <a:ext cx="8229600" cy="4876800"/>
          </a:xfrm>
        </p:spPr>
        <p:txBody>
          <a:bodyPr>
            <a:normAutofit fontScale="85000" lnSpcReduction="20000"/>
          </a:bodyPr>
          <a:lstStyle/>
          <a:p>
            <a:endParaRPr lang="tr-TR" dirty="0"/>
          </a:p>
          <a:p>
            <a:pPr marL="0" indent="0">
              <a:buNone/>
            </a:pPr>
            <a:r>
              <a:rPr lang="tr-TR" dirty="0" smtClean="0"/>
              <a:t>• </a:t>
            </a:r>
            <a:r>
              <a:rPr lang="tr-TR" dirty="0"/>
              <a:t>Her bitkide birbirinden farklı belirtilere neden olur. </a:t>
            </a:r>
          </a:p>
          <a:p>
            <a:pPr marL="0" indent="0">
              <a:buNone/>
            </a:pPr>
            <a:r>
              <a:rPr lang="tr-TR" dirty="0"/>
              <a:t>• Hastalık gövde ve meyvelerde zarar meydana getirir. </a:t>
            </a:r>
          </a:p>
          <a:p>
            <a:pPr marL="0" indent="0">
              <a:buNone/>
            </a:pPr>
            <a:r>
              <a:rPr lang="tr-TR" dirty="0"/>
              <a:t>• </a:t>
            </a:r>
            <a:r>
              <a:rPr lang="tr-TR" dirty="0">
                <a:solidFill>
                  <a:srgbClr val="FF0000"/>
                </a:solidFill>
              </a:rPr>
              <a:t>Lekeler önceleri toplu iğne başı büyüklüğünde olup bitkinin </a:t>
            </a:r>
            <a:r>
              <a:rPr lang="tr-TR" dirty="0" smtClean="0">
                <a:solidFill>
                  <a:srgbClr val="FF0000"/>
                </a:solidFill>
              </a:rPr>
              <a:t>iç</a:t>
            </a:r>
          </a:p>
          <a:p>
            <a:pPr marL="0" indent="0">
              <a:buNone/>
            </a:pPr>
            <a:r>
              <a:rPr lang="tr-TR" dirty="0">
                <a:solidFill>
                  <a:srgbClr val="FF0000"/>
                </a:solidFill>
              </a:rPr>
              <a:t> </a:t>
            </a:r>
            <a:r>
              <a:rPr lang="tr-TR" dirty="0" smtClean="0">
                <a:solidFill>
                  <a:srgbClr val="FF0000"/>
                </a:solidFill>
              </a:rPr>
              <a:t> </a:t>
            </a:r>
            <a:r>
              <a:rPr lang="tr-TR" dirty="0">
                <a:solidFill>
                  <a:srgbClr val="FF0000"/>
                </a:solidFill>
              </a:rPr>
              <a:t>kısmında gelişerek genişler ve dokulara yayılırlar. </a:t>
            </a:r>
          </a:p>
          <a:p>
            <a:pPr marL="0" indent="0">
              <a:buNone/>
            </a:pPr>
            <a:r>
              <a:rPr lang="tr-TR" dirty="0"/>
              <a:t>• Bitki dokusu çatlar ve konukçunun su kaybına neden olur. </a:t>
            </a:r>
          </a:p>
          <a:p>
            <a:pPr marL="0" indent="0">
              <a:buNone/>
            </a:pPr>
            <a:r>
              <a:rPr lang="tr-TR" dirty="0"/>
              <a:t>• Gövde ve meyve sapı lekeleri nedeniyle meyve dökümü ortaya çıkar. </a:t>
            </a:r>
          </a:p>
          <a:p>
            <a:pPr marL="0" indent="0">
              <a:buNone/>
            </a:pPr>
            <a:r>
              <a:rPr lang="tr-TR" dirty="0"/>
              <a:t>• Konukçunun </a:t>
            </a:r>
            <a:r>
              <a:rPr lang="tr-TR" dirty="0">
                <a:solidFill>
                  <a:srgbClr val="FF0000"/>
                </a:solidFill>
              </a:rPr>
              <a:t>çiçek zamanında taç yaprakları hastalığa çok duyarlıdır.</a:t>
            </a:r>
            <a:r>
              <a:rPr lang="tr-TR" dirty="0"/>
              <a:t> Hastalık etmeni bu kısımlardan girerek meyveye geçer ve meyve çürüklüğünü başlatır. </a:t>
            </a:r>
          </a:p>
          <a:p>
            <a:pPr marL="0" indent="0">
              <a:buNone/>
            </a:pPr>
            <a:r>
              <a:rPr lang="tr-TR" dirty="0"/>
              <a:t>• Yumrulu bitkilerde lekeler büyüdükçe yumuşak çürüklük oluşur. </a:t>
            </a:r>
          </a:p>
          <a:p>
            <a:pPr marL="0" indent="0">
              <a:buNone/>
            </a:pPr>
            <a:r>
              <a:rPr lang="tr-TR" dirty="0"/>
              <a:t>• Hastalığın gelişmesi için en uygun koşullar </a:t>
            </a:r>
            <a:r>
              <a:rPr lang="tr-TR" dirty="0" smtClean="0">
                <a:solidFill>
                  <a:srgbClr val="FF0000"/>
                </a:solidFill>
              </a:rPr>
              <a:t>20–25 C </a:t>
            </a:r>
            <a:r>
              <a:rPr lang="tr-TR" dirty="0">
                <a:solidFill>
                  <a:srgbClr val="FF0000"/>
                </a:solidFill>
              </a:rPr>
              <a:t>sıcaklık ve %95–98 orantılı nemdir. </a:t>
            </a:r>
          </a:p>
          <a:p>
            <a:pPr marL="0" indent="0">
              <a:buNone/>
            </a:pPr>
            <a:r>
              <a:rPr lang="tr-TR" b="1" dirty="0"/>
              <a:t>Hastalığın Görüldüğü Bitkiler </a:t>
            </a:r>
            <a:endParaRPr lang="tr-TR" dirty="0"/>
          </a:p>
          <a:p>
            <a:r>
              <a:rPr lang="tr-TR" dirty="0"/>
              <a:t>Bu hastalık hemen hemen tüm </a:t>
            </a:r>
            <a:r>
              <a:rPr lang="tr-TR" dirty="0" smtClean="0"/>
              <a:t>sebzelerde görülür. </a:t>
            </a:r>
            <a:endParaRPr lang="tr-TR" dirty="0"/>
          </a:p>
        </p:txBody>
      </p:sp>
    </p:spTree>
    <p:extLst>
      <p:ext uri="{BB962C8B-B14F-4D97-AF65-F5344CB8AC3E}">
        <p14:creationId xmlns:p14="http://schemas.microsoft.com/office/powerpoint/2010/main" val="2417390515"/>
      </p:ext>
    </p:extLst>
  </p:cSld>
  <p:clrMapOvr>
    <a:masterClrMapping/>
  </p:clrMapOvr>
  <p:timing>
    <p:tnLst>
      <p:par>
        <p:cTn xmlns:p14="http://schemas.microsoft.com/office/powerpoint/2010/mai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Kültürel </a:t>
            </a:r>
            <a:r>
              <a:rPr lang="tr-TR" b="1" dirty="0"/>
              <a:t>Önlemler </a:t>
            </a:r>
            <a:endParaRPr lang="tr-TR" dirty="0"/>
          </a:p>
          <a:p>
            <a:pPr marL="0" indent="0">
              <a:buNone/>
            </a:pPr>
            <a:r>
              <a:rPr lang="tr-TR" dirty="0"/>
              <a:t>• Seralarda iyi bir havalandırma yapılarak sıcaklık ve </a:t>
            </a:r>
            <a:r>
              <a:rPr lang="tr-TR" dirty="0" smtClean="0"/>
              <a:t>   orantılı </a:t>
            </a:r>
            <a:r>
              <a:rPr lang="tr-TR" dirty="0"/>
              <a:t>nemin yükselmesi önlenmelidir. </a:t>
            </a:r>
          </a:p>
          <a:p>
            <a:pPr marL="0" indent="0">
              <a:buNone/>
            </a:pPr>
            <a:r>
              <a:rPr lang="tr-TR" dirty="0"/>
              <a:t>• Bitkiler arasında hava akımının olabilmesi için sık dikimden kaçınılmalıdır. </a:t>
            </a:r>
          </a:p>
          <a:p>
            <a:pPr marL="0" indent="0">
              <a:buNone/>
            </a:pPr>
            <a:r>
              <a:rPr lang="tr-TR" dirty="0"/>
              <a:t>• Hastalıktan zarar görmüş olan bitkiler sökülerek imha edilmelidir. </a:t>
            </a:r>
          </a:p>
          <a:p>
            <a:pPr marL="0" indent="0">
              <a:buNone/>
            </a:pPr>
            <a:r>
              <a:rPr lang="tr-TR" dirty="0"/>
              <a:t>• Dengeli gübreleme ve iyi bir bakım yapılarak bitkilerin sağlıklı gelişmeleri sağlanmalıdır</a:t>
            </a:r>
            <a:r>
              <a:rPr lang="tr-TR" dirty="0" smtClean="0"/>
              <a:t>.</a:t>
            </a:r>
          </a:p>
          <a:p>
            <a:pPr marL="0" indent="0">
              <a:buNone/>
            </a:pPr>
            <a:r>
              <a:rPr lang="tr-TR" dirty="0" smtClean="0"/>
              <a:t>• </a:t>
            </a:r>
            <a:r>
              <a:rPr lang="tr-TR" dirty="0"/>
              <a:t>Çiğ olasılığına karşı güneş batımından 2 saat önce seralar ısıtılmalıdır. </a:t>
            </a:r>
          </a:p>
          <a:p>
            <a:pPr marL="0" indent="0">
              <a:buNone/>
            </a:pPr>
            <a:r>
              <a:rPr lang="tr-TR" dirty="0"/>
              <a:t>• Hasattan sonra hastalık etmeninin dayanıklı yapılarının toprağa karışmasını önlemek için bütün bitki artıkları toplanarak yakılmalıdır </a:t>
            </a:r>
          </a:p>
        </p:txBody>
      </p:sp>
    </p:spTree>
    <p:extLst>
      <p:ext uri="{BB962C8B-B14F-4D97-AF65-F5344CB8AC3E}">
        <p14:creationId xmlns:p14="http://schemas.microsoft.com/office/powerpoint/2010/main" val="1453231000"/>
      </p:ext>
    </p:extLst>
  </p:cSld>
  <p:clrMapOvr>
    <a:masterClrMapping/>
  </p:clrMapOvr>
  <p:timing>
    <p:tnLst>
      <p:par>
        <p:cTn xmlns:p14="http://schemas.microsoft.com/office/powerpoint/2010/mai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Kimyasal Mücadele </a:t>
            </a:r>
            <a:r>
              <a:rPr lang="tr-TR" dirty="0"/>
              <a:t/>
            </a:r>
            <a:br>
              <a:rPr lang="tr-TR" dirty="0"/>
            </a:br>
            <a:endParaRPr lang="tr-TR" dirty="0"/>
          </a:p>
        </p:txBody>
      </p:sp>
      <p:sp>
        <p:nvSpPr>
          <p:cNvPr id="3" name="İçerik Yer Tutucusu 2"/>
          <p:cNvSpPr>
            <a:spLocks noGrp="1"/>
          </p:cNvSpPr>
          <p:nvPr>
            <p:ph idx="1"/>
          </p:nvPr>
        </p:nvSpPr>
        <p:spPr>
          <a:xfrm>
            <a:off x="457200" y="1124744"/>
            <a:ext cx="8229600" cy="1324744"/>
          </a:xfrm>
        </p:spPr>
        <p:txBody>
          <a:bodyPr>
            <a:normAutofit/>
          </a:bodyPr>
          <a:lstStyle/>
          <a:p>
            <a:pPr marL="0" indent="0">
              <a:buNone/>
            </a:pPr>
            <a:r>
              <a:rPr lang="tr-TR" sz="2000" dirty="0" smtClean="0"/>
              <a:t>• </a:t>
            </a:r>
            <a:r>
              <a:rPr lang="tr-TR" sz="2000" dirty="0"/>
              <a:t>Çevrede ilk hastalık belirtileri görüldüğünde veya bitkiler çiçeklenme devresinde iken başlanmalıdır. </a:t>
            </a:r>
          </a:p>
          <a:p>
            <a:pPr marL="0" indent="0">
              <a:buNone/>
            </a:pPr>
            <a:r>
              <a:rPr lang="tr-TR" sz="2000" dirty="0"/>
              <a:t>• İlaçlamalar 10 gün arayla yapılmalıdır. </a:t>
            </a:r>
          </a:p>
        </p:txBody>
      </p:sp>
      <p:sp>
        <p:nvSpPr>
          <p:cNvPr id="4" name="İçerik Yer Tutucusu 2"/>
          <p:cNvSpPr txBox="1">
            <a:spLocks/>
          </p:cNvSpPr>
          <p:nvPr/>
        </p:nvSpPr>
        <p:spPr>
          <a:xfrm>
            <a:off x="251520" y="2608312"/>
            <a:ext cx="8892480" cy="247687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tr-TR" sz="2000" i="1" smtClean="0"/>
              <a:t>Bacillus subtilis  </a:t>
            </a:r>
            <a:r>
              <a:rPr lang="tr-TR" sz="2000" smtClean="0"/>
              <a:t>%QST 713 ırkı 1.34 QST 713 ırkı    SC 1400 ml(sera)- </a:t>
            </a:r>
            <a:r>
              <a:rPr lang="es-ES" sz="2000" smtClean="0"/>
              <a:t>	</a:t>
            </a:r>
          </a:p>
          <a:p>
            <a:r>
              <a:rPr lang="tr-TR" sz="2000" smtClean="0"/>
              <a:t>Boscalid % 26.7+Pyraclostrobin % 6.7 150 g (Sera) 3 	</a:t>
            </a:r>
          </a:p>
          <a:p>
            <a:r>
              <a:rPr lang="tr-TR" sz="2000" smtClean="0"/>
              <a:t>Cyprodinil+Fludioxonil %37.5+%25 	WG 	60 g 	7 	</a:t>
            </a:r>
          </a:p>
          <a:p>
            <a:r>
              <a:rPr lang="tr-TR" sz="2000" smtClean="0"/>
              <a:t>Diethofencarb 250 g/l+ Carbendazim 250 g/l SC 	70 ml 	14 	</a:t>
            </a:r>
          </a:p>
          <a:p>
            <a:r>
              <a:rPr lang="tr-TR" sz="2000" smtClean="0"/>
              <a:t>Fenhexamid 500 g/l 	SC 	100 ml 	7 	</a:t>
            </a:r>
          </a:p>
          <a:p>
            <a:r>
              <a:rPr lang="tr-TR" sz="2000" smtClean="0"/>
              <a:t>Imazalil 500 g/l 	EC 	30 ml 	3 	</a:t>
            </a:r>
          </a:p>
          <a:p>
            <a:pPr marL="0" indent="0">
              <a:buFont typeface="Arial" pitchFamily="34" charset="0"/>
              <a:buNone/>
            </a:pPr>
            <a:endParaRPr lang="tr-TR" sz="2000" dirty="0"/>
          </a:p>
        </p:txBody>
      </p:sp>
    </p:spTree>
    <p:extLst>
      <p:ext uri="{BB962C8B-B14F-4D97-AF65-F5344CB8AC3E}">
        <p14:creationId xmlns:p14="http://schemas.microsoft.com/office/powerpoint/2010/main" val="20128390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778098"/>
          </a:xfrm>
        </p:spPr>
        <p:txBody>
          <a:bodyPr>
            <a:normAutofit/>
          </a:bodyPr>
          <a:lstStyle/>
          <a:p>
            <a:r>
              <a:rPr lang="tr-TR" b="1" dirty="0" smtClean="0">
                <a:solidFill>
                  <a:srgbClr val="0070C0"/>
                </a:solidFill>
              </a:rPr>
              <a:t>A. FUNGAL HASTALIKLAR</a:t>
            </a:r>
            <a:endParaRPr lang="tr-TR" dirty="0">
              <a:solidFill>
                <a:srgbClr val="0070C0"/>
              </a:solidFill>
            </a:endParaRPr>
          </a:p>
        </p:txBody>
      </p:sp>
      <p:sp>
        <p:nvSpPr>
          <p:cNvPr id="3" name="İçerik Yer Tutucusu 2"/>
          <p:cNvSpPr>
            <a:spLocks noGrp="1"/>
          </p:cNvSpPr>
          <p:nvPr>
            <p:ph idx="1"/>
          </p:nvPr>
        </p:nvSpPr>
        <p:spPr>
          <a:xfrm>
            <a:off x="323528" y="1052736"/>
            <a:ext cx="8229600" cy="5544616"/>
          </a:xfrm>
        </p:spPr>
        <p:txBody>
          <a:bodyPr>
            <a:noAutofit/>
          </a:bodyPr>
          <a:lstStyle/>
          <a:p>
            <a:pPr marL="0" indent="0">
              <a:buNone/>
            </a:pPr>
            <a:r>
              <a:rPr lang="tr-TR" b="1" dirty="0"/>
              <a:t>1. </a:t>
            </a:r>
            <a:r>
              <a:rPr lang="tr-TR" b="1" dirty="0" smtClean="0">
                <a:solidFill>
                  <a:srgbClr val="FF0000"/>
                </a:solidFill>
              </a:rPr>
              <a:t>Yumuşak </a:t>
            </a:r>
            <a:r>
              <a:rPr lang="tr-TR" b="1" dirty="0">
                <a:solidFill>
                  <a:srgbClr val="FF0000"/>
                </a:solidFill>
              </a:rPr>
              <a:t>Çekirdekli </a:t>
            </a:r>
            <a:r>
              <a:rPr lang="tr-TR" b="1" dirty="0"/>
              <a:t>Meyve </a:t>
            </a:r>
            <a:r>
              <a:rPr lang="tr-TR" b="1" dirty="0" smtClean="0"/>
              <a:t>Hastalıkları</a:t>
            </a:r>
          </a:p>
          <a:p>
            <a:pPr marL="0" indent="0">
              <a:buNone/>
            </a:pPr>
            <a:r>
              <a:rPr lang="tr-TR" b="1" dirty="0"/>
              <a:t>2</a:t>
            </a:r>
            <a:r>
              <a:rPr lang="tr-TR" b="1" dirty="0" smtClean="0"/>
              <a:t>. Sert </a:t>
            </a:r>
            <a:r>
              <a:rPr lang="tr-TR" b="1" dirty="0">
                <a:solidFill>
                  <a:srgbClr val="FF0000"/>
                </a:solidFill>
              </a:rPr>
              <a:t>Çekirdekli</a:t>
            </a:r>
            <a:r>
              <a:rPr lang="tr-TR" b="1" dirty="0"/>
              <a:t> Meyve Ağaçlarında </a:t>
            </a:r>
            <a:r>
              <a:rPr lang="tr-TR" b="1" dirty="0" smtClean="0"/>
              <a:t>Görülen</a:t>
            </a:r>
          </a:p>
          <a:p>
            <a:pPr marL="0" indent="0">
              <a:buNone/>
            </a:pPr>
            <a:r>
              <a:rPr lang="tr-TR" b="1" dirty="0"/>
              <a:t> </a:t>
            </a:r>
            <a:r>
              <a:rPr lang="tr-TR" b="1" dirty="0" smtClean="0"/>
              <a:t>                                                                 Hastalıklar</a:t>
            </a:r>
          </a:p>
          <a:p>
            <a:pPr marL="0" indent="0">
              <a:buNone/>
            </a:pPr>
            <a:r>
              <a:rPr lang="tr-TR" b="1" dirty="0"/>
              <a:t>3</a:t>
            </a:r>
            <a:r>
              <a:rPr lang="tr-TR" b="1" dirty="0" smtClean="0"/>
              <a:t>. Sert </a:t>
            </a:r>
            <a:r>
              <a:rPr lang="tr-TR" b="1" dirty="0">
                <a:solidFill>
                  <a:srgbClr val="FF0000"/>
                </a:solidFill>
              </a:rPr>
              <a:t>Kabuklu </a:t>
            </a:r>
            <a:r>
              <a:rPr lang="tr-TR" b="1" dirty="0"/>
              <a:t>Meyve Ağaçlarında </a:t>
            </a:r>
            <a:r>
              <a:rPr lang="tr-TR" b="1" dirty="0" smtClean="0"/>
              <a:t>Görülen</a:t>
            </a:r>
          </a:p>
          <a:p>
            <a:pPr marL="0" indent="0">
              <a:buNone/>
            </a:pPr>
            <a:r>
              <a:rPr lang="tr-TR" b="1" dirty="0"/>
              <a:t> </a:t>
            </a:r>
            <a:r>
              <a:rPr lang="tr-TR" b="1" dirty="0" smtClean="0"/>
              <a:t>                                                               Hastalıklar</a:t>
            </a:r>
          </a:p>
          <a:p>
            <a:pPr marL="0" indent="0">
              <a:buNone/>
            </a:pPr>
            <a:r>
              <a:rPr lang="tr-TR" b="1" dirty="0"/>
              <a:t>4. </a:t>
            </a:r>
            <a:r>
              <a:rPr lang="tr-TR" b="1" dirty="0" smtClean="0">
                <a:solidFill>
                  <a:srgbClr val="FF0000"/>
                </a:solidFill>
              </a:rPr>
              <a:t>Bağ </a:t>
            </a:r>
            <a:r>
              <a:rPr lang="tr-TR" b="1" dirty="0" smtClean="0"/>
              <a:t>hastalıkları</a:t>
            </a:r>
          </a:p>
          <a:p>
            <a:pPr marL="0" indent="0">
              <a:buNone/>
            </a:pPr>
            <a:r>
              <a:rPr lang="tr-TR" b="1" dirty="0"/>
              <a:t>5. </a:t>
            </a:r>
            <a:r>
              <a:rPr lang="tr-TR" b="1" dirty="0">
                <a:solidFill>
                  <a:srgbClr val="FF0000"/>
                </a:solidFill>
              </a:rPr>
              <a:t>Çilek ve </a:t>
            </a:r>
            <a:r>
              <a:rPr lang="tr-TR" b="1" dirty="0" err="1">
                <a:solidFill>
                  <a:srgbClr val="FF0000"/>
                </a:solidFill>
              </a:rPr>
              <a:t>Üzümsü</a:t>
            </a:r>
            <a:r>
              <a:rPr lang="tr-TR" b="1" dirty="0">
                <a:solidFill>
                  <a:srgbClr val="FF0000"/>
                </a:solidFill>
              </a:rPr>
              <a:t> Meyve </a:t>
            </a:r>
            <a:r>
              <a:rPr lang="tr-TR" b="1" dirty="0" smtClean="0"/>
              <a:t>Hastalıkları</a:t>
            </a:r>
          </a:p>
          <a:p>
            <a:pPr marL="0" indent="0">
              <a:buNone/>
            </a:pPr>
            <a:r>
              <a:rPr lang="tr-TR" b="1" dirty="0" smtClean="0"/>
              <a:t>6</a:t>
            </a:r>
            <a:r>
              <a:rPr lang="tr-TR" b="1" dirty="0"/>
              <a:t>. </a:t>
            </a:r>
            <a:r>
              <a:rPr lang="tr-TR" b="1" dirty="0" err="1">
                <a:solidFill>
                  <a:srgbClr val="FF0000"/>
                </a:solidFill>
              </a:rPr>
              <a:t>Turunçgil</a:t>
            </a:r>
            <a:r>
              <a:rPr lang="tr-TR" b="1" dirty="0">
                <a:solidFill>
                  <a:srgbClr val="FF0000"/>
                </a:solidFill>
              </a:rPr>
              <a:t> </a:t>
            </a:r>
            <a:r>
              <a:rPr lang="tr-TR" b="1" dirty="0" smtClean="0"/>
              <a:t>Hastalıkları</a:t>
            </a:r>
          </a:p>
          <a:p>
            <a:pPr marL="0" indent="0">
              <a:buNone/>
            </a:pPr>
            <a:r>
              <a:rPr lang="tr-TR" b="1" dirty="0"/>
              <a:t>7. </a:t>
            </a:r>
            <a:r>
              <a:rPr lang="tr-TR" b="1" dirty="0">
                <a:solidFill>
                  <a:srgbClr val="FF0000"/>
                </a:solidFill>
              </a:rPr>
              <a:t>Zeytin</a:t>
            </a:r>
            <a:r>
              <a:rPr lang="tr-TR" b="1" dirty="0"/>
              <a:t> Hastalıkları</a:t>
            </a:r>
            <a:endParaRPr lang="tr-TR" dirty="0"/>
          </a:p>
        </p:txBody>
      </p:sp>
    </p:spTree>
    <p:extLst>
      <p:ext uri="{BB962C8B-B14F-4D97-AF65-F5344CB8AC3E}">
        <p14:creationId xmlns:p14="http://schemas.microsoft.com/office/powerpoint/2010/main" val="216734263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 Hastalık </a:t>
            </a:r>
            <a:r>
              <a:rPr lang="tr-TR" b="1" dirty="0"/>
              <a:t>Belirtisi </a:t>
            </a:r>
            <a:endParaRPr lang="tr-TR" dirty="0"/>
          </a:p>
        </p:txBody>
      </p:sp>
      <p:sp>
        <p:nvSpPr>
          <p:cNvPr id="3" name="İçerik Yer Tutucusu 2"/>
          <p:cNvSpPr>
            <a:spLocks noGrp="1"/>
          </p:cNvSpPr>
          <p:nvPr>
            <p:ph idx="1"/>
          </p:nvPr>
        </p:nvSpPr>
        <p:spPr>
          <a:xfrm>
            <a:off x="457200" y="1124744"/>
            <a:ext cx="8229600" cy="5001419"/>
          </a:xfrm>
        </p:spPr>
        <p:txBody>
          <a:bodyPr>
            <a:normAutofit fontScale="92500" lnSpcReduction="10000"/>
          </a:bodyPr>
          <a:lstStyle/>
          <a:p>
            <a:endParaRPr lang="tr-TR" dirty="0"/>
          </a:p>
          <a:p>
            <a:r>
              <a:rPr lang="tr-TR" dirty="0">
                <a:solidFill>
                  <a:srgbClr val="FF0000"/>
                </a:solidFill>
              </a:rPr>
              <a:t>Hastalıklı çiçekler </a:t>
            </a:r>
            <a:r>
              <a:rPr lang="tr-TR" dirty="0"/>
              <a:t>normal gelişemezler, taç yaprakları daha kalındır. Yapraklar ve sapları unlu örtü ile kaplanır. Hastalıklı </a:t>
            </a:r>
            <a:r>
              <a:rPr lang="tr-TR" dirty="0">
                <a:solidFill>
                  <a:srgbClr val="FF0000"/>
                </a:solidFill>
              </a:rPr>
              <a:t>çiçeklerden nadiren meyve oluşur</a:t>
            </a:r>
            <a:r>
              <a:rPr lang="tr-TR" dirty="0"/>
              <a:t>, çoğu zaman kurur ve dökülürler. </a:t>
            </a:r>
          </a:p>
          <a:p>
            <a:r>
              <a:rPr lang="tr-TR" dirty="0">
                <a:solidFill>
                  <a:srgbClr val="FF0000"/>
                </a:solidFill>
              </a:rPr>
              <a:t>Meyvelerin hastalığa yakalanması </a:t>
            </a:r>
            <a:r>
              <a:rPr lang="tr-TR" dirty="0"/>
              <a:t>çok rastlanan bir durum değildir. Hastalıklı meyvelerin üzerinde de yine beyaz unlu tabaka vardır. </a:t>
            </a:r>
            <a:r>
              <a:rPr lang="tr-TR" dirty="0">
                <a:solidFill>
                  <a:srgbClr val="FF0000"/>
                </a:solidFill>
              </a:rPr>
              <a:t>Meyveler küçük ve şekilsiz oluşur</a:t>
            </a:r>
            <a:r>
              <a:rPr lang="tr-TR" dirty="0"/>
              <a:t>. </a:t>
            </a:r>
          </a:p>
          <a:p>
            <a:r>
              <a:rPr lang="tr-TR" dirty="0"/>
              <a:t>Külleme hastalığı sürgünlerin zayıf oluşumuna ve kurumasına, yaprakların erken dökülmesine, meyve oluşumunun engellenmesine ve oluşan meyvelerin ise küçük, şekilsiz ve lekeli olmasına, odun ve meyve gözlerinin hastalanmasına neden olmaktadır. </a:t>
            </a:r>
            <a:endParaRPr lang="tr-TR" dirty="0" smtClean="0"/>
          </a:p>
          <a:p>
            <a:r>
              <a:rPr lang="tr-TR" b="1" dirty="0" smtClean="0"/>
              <a:t>Hastalığın </a:t>
            </a:r>
            <a:r>
              <a:rPr lang="tr-TR" b="1" dirty="0"/>
              <a:t>Görüldüğü Bitkiler </a:t>
            </a:r>
            <a:r>
              <a:rPr lang="tr-TR" b="1" dirty="0" smtClean="0"/>
              <a:t> </a:t>
            </a:r>
            <a:r>
              <a:rPr lang="tr-TR" dirty="0" smtClean="0"/>
              <a:t>Elma</a:t>
            </a:r>
            <a:r>
              <a:rPr lang="tr-TR" dirty="0"/>
              <a:t>, armut </a:t>
            </a:r>
          </a:p>
          <a:p>
            <a:endParaRPr lang="tr-TR" dirty="0"/>
          </a:p>
        </p:txBody>
      </p:sp>
    </p:spTree>
    <p:extLst>
      <p:ext uri="{BB962C8B-B14F-4D97-AF65-F5344CB8AC3E}">
        <p14:creationId xmlns:p14="http://schemas.microsoft.com/office/powerpoint/2010/main" val="3628063479"/>
      </p:ext>
    </p:extLst>
  </p:cSld>
  <p:clrMapOvr>
    <a:masterClrMapping/>
  </p:clrMapOvr>
  <p:timing>
    <p:tnLst>
      <p:par>
        <p:cTn xmlns:p14="http://schemas.microsoft.com/office/powerpoint/2010/mai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it-IT" dirty="0" smtClean="0">
                <a:solidFill>
                  <a:srgbClr val="FF0000"/>
                </a:solidFill>
              </a:rPr>
              <a:t>Polyoxin </a:t>
            </a:r>
            <a:r>
              <a:rPr lang="it-IT" dirty="0">
                <a:solidFill>
                  <a:srgbClr val="FF0000"/>
                </a:solidFill>
              </a:rPr>
              <a:t>AL %50 	WP 	25 g (Sera) 	3 </a:t>
            </a:r>
            <a:r>
              <a:rPr lang="tr-TR" dirty="0" smtClean="0">
                <a:solidFill>
                  <a:srgbClr val="FF0000"/>
                </a:solidFill>
              </a:rPr>
              <a:t> AB(-)</a:t>
            </a:r>
            <a:r>
              <a:rPr lang="it-IT" dirty="0"/>
              <a:t>	</a:t>
            </a:r>
          </a:p>
          <a:p>
            <a:r>
              <a:rPr lang="it-IT" dirty="0"/>
              <a:t>Iprodione % 50 	WP 	75 g 	7 	</a:t>
            </a:r>
          </a:p>
          <a:p>
            <a:r>
              <a:rPr lang="en-US" dirty="0" err="1"/>
              <a:t>Pyrimethanil</a:t>
            </a:r>
            <a:r>
              <a:rPr lang="en-US" dirty="0"/>
              <a:t> 300 g/l 	SC 	125 ml 	3 	</a:t>
            </a:r>
          </a:p>
          <a:p>
            <a:r>
              <a:rPr lang="tr-TR" dirty="0" err="1"/>
              <a:t>Tolylfluanid</a:t>
            </a:r>
            <a:r>
              <a:rPr lang="tr-TR" dirty="0"/>
              <a:t> %50 	WP 	200 g 	7 	</a:t>
            </a:r>
          </a:p>
          <a:p>
            <a:r>
              <a:rPr lang="tr-TR" i="1" dirty="0" err="1"/>
              <a:t>Tricoderma</a:t>
            </a:r>
            <a:r>
              <a:rPr lang="tr-TR" i="1" dirty="0"/>
              <a:t> </a:t>
            </a:r>
            <a:r>
              <a:rPr lang="tr-TR" i="1" dirty="0" err="1"/>
              <a:t>harzianum</a:t>
            </a:r>
            <a:r>
              <a:rPr lang="tr-TR" i="1" dirty="0"/>
              <a:t> </a:t>
            </a:r>
            <a:r>
              <a:rPr lang="tr-TR" dirty="0" err="1" smtClean="0"/>
              <a:t>rifai</a:t>
            </a:r>
            <a:r>
              <a:rPr lang="tr-TR" dirty="0" smtClean="0"/>
              <a:t> </a:t>
            </a:r>
            <a:r>
              <a:rPr lang="tr-TR" dirty="0"/>
              <a:t>ırk %1.15 	WP 	60 g 	- </a:t>
            </a:r>
          </a:p>
          <a:p>
            <a:r>
              <a:rPr lang="tr-TR" i="1" dirty="0" err="1"/>
              <a:t>Streptomices</a:t>
            </a:r>
            <a:r>
              <a:rPr lang="tr-TR" i="1" dirty="0"/>
              <a:t> </a:t>
            </a:r>
            <a:r>
              <a:rPr lang="tr-TR" i="1" dirty="0" err="1"/>
              <a:t>lydicus</a:t>
            </a:r>
            <a:r>
              <a:rPr lang="tr-TR" i="1" dirty="0"/>
              <a:t> </a:t>
            </a:r>
            <a:r>
              <a:rPr lang="tr-TR" dirty="0"/>
              <a:t>WYEC 108 </a:t>
            </a:r>
            <a:r>
              <a:rPr lang="tr-TR" dirty="0" smtClean="0"/>
              <a:t>CP </a:t>
            </a:r>
            <a:r>
              <a:rPr lang="tr-TR" dirty="0"/>
              <a:t>	90 g (Sera) 	- </a:t>
            </a:r>
            <a:r>
              <a:rPr lang="tr-TR" i="1" dirty="0" err="1" smtClean="0"/>
              <a:t>Reynoutria</a:t>
            </a:r>
            <a:r>
              <a:rPr lang="tr-TR" i="1" dirty="0" smtClean="0"/>
              <a:t> </a:t>
            </a:r>
            <a:r>
              <a:rPr lang="tr-TR" i="1" dirty="0" err="1"/>
              <a:t>spp</a:t>
            </a:r>
            <a:r>
              <a:rPr lang="tr-TR" dirty="0"/>
              <a:t>. 200g/l 	125 g(sera) 	- </a:t>
            </a:r>
            <a:endParaRPr lang="tr-TR" dirty="0" smtClean="0"/>
          </a:p>
          <a:p>
            <a:r>
              <a:rPr lang="tr-TR" i="1" dirty="0" err="1"/>
              <a:t>Reynoutria</a:t>
            </a:r>
            <a:r>
              <a:rPr lang="tr-TR" i="1" dirty="0"/>
              <a:t> </a:t>
            </a:r>
            <a:r>
              <a:rPr lang="tr-TR" i="1" dirty="0" err="1"/>
              <a:t>spp</a:t>
            </a:r>
            <a:r>
              <a:rPr lang="tr-TR" dirty="0"/>
              <a:t>. </a:t>
            </a:r>
            <a:r>
              <a:rPr lang="tr-TR" dirty="0" smtClean="0"/>
              <a:t>224.6 g/l SC125 </a:t>
            </a:r>
            <a:r>
              <a:rPr lang="tr-TR" dirty="0"/>
              <a:t>g(sera) 	- </a:t>
            </a:r>
          </a:p>
          <a:p>
            <a:r>
              <a:rPr lang="fi-FI" dirty="0" smtClean="0"/>
              <a:t>Hidrojen </a:t>
            </a:r>
            <a:r>
              <a:rPr lang="fi-FI" dirty="0"/>
              <a:t>peroksit + asetik asit 260g/l+90g/l </a:t>
            </a:r>
            <a:r>
              <a:rPr lang="fi-FI" dirty="0" smtClean="0"/>
              <a:t>500 </a:t>
            </a:r>
            <a:r>
              <a:rPr lang="fi-FI" dirty="0"/>
              <a:t>g(sera</a:t>
            </a:r>
            <a:r>
              <a:rPr lang="fi-FI" dirty="0" smtClean="0"/>
              <a:t>)</a:t>
            </a:r>
            <a:r>
              <a:rPr lang="tr-TR" dirty="0" smtClean="0"/>
              <a:t> -</a:t>
            </a:r>
            <a:r>
              <a:rPr lang="fi-FI" dirty="0" smtClean="0"/>
              <a:t> </a:t>
            </a:r>
            <a:r>
              <a:rPr lang="fi-FI" dirty="0"/>
              <a:t>	</a:t>
            </a:r>
          </a:p>
          <a:p>
            <a:endParaRPr lang="tr-TR" dirty="0"/>
          </a:p>
        </p:txBody>
      </p:sp>
    </p:spTree>
    <p:extLst>
      <p:ext uri="{BB962C8B-B14F-4D97-AF65-F5344CB8AC3E}">
        <p14:creationId xmlns:p14="http://schemas.microsoft.com/office/powerpoint/2010/main" val="4003665652"/>
      </p:ext>
    </p:extLst>
  </p:cSld>
  <p:clrMapOvr>
    <a:masterClrMapping/>
  </p:clrMapOvr>
  <p:timing>
    <p:tnLst>
      <p:par>
        <p:cTn xmlns:p14="http://schemas.microsoft.com/office/powerpoint/2010/mai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60648"/>
            <a:ext cx="9144000" cy="990600"/>
          </a:xfrm>
        </p:spPr>
        <p:txBody>
          <a:bodyPr>
            <a:noAutofit/>
          </a:bodyPr>
          <a:lstStyle/>
          <a:p>
            <a:r>
              <a:rPr lang="tr-TR" sz="3200" b="1" dirty="0" smtClean="0">
                <a:solidFill>
                  <a:srgbClr val="292934"/>
                </a:solidFill>
              </a:rPr>
              <a:t>03. ERKEN </a:t>
            </a:r>
            <a:r>
              <a:rPr lang="tr-TR" sz="3200" b="1" dirty="0">
                <a:solidFill>
                  <a:srgbClr val="292934"/>
                </a:solidFill>
              </a:rPr>
              <a:t>YANIKLIK HASTALIĞI </a:t>
            </a:r>
            <a:r>
              <a:rPr lang="tr-TR" sz="3200" b="1" dirty="0" smtClean="0">
                <a:solidFill>
                  <a:srgbClr val="292934"/>
                </a:solidFill>
              </a:rPr>
              <a:t/>
            </a:r>
            <a:br>
              <a:rPr lang="tr-TR" sz="3200" b="1" dirty="0" smtClean="0">
                <a:solidFill>
                  <a:srgbClr val="292934"/>
                </a:solidFill>
              </a:rPr>
            </a:br>
            <a:r>
              <a:rPr lang="tr-TR" sz="3200" b="1" dirty="0" smtClean="0">
                <a:solidFill>
                  <a:srgbClr val="292934"/>
                </a:solidFill>
              </a:rPr>
              <a:t>                          (</a:t>
            </a:r>
            <a:r>
              <a:rPr lang="tr-TR" sz="3200" i="1" dirty="0" err="1">
                <a:solidFill>
                  <a:srgbClr val="292934"/>
                </a:solidFill>
              </a:rPr>
              <a:t>Alternaria</a:t>
            </a:r>
            <a:r>
              <a:rPr lang="tr-TR" sz="3200" i="1" dirty="0">
                <a:solidFill>
                  <a:srgbClr val="292934"/>
                </a:solidFill>
              </a:rPr>
              <a:t> </a:t>
            </a:r>
            <a:r>
              <a:rPr lang="tr-TR" sz="3200" i="1" dirty="0" err="1">
                <a:solidFill>
                  <a:srgbClr val="292934"/>
                </a:solidFill>
              </a:rPr>
              <a:t>solani</a:t>
            </a:r>
            <a:r>
              <a:rPr lang="tr-TR" sz="3200" i="1" dirty="0">
                <a:solidFill>
                  <a:srgbClr val="292934"/>
                </a:solidFill>
              </a:rPr>
              <a:t>)</a:t>
            </a:r>
            <a:endParaRPr lang="tr-TR" sz="3200" dirty="0">
              <a:solidFill>
                <a:srgbClr val="292934"/>
              </a:solidFill>
            </a:endParaRPr>
          </a:p>
        </p:txBody>
      </p:sp>
      <p:sp>
        <p:nvSpPr>
          <p:cNvPr id="5" name="Başlık 1"/>
          <p:cNvSpPr txBox="1">
            <a:spLocks/>
          </p:cNvSpPr>
          <p:nvPr/>
        </p:nvSpPr>
        <p:spPr>
          <a:xfrm>
            <a:off x="457200" y="1517576"/>
            <a:ext cx="8229600" cy="327248"/>
          </a:xfrm>
          <a:prstGeom prst="rect">
            <a:avLst/>
          </a:prstGeom>
        </p:spPr>
        <p:txBody>
          <a:bodyPr vert="horz" lIns="91440" tIns="45720" rIns="91440" bIns="45720" rtlCol="0" anchor="ctr">
            <a:normAutofit fontScale="67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1600200"/>
            <a:ext cx="8229600" cy="4876800"/>
          </a:xfrm>
        </p:spPr>
        <p:txBody>
          <a:bodyPr>
            <a:normAutofit fontScale="92500" lnSpcReduction="20000"/>
          </a:bodyPr>
          <a:lstStyle/>
          <a:p>
            <a:endParaRPr lang="tr-TR" dirty="0"/>
          </a:p>
          <a:p>
            <a:pPr marL="0" indent="0">
              <a:buNone/>
            </a:pPr>
            <a:r>
              <a:rPr lang="tr-TR" dirty="0" smtClean="0"/>
              <a:t>• </a:t>
            </a:r>
            <a:r>
              <a:rPr lang="tr-TR" dirty="0"/>
              <a:t>Bu hastalığa bitkilerin her devresinde rastlanır. </a:t>
            </a:r>
            <a:r>
              <a:rPr lang="tr-TR" dirty="0">
                <a:solidFill>
                  <a:srgbClr val="FF0000"/>
                </a:solidFill>
              </a:rPr>
              <a:t>Erken devrelerde fidelerde kök çürüklüğü veya kök boğazı yanıklığı </a:t>
            </a:r>
            <a:r>
              <a:rPr lang="tr-TR" dirty="0"/>
              <a:t>yapar. İlk belirtiler yaşlı yapraklarda görülür. </a:t>
            </a:r>
          </a:p>
          <a:p>
            <a:pPr marL="0" indent="0">
              <a:buNone/>
            </a:pPr>
            <a:r>
              <a:rPr lang="tr-TR" dirty="0"/>
              <a:t>• Yaprak, sap ve meyvede gayri muntazam küçük kahverengi lekeler halinde başlar. </a:t>
            </a:r>
            <a:r>
              <a:rPr lang="tr-TR" dirty="0">
                <a:solidFill>
                  <a:srgbClr val="FF0000"/>
                </a:solidFill>
              </a:rPr>
              <a:t>Lekeler iç içe daireler şeklinde 1–2 cm </a:t>
            </a:r>
            <a:r>
              <a:rPr lang="tr-TR" dirty="0"/>
              <a:t>büyürler. </a:t>
            </a:r>
          </a:p>
          <a:p>
            <a:pPr marL="0" indent="0">
              <a:buNone/>
            </a:pPr>
            <a:r>
              <a:rPr lang="tr-TR" dirty="0"/>
              <a:t>• Hastalığın şiddetli olması halinde bütün yapraklar kururlar. </a:t>
            </a:r>
          </a:p>
          <a:p>
            <a:pPr marL="0" indent="0">
              <a:buNone/>
            </a:pPr>
            <a:r>
              <a:rPr lang="tr-TR" dirty="0"/>
              <a:t>• Çiçek ve meyve sapları hastalığa yakalanırsalar dökülürler, meyvelerde genellikle sapın tutunduğu kısımda koyu renkli çökük, çoğu zamanda sınırlanmış lekeler oluşur. </a:t>
            </a:r>
          </a:p>
          <a:p>
            <a:pPr marL="0" indent="0">
              <a:buNone/>
            </a:pPr>
            <a:r>
              <a:rPr lang="tr-TR" dirty="0"/>
              <a:t>• Hastalık için uygun gelişme koşulları </a:t>
            </a:r>
            <a:r>
              <a:rPr lang="tr-TR" dirty="0">
                <a:solidFill>
                  <a:srgbClr val="FF0000"/>
                </a:solidFill>
              </a:rPr>
              <a:t>28–30 °C</a:t>
            </a:r>
            <a:r>
              <a:rPr lang="tr-TR" dirty="0"/>
              <a:t>’dir. </a:t>
            </a:r>
          </a:p>
          <a:p>
            <a:pPr marL="0" indent="0">
              <a:buNone/>
            </a:pPr>
            <a:r>
              <a:rPr lang="tr-TR" b="1" dirty="0"/>
              <a:t>Hastalığın Görüldüğü Bitkiler </a:t>
            </a:r>
            <a:endParaRPr lang="tr-TR" dirty="0"/>
          </a:p>
          <a:p>
            <a:pPr marL="0" indent="0">
              <a:buNone/>
            </a:pPr>
            <a:r>
              <a:rPr lang="tr-TR" dirty="0"/>
              <a:t>• Hastalık domates, patlıcan, patates, lahana, karnabahar ve </a:t>
            </a:r>
            <a:r>
              <a:rPr lang="tr-TR" dirty="0" smtClean="0"/>
              <a:t>havuçta görülür. </a:t>
            </a:r>
            <a:endParaRPr lang="tr-TR" dirty="0"/>
          </a:p>
        </p:txBody>
      </p:sp>
    </p:spTree>
    <p:extLst>
      <p:ext uri="{BB962C8B-B14F-4D97-AF65-F5344CB8AC3E}">
        <p14:creationId xmlns:p14="http://schemas.microsoft.com/office/powerpoint/2010/main" val="3987165030"/>
      </p:ext>
    </p:extLst>
  </p:cSld>
  <p:clrMapOvr>
    <a:masterClrMapping/>
  </p:clrMapOvr>
  <p:timing>
    <p:tnLst>
      <p:par>
        <p:cTn xmlns:p14="http://schemas.microsoft.com/office/powerpoint/2010/mai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720080"/>
          </a:xfrm>
        </p:spPr>
        <p:txBody>
          <a:bodyPr>
            <a:normAutofit/>
          </a:bodyPr>
          <a:lstStyle/>
          <a:p>
            <a:r>
              <a:rPr lang="tr-TR" sz="3200" b="1" dirty="0">
                <a:solidFill>
                  <a:srgbClr val="292934"/>
                </a:solidFill>
              </a:rPr>
              <a:t>Mücadele Yöntemleri </a:t>
            </a:r>
            <a:endParaRPr lang="tr-TR" sz="3200" dirty="0">
              <a:solidFill>
                <a:srgbClr val="292934"/>
              </a:solidFill>
            </a:endParaRPr>
          </a:p>
        </p:txBody>
      </p:sp>
      <p:sp>
        <p:nvSpPr>
          <p:cNvPr id="3" name="İçerik Yer Tutucusu 2"/>
          <p:cNvSpPr>
            <a:spLocks noGrp="1"/>
          </p:cNvSpPr>
          <p:nvPr>
            <p:ph idx="1"/>
          </p:nvPr>
        </p:nvSpPr>
        <p:spPr>
          <a:xfrm>
            <a:off x="457200" y="908720"/>
            <a:ext cx="8229600" cy="2980928"/>
          </a:xfrm>
        </p:spPr>
        <p:txBody>
          <a:bodyPr>
            <a:normAutofit/>
          </a:bodyPr>
          <a:lstStyle/>
          <a:p>
            <a:pPr marL="0" indent="0">
              <a:buNone/>
            </a:pPr>
            <a:r>
              <a:rPr lang="tr-TR" sz="2000" b="1" dirty="0" smtClean="0"/>
              <a:t>Kültürel </a:t>
            </a:r>
            <a:r>
              <a:rPr lang="tr-TR" sz="2000" b="1" dirty="0"/>
              <a:t>Önlemler </a:t>
            </a:r>
            <a:endParaRPr lang="tr-TR" sz="2000" dirty="0"/>
          </a:p>
          <a:p>
            <a:pPr marL="0" indent="0">
              <a:buNone/>
            </a:pPr>
            <a:r>
              <a:rPr lang="tr-TR" sz="2000" dirty="0"/>
              <a:t>• Temiz tohum kullanılmalı </a:t>
            </a:r>
          </a:p>
          <a:p>
            <a:pPr marL="0" indent="0">
              <a:buNone/>
            </a:pPr>
            <a:r>
              <a:rPr lang="tr-TR" sz="2000" dirty="0"/>
              <a:t>• Fidelikler ve seralar sık sık havalandırılmalı </a:t>
            </a:r>
          </a:p>
          <a:p>
            <a:pPr marL="0" indent="0">
              <a:buNone/>
            </a:pPr>
            <a:r>
              <a:rPr lang="tr-TR" sz="2000" dirty="0"/>
              <a:t>• Aşırı sulamadan kaçınılmalı </a:t>
            </a:r>
          </a:p>
          <a:p>
            <a:pPr marL="0" indent="0">
              <a:buNone/>
            </a:pPr>
            <a:r>
              <a:rPr lang="tr-TR" sz="2000" dirty="0"/>
              <a:t>• Hastalıklı bitki artıkları ve fideler tarladan uzaklaştırılmalı </a:t>
            </a:r>
          </a:p>
          <a:p>
            <a:r>
              <a:rPr lang="tr-TR" sz="2000" dirty="0" smtClean="0"/>
              <a:t>• </a:t>
            </a:r>
            <a:r>
              <a:rPr lang="tr-TR" sz="2000" dirty="0"/>
              <a:t>İlaçlı mücadeleye ilk belirtiler görülür görülmez başlanmalıdır </a:t>
            </a:r>
          </a:p>
          <a:p>
            <a:r>
              <a:rPr lang="tr-TR" sz="2000" dirty="0"/>
              <a:t>• Bitkinin tüm yüzeyi ilaçlanmalı, ilaçlama serin ve </a:t>
            </a:r>
            <a:r>
              <a:rPr lang="tr-TR" sz="2000" dirty="0" err="1"/>
              <a:t>rüzgârsız</a:t>
            </a:r>
            <a:r>
              <a:rPr lang="tr-TR" sz="2000" dirty="0"/>
              <a:t> zamanlarda </a:t>
            </a:r>
          </a:p>
        </p:txBody>
      </p:sp>
      <p:sp>
        <p:nvSpPr>
          <p:cNvPr id="4" name="Başlık 1"/>
          <p:cNvSpPr txBox="1">
            <a:spLocks/>
          </p:cNvSpPr>
          <p:nvPr/>
        </p:nvSpPr>
        <p:spPr>
          <a:xfrm>
            <a:off x="457200" y="4125416"/>
            <a:ext cx="8229600" cy="52772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000" b="1" smtClean="0">
                <a:solidFill>
                  <a:srgbClr val="292934"/>
                </a:solidFill>
              </a:rPr>
              <a:t>Kimyasal Önlemler: </a:t>
            </a:r>
            <a:endParaRPr lang="tr-TR" sz="2000" dirty="0">
              <a:solidFill>
                <a:srgbClr val="292934"/>
              </a:solidFill>
            </a:endParaRPr>
          </a:p>
        </p:txBody>
      </p:sp>
      <p:sp>
        <p:nvSpPr>
          <p:cNvPr id="5" name="İçerik Yer Tutucusu 2"/>
          <p:cNvSpPr txBox="1">
            <a:spLocks/>
          </p:cNvSpPr>
          <p:nvPr/>
        </p:nvSpPr>
        <p:spPr>
          <a:xfrm>
            <a:off x="457200" y="4744888"/>
            <a:ext cx="8229600" cy="1852464"/>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tr-TR" smtClean="0"/>
              <a:t>İlaçlı mücadeleye ilk belirtiler görülür görülmez başlanmalıdır </a:t>
            </a:r>
          </a:p>
          <a:p>
            <a:pPr marL="0" indent="0">
              <a:buFont typeface="Arial" pitchFamily="34" charset="0"/>
              <a:buNone/>
            </a:pPr>
            <a:r>
              <a:rPr lang="tr-TR" smtClean="0"/>
              <a:t>• Bitkinin tüm yüzeyi ilaçlanmalı, ilaçlama serin ve rüzgârsız zamanlarda 7–10 gün arayla yapılmalıdır.</a:t>
            </a:r>
            <a:endParaRPr lang="tr-TR" dirty="0"/>
          </a:p>
        </p:txBody>
      </p:sp>
    </p:spTree>
    <p:extLst>
      <p:ext uri="{BB962C8B-B14F-4D97-AF65-F5344CB8AC3E}">
        <p14:creationId xmlns:p14="http://schemas.microsoft.com/office/powerpoint/2010/main" val="3804125110"/>
      </p:ext>
    </p:extLst>
  </p:cSld>
  <p:clrMapOvr>
    <a:masterClrMapping/>
  </p:clrMapOvr>
  <p:timing>
    <p:tnLst>
      <p:par>
        <p:cTn xmlns:p14="http://schemas.microsoft.com/office/powerpoint/2010/mai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2700" b="1" dirty="0"/>
              <a:t>Kimyasal Mücadelede Kullanılacak İlaçlar ve Dozları: </a:t>
            </a:r>
            <a:endParaRPr lang="tr-TR" sz="2700" dirty="0"/>
          </a:p>
        </p:txBody>
      </p:sp>
      <p:sp>
        <p:nvSpPr>
          <p:cNvPr id="3" name="İçerik Yer Tutucusu 2"/>
          <p:cNvSpPr>
            <a:spLocks noGrp="1"/>
          </p:cNvSpPr>
          <p:nvPr>
            <p:ph idx="1"/>
          </p:nvPr>
        </p:nvSpPr>
        <p:spPr/>
        <p:txBody>
          <a:bodyPr>
            <a:normAutofit fontScale="77500" lnSpcReduction="20000"/>
          </a:bodyPr>
          <a:lstStyle/>
          <a:p>
            <a:endParaRPr lang="tr-TR" dirty="0"/>
          </a:p>
          <a:p>
            <a:r>
              <a:rPr lang="tr-TR" dirty="0" err="1"/>
              <a:t>Azoxystrobin</a:t>
            </a:r>
            <a:r>
              <a:rPr lang="tr-TR" dirty="0"/>
              <a:t> 250g/l 	SC 	75ml </a:t>
            </a:r>
          </a:p>
          <a:p>
            <a:r>
              <a:rPr lang="tr-TR" dirty="0"/>
              <a:t>(Açıkta Yetiştirilen Domates) 	3 	</a:t>
            </a:r>
          </a:p>
          <a:p>
            <a:r>
              <a:rPr lang="fr-FR" dirty="0"/>
              <a:t>Bacillus </a:t>
            </a:r>
            <a:r>
              <a:rPr lang="fr-FR" dirty="0" err="1"/>
              <a:t>suptilis</a:t>
            </a:r>
            <a:r>
              <a:rPr lang="fr-FR" dirty="0"/>
              <a:t> % 1.34 QST 713 </a:t>
            </a:r>
            <a:r>
              <a:rPr lang="fr-FR" dirty="0" err="1"/>
              <a:t>ırkı</a:t>
            </a:r>
            <a:r>
              <a:rPr lang="fr-FR" dirty="0"/>
              <a:t> 	SC 	1400ml </a:t>
            </a:r>
          </a:p>
          <a:p>
            <a:r>
              <a:rPr lang="tr-TR" dirty="0"/>
              <a:t>(Sera) 	- 	</a:t>
            </a:r>
          </a:p>
          <a:p>
            <a:r>
              <a:rPr lang="tr-TR" dirty="0"/>
              <a:t>Bakır kalsiyum </a:t>
            </a:r>
            <a:r>
              <a:rPr lang="tr-TR" dirty="0" err="1"/>
              <a:t>oksiklorit</a:t>
            </a:r>
            <a:r>
              <a:rPr lang="tr-TR" dirty="0"/>
              <a:t> % 16 	WP 	1000g 	14 	</a:t>
            </a:r>
          </a:p>
          <a:p>
            <a:r>
              <a:rPr lang="tr-TR" dirty="0"/>
              <a:t>Bakır kompleksi +</a:t>
            </a:r>
            <a:r>
              <a:rPr lang="tr-TR" dirty="0" err="1"/>
              <a:t>Mancozeb</a:t>
            </a:r>
            <a:r>
              <a:rPr lang="tr-TR" dirty="0"/>
              <a:t> %21+%20 	WP 	300g 	7 	</a:t>
            </a:r>
          </a:p>
          <a:p>
            <a:r>
              <a:rPr lang="tr-TR" dirty="0"/>
              <a:t>Bakır hidroksit %50 	WP 	250g 	7 	</a:t>
            </a:r>
          </a:p>
          <a:p>
            <a:r>
              <a:rPr lang="tr-TR" dirty="0"/>
              <a:t>Bakır </a:t>
            </a:r>
            <a:r>
              <a:rPr lang="tr-TR" dirty="0" err="1"/>
              <a:t>oksiklorit</a:t>
            </a:r>
            <a:r>
              <a:rPr lang="tr-TR" dirty="0"/>
              <a:t> 357.5g/l 	SC 	420 ml 	14 	</a:t>
            </a:r>
          </a:p>
          <a:p>
            <a:r>
              <a:rPr lang="tr-TR" dirty="0"/>
              <a:t>Bakır </a:t>
            </a:r>
            <a:r>
              <a:rPr lang="tr-TR" dirty="0" err="1"/>
              <a:t>oksiklorit</a:t>
            </a:r>
            <a:r>
              <a:rPr lang="tr-TR" dirty="0"/>
              <a:t> 700 g/l 	FL 	175 ml 	14 	</a:t>
            </a:r>
          </a:p>
          <a:p>
            <a:r>
              <a:rPr lang="tr-TR" dirty="0"/>
              <a:t>Bakır Hidroksit % 53,8 	DF 	200 gr. 	14 	</a:t>
            </a:r>
          </a:p>
          <a:p>
            <a:r>
              <a:rPr lang="tr-TR" dirty="0"/>
              <a:t>Bakır </a:t>
            </a:r>
            <a:r>
              <a:rPr lang="tr-TR" dirty="0" err="1"/>
              <a:t>oksiklorit</a:t>
            </a:r>
            <a:r>
              <a:rPr lang="tr-TR" dirty="0"/>
              <a:t> %50 	WP 	500g 	14 	</a:t>
            </a:r>
          </a:p>
          <a:p>
            <a:r>
              <a:rPr lang="nn-NO" dirty="0"/>
              <a:t>Bakır oksiklorit +Maneb %37.5+%20 	WP 	300g 	7 	</a:t>
            </a:r>
          </a:p>
          <a:p>
            <a:r>
              <a:rPr lang="tr-TR" dirty="0"/>
              <a:t>Bazik bakır sülfat 193g/l 	SC 	500ml 	21 	</a:t>
            </a:r>
          </a:p>
          <a:p>
            <a:r>
              <a:rPr lang="tr-TR" dirty="0"/>
              <a:t>Bazik bakır sülfat %52.5 	WP 	400g 	14 	</a:t>
            </a:r>
          </a:p>
          <a:p>
            <a:r>
              <a:rPr lang="en-US" dirty="0"/>
              <a:t>	</a:t>
            </a:r>
          </a:p>
          <a:p>
            <a:pPr marL="0" indent="0">
              <a:buNone/>
            </a:pPr>
            <a:endParaRPr lang="tr-TR" dirty="0"/>
          </a:p>
        </p:txBody>
      </p:sp>
    </p:spTree>
    <p:extLst>
      <p:ext uri="{BB962C8B-B14F-4D97-AF65-F5344CB8AC3E}">
        <p14:creationId xmlns:p14="http://schemas.microsoft.com/office/powerpoint/2010/main" val="2536025854"/>
      </p:ext>
    </p:extLst>
  </p:cSld>
  <p:clrMapOvr>
    <a:masterClrMapping/>
  </p:clrMapOvr>
  <p:timing>
    <p:tnLst>
      <p:par>
        <p:cTn xmlns:p14="http://schemas.microsoft.com/office/powerpoint/2010/mai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s-ES" sz="1800" dirty="0"/>
              <a:t>Captan 500g/l 	FL 	300ml 	3 	</a:t>
            </a:r>
          </a:p>
          <a:p>
            <a:r>
              <a:rPr lang="en-US" sz="1800" dirty="0" err="1"/>
              <a:t>Captan</a:t>
            </a:r>
            <a:r>
              <a:rPr lang="en-US" sz="1800" dirty="0"/>
              <a:t> % 80 	WDG 	185 g 	7</a:t>
            </a:r>
            <a:endParaRPr lang="tr-TR" sz="1800" dirty="0" smtClean="0"/>
          </a:p>
          <a:p>
            <a:r>
              <a:rPr lang="en-US" sz="1800" dirty="0" err="1" smtClean="0"/>
              <a:t>Chlorothalonil</a:t>
            </a:r>
            <a:r>
              <a:rPr lang="en-US" sz="1800" dirty="0" smtClean="0"/>
              <a:t> </a:t>
            </a:r>
            <a:r>
              <a:rPr lang="en-US" sz="1800" dirty="0"/>
              <a:t>+ </a:t>
            </a:r>
            <a:r>
              <a:rPr lang="en-US" sz="1800" dirty="0" err="1"/>
              <a:t>Bakıroksiklorit</a:t>
            </a:r>
            <a:r>
              <a:rPr lang="en-US" sz="1800" dirty="0"/>
              <a:t> %25+%25 	WP 	300g 	14 	</a:t>
            </a:r>
          </a:p>
          <a:p>
            <a:r>
              <a:rPr lang="tr-TR" sz="1800" dirty="0" err="1"/>
              <a:t>Chlorothalonil</a:t>
            </a:r>
            <a:r>
              <a:rPr lang="tr-TR" sz="1800" dirty="0"/>
              <a:t> + </a:t>
            </a:r>
            <a:r>
              <a:rPr lang="tr-TR" sz="1800" dirty="0" err="1"/>
              <a:t>Bakıroksiklorit</a:t>
            </a:r>
            <a:r>
              <a:rPr lang="tr-TR" sz="1800" dirty="0"/>
              <a:t> 317+317g/l 	SC 	250ml 	14 	</a:t>
            </a:r>
          </a:p>
          <a:p>
            <a:r>
              <a:rPr lang="tr-TR" sz="1800" dirty="0" err="1"/>
              <a:t>Cymoxanil+Bakır</a:t>
            </a:r>
            <a:r>
              <a:rPr lang="tr-TR" sz="1800" dirty="0"/>
              <a:t> %4.20+%39.75 	DF 	200g 	7 	</a:t>
            </a:r>
          </a:p>
          <a:p>
            <a:r>
              <a:rPr lang="tr-TR" sz="1800" dirty="0" err="1"/>
              <a:t>Cymoxanil+Mancozeb</a:t>
            </a:r>
            <a:r>
              <a:rPr lang="tr-TR" sz="1800" dirty="0"/>
              <a:t> %5+%45 	WP 	300g 	14 	</a:t>
            </a:r>
          </a:p>
          <a:p>
            <a:r>
              <a:rPr lang="tr-TR" sz="1800" dirty="0" err="1"/>
              <a:t>Dimethomorph</a:t>
            </a:r>
            <a:r>
              <a:rPr lang="tr-TR" sz="1800" dirty="0"/>
              <a:t>+ </a:t>
            </a:r>
            <a:r>
              <a:rPr lang="tr-TR" sz="1800" dirty="0" err="1"/>
              <a:t>Bakıroksiklorit</a:t>
            </a:r>
            <a:r>
              <a:rPr lang="tr-TR" sz="1800" dirty="0"/>
              <a:t> %6+%40 	WP 	300g 	7 	</a:t>
            </a:r>
          </a:p>
          <a:p>
            <a:r>
              <a:rPr lang="nl-NL" sz="1800" dirty="0"/>
              <a:t>Folpet %50 	WP 	300g 	7 	</a:t>
            </a:r>
          </a:p>
          <a:p>
            <a:pPr marL="0" indent="0">
              <a:buNone/>
            </a:pPr>
            <a:endParaRPr lang="tr-TR" dirty="0"/>
          </a:p>
        </p:txBody>
      </p:sp>
    </p:spTree>
    <p:extLst>
      <p:ext uri="{BB962C8B-B14F-4D97-AF65-F5344CB8AC3E}">
        <p14:creationId xmlns:p14="http://schemas.microsoft.com/office/powerpoint/2010/main" val="1645465411"/>
      </p:ext>
    </p:extLst>
  </p:cSld>
  <p:clrMapOvr>
    <a:masterClrMapping/>
  </p:clrMapOvr>
  <p:timing>
    <p:tnLst>
      <p:par>
        <p:cTn xmlns:p14="http://schemas.microsoft.com/office/powerpoint/2010/mai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r>
              <a:rPr lang="tr-TR" dirty="0" err="1"/>
              <a:t>Famoxadone+Cymoxanil</a:t>
            </a:r>
            <a:r>
              <a:rPr lang="tr-TR" dirty="0"/>
              <a:t> %22.5+%30 	</a:t>
            </a:r>
            <a:r>
              <a:rPr lang="tr-TR" dirty="0" smtClean="0"/>
              <a:t>DF 40g Sera</a:t>
            </a:r>
            <a:r>
              <a:rPr lang="tr-TR" dirty="0"/>
              <a:t>) </a:t>
            </a:r>
            <a:r>
              <a:rPr lang="tr-TR" dirty="0" smtClean="0"/>
              <a:t>40 g  (Tarla</a:t>
            </a:r>
            <a:r>
              <a:rPr lang="tr-TR" dirty="0"/>
              <a:t>) 	3 	</a:t>
            </a:r>
          </a:p>
          <a:p>
            <a:r>
              <a:rPr lang="it-IT" dirty="0"/>
              <a:t>Famoxadone+Mancozeb %6.25+%62.5 	WG </a:t>
            </a:r>
            <a:r>
              <a:rPr lang="it-IT" dirty="0" smtClean="0"/>
              <a:t>80 </a:t>
            </a:r>
            <a:r>
              <a:rPr lang="it-IT" dirty="0"/>
              <a:t>g (sera) </a:t>
            </a:r>
            <a:r>
              <a:rPr lang="it-IT" dirty="0" smtClean="0"/>
              <a:t>80g </a:t>
            </a:r>
            <a:r>
              <a:rPr lang="it-IT" dirty="0"/>
              <a:t>( tarla) 	3 	</a:t>
            </a:r>
          </a:p>
          <a:p>
            <a:r>
              <a:rPr lang="tr-TR" dirty="0" err="1"/>
              <a:t>Imazalil</a:t>
            </a:r>
            <a:r>
              <a:rPr lang="tr-TR" dirty="0"/>
              <a:t> 500g/l 	EC 	30ml 	3 	</a:t>
            </a:r>
          </a:p>
          <a:p>
            <a:r>
              <a:rPr lang="it-IT" dirty="0"/>
              <a:t>Iprodione %50 	WP 	100g 	7 	</a:t>
            </a:r>
          </a:p>
          <a:p>
            <a:r>
              <a:rPr lang="tr-TR" dirty="0" err="1"/>
              <a:t>Mancozeb</a:t>
            </a:r>
            <a:r>
              <a:rPr lang="tr-TR" dirty="0"/>
              <a:t> %72 	WP 	250g 	14 	</a:t>
            </a:r>
          </a:p>
          <a:p>
            <a:r>
              <a:rPr lang="tr-TR" dirty="0" err="1"/>
              <a:t>Mancozeb</a:t>
            </a:r>
            <a:r>
              <a:rPr lang="tr-TR" dirty="0"/>
              <a:t> %75 	WG 	200g 	14 	</a:t>
            </a:r>
          </a:p>
          <a:p>
            <a:r>
              <a:rPr lang="tr-TR" dirty="0" err="1"/>
              <a:t>Mancozeb</a:t>
            </a:r>
            <a:r>
              <a:rPr lang="tr-TR" dirty="0"/>
              <a:t> % 80 	WP 	200g 	28 	</a:t>
            </a:r>
          </a:p>
          <a:p>
            <a:r>
              <a:rPr lang="tr-TR" dirty="0" err="1"/>
              <a:t>Maneb</a:t>
            </a:r>
            <a:r>
              <a:rPr lang="tr-TR" dirty="0"/>
              <a:t> %80 	WP 	200g 	28 	</a:t>
            </a:r>
          </a:p>
          <a:p>
            <a:r>
              <a:rPr lang="pt-BR" dirty="0"/>
              <a:t>Metiram Conplex %80 	DF 	175g 	7 	</a:t>
            </a:r>
          </a:p>
          <a:p>
            <a:r>
              <a:rPr lang="pl-PL" dirty="0"/>
              <a:t>Propineb %70 	WP 	300g 	7 	</a:t>
            </a:r>
          </a:p>
          <a:p>
            <a:r>
              <a:rPr lang="tr-TR" dirty="0" err="1"/>
              <a:t>Tebuconazole</a:t>
            </a:r>
            <a:r>
              <a:rPr lang="tr-TR" dirty="0"/>
              <a:t> %25 	WP 	50g 	7 	</a:t>
            </a:r>
          </a:p>
          <a:p>
            <a:r>
              <a:rPr lang="tr-TR" dirty="0" err="1"/>
              <a:t>Tebucoazole</a:t>
            </a:r>
            <a:r>
              <a:rPr lang="tr-TR" dirty="0"/>
              <a:t> 250g/l 	EC 	50ml 	7 	</a:t>
            </a:r>
          </a:p>
          <a:p>
            <a:r>
              <a:rPr lang="tr-TR" dirty="0"/>
              <a:t>Yağ ve </a:t>
            </a:r>
            <a:r>
              <a:rPr lang="tr-TR" dirty="0" err="1"/>
              <a:t>rosin</a:t>
            </a:r>
            <a:r>
              <a:rPr lang="tr-TR" dirty="0"/>
              <a:t> asitlerinin bakır tuzları 51.4g/l 	EC 	200 ml 	7 	</a:t>
            </a:r>
          </a:p>
          <a:p>
            <a:r>
              <a:rPr lang="tr-TR" dirty="0" err="1"/>
              <a:t>Azoxystrobin</a:t>
            </a:r>
            <a:r>
              <a:rPr lang="tr-TR" dirty="0"/>
              <a:t> 250g/l 	SC 	75 ml 	3 	</a:t>
            </a:r>
          </a:p>
          <a:p>
            <a:r>
              <a:rPr lang="tr-TR" dirty="0"/>
              <a:t>Bakır Hidroksit %30 	WG 	150 g 	3	</a:t>
            </a:r>
          </a:p>
          <a:p>
            <a:pPr marL="0" indent="0">
              <a:buNone/>
            </a:pPr>
            <a:endParaRPr lang="tr-TR" dirty="0"/>
          </a:p>
        </p:txBody>
      </p:sp>
    </p:spTree>
    <p:extLst>
      <p:ext uri="{BB962C8B-B14F-4D97-AF65-F5344CB8AC3E}">
        <p14:creationId xmlns:p14="http://schemas.microsoft.com/office/powerpoint/2010/main" val="2806078168"/>
      </p:ext>
    </p:extLst>
  </p:cSld>
  <p:clrMapOvr>
    <a:masterClrMapping/>
  </p:clrMapOvr>
  <p:timing>
    <p:tnLst>
      <p:par>
        <p:cTn xmlns:p14="http://schemas.microsoft.com/office/powerpoint/2010/mai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Autofit/>
          </a:bodyPr>
          <a:lstStyle/>
          <a:p>
            <a:r>
              <a:rPr lang="tr-TR" sz="3200" b="1" dirty="0" smtClean="0">
                <a:solidFill>
                  <a:srgbClr val="292934"/>
                </a:solidFill>
              </a:rPr>
              <a:t>04. DOMATES </a:t>
            </a:r>
            <a:r>
              <a:rPr lang="tr-TR" sz="3200" b="1" dirty="0">
                <a:solidFill>
                  <a:srgbClr val="292934"/>
                </a:solidFill>
              </a:rPr>
              <a:t>YAPRAK </a:t>
            </a:r>
            <a:r>
              <a:rPr lang="tr-TR" sz="3200" b="1" dirty="0" smtClean="0">
                <a:solidFill>
                  <a:srgbClr val="292934"/>
                </a:solidFill>
              </a:rPr>
              <a:t>KÜFÜ</a:t>
            </a:r>
            <a:br>
              <a:rPr lang="tr-TR" sz="3200" b="1" dirty="0" smtClean="0">
                <a:solidFill>
                  <a:srgbClr val="292934"/>
                </a:solidFill>
              </a:rPr>
            </a:br>
            <a:r>
              <a:rPr lang="tr-TR" sz="3200" b="1" dirty="0">
                <a:solidFill>
                  <a:srgbClr val="292934"/>
                </a:solidFill>
              </a:rPr>
              <a:t> </a:t>
            </a:r>
            <a:r>
              <a:rPr lang="tr-TR" sz="3200" b="1" dirty="0" smtClean="0">
                <a:solidFill>
                  <a:srgbClr val="292934"/>
                </a:solidFill>
              </a:rPr>
              <a:t>     HASTALIĞI</a:t>
            </a:r>
            <a:r>
              <a:rPr lang="tr-TR" sz="3200" dirty="0" smtClean="0">
                <a:solidFill>
                  <a:srgbClr val="292934"/>
                </a:solidFill>
              </a:rPr>
              <a:t>(</a:t>
            </a:r>
            <a:r>
              <a:rPr lang="tr-TR" sz="3200" i="1" dirty="0" err="1" smtClean="0">
                <a:solidFill>
                  <a:srgbClr val="292934"/>
                </a:solidFill>
              </a:rPr>
              <a:t>Cladosporium</a:t>
            </a:r>
            <a:r>
              <a:rPr lang="tr-TR" sz="3200" i="1" dirty="0" smtClean="0">
                <a:solidFill>
                  <a:srgbClr val="292934"/>
                </a:solidFill>
              </a:rPr>
              <a:t> </a:t>
            </a:r>
            <a:r>
              <a:rPr lang="tr-TR" sz="3200" i="1" dirty="0" err="1">
                <a:solidFill>
                  <a:srgbClr val="292934"/>
                </a:solidFill>
              </a:rPr>
              <a:t>fulvum</a:t>
            </a:r>
            <a:r>
              <a:rPr lang="tr-TR" sz="3200" i="1" dirty="0">
                <a:solidFill>
                  <a:srgbClr val="292934"/>
                </a:solidFill>
              </a:rPr>
              <a:t>) </a:t>
            </a:r>
            <a:endParaRPr lang="tr-TR" sz="3200" dirty="0">
              <a:solidFill>
                <a:srgbClr val="292934"/>
              </a:solidFill>
            </a:endParaRPr>
          </a:p>
        </p:txBody>
      </p:sp>
      <p:sp>
        <p:nvSpPr>
          <p:cNvPr id="5" name="Başlık 1"/>
          <p:cNvSpPr txBox="1">
            <a:spLocks/>
          </p:cNvSpPr>
          <p:nvPr/>
        </p:nvSpPr>
        <p:spPr>
          <a:xfrm>
            <a:off x="457200" y="1749152"/>
            <a:ext cx="8229600" cy="399256"/>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a:t>
            </a:r>
            <a:endParaRPr lang="tr-TR" sz="2800" dirty="0">
              <a:solidFill>
                <a:srgbClr val="292934"/>
              </a:solidFill>
            </a:endParaRPr>
          </a:p>
        </p:txBody>
      </p:sp>
      <p:sp>
        <p:nvSpPr>
          <p:cNvPr id="6" name="İçerik Yer Tutucusu 2"/>
          <p:cNvSpPr>
            <a:spLocks noGrp="1"/>
          </p:cNvSpPr>
          <p:nvPr>
            <p:ph idx="1"/>
          </p:nvPr>
        </p:nvSpPr>
        <p:spPr>
          <a:xfrm>
            <a:off x="457200" y="2224608"/>
            <a:ext cx="8229600" cy="4876800"/>
          </a:xfrm>
        </p:spPr>
        <p:txBody>
          <a:bodyPr>
            <a:normAutofit/>
          </a:bodyPr>
          <a:lstStyle/>
          <a:p>
            <a:pPr marL="0" indent="0">
              <a:buNone/>
            </a:pPr>
            <a:r>
              <a:rPr lang="tr-TR" sz="2000" dirty="0" smtClean="0"/>
              <a:t>• </a:t>
            </a:r>
            <a:r>
              <a:rPr lang="tr-TR" sz="2000" dirty="0"/>
              <a:t>Domates </a:t>
            </a:r>
            <a:r>
              <a:rPr lang="tr-TR" sz="2000" dirty="0">
                <a:solidFill>
                  <a:srgbClr val="FF0000"/>
                </a:solidFill>
              </a:rPr>
              <a:t>yaprakları üzerinde önce sarı renkli </a:t>
            </a:r>
            <a:r>
              <a:rPr lang="tr-TR" sz="2000" dirty="0"/>
              <a:t>lekeler oluşur. </a:t>
            </a:r>
          </a:p>
          <a:p>
            <a:pPr marL="0" indent="0">
              <a:buNone/>
            </a:pPr>
            <a:r>
              <a:rPr lang="tr-TR" sz="2000" dirty="0"/>
              <a:t>• Daha sonra bu lekelerin </a:t>
            </a:r>
            <a:r>
              <a:rPr lang="tr-TR" sz="2000" dirty="0">
                <a:solidFill>
                  <a:srgbClr val="FF0000"/>
                </a:solidFill>
              </a:rPr>
              <a:t>alt kısmına rastlayan yerde zeytin renginde</a:t>
            </a:r>
            <a:r>
              <a:rPr lang="tr-TR" sz="2000" dirty="0"/>
              <a:t> veya kahverengimsi bir küf meydana gelir. </a:t>
            </a:r>
          </a:p>
          <a:p>
            <a:pPr marL="0" indent="0">
              <a:buNone/>
            </a:pPr>
            <a:r>
              <a:rPr lang="tr-TR" sz="2000" dirty="0"/>
              <a:t>• Hastalık kısa zamanda bütün yaprakları kaplar ve bitkiyi kurutur. </a:t>
            </a:r>
          </a:p>
          <a:p>
            <a:pPr marL="0" indent="0">
              <a:buNone/>
            </a:pPr>
            <a:r>
              <a:rPr lang="tr-TR" sz="2000" dirty="0"/>
              <a:t>• Hastalık için en uygun koşullar </a:t>
            </a:r>
            <a:r>
              <a:rPr lang="tr-TR" sz="2000" dirty="0">
                <a:solidFill>
                  <a:srgbClr val="FF0000"/>
                </a:solidFill>
              </a:rPr>
              <a:t>20–25 </a:t>
            </a:r>
            <a:r>
              <a:rPr lang="tr-TR" sz="2000" dirty="0" smtClean="0">
                <a:solidFill>
                  <a:srgbClr val="FF0000"/>
                </a:solidFill>
              </a:rPr>
              <a:t>C </a:t>
            </a:r>
            <a:r>
              <a:rPr lang="tr-TR" sz="2000" dirty="0"/>
              <a:t>sıcaklık ve % 95 orantılı nemdir. </a:t>
            </a:r>
          </a:p>
          <a:p>
            <a:pPr marL="0" indent="0">
              <a:buNone/>
            </a:pPr>
            <a:r>
              <a:rPr lang="tr-TR" sz="2000" dirty="0"/>
              <a:t>• Yaprakların </a:t>
            </a:r>
            <a:r>
              <a:rPr lang="tr-TR" sz="2000" dirty="0">
                <a:solidFill>
                  <a:srgbClr val="FF0000"/>
                </a:solidFill>
              </a:rPr>
              <a:t>alt tarafında koyu renkli küf tabakası </a:t>
            </a:r>
            <a:r>
              <a:rPr lang="tr-TR" sz="2000" dirty="0" smtClean="0"/>
              <a:t>oluşturur</a:t>
            </a:r>
            <a:r>
              <a:rPr lang="tr-TR" sz="2000" dirty="0"/>
              <a:t>. Hastalık genellikle seralarda görülür</a:t>
            </a:r>
            <a:r>
              <a:rPr lang="tr-TR" sz="2000" dirty="0" smtClean="0"/>
              <a:t>.</a:t>
            </a:r>
          </a:p>
          <a:p>
            <a:endParaRPr lang="tr-TR" sz="2000" dirty="0"/>
          </a:p>
          <a:p>
            <a:pPr marL="0" indent="0">
              <a:buNone/>
            </a:pPr>
            <a:r>
              <a:rPr lang="tr-TR" sz="2000" b="1" dirty="0"/>
              <a:t>Hastalığın Görüldüğü Bitkiler </a:t>
            </a:r>
            <a:endParaRPr lang="tr-TR" sz="2000" dirty="0"/>
          </a:p>
          <a:p>
            <a:r>
              <a:rPr lang="tr-TR" sz="2000" dirty="0"/>
              <a:t>• Hastalık domatese özgüdür.</a:t>
            </a:r>
          </a:p>
        </p:txBody>
      </p:sp>
    </p:spTree>
    <p:extLst>
      <p:ext uri="{BB962C8B-B14F-4D97-AF65-F5344CB8AC3E}">
        <p14:creationId xmlns:p14="http://schemas.microsoft.com/office/powerpoint/2010/main" val="1121747431"/>
      </p:ext>
    </p:extLst>
  </p:cSld>
  <p:clrMapOvr>
    <a:masterClrMapping/>
  </p:clrMapOvr>
  <p:timing>
    <p:tnLst>
      <p:par>
        <p:cTn xmlns:p14="http://schemas.microsoft.com/office/powerpoint/2010/mai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lstStyle/>
          <a:p>
            <a:pPr marL="0" indent="0">
              <a:buNone/>
            </a:pPr>
            <a:r>
              <a:rPr lang="tr-TR" b="1" dirty="0" smtClean="0">
                <a:solidFill>
                  <a:srgbClr val="00B050"/>
                </a:solidFill>
              </a:rPr>
              <a:t>Kültürel </a:t>
            </a:r>
            <a:r>
              <a:rPr lang="tr-TR" b="1" dirty="0">
                <a:solidFill>
                  <a:srgbClr val="00B050"/>
                </a:solidFill>
              </a:rPr>
              <a:t>Önlemler</a:t>
            </a:r>
            <a:r>
              <a:rPr lang="tr-TR" b="1" dirty="0"/>
              <a:t> </a:t>
            </a:r>
            <a:endParaRPr lang="tr-TR" dirty="0"/>
          </a:p>
          <a:p>
            <a:pPr marL="0" indent="0">
              <a:buNone/>
            </a:pPr>
            <a:r>
              <a:rPr lang="tr-TR" dirty="0"/>
              <a:t>• Hastalıklı bitki artıkları imha edilmelidir. </a:t>
            </a:r>
          </a:p>
          <a:p>
            <a:pPr marL="0" indent="0">
              <a:buNone/>
            </a:pPr>
            <a:r>
              <a:rPr lang="tr-TR" dirty="0"/>
              <a:t>• Seralarda iyi bir havalandırma yaparak orantılı nem ve </a:t>
            </a:r>
            <a:endParaRPr lang="tr-TR" dirty="0" smtClean="0"/>
          </a:p>
          <a:p>
            <a:pPr marL="0" indent="0">
              <a:buNone/>
            </a:pPr>
            <a:r>
              <a:rPr lang="tr-TR" dirty="0"/>
              <a:t> </a:t>
            </a:r>
            <a:r>
              <a:rPr lang="tr-TR" dirty="0" smtClean="0"/>
              <a:t>  sıcaklık </a:t>
            </a:r>
            <a:r>
              <a:rPr lang="tr-TR" dirty="0"/>
              <a:t>azaltılmalıdır</a:t>
            </a:r>
            <a:r>
              <a:rPr lang="tr-TR" dirty="0" smtClean="0"/>
              <a:t>.</a:t>
            </a:r>
          </a:p>
          <a:p>
            <a:pPr marL="0" indent="0">
              <a:buNone/>
            </a:pPr>
            <a:r>
              <a:rPr lang="tr-TR" b="1" dirty="0" smtClean="0">
                <a:solidFill>
                  <a:srgbClr val="FF0000"/>
                </a:solidFill>
              </a:rPr>
              <a:t>Kimyasal </a:t>
            </a:r>
            <a:r>
              <a:rPr lang="tr-TR" b="1" dirty="0">
                <a:solidFill>
                  <a:srgbClr val="FF0000"/>
                </a:solidFill>
              </a:rPr>
              <a:t>Mücadele </a:t>
            </a:r>
            <a:endParaRPr lang="tr-TR" dirty="0">
              <a:solidFill>
                <a:srgbClr val="FF0000"/>
              </a:solidFill>
            </a:endParaRPr>
          </a:p>
          <a:p>
            <a:pPr marL="0" indent="0">
              <a:buNone/>
            </a:pPr>
            <a:r>
              <a:rPr lang="tr-TR" dirty="0"/>
              <a:t>• Yapraklarda ilk lekeler görüldüğünde (fidelerin seraya şaşırtılmasından 20 gün sonra ) ilaçlamalara başlanmalıdır. </a:t>
            </a:r>
          </a:p>
          <a:p>
            <a:pPr marL="0" indent="0">
              <a:buNone/>
            </a:pPr>
            <a:r>
              <a:rPr lang="tr-TR" dirty="0"/>
              <a:t>• İlaçlamalar sıcak zamanlarda yapılmamalı, serin ve </a:t>
            </a:r>
            <a:r>
              <a:rPr lang="tr-TR" dirty="0" err="1"/>
              <a:t>rüzgârsız</a:t>
            </a:r>
            <a:r>
              <a:rPr lang="tr-TR" dirty="0"/>
              <a:t> havalarda ve 10 – 15 gün ara ile yapılmalıdır. </a:t>
            </a:r>
          </a:p>
        </p:txBody>
      </p:sp>
    </p:spTree>
    <p:extLst>
      <p:ext uri="{BB962C8B-B14F-4D97-AF65-F5344CB8AC3E}">
        <p14:creationId xmlns:p14="http://schemas.microsoft.com/office/powerpoint/2010/main" val="1353572329"/>
      </p:ext>
    </p:extLst>
  </p:cSld>
  <p:clrMapOvr>
    <a:masterClrMapping/>
  </p:clrMapOvr>
  <p:timing>
    <p:tnLst>
      <p:par>
        <p:cTn xmlns:p14="http://schemas.microsoft.com/office/powerpoint/2010/mai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600" b="1" dirty="0"/>
              <a:t>Kimyasal Mücadelede Kullanılacak İlaçlar </a:t>
            </a:r>
            <a:r>
              <a:rPr lang="tr-TR" sz="3600" b="1" dirty="0" smtClean="0"/>
              <a:t/>
            </a:r>
            <a:br>
              <a:rPr lang="tr-TR" sz="3600" b="1" dirty="0" smtClean="0"/>
            </a:br>
            <a:r>
              <a:rPr lang="tr-TR" sz="3600" b="1" dirty="0"/>
              <a:t> </a:t>
            </a:r>
            <a:r>
              <a:rPr lang="tr-TR" sz="3600" b="1" dirty="0" smtClean="0"/>
              <a:t>                                                       ve </a:t>
            </a:r>
            <a:r>
              <a:rPr lang="tr-TR" sz="3600" b="1" dirty="0"/>
              <a:t>Dozları: </a:t>
            </a:r>
            <a:endParaRPr lang="tr-TR" sz="3600" dirty="0"/>
          </a:p>
        </p:txBody>
      </p:sp>
      <p:sp>
        <p:nvSpPr>
          <p:cNvPr id="3" name="İçerik Yer Tutucusu 2"/>
          <p:cNvSpPr>
            <a:spLocks noGrp="1"/>
          </p:cNvSpPr>
          <p:nvPr>
            <p:ph idx="1"/>
          </p:nvPr>
        </p:nvSpPr>
        <p:spPr>
          <a:xfrm>
            <a:off x="395536" y="1556792"/>
            <a:ext cx="8229600" cy="4876800"/>
          </a:xfrm>
        </p:spPr>
        <p:txBody>
          <a:bodyPr/>
          <a:lstStyle/>
          <a:p>
            <a:endParaRPr lang="tr-TR" dirty="0" smtClean="0"/>
          </a:p>
          <a:p>
            <a:r>
              <a:rPr lang="tr-TR" dirty="0" err="1" smtClean="0"/>
              <a:t>Captan</a:t>
            </a:r>
            <a:r>
              <a:rPr lang="tr-TR" dirty="0" smtClean="0"/>
              <a:t> </a:t>
            </a:r>
            <a:r>
              <a:rPr lang="tr-TR" dirty="0"/>
              <a:t>% 50 	WP 	250 g 	7 	</a:t>
            </a:r>
          </a:p>
          <a:p>
            <a:r>
              <a:rPr lang="tr-TR" dirty="0" err="1"/>
              <a:t>Maneb</a:t>
            </a:r>
            <a:r>
              <a:rPr lang="tr-TR" dirty="0"/>
              <a:t> % 80 	WP 	200 g 	28 	</a:t>
            </a:r>
          </a:p>
          <a:p>
            <a:r>
              <a:rPr lang="pl-PL" dirty="0"/>
              <a:t>Propineb % 70 	WP 	300 g 	7 	</a:t>
            </a:r>
          </a:p>
          <a:p>
            <a:r>
              <a:rPr lang="tr-TR" dirty="0" err="1"/>
              <a:t>Tebunoconazole</a:t>
            </a:r>
            <a:r>
              <a:rPr lang="tr-TR" dirty="0"/>
              <a:t> 250 g/l 	EC 	50 ml 	7	</a:t>
            </a:r>
          </a:p>
          <a:p>
            <a:endParaRPr lang="tr-TR" dirty="0"/>
          </a:p>
        </p:txBody>
      </p:sp>
    </p:spTree>
    <p:extLst>
      <p:ext uri="{BB962C8B-B14F-4D97-AF65-F5344CB8AC3E}">
        <p14:creationId xmlns:p14="http://schemas.microsoft.com/office/powerpoint/2010/main" val="2822157663"/>
      </p:ext>
    </p:extLst>
  </p:cSld>
  <p:clrMapOvr>
    <a:masterClrMapping/>
  </p:clrMapOvr>
  <p:timing>
    <p:tnLst>
      <p:par>
        <p:cTn xmlns:p14="http://schemas.microsoft.com/office/powerpoint/2010/mai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1224136"/>
          </a:xfrm>
        </p:spPr>
        <p:txBody>
          <a:bodyPr>
            <a:noAutofit/>
          </a:bodyPr>
          <a:lstStyle/>
          <a:p>
            <a:r>
              <a:rPr lang="tr-TR" sz="3200" b="1" dirty="0" smtClean="0"/>
              <a:t>05. PATLICANGİLLERDE </a:t>
            </a:r>
            <a:r>
              <a:rPr lang="tr-TR" sz="3200" b="1" dirty="0"/>
              <a:t>KÜLLEME </a:t>
            </a:r>
            <a:r>
              <a:rPr lang="tr-TR" sz="3200" b="1" dirty="0" smtClean="0"/>
              <a:t/>
            </a:r>
            <a:br>
              <a:rPr lang="tr-TR" sz="3200" b="1" dirty="0" smtClean="0"/>
            </a:br>
            <a:r>
              <a:rPr lang="tr-TR" sz="3200" b="1" dirty="0"/>
              <a:t> </a:t>
            </a:r>
            <a:r>
              <a:rPr lang="tr-TR" sz="3200" b="1" dirty="0" smtClean="0"/>
              <a:t>                          HASTALIĞI </a:t>
            </a:r>
            <a:r>
              <a:rPr lang="tr-TR" sz="3200" b="1" dirty="0"/>
              <a:t>(</a:t>
            </a:r>
            <a:r>
              <a:rPr lang="tr-TR" sz="3200" i="1" dirty="0" err="1"/>
              <a:t>Leveillula</a:t>
            </a:r>
            <a:r>
              <a:rPr lang="tr-TR" sz="3200" i="1" dirty="0"/>
              <a:t> </a:t>
            </a:r>
            <a:r>
              <a:rPr lang="tr-TR" sz="3200" i="1" dirty="0" err="1"/>
              <a:t>taurica</a:t>
            </a:r>
            <a:r>
              <a:rPr lang="tr-TR" sz="3200" i="1" dirty="0"/>
              <a:t>) </a:t>
            </a:r>
            <a:r>
              <a:rPr lang="tr-TR" sz="3200" dirty="0"/>
              <a:t/>
            </a:r>
            <a:br>
              <a:rPr lang="tr-TR" sz="3200" dirty="0"/>
            </a:br>
            <a:endParaRPr lang="tr-TR" sz="3200" dirty="0"/>
          </a:p>
        </p:txBody>
      </p:sp>
      <p:sp>
        <p:nvSpPr>
          <p:cNvPr id="5" name="Başlık 1"/>
          <p:cNvSpPr txBox="1">
            <a:spLocks/>
          </p:cNvSpPr>
          <p:nvPr/>
        </p:nvSpPr>
        <p:spPr>
          <a:xfrm>
            <a:off x="457200" y="1461120"/>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2080592"/>
            <a:ext cx="8229600" cy="4876800"/>
          </a:xfrm>
        </p:spPr>
        <p:txBody>
          <a:bodyPr>
            <a:normAutofit fontScale="92500"/>
          </a:bodyPr>
          <a:lstStyle/>
          <a:p>
            <a:pPr marL="0" indent="0">
              <a:buNone/>
            </a:pPr>
            <a:r>
              <a:rPr lang="tr-TR" dirty="0" smtClean="0"/>
              <a:t>• </a:t>
            </a:r>
            <a:r>
              <a:rPr lang="tr-TR" dirty="0"/>
              <a:t>Konukçuların yapraklarında önce yuvarlakça ayrı ayrı </a:t>
            </a:r>
            <a:r>
              <a:rPr lang="tr-TR" dirty="0" err="1"/>
              <a:t>lekecikler</a:t>
            </a:r>
            <a:r>
              <a:rPr lang="tr-TR" dirty="0"/>
              <a:t> görülür. </a:t>
            </a:r>
          </a:p>
          <a:p>
            <a:pPr marL="0" indent="0">
              <a:buNone/>
            </a:pPr>
            <a:r>
              <a:rPr lang="tr-TR" dirty="0"/>
              <a:t>• Daha sonra bu </a:t>
            </a:r>
            <a:r>
              <a:rPr lang="tr-TR" dirty="0" err="1"/>
              <a:t>lekecikler</a:t>
            </a:r>
            <a:r>
              <a:rPr lang="tr-TR" dirty="0"/>
              <a:t> birleşerek bütün yaprak sapını, yaprak ayasını, gövdeyi kaplar. </a:t>
            </a:r>
          </a:p>
          <a:p>
            <a:pPr marL="0" indent="0">
              <a:buNone/>
            </a:pPr>
            <a:r>
              <a:rPr lang="tr-TR" dirty="0"/>
              <a:t>• Hastalığın biraz daha ilerlemesi ile yapraklar pörsür, aşağıya doğru sarkar. </a:t>
            </a:r>
          </a:p>
          <a:p>
            <a:pPr marL="0" indent="0">
              <a:buNone/>
            </a:pPr>
            <a:r>
              <a:rPr lang="tr-TR" dirty="0"/>
              <a:t>• Mevsim ilerledikçe </a:t>
            </a:r>
            <a:r>
              <a:rPr lang="tr-TR" dirty="0">
                <a:solidFill>
                  <a:srgbClr val="FF0000"/>
                </a:solidFill>
              </a:rPr>
              <a:t>lekelerin rengi beyazdan kül rengine döner. </a:t>
            </a:r>
          </a:p>
          <a:p>
            <a:pPr marL="0" indent="0">
              <a:buNone/>
            </a:pPr>
            <a:r>
              <a:rPr lang="tr-TR" dirty="0"/>
              <a:t>• Hastalık ilerledikçe kurumalar meydana gelir ve bu şekilde de büyük ölçüde ürün kayıpları ortaya çıkar. </a:t>
            </a:r>
          </a:p>
          <a:p>
            <a:pPr marL="0" indent="0">
              <a:buNone/>
            </a:pPr>
            <a:endParaRPr lang="tr-TR" b="1" dirty="0" smtClean="0"/>
          </a:p>
          <a:p>
            <a:pPr marL="0" indent="0">
              <a:buNone/>
            </a:pPr>
            <a:r>
              <a:rPr lang="tr-TR" b="1" dirty="0" smtClean="0">
                <a:solidFill>
                  <a:srgbClr val="FF0000"/>
                </a:solidFill>
              </a:rPr>
              <a:t>Konukçuları </a:t>
            </a:r>
            <a:endParaRPr lang="tr-TR" dirty="0">
              <a:solidFill>
                <a:srgbClr val="FF0000"/>
              </a:solidFill>
            </a:endParaRPr>
          </a:p>
          <a:p>
            <a:pPr marL="0" indent="0">
              <a:buNone/>
            </a:pPr>
            <a:r>
              <a:rPr lang="tr-TR" dirty="0"/>
              <a:t>• Biber, patlıcan, patates ve domateste görülü </a:t>
            </a:r>
          </a:p>
        </p:txBody>
      </p:sp>
    </p:spTree>
    <p:extLst>
      <p:ext uri="{BB962C8B-B14F-4D97-AF65-F5344CB8AC3E}">
        <p14:creationId xmlns:p14="http://schemas.microsoft.com/office/powerpoint/2010/main" val="53326474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940966"/>
          </a:xfrm>
        </p:spPr>
        <p:txBody>
          <a:bodyPr>
            <a:normAutofit fontScale="90000"/>
          </a:bodyPr>
          <a:lstStyle/>
          <a:p>
            <a:r>
              <a:rPr lang="tr-TR" sz="3600" b="1" dirty="0" smtClean="0"/>
              <a:t/>
            </a:r>
            <a:br>
              <a:rPr lang="tr-TR" sz="3600" b="1" dirty="0" smtClean="0"/>
            </a:br>
            <a:r>
              <a:rPr lang="tr-TR" sz="3600" b="1" dirty="0" smtClean="0"/>
              <a:t>Mücadele </a:t>
            </a:r>
            <a:r>
              <a:rPr lang="tr-TR" sz="3600" b="1" dirty="0"/>
              <a:t>Yöntemleri </a:t>
            </a:r>
            <a:r>
              <a:rPr lang="tr-TR" sz="3600" dirty="0"/>
              <a:t/>
            </a:r>
            <a:br>
              <a:rPr lang="tr-TR" sz="3600" dirty="0"/>
            </a:br>
            <a:r>
              <a:rPr lang="tr-TR" sz="3600" b="1" dirty="0"/>
              <a:t>Kültürel Önlemler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Hastalıktan </a:t>
            </a:r>
            <a:r>
              <a:rPr lang="tr-TR" dirty="0"/>
              <a:t>zarar görmüş </a:t>
            </a:r>
            <a:r>
              <a:rPr lang="tr-TR" dirty="0">
                <a:solidFill>
                  <a:srgbClr val="FF0000"/>
                </a:solidFill>
              </a:rPr>
              <a:t>sürgünler kış budamasıyla hastalıklı kısmın 15 cm altından </a:t>
            </a:r>
            <a:r>
              <a:rPr lang="tr-TR" dirty="0"/>
              <a:t>kesilip bahçeden uzaklaştırılmalıdır. Bu </a:t>
            </a:r>
            <a:r>
              <a:rPr lang="tr-TR" dirty="0">
                <a:solidFill>
                  <a:srgbClr val="FF0000"/>
                </a:solidFill>
              </a:rPr>
              <a:t>sürgünler gümüşi beyaz </a:t>
            </a:r>
            <a:r>
              <a:rPr lang="tr-TR" dirty="0"/>
              <a:t>renkte </a:t>
            </a:r>
            <a:r>
              <a:rPr lang="tr-TR" dirty="0" smtClean="0"/>
              <a:t>olmaları </a:t>
            </a:r>
            <a:r>
              <a:rPr lang="tr-TR" dirty="0"/>
              <a:t>nedeniyle kolaylıkla belirlenirler. Kış budaması sırasında gözden kaçan ve ilkbaharda tepe tomurcukları hastalıklı olarak gelişen sürgünler ile yaprak ve çiçek demetleri toplanmalı ve bahçeden uzaklaştırılmalıdır. </a:t>
            </a:r>
          </a:p>
        </p:txBody>
      </p:sp>
    </p:spTree>
    <p:extLst>
      <p:ext uri="{BB962C8B-B14F-4D97-AF65-F5344CB8AC3E}">
        <p14:creationId xmlns:p14="http://schemas.microsoft.com/office/powerpoint/2010/main" val="3809533220"/>
      </p:ext>
    </p:extLst>
  </p:cSld>
  <p:clrMapOvr>
    <a:masterClrMapping/>
  </p:clrMapOvr>
  <p:timing>
    <p:tnLst>
      <p:par>
        <p:cTn xmlns:p14="http://schemas.microsoft.com/office/powerpoint/2010/mai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lstStyle/>
          <a:p>
            <a:endParaRPr lang="tr-TR" dirty="0"/>
          </a:p>
          <a:p>
            <a:pPr marL="0" indent="0">
              <a:buNone/>
            </a:pPr>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pPr marL="0" indent="0">
              <a:buNone/>
            </a:pPr>
            <a:r>
              <a:rPr lang="tr-TR" dirty="0"/>
              <a:t>• Hastalıklı bitki artıkları toplanıp yakılmalı veya derine gömülmelidir. </a:t>
            </a:r>
          </a:p>
          <a:p>
            <a:pPr marL="0" indent="0">
              <a:buNone/>
            </a:pPr>
            <a:endParaRPr lang="tr-TR" b="1" dirty="0" smtClean="0"/>
          </a:p>
          <a:p>
            <a:pPr marL="0" indent="0">
              <a:buNone/>
            </a:pPr>
            <a:r>
              <a:rPr lang="tr-TR" b="1" dirty="0" smtClean="0">
                <a:solidFill>
                  <a:srgbClr val="FF0000"/>
                </a:solidFill>
              </a:rPr>
              <a:t>Kimyasal </a:t>
            </a:r>
            <a:r>
              <a:rPr lang="tr-TR" b="1" dirty="0">
                <a:solidFill>
                  <a:srgbClr val="FF0000"/>
                </a:solidFill>
              </a:rPr>
              <a:t>Mücadele </a:t>
            </a:r>
            <a:endParaRPr lang="tr-TR" dirty="0">
              <a:solidFill>
                <a:srgbClr val="FF0000"/>
              </a:solidFill>
            </a:endParaRPr>
          </a:p>
          <a:p>
            <a:pPr marL="0" indent="0">
              <a:buNone/>
            </a:pPr>
            <a:r>
              <a:rPr lang="tr-TR" dirty="0"/>
              <a:t>• İlaçlamalar tarla ve serada ilk hastalık belirtileri görüldüğünde yapılmalıdır. </a:t>
            </a:r>
          </a:p>
          <a:p>
            <a:pPr marL="0" indent="0">
              <a:buNone/>
            </a:pPr>
            <a:r>
              <a:rPr lang="tr-TR" dirty="0"/>
              <a:t>• Kimyasal mücadelesinde Bakanlığımızca ruhsatlı, aşağıda belirtilen aktif maddeli ilaçlar reçeteli olarak kullanılmalıdır. </a:t>
            </a:r>
          </a:p>
        </p:txBody>
      </p:sp>
    </p:spTree>
    <p:extLst>
      <p:ext uri="{BB962C8B-B14F-4D97-AF65-F5344CB8AC3E}">
        <p14:creationId xmlns:p14="http://schemas.microsoft.com/office/powerpoint/2010/main" val="162608946"/>
      </p:ext>
    </p:extLst>
  </p:cSld>
  <p:clrMapOvr>
    <a:masterClrMapping/>
  </p:clrMapOvr>
  <p:timing>
    <p:tnLst>
      <p:par>
        <p:cTn xmlns:p14="http://schemas.microsoft.com/office/powerpoint/2010/mai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080120"/>
          </a:xfrm>
        </p:spPr>
        <p:txBody>
          <a:bodyPr>
            <a:normAutofit fontScale="90000"/>
          </a:bodyPr>
          <a:lstStyle/>
          <a:p>
            <a:r>
              <a:rPr lang="tr-TR" dirty="0"/>
              <a:t/>
            </a:r>
            <a:br>
              <a:rPr lang="tr-TR" dirty="0"/>
            </a:br>
            <a:r>
              <a:rPr lang="tr-TR" sz="3600" b="1" dirty="0"/>
              <a:t>Kimyasal Mücadelede Kullanılacak İlaçlar </a:t>
            </a:r>
            <a:r>
              <a:rPr lang="tr-TR" sz="3600" b="1" dirty="0" smtClean="0"/>
              <a:t/>
            </a:r>
            <a:br>
              <a:rPr lang="tr-TR" sz="3600" b="1" dirty="0" smtClean="0"/>
            </a:br>
            <a:r>
              <a:rPr lang="tr-TR" sz="3600" b="1" dirty="0"/>
              <a:t> </a:t>
            </a:r>
            <a:r>
              <a:rPr lang="tr-TR" sz="3600" b="1" dirty="0" smtClean="0"/>
              <a:t>                                                        ve </a:t>
            </a:r>
            <a:r>
              <a:rPr lang="tr-TR" sz="3600" b="1" dirty="0"/>
              <a:t>Dozları</a:t>
            </a:r>
            <a:endParaRPr lang="tr-TR" sz="3600" dirty="0"/>
          </a:p>
        </p:txBody>
      </p:sp>
      <p:sp>
        <p:nvSpPr>
          <p:cNvPr id="3" name="İçerik Yer Tutucusu 2"/>
          <p:cNvSpPr>
            <a:spLocks noGrp="1"/>
          </p:cNvSpPr>
          <p:nvPr>
            <p:ph idx="1"/>
          </p:nvPr>
        </p:nvSpPr>
        <p:spPr/>
        <p:txBody>
          <a:bodyPr>
            <a:normAutofit fontScale="92500" lnSpcReduction="20000"/>
          </a:bodyPr>
          <a:lstStyle/>
          <a:p>
            <a:endParaRPr lang="tr-TR" dirty="0"/>
          </a:p>
          <a:p>
            <a:r>
              <a:rPr lang="fr-FR" i="1" dirty="0" err="1">
                <a:solidFill>
                  <a:srgbClr val="00B050"/>
                </a:solidFill>
              </a:rPr>
              <a:t>Basillus</a:t>
            </a:r>
            <a:r>
              <a:rPr lang="fr-FR" i="1" dirty="0">
                <a:solidFill>
                  <a:srgbClr val="00B050"/>
                </a:solidFill>
              </a:rPr>
              <a:t> </a:t>
            </a:r>
            <a:r>
              <a:rPr lang="fr-FR" i="1" dirty="0" err="1">
                <a:solidFill>
                  <a:srgbClr val="00B050"/>
                </a:solidFill>
              </a:rPr>
              <a:t>suptilis</a:t>
            </a:r>
            <a:r>
              <a:rPr lang="fr-FR" i="1" dirty="0">
                <a:solidFill>
                  <a:srgbClr val="00B050"/>
                </a:solidFill>
              </a:rPr>
              <a:t> </a:t>
            </a:r>
            <a:r>
              <a:rPr lang="fr-FR" dirty="0"/>
              <a:t>% 1.34 QST 713 </a:t>
            </a:r>
            <a:r>
              <a:rPr lang="fr-FR" dirty="0" err="1"/>
              <a:t>ırkı</a:t>
            </a:r>
            <a:r>
              <a:rPr lang="fr-FR" dirty="0"/>
              <a:t> </a:t>
            </a:r>
            <a:r>
              <a:rPr lang="fr-FR" dirty="0" smtClean="0"/>
              <a:t>SC </a:t>
            </a:r>
            <a:r>
              <a:rPr lang="fr-FR" dirty="0"/>
              <a:t>	1400 ml </a:t>
            </a:r>
            <a:r>
              <a:rPr lang="tr-TR" dirty="0" smtClean="0"/>
              <a:t>(</a:t>
            </a:r>
            <a:r>
              <a:rPr lang="tr-TR" dirty="0"/>
              <a:t>Sera) 	- </a:t>
            </a:r>
            <a:endParaRPr lang="tr-TR" dirty="0" smtClean="0"/>
          </a:p>
          <a:p>
            <a:r>
              <a:rPr lang="tr-TR" i="1" dirty="0" err="1" smtClean="0">
                <a:solidFill>
                  <a:srgbClr val="00B050"/>
                </a:solidFill>
              </a:rPr>
              <a:t>Ampelomyces</a:t>
            </a:r>
            <a:r>
              <a:rPr lang="tr-TR" i="1" dirty="0" smtClean="0">
                <a:solidFill>
                  <a:srgbClr val="00B050"/>
                </a:solidFill>
              </a:rPr>
              <a:t> </a:t>
            </a:r>
            <a:r>
              <a:rPr lang="tr-TR" i="1" dirty="0" err="1" smtClean="0">
                <a:solidFill>
                  <a:srgbClr val="00B050"/>
                </a:solidFill>
              </a:rPr>
              <a:t>quisgalis</a:t>
            </a:r>
            <a:r>
              <a:rPr lang="tr-TR" i="1" dirty="0" smtClean="0">
                <a:solidFill>
                  <a:srgbClr val="00B050"/>
                </a:solidFill>
              </a:rPr>
              <a:t> </a:t>
            </a:r>
            <a:r>
              <a:rPr lang="tr-TR" dirty="0" smtClean="0"/>
              <a:t>M-10     WG          5 g</a:t>
            </a:r>
          </a:p>
          <a:p>
            <a:r>
              <a:rPr lang="tr-TR" i="1" dirty="0" err="1" smtClean="0">
                <a:solidFill>
                  <a:srgbClr val="00B050"/>
                </a:solidFill>
              </a:rPr>
              <a:t>Reynoutria</a:t>
            </a:r>
            <a:r>
              <a:rPr lang="tr-TR" dirty="0" smtClean="0"/>
              <a:t> </a:t>
            </a:r>
            <a:r>
              <a:rPr lang="tr-TR" dirty="0" err="1" smtClean="0"/>
              <a:t>spp</a:t>
            </a:r>
            <a:r>
              <a:rPr lang="tr-TR" dirty="0" smtClean="0"/>
              <a:t>. 224.6 g/L   SC           125 ml( Sera )               </a:t>
            </a:r>
            <a:r>
              <a:rPr lang="tr-TR" dirty="0"/>
              <a:t>	</a:t>
            </a:r>
          </a:p>
          <a:p>
            <a:r>
              <a:rPr lang="de-DE" dirty="0" err="1"/>
              <a:t>Kükürt</a:t>
            </a:r>
            <a:r>
              <a:rPr lang="de-DE" dirty="0"/>
              <a:t> 800 g/l 	SC 	400 ml </a:t>
            </a:r>
            <a:r>
              <a:rPr lang="tr-TR" dirty="0" smtClean="0"/>
              <a:t>(</a:t>
            </a:r>
            <a:r>
              <a:rPr lang="tr-TR" dirty="0"/>
              <a:t>Sera) 	7 	</a:t>
            </a:r>
          </a:p>
          <a:p>
            <a:r>
              <a:rPr lang="de-DE" dirty="0" err="1"/>
              <a:t>Kükürt</a:t>
            </a:r>
            <a:r>
              <a:rPr lang="de-DE" dirty="0"/>
              <a:t> 700 g/l 	SC 	200 ml </a:t>
            </a:r>
            <a:r>
              <a:rPr lang="tr-TR" dirty="0" smtClean="0"/>
              <a:t>(</a:t>
            </a:r>
            <a:r>
              <a:rPr lang="tr-TR" dirty="0"/>
              <a:t>Sera) 	7 	</a:t>
            </a:r>
          </a:p>
          <a:p>
            <a:r>
              <a:rPr lang="tr-TR" dirty="0"/>
              <a:t>Kükürt % 80 	WP 	400 g 	7 	</a:t>
            </a:r>
          </a:p>
          <a:p>
            <a:r>
              <a:rPr lang="fr-FR" dirty="0" err="1"/>
              <a:t>Penconazole</a:t>
            </a:r>
            <a:r>
              <a:rPr lang="fr-FR" dirty="0"/>
              <a:t> 100 g/l 	EC 	50 ml (Sera) 	7 	</a:t>
            </a:r>
          </a:p>
          <a:p>
            <a:r>
              <a:rPr lang="tr-TR" dirty="0" err="1"/>
              <a:t>Triadimenol+Folpet</a:t>
            </a:r>
            <a:r>
              <a:rPr lang="tr-TR" dirty="0"/>
              <a:t> %1.5+%70 	WP 	200 g 	7 </a:t>
            </a:r>
            <a:r>
              <a:rPr lang="tr-TR" dirty="0" smtClean="0"/>
              <a:t>	</a:t>
            </a:r>
          </a:p>
          <a:p>
            <a:r>
              <a:rPr lang="it-IT" dirty="0" smtClean="0">
                <a:solidFill>
                  <a:srgbClr val="FF0000"/>
                </a:solidFill>
              </a:rPr>
              <a:t>Diniconazole 50 g/l 	EC 	30 ml (Sera) 	3 </a:t>
            </a:r>
            <a:r>
              <a:rPr lang="tr-TR" dirty="0" smtClean="0">
                <a:solidFill>
                  <a:srgbClr val="FF0000"/>
                </a:solidFill>
              </a:rPr>
              <a:t> AB(- )</a:t>
            </a:r>
            <a:r>
              <a:rPr lang="it-IT" dirty="0"/>
              <a:t>	</a:t>
            </a:r>
          </a:p>
          <a:p>
            <a:r>
              <a:rPr lang="it-IT" dirty="0" smtClean="0"/>
              <a:t>Triadimenol </a:t>
            </a:r>
            <a:r>
              <a:rPr lang="it-IT" dirty="0"/>
              <a:t>50g/l 	EW 	100 ml(Sera) 	7 	</a:t>
            </a:r>
          </a:p>
          <a:p>
            <a:r>
              <a:rPr lang="tr-TR" dirty="0"/>
              <a:t>	</a:t>
            </a:r>
          </a:p>
          <a:p>
            <a:pPr marL="0" indent="0">
              <a:buNone/>
            </a:pPr>
            <a:endParaRPr lang="tr-TR" dirty="0"/>
          </a:p>
        </p:txBody>
      </p:sp>
    </p:spTree>
    <p:extLst>
      <p:ext uri="{BB962C8B-B14F-4D97-AF65-F5344CB8AC3E}">
        <p14:creationId xmlns:p14="http://schemas.microsoft.com/office/powerpoint/2010/main" val="66072461"/>
      </p:ext>
    </p:extLst>
  </p:cSld>
  <p:clrMapOvr>
    <a:masterClrMapping/>
  </p:clrMapOvr>
  <p:timing>
    <p:tnLst>
      <p:par>
        <p:cTn xmlns:p14="http://schemas.microsoft.com/office/powerpoint/2010/mai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080120"/>
          </a:xfrm>
        </p:spPr>
        <p:txBody>
          <a:bodyPr>
            <a:noAutofit/>
          </a:bodyPr>
          <a:lstStyle/>
          <a:p>
            <a:r>
              <a:rPr lang="tr-TR" sz="2400" b="1" dirty="0" smtClean="0">
                <a:solidFill>
                  <a:srgbClr val="292934"/>
                </a:solidFill>
              </a:rPr>
              <a:t>06. SEBZELERDE </a:t>
            </a:r>
            <a:r>
              <a:rPr lang="tr-TR" sz="2400" b="1" dirty="0">
                <a:solidFill>
                  <a:srgbClr val="292934"/>
                </a:solidFill>
              </a:rPr>
              <a:t>SEPTORİA LEKE HASTALIĞI </a:t>
            </a:r>
            <a:r>
              <a:rPr lang="tr-TR" sz="2400" b="1" dirty="0" smtClean="0">
                <a:solidFill>
                  <a:srgbClr val="292934"/>
                </a:solidFill>
              </a:rPr>
              <a:t/>
            </a:r>
            <a:br>
              <a:rPr lang="tr-TR" sz="2400" b="1" dirty="0" smtClean="0">
                <a:solidFill>
                  <a:srgbClr val="292934"/>
                </a:solidFill>
              </a:rPr>
            </a:br>
            <a:r>
              <a:rPr lang="tr-TR" sz="2400" b="1" dirty="0">
                <a:solidFill>
                  <a:srgbClr val="292934"/>
                </a:solidFill>
              </a:rPr>
              <a:t> </a:t>
            </a:r>
            <a:r>
              <a:rPr lang="tr-TR" sz="2400" b="1" dirty="0" smtClean="0">
                <a:solidFill>
                  <a:srgbClr val="292934"/>
                </a:solidFill>
              </a:rPr>
              <a:t>                    </a:t>
            </a:r>
            <a:r>
              <a:rPr lang="tr-TR" sz="2400" dirty="0" smtClean="0">
                <a:solidFill>
                  <a:srgbClr val="292934"/>
                </a:solidFill>
              </a:rPr>
              <a:t>(</a:t>
            </a:r>
            <a:r>
              <a:rPr lang="tr-TR" sz="2400" i="1" dirty="0" err="1">
                <a:solidFill>
                  <a:srgbClr val="292934"/>
                </a:solidFill>
              </a:rPr>
              <a:t>Septoria</a:t>
            </a:r>
            <a:r>
              <a:rPr lang="tr-TR" sz="2400" i="1" dirty="0">
                <a:solidFill>
                  <a:srgbClr val="292934"/>
                </a:solidFill>
              </a:rPr>
              <a:t> </a:t>
            </a:r>
            <a:r>
              <a:rPr lang="tr-TR" sz="2400" i="1" dirty="0" err="1">
                <a:solidFill>
                  <a:srgbClr val="292934"/>
                </a:solidFill>
              </a:rPr>
              <a:t>apiicola</a:t>
            </a:r>
            <a:r>
              <a:rPr lang="tr-TR" sz="2400" i="1" dirty="0">
                <a:solidFill>
                  <a:srgbClr val="292934"/>
                </a:solidFill>
              </a:rPr>
              <a:t>, </a:t>
            </a:r>
            <a:r>
              <a:rPr lang="tr-TR" sz="2400" i="1" dirty="0" err="1">
                <a:solidFill>
                  <a:srgbClr val="292934"/>
                </a:solidFill>
              </a:rPr>
              <a:t>Septoria</a:t>
            </a:r>
            <a:r>
              <a:rPr lang="tr-TR" sz="2400" i="1" dirty="0">
                <a:solidFill>
                  <a:srgbClr val="292934"/>
                </a:solidFill>
              </a:rPr>
              <a:t> </a:t>
            </a:r>
            <a:r>
              <a:rPr lang="tr-TR" sz="2400" i="1" dirty="0" err="1" smtClean="0">
                <a:solidFill>
                  <a:srgbClr val="292934"/>
                </a:solidFill>
              </a:rPr>
              <a:t>lycopersici</a:t>
            </a:r>
            <a:r>
              <a:rPr lang="tr-TR" sz="2400" dirty="0" smtClean="0">
                <a:solidFill>
                  <a:srgbClr val="292934"/>
                </a:solidFill>
              </a:rPr>
              <a:t>)</a:t>
            </a:r>
            <a:endParaRPr lang="tr-TR" sz="2400" dirty="0">
              <a:solidFill>
                <a:srgbClr val="292934"/>
              </a:solidFill>
            </a:endParaRPr>
          </a:p>
        </p:txBody>
      </p:sp>
      <p:sp>
        <p:nvSpPr>
          <p:cNvPr id="7" name="Başlık 1"/>
          <p:cNvSpPr txBox="1">
            <a:spLocks/>
          </p:cNvSpPr>
          <p:nvPr/>
        </p:nvSpPr>
        <p:spPr>
          <a:xfrm>
            <a:off x="457200" y="1245096"/>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8" name="İçerik Yer Tutucusu 2"/>
          <p:cNvSpPr>
            <a:spLocks noGrp="1"/>
          </p:cNvSpPr>
          <p:nvPr>
            <p:ph idx="1"/>
          </p:nvPr>
        </p:nvSpPr>
        <p:spPr>
          <a:xfrm>
            <a:off x="457200" y="1864568"/>
            <a:ext cx="8229600" cy="4876800"/>
          </a:xfrm>
        </p:spPr>
        <p:txBody>
          <a:bodyPr>
            <a:normAutofit fontScale="92500" lnSpcReduction="10000"/>
          </a:bodyPr>
          <a:lstStyle/>
          <a:p>
            <a:pPr marL="0" indent="0">
              <a:buNone/>
            </a:pPr>
            <a:r>
              <a:rPr lang="tr-TR" dirty="0" smtClean="0"/>
              <a:t>• </a:t>
            </a:r>
            <a:r>
              <a:rPr lang="tr-TR" dirty="0"/>
              <a:t>Hastalık yapraklarda ve yaprak saplarında çok küçük, yuvarlak, kesin hudutlarla ayrılmış kahverengi lekeler halinde ve bitkinini önce yaşlı yapraklarında görülür </a:t>
            </a:r>
          </a:p>
          <a:p>
            <a:pPr marL="0" indent="0">
              <a:buNone/>
            </a:pPr>
            <a:r>
              <a:rPr lang="tr-TR" dirty="0"/>
              <a:t>• Bu lekeler 3mm çapına kadar büyür ve merkezlerinin rengi açık kahverengi olur </a:t>
            </a:r>
          </a:p>
          <a:p>
            <a:pPr marL="0" indent="0">
              <a:buNone/>
            </a:pPr>
            <a:r>
              <a:rPr lang="tr-TR" dirty="0"/>
              <a:t>• Üzerinde siyah veya koyu kahverenginde küçük yapılar vardır </a:t>
            </a:r>
          </a:p>
          <a:p>
            <a:pPr marL="0" indent="0">
              <a:buNone/>
            </a:pPr>
            <a:r>
              <a:rPr lang="tr-TR" dirty="0"/>
              <a:t>• Zamanla lekeler büyür ve yaprağı kaplayacak kadar çok sayıda olur </a:t>
            </a:r>
          </a:p>
          <a:p>
            <a:pPr marL="0" indent="0">
              <a:buNone/>
            </a:pPr>
            <a:r>
              <a:rPr lang="tr-TR" dirty="0"/>
              <a:t>• Hastalık şiddetli olduğu zaman meyvelerde ve yumrularda küçülmeler ve kalite bozuklukları meydana getirir </a:t>
            </a:r>
          </a:p>
          <a:p>
            <a:pPr marL="0" indent="0">
              <a:buNone/>
            </a:pPr>
            <a:r>
              <a:rPr lang="tr-TR" dirty="0"/>
              <a:t>• Hastalığın şiddeti yağışlı ve rutubetli yıllarda daha da artar </a:t>
            </a:r>
          </a:p>
          <a:p>
            <a:pPr marL="0" indent="0">
              <a:buNone/>
            </a:pPr>
            <a:endParaRPr lang="tr-TR" b="1" dirty="0" smtClean="0"/>
          </a:p>
          <a:p>
            <a:pPr marL="0" indent="0">
              <a:buNone/>
            </a:pPr>
            <a:r>
              <a:rPr lang="tr-TR" b="1" dirty="0" smtClean="0"/>
              <a:t>Hastalığın </a:t>
            </a:r>
            <a:r>
              <a:rPr lang="tr-TR" b="1" dirty="0"/>
              <a:t>Görüldüğü Bitkiler </a:t>
            </a:r>
            <a:endParaRPr lang="tr-TR" dirty="0"/>
          </a:p>
          <a:p>
            <a:pPr marL="0" indent="0">
              <a:buNone/>
            </a:pPr>
            <a:r>
              <a:rPr lang="tr-TR" dirty="0"/>
              <a:t>• Domates, marul, maydanoz, soğan, kereviz, kabak </a:t>
            </a:r>
          </a:p>
        </p:txBody>
      </p:sp>
    </p:spTree>
    <p:extLst>
      <p:ext uri="{BB962C8B-B14F-4D97-AF65-F5344CB8AC3E}">
        <p14:creationId xmlns:p14="http://schemas.microsoft.com/office/powerpoint/2010/main" val="1927159240"/>
      </p:ext>
    </p:extLst>
  </p:cSld>
  <p:clrMapOvr>
    <a:masterClrMapping/>
  </p:clrMapOvr>
  <p:timing>
    <p:tnLst>
      <p:par>
        <p:cTn xmlns:p14="http://schemas.microsoft.com/office/powerpoint/2010/mai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Kültürel </a:t>
            </a:r>
            <a:r>
              <a:rPr lang="tr-TR" b="1" dirty="0"/>
              <a:t>Önlemler </a:t>
            </a:r>
            <a:endParaRPr lang="tr-TR" dirty="0"/>
          </a:p>
          <a:p>
            <a:pPr marL="0" indent="0">
              <a:buNone/>
            </a:pPr>
            <a:r>
              <a:rPr lang="tr-TR" dirty="0"/>
              <a:t>• Temiz tohum kullanılması </a:t>
            </a:r>
          </a:p>
          <a:p>
            <a:pPr marL="0" indent="0">
              <a:buNone/>
            </a:pPr>
            <a:r>
              <a:rPr lang="tr-TR" dirty="0"/>
              <a:t>• Ekim nöbeti yapılması </a:t>
            </a:r>
          </a:p>
          <a:p>
            <a:pPr marL="0" indent="0">
              <a:buNone/>
            </a:pPr>
            <a:r>
              <a:rPr lang="tr-TR" dirty="0"/>
              <a:t>• Hastalıklı bitkiler ve hasat artıklarının toplanıp yok </a:t>
            </a:r>
            <a:endParaRPr lang="tr-TR" dirty="0" smtClean="0"/>
          </a:p>
          <a:p>
            <a:pPr marL="0" indent="0">
              <a:buNone/>
            </a:pPr>
            <a:r>
              <a:rPr lang="tr-TR" dirty="0"/>
              <a:t> </a:t>
            </a:r>
            <a:r>
              <a:rPr lang="tr-TR" dirty="0" smtClean="0"/>
              <a:t> edilmesi gerekmektedir</a:t>
            </a:r>
          </a:p>
          <a:p>
            <a:pPr marL="0" indent="0">
              <a:buNone/>
            </a:pPr>
            <a:endParaRPr lang="tr-TR" b="1" dirty="0" smtClean="0">
              <a:solidFill>
                <a:srgbClr val="FF0000"/>
              </a:solidFill>
            </a:endParaRPr>
          </a:p>
          <a:p>
            <a:pPr marL="0" indent="0">
              <a:buNone/>
            </a:pPr>
            <a:r>
              <a:rPr lang="tr-TR" b="1" dirty="0" smtClean="0">
                <a:solidFill>
                  <a:srgbClr val="FF0000"/>
                </a:solidFill>
              </a:rPr>
              <a:t>Kimyasal </a:t>
            </a:r>
            <a:r>
              <a:rPr lang="tr-TR" b="1" dirty="0">
                <a:solidFill>
                  <a:srgbClr val="FF0000"/>
                </a:solidFill>
              </a:rPr>
              <a:t>Önlemler </a:t>
            </a:r>
            <a:endParaRPr lang="tr-TR" dirty="0">
              <a:solidFill>
                <a:srgbClr val="FF0000"/>
              </a:solidFill>
            </a:endParaRPr>
          </a:p>
          <a:p>
            <a:pPr marL="0" indent="0">
              <a:buNone/>
            </a:pPr>
            <a:r>
              <a:rPr lang="tr-TR" dirty="0"/>
              <a:t>Hastalık görüldüğünde mücadeleye başlanır. </a:t>
            </a:r>
          </a:p>
          <a:p>
            <a:pPr marL="0" indent="0">
              <a:buNone/>
            </a:pPr>
            <a:endParaRPr lang="tr-TR" b="1" dirty="0" smtClean="0"/>
          </a:p>
          <a:p>
            <a:pPr marL="0" indent="0">
              <a:buNone/>
            </a:pPr>
            <a:r>
              <a:rPr lang="tr-TR" b="1" dirty="0" smtClean="0"/>
              <a:t>Kimyasal </a:t>
            </a:r>
            <a:r>
              <a:rPr lang="tr-TR" b="1" dirty="0"/>
              <a:t>Mücadelede Kullanılacak İlaçlar ve Dozları </a:t>
            </a:r>
            <a:endParaRPr lang="tr-TR" dirty="0"/>
          </a:p>
          <a:p>
            <a:pPr marL="0" indent="0">
              <a:buNone/>
            </a:pPr>
            <a:r>
              <a:rPr lang="tr-TR" dirty="0" err="1" smtClean="0">
                <a:solidFill>
                  <a:srgbClr val="FF0000"/>
                </a:solidFill>
              </a:rPr>
              <a:t>Ziram</a:t>
            </a:r>
            <a:r>
              <a:rPr lang="tr-TR" dirty="0" smtClean="0"/>
              <a:t> </a:t>
            </a:r>
            <a:r>
              <a:rPr lang="tr-TR" dirty="0"/>
              <a:t>%80 	WP 	400g 	14	</a:t>
            </a:r>
          </a:p>
          <a:p>
            <a:pPr marL="0" indent="0">
              <a:buNone/>
            </a:pPr>
            <a:endParaRPr lang="tr-TR" dirty="0"/>
          </a:p>
        </p:txBody>
      </p:sp>
    </p:spTree>
    <p:extLst>
      <p:ext uri="{BB962C8B-B14F-4D97-AF65-F5344CB8AC3E}">
        <p14:creationId xmlns:p14="http://schemas.microsoft.com/office/powerpoint/2010/main" val="381985050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864096"/>
          </a:xfrm>
        </p:spPr>
        <p:txBody>
          <a:bodyPr>
            <a:normAutofit fontScale="90000"/>
          </a:bodyPr>
          <a:lstStyle/>
          <a:p>
            <a:r>
              <a:rPr lang="tr-TR" sz="3100" dirty="0" smtClean="0"/>
              <a:t>07. </a:t>
            </a:r>
            <a:r>
              <a:rPr lang="tr-TR" sz="3100" b="1" dirty="0" smtClean="0"/>
              <a:t>KÖK </a:t>
            </a:r>
            <a:r>
              <a:rPr lang="tr-TR" sz="3100" b="1" dirty="0"/>
              <a:t>BOĞAZI YANIKLIĞI HASTALIĞI </a:t>
            </a:r>
            <a:r>
              <a:rPr lang="tr-TR" sz="3100" dirty="0"/>
              <a:t/>
            </a:r>
            <a:br>
              <a:rPr lang="tr-TR" sz="3100" dirty="0"/>
            </a:br>
            <a:r>
              <a:rPr lang="tr-TR" sz="3100" i="1" dirty="0"/>
              <a:t>(</a:t>
            </a:r>
            <a:r>
              <a:rPr lang="tr-TR" sz="3100" i="1" dirty="0" err="1"/>
              <a:t>Phytophthora</a:t>
            </a:r>
            <a:r>
              <a:rPr lang="tr-TR" sz="3100" i="1" dirty="0"/>
              <a:t> </a:t>
            </a:r>
            <a:r>
              <a:rPr lang="tr-TR" sz="3100" i="1" dirty="0" err="1"/>
              <a:t>capsici</a:t>
            </a:r>
            <a:r>
              <a:rPr lang="tr-TR" sz="3100" i="1" dirty="0"/>
              <a:t>) </a:t>
            </a:r>
            <a:endParaRPr lang="tr-TR" sz="3100" dirty="0"/>
          </a:p>
        </p:txBody>
      </p:sp>
      <p:sp>
        <p:nvSpPr>
          <p:cNvPr id="5" name="Başlık 1"/>
          <p:cNvSpPr txBox="1">
            <a:spLocks/>
          </p:cNvSpPr>
          <p:nvPr/>
        </p:nvSpPr>
        <p:spPr>
          <a:xfrm>
            <a:off x="457200" y="1533128"/>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a:t>
            </a:r>
            <a:endParaRPr lang="tr-TR" sz="2800" dirty="0">
              <a:solidFill>
                <a:srgbClr val="292934"/>
              </a:solidFill>
            </a:endParaRPr>
          </a:p>
        </p:txBody>
      </p:sp>
      <p:sp>
        <p:nvSpPr>
          <p:cNvPr id="6" name="İçerik Yer Tutucusu 2"/>
          <p:cNvSpPr>
            <a:spLocks noGrp="1"/>
          </p:cNvSpPr>
          <p:nvPr>
            <p:ph idx="1"/>
          </p:nvPr>
        </p:nvSpPr>
        <p:spPr>
          <a:xfrm>
            <a:off x="457200" y="2008584"/>
            <a:ext cx="8229600" cy="4876800"/>
          </a:xfrm>
        </p:spPr>
        <p:txBody>
          <a:bodyPr>
            <a:normAutofit fontScale="92500" lnSpcReduction="20000"/>
          </a:bodyPr>
          <a:lstStyle/>
          <a:p>
            <a:pPr marL="0" indent="0">
              <a:buNone/>
            </a:pPr>
            <a:r>
              <a:rPr lang="tr-TR" dirty="0" smtClean="0"/>
              <a:t>• </a:t>
            </a:r>
            <a:r>
              <a:rPr lang="tr-TR" dirty="0"/>
              <a:t>Hastalık bitkinin değişik dönemlerinde ve organlarında görülebilir. </a:t>
            </a:r>
          </a:p>
          <a:p>
            <a:pPr marL="0" indent="0">
              <a:buNone/>
            </a:pPr>
            <a:r>
              <a:rPr lang="tr-TR" dirty="0"/>
              <a:t>• Erken dönemde enfeksiyon olduğunda </a:t>
            </a:r>
            <a:r>
              <a:rPr lang="tr-TR" dirty="0">
                <a:solidFill>
                  <a:srgbClr val="FF0000"/>
                </a:solidFill>
              </a:rPr>
              <a:t>fideliklerde çökerten </a:t>
            </a:r>
            <a:r>
              <a:rPr lang="tr-TR" dirty="0"/>
              <a:t>olarak etkili olur. </a:t>
            </a:r>
          </a:p>
          <a:p>
            <a:pPr marL="0" indent="0">
              <a:buNone/>
            </a:pPr>
            <a:r>
              <a:rPr lang="tr-TR" dirty="0"/>
              <a:t>• Daha ileri dönemlerde bitkilerin </a:t>
            </a:r>
            <a:r>
              <a:rPr lang="tr-TR" dirty="0">
                <a:solidFill>
                  <a:srgbClr val="FF0000"/>
                </a:solidFill>
              </a:rPr>
              <a:t>kök boğazında önceleri koyu yeşil zamanla kahverengi siyaha dönüşen bir renk değişimi </a:t>
            </a:r>
            <a:r>
              <a:rPr lang="tr-TR" dirty="0"/>
              <a:t>meydana gelir. </a:t>
            </a:r>
          </a:p>
          <a:p>
            <a:pPr marL="0" indent="0">
              <a:buNone/>
            </a:pPr>
            <a:r>
              <a:rPr lang="tr-TR" dirty="0"/>
              <a:t>• Bu renk değişimi </a:t>
            </a:r>
            <a:r>
              <a:rPr lang="tr-TR" dirty="0">
                <a:solidFill>
                  <a:srgbClr val="FF0000"/>
                </a:solidFill>
              </a:rPr>
              <a:t>kök boğazını kuşak gibi sarar, </a:t>
            </a:r>
            <a:r>
              <a:rPr lang="tr-TR" dirty="0"/>
              <a:t>enfeksiyon kök bölgesine ulaşır, kök kabuğu kahverengi bir renk alır ve çürür. </a:t>
            </a:r>
          </a:p>
          <a:p>
            <a:pPr marL="0" indent="0">
              <a:buNone/>
            </a:pPr>
            <a:r>
              <a:rPr lang="tr-TR" dirty="0"/>
              <a:t>• Bu şekilde enfeksiyona uğramış olan bitkiler solamaya başlar, normal sulama ve bakım işlemleri yapılsa da bitki kendini toparlayamaz. </a:t>
            </a:r>
          </a:p>
          <a:p>
            <a:pPr marL="0" indent="0">
              <a:buNone/>
            </a:pPr>
            <a:r>
              <a:rPr lang="tr-TR" b="1" dirty="0"/>
              <a:t>Hastalığın Görüldüğü Bitkiler </a:t>
            </a:r>
            <a:endParaRPr lang="tr-TR" dirty="0"/>
          </a:p>
          <a:p>
            <a:pPr marL="0" indent="0">
              <a:buNone/>
            </a:pPr>
            <a:r>
              <a:rPr lang="tr-TR" dirty="0"/>
              <a:t>• Domates, kavun, karpuz, kabak, lahana, soya fasulyesi, pirinç, bezelye, marul, havuç, hıyar gibi kültür bitkileri ile Horozibiği, köpek üzümü gibi </a:t>
            </a:r>
            <a:r>
              <a:rPr lang="tr-TR" dirty="0" err="1"/>
              <a:t>yabancıotlar</a:t>
            </a:r>
            <a:r>
              <a:rPr lang="tr-TR" dirty="0"/>
              <a:t> hastalığın konukçularıdır. </a:t>
            </a:r>
          </a:p>
        </p:txBody>
      </p:sp>
    </p:spTree>
    <p:extLst>
      <p:ext uri="{BB962C8B-B14F-4D97-AF65-F5344CB8AC3E}">
        <p14:creationId xmlns:p14="http://schemas.microsoft.com/office/powerpoint/2010/main" val="246227898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a:p>
          <a:p>
            <a:pPr marL="0" indent="0">
              <a:buNone/>
            </a:pPr>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pPr marL="0" indent="0">
              <a:buNone/>
            </a:pPr>
            <a:r>
              <a:rPr lang="tr-TR" dirty="0"/>
              <a:t>• Fide yetiştiriciliği yapılırken genel bir kontrol prensibi olarak </a:t>
            </a:r>
            <a:r>
              <a:rPr lang="tr-TR" dirty="0">
                <a:solidFill>
                  <a:srgbClr val="FF0000"/>
                </a:solidFill>
              </a:rPr>
              <a:t>tohumlar hastalıksız,</a:t>
            </a:r>
            <a:r>
              <a:rPr lang="tr-TR" dirty="0"/>
              <a:t> sağlıklı bitkilerden sağlanmalıdır. </a:t>
            </a:r>
          </a:p>
          <a:p>
            <a:pPr marL="0" indent="0">
              <a:buNone/>
            </a:pPr>
            <a:r>
              <a:rPr lang="tr-TR" dirty="0"/>
              <a:t>• Fidelikler hastalıksız, temiz yerlerde kurulmalıdır. </a:t>
            </a:r>
            <a:r>
              <a:rPr lang="tr-TR" dirty="0">
                <a:solidFill>
                  <a:srgbClr val="FF0000"/>
                </a:solidFill>
              </a:rPr>
              <a:t>Fideler aşırı sulanmamalı, </a:t>
            </a:r>
            <a:r>
              <a:rPr lang="tr-TR" dirty="0"/>
              <a:t>sık sık havalandırılmalıdır. </a:t>
            </a:r>
          </a:p>
          <a:p>
            <a:pPr marL="0" indent="0">
              <a:buNone/>
            </a:pPr>
            <a:r>
              <a:rPr lang="tr-TR" dirty="0"/>
              <a:t>• </a:t>
            </a:r>
            <a:r>
              <a:rPr lang="tr-TR" dirty="0">
                <a:solidFill>
                  <a:srgbClr val="FF0000"/>
                </a:solidFill>
              </a:rPr>
              <a:t>Dikim karık usulü </a:t>
            </a:r>
            <a:r>
              <a:rPr lang="tr-TR" dirty="0"/>
              <a:t>yapılmalıdır. </a:t>
            </a:r>
            <a:r>
              <a:rPr lang="tr-TR" dirty="0">
                <a:solidFill>
                  <a:srgbClr val="FF0000"/>
                </a:solidFill>
              </a:rPr>
              <a:t>Fideler karık sırtına </a:t>
            </a:r>
            <a:r>
              <a:rPr lang="tr-TR" dirty="0"/>
              <a:t>dikilmelidir. Mümkün olduğunca her karık ayrı ayrı sulanmalıdır. </a:t>
            </a:r>
          </a:p>
          <a:p>
            <a:pPr marL="0" indent="0">
              <a:buNone/>
            </a:pPr>
            <a:r>
              <a:rPr lang="tr-TR" dirty="0"/>
              <a:t>• Bitkilere dengesiz gübreleme yapmamalı, özellikle aşırı azotlu gübre verilmemelidir. </a:t>
            </a:r>
          </a:p>
          <a:p>
            <a:pPr marL="0" indent="0">
              <a:buNone/>
            </a:pPr>
            <a:r>
              <a:rPr lang="tr-TR" dirty="0"/>
              <a:t>• Hastalıklı bitkiler sökülüp imha edilmeli, hasat sonrasında da ayni işlem tekrarlanmalıdır. </a:t>
            </a:r>
          </a:p>
          <a:p>
            <a:pPr marL="0" indent="0">
              <a:buNone/>
            </a:pPr>
            <a:r>
              <a:rPr lang="tr-TR" b="1" dirty="0">
                <a:solidFill>
                  <a:srgbClr val="FF0000"/>
                </a:solidFill>
              </a:rPr>
              <a:t>Kimyasal Mücadele </a:t>
            </a:r>
            <a:endParaRPr lang="tr-TR" dirty="0">
              <a:solidFill>
                <a:srgbClr val="FF0000"/>
              </a:solidFill>
            </a:endParaRPr>
          </a:p>
          <a:p>
            <a:pPr marL="0" indent="0">
              <a:buNone/>
            </a:pPr>
            <a:r>
              <a:rPr lang="tr-TR" dirty="0"/>
              <a:t>• İlaçlı mücadelesi </a:t>
            </a:r>
            <a:r>
              <a:rPr lang="tr-TR" dirty="0">
                <a:solidFill>
                  <a:srgbClr val="FF0000"/>
                </a:solidFill>
              </a:rPr>
              <a:t>yoktur.</a:t>
            </a:r>
          </a:p>
        </p:txBody>
      </p:sp>
    </p:spTree>
    <p:extLst>
      <p:ext uri="{BB962C8B-B14F-4D97-AF65-F5344CB8AC3E}">
        <p14:creationId xmlns:p14="http://schemas.microsoft.com/office/powerpoint/2010/main" val="279805698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3500" y="836712"/>
            <a:ext cx="8163843" cy="864737"/>
          </a:xfrm>
        </p:spPr>
        <p:txBody>
          <a:bodyPr>
            <a:normAutofit fontScale="90000"/>
          </a:bodyPr>
          <a:lstStyle/>
          <a:p>
            <a:r>
              <a:rPr lang="tr-TR" b="1" dirty="0" smtClean="0"/>
              <a:t>08. SEBZELERDE </a:t>
            </a:r>
            <a:r>
              <a:rPr lang="tr-TR" b="1" dirty="0"/>
              <a:t>BEYAZ </a:t>
            </a:r>
            <a:r>
              <a:rPr lang="tr-TR" b="1" dirty="0" smtClean="0"/>
              <a:t>ÇÜRÜKLÜK</a:t>
            </a:r>
            <a:br>
              <a:rPr lang="tr-TR" b="1" dirty="0" smtClean="0"/>
            </a:br>
            <a:r>
              <a:rPr lang="tr-TR" b="1" dirty="0"/>
              <a:t> </a:t>
            </a:r>
            <a:r>
              <a:rPr lang="tr-TR" b="1" dirty="0" smtClean="0"/>
              <a:t>                         </a:t>
            </a:r>
            <a:r>
              <a:rPr lang="tr-TR" i="1" dirty="0" smtClean="0"/>
              <a:t>(</a:t>
            </a:r>
            <a:r>
              <a:rPr lang="tr-TR" i="1" dirty="0" err="1"/>
              <a:t>Sclerotinia</a:t>
            </a:r>
            <a:r>
              <a:rPr lang="tr-TR" i="1" dirty="0"/>
              <a:t> </a:t>
            </a:r>
            <a:r>
              <a:rPr lang="tr-TR" i="1" dirty="0" err="1" smtClean="0"/>
              <a:t>sclerotiorum</a:t>
            </a:r>
            <a:r>
              <a:rPr lang="tr-TR" i="1" dirty="0" smtClean="0"/>
              <a:t>)</a:t>
            </a:r>
            <a:r>
              <a:rPr lang="tr-TR" dirty="0"/>
              <a:t/>
            </a:r>
            <a:br>
              <a:rPr lang="tr-TR" dirty="0"/>
            </a:br>
            <a:endParaRPr lang="tr-TR" dirty="0"/>
          </a:p>
        </p:txBody>
      </p:sp>
      <p:sp>
        <p:nvSpPr>
          <p:cNvPr id="6" name="Başlık 1"/>
          <p:cNvSpPr txBox="1">
            <a:spLocks/>
          </p:cNvSpPr>
          <p:nvPr/>
        </p:nvSpPr>
        <p:spPr>
          <a:xfrm>
            <a:off x="457200" y="1533128"/>
            <a:ext cx="8229600" cy="4712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smtClean="0">
                <a:solidFill>
                  <a:srgbClr val="292934"/>
                </a:solidFill>
              </a:rPr>
              <a:t/>
            </a:r>
            <a:br>
              <a:rPr lang="tr-TR" sz="2800" smtClean="0">
                <a:solidFill>
                  <a:srgbClr val="292934"/>
                </a:solidFill>
              </a:rPr>
            </a:br>
            <a:r>
              <a:rPr lang="tr-TR" sz="2800" b="1" smtClean="0">
                <a:solidFill>
                  <a:srgbClr val="292934"/>
                </a:solidFill>
              </a:rPr>
              <a:t>Hastalık Belirtisi </a:t>
            </a:r>
            <a:r>
              <a:rPr lang="tr-TR" sz="2800" smtClean="0">
                <a:solidFill>
                  <a:srgbClr val="292934"/>
                </a:solidFill>
              </a:rPr>
              <a:t/>
            </a:r>
            <a:br>
              <a:rPr lang="tr-TR" sz="2800" smtClean="0">
                <a:solidFill>
                  <a:srgbClr val="292934"/>
                </a:solidFill>
              </a:rPr>
            </a:br>
            <a:endParaRPr lang="tr-TR" sz="2800" dirty="0">
              <a:solidFill>
                <a:srgbClr val="292934"/>
              </a:solidFill>
            </a:endParaRPr>
          </a:p>
        </p:txBody>
      </p:sp>
      <p:sp>
        <p:nvSpPr>
          <p:cNvPr id="7" name="İçerik Yer Tutucusu 2"/>
          <p:cNvSpPr>
            <a:spLocks noGrp="1"/>
          </p:cNvSpPr>
          <p:nvPr>
            <p:ph idx="1"/>
          </p:nvPr>
        </p:nvSpPr>
        <p:spPr>
          <a:xfrm>
            <a:off x="457200" y="2080592"/>
            <a:ext cx="8229600" cy="4876800"/>
          </a:xfrm>
        </p:spPr>
        <p:txBody>
          <a:bodyPr>
            <a:normAutofit fontScale="85000" lnSpcReduction="20000"/>
          </a:bodyPr>
          <a:lstStyle/>
          <a:p>
            <a:pPr marL="0" indent="0">
              <a:buNone/>
            </a:pPr>
            <a:r>
              <a:rPr lang="tr-TR" dirty="0" smtClean="0"/>
              <a:t>• </a:t>
            </a:r>
            <a:r>
              <a:rPr lang="tr-TR" dirty="0"/>
              <a:t>Hastalık bitkilerin </a:t>
            </a:r>
            <a:r>
              <a:rPr lang="tr-TR" dirty="0">
                <a:solidFill>
                  <a:srgbClr val="FF0000"/>
                </a:solidFill>
              </a:rPr>
              <a:t>fide devresinde kök çürüklüğüne </a:t>
            </a:r>
            <a:r>
              <a:rPr lang="tr-TR" dirty="0"/>
              <a:t>neden olur. </a:t>
            </a:r>
          </a:p>
          <a:p>
            <a:pPr marL="0" indent="0">
              <a:buNone/>
            </a:pPr>
            <a:r>
              <a:rPr lang="tr-TR" dirty="0"/>
              <a:t>• Daha ileri devredeki bitkilerde kök, gövde, yaprak ve meyvelerde çürümelere neden olur. </a:t>
            </a:r>
          </a:p>
          <a:p>
            <a:pPr marL="0" indent="0">
              <a:buNone/>
            </a:pPr>
            <a:r>
              <a:rPr lang="tr-TR" dirty="0"/>
              <a:t>• Gelişmiş bitkilerde belirtiler önce kök boğazı ve toprağa yakın olan alt yapraklarda ortaya çıkar. </a:t>
            </a:r>
          </a:p>
          <a:p>
            <a:pPr marL="0" indent="0">
              <a:buNone/>
            </a:pPr>
            <a:r>
              <a:rPr lang="tr-TR" dirty="0"/>
              <a:t>• Hastalığın ilerlemesi ile kök boğazında veya gövde kısmında bol miktarda ve </a:t>
            </a:r>
            <a:r>
              <a:rPr lang="tr-TR" dirty="0">
                <a:solidFill>
                  <a:srgbClr val="FF0000"/>
                </a:solidFill>
              </a:rPr>
              <a:t>pamuk beyazlığında bir misel tabakası oluşur</a:t>
            </a:r>
            <a:r>
              <a:rPr lang="tr-TR" dirty="0"/>
              <a:t>. </a:t>
            </a:r>
          </a:p>
          <a:p>
            <a:pPr marL="0" indent="0">
              <a:buNone/>
            </a:pPr>
            <a:r>
              <a:rPr lang="tr-TR" dirty="0"/>
              <a:t>• Zamanla yumaklar şeklinde toplanan misel tabakaları önceleri kirli beyaz renkte ve yapışkan bir halde iken daha sonra havanın etkisi ile koyu kahverengiden siyaha kadar değişen renkler alarak sert bir yapıya dönüşürler </a:t>
            </a:r>
          </a:p>
          <a:p>
            <a:pPr marL="0" indent="0">
              <a:buNone/>
            </a:pPr>
            <a:r>
              <a:rPr lang="tr-TR" dirty="0"/>
              <a:t>• </a:t>
            </a:r>
            <a:r>
              <a:rPr lang="tr-TR" dirty="0">
                <a:solidFill>
                  <a:srgbClr val="FF0000"/>
                </a:solidFill>
              </a:rPr>
              <a:t>Bu yapılar önce beyaz, sonra pembe, daha sonra da sert ve siyahtır. </a:t>
            </a:r>
          </a:p>
          <a:p>
            <a:pPr marL="0" indent="0">
              <a:buNone/>
            </a:pPr>
            <a:r>
              <a:rPr lang="tr-TR" dirty="0"/>
              <a:t>• Bazı bitkilerde yaprak diplerinde (marul), bazılarında ise gövdenin öz kısmında (lahana, havuç, domates, ayçiçeği) bulunurlar. </a:t>
            </a:r>
          </a:p>
          <a:p>
            <a:pPr marL="0" indent="0">
              <a:buNone/>
            </a:pPr>
            <a:r>
              <a:rPr lang="tr-TR" dirty="0"/>
              <a:t>• Bu yapılar bulaşmış oldukları toprakta uzun yıllar kalabilir ve yıldan yıla bitkileri hastalandırmayı sürdürürler. </a:t>
            </a:r>
          </a:p>
        </p:txBody>
      </p:sp>
    </p:spTree>
    <p:extLst>
      <p:ext uri="{BB962C8B-B14F-4D97-AF65-F5344CB8AC3E}">
        <p14:creationId xmlns:p14="http://schemas.microsoft.com/office/powerpoint/2010/main" val="3155951100"/>
      </p:ext>
    </p:extLst>
  </p:cSld>
  <p:clrMapOvr>
    <a:masterClrMapping/>
  </p:clrMapOvr>
  <p:timing>
    <p:tnLst>
      <p:par>
        <p:cTn xmlns:p14="http://schemas.microsoft.com/office/powerpoint/2010/mai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Hastalığın Görüldüğü Bitkiler </a:t>
            </a:r>
            <a:endParaRPr lang="tr-TR" dirty="0"/>
          </a:p>
        </p:txBody>
      </p:sp>
      <p:sp>
        <p:nvSpPr>
          <p:cNvPr id="3" name="İçerik Yer Tutucusu 2"/>
          <p:cNvSpPr>
            <a:spLocks noGrp="1"/>
          </p:cNvSpPr>
          <p:nvPr>
            <p:ph idx="1"/>
          </p:nvPr>
        </p:nvSpPr>
        <p:spPr>
          <a:xfrm>
            <a:off x="395536" y="1628800"/>
            <a:ext cx="8229600" cy="4876800"/>
          </a:xfrm>
        </p:spPr>
        <p:txBody>
          <a:bodyPr/>
          <a:lstStyle/>
          <a:p>
            <a:pPr marL="0" indent="0">
              <a:buNone/>
            </a:pPr>
            <a:r>
              <a:rPr lang="tr-TR" dirty="0" smtClean="0"/>
              <a:t>• </a:t>
            </a:r>
            <a:r>
              <a:rPr lang="tr-TR" dirty="0"/>
              <a:t>Bu etmen sebzelerin çoğunda hastalık oluşturabilir. Başlıca konukçuları lahana, karnabahar, hıyar, havuç, salata, marul, kavun, karpuz, biber, patlıcan, domates, fasulye, kereviz sayılabilir.. </a:t>
            </a:r>
          </a:p>
          <a:p>
            <a:endParaRPr lang="tr-TR" dirty="0"/>
          </a:p>
        </p:txBody>
      </p:sp>
    </p:spTree>
    <p:extLst>
      <p:ext uri="{BB962C8B-B14F-4D97-AF65-F5344CB8AC3E}">
        <p14:creationId xmlns:p14="http://schemas.microsoft.com/office/powerpoint/2010/main" val="420509939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b="1" dirty="0" smtClean="0"/>
              <a:t>Mücadele </a:t>
            </a:r>
            <a:r>
              <a:rPr lang="tr-TR" b="1" dirty="0"/>
              <a:t>Yöntemleri </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pPr marL="0" indent="0">
              <a:buNone/>
            </a:pPr>
            <a:r>
              <a:rPr lang="tr-TR" dirty="0"/>
              <a:t>• </a:t>
            </a:r>
            <a:r>
              <a:rPr lang="tr-TR" dirty="0">
                <a:solidFill>
                  <a:srgbClr val="0070C0"/>
                </a:solidFill>
              </a:rPr>
              <a:t>Hastalık su tutan, çok rutubetli yerlerde geliştiği için </a:t>
            </a:r>
            <a:r>
              <a:rPr lang="tr-TR" dirty="0"/>
              <a:t>böyle yerlerde drenaj ile toprak suyunun fazlalığını akıtmak gerekir.</a:t>
            </a:r>
          </a:p>
          <a:p>
            <a:pPr marL="0" indent="0">
              <a:buNone/>
            </a:pPr>
            <a:r>
              <a:rPr lang="tr-TR" dirty="0" smtClean="0"/>
              <a:t>• </a:t>
            </a:r>
            <a:r>
              <a:rPr lang="tr-TR" dirty="0">
                <a:solidFill>
                  <a:srgbClr val="0070C0"/>
                </a:solidFill>
              </a:rPr>
              <a:t>Temiz tohumluk </a:t>
            </a:r>
            <a:r>
              <a:rPr lang="tr-TR" dirty="0"/>
              <a:t>kullanılmalıdır. </a:t>
            </a:r>
          </a:p>
          <a:p>
            <a:pPr marL="0" indent="0">
              <a:buNone/>
            </a:pPr>
            <a:r>
              <a:rPr lang="tr-TR" dirty="0"/>
              <a:t>• Bulaşık alanlarda </a:t>
            </a:r>
            <a:r>
              <a:rPr lang="tr-TR" dirty="0">
                <a:solidFill>
                  <a:srgbClr val="0070C0"/>
                </a:solidFill>
              </a:rPr>
              <a:t>uzun yıllar münavebe </a:t>
            </a:r>
            <a:r>
              <a:rPr lang="tr-TR" dirty="0"/>
              <a:t>uygulanmalıdır. </a:t>
            </a:r>
          </a:p>
          <a:p>
            <a:pPr marL="0" indent="0">
              <a:buNone/>
            </a:pPr>
            <a:r>
              <a:rPr lang="tr-TR" dirty="0"/>
              <a:t>• Hasattan sonra kalan artıklar temizlenmeli, toplanıp yakılmalıdır. </a:t>
            </a:r>
          </a:p>
          <a:p>
            <a:pPr marL="0" indent="0">
              <a:buNone/>
            </a:pPr>
            <a:r>
              <a:rPr lang="tr-TR" dirty="0"/>
              <a:t>• Seralarda sıcaklık ve nem kontrol altında tutulmalı, havalandırma sistemini devreye sokarak </a:t>
            </a:r>
            <a:r>
              <a:rPr lang="tr-TR" dirty="0">
                <a:solidFill>
                  <a:srgbClr val="0070C0"/>
                </a:solidFill>
              </a:rPr>
              <a:t>sera nemi azaltılmalıdır</a:t>
            </a:r>
            <a:r>
              <a:rPr lang="tr-TR" dirty="0"/>
              <a:t>. </a:t>
            </a:r>
          </a:p>
          <a:p>
            <a:pPr marL="0" indent="0">
              <a:buNone/>
            </a:pPr>
            <a:r>
              <a:rPr lang="tr-TR" dirty="0"/>
              <a:t>• Ürünlerin depoda zarar görmesini önlemek için depoya alınan ürünün ıslak olmamasına özen gösterilmeli ve depo nemi hastalığın gelişme gösteremeyeceği oranda tutulmalıdır. </a:t>
            </a:r>
          </a:p>
          <a:p>
            <a:pPr marL="0" indent="0">
              <a:buNone/>
            </a:pPr>
            <a:endParaRPr lang="tr-TR" dirty="0" smtClean="0"/>
          </a:p>
          <a:p>
            <a:pPr marL="0" indent="0">
              <a:buNone/>
            </a:pPr>
            <a:r>
              <a:rPr lang="tr-TR" dirty="0" smtClean="0"/>
              <a:t>• </a:t>
            </a:r>
            <a:r>
              <a:rPr lang="tr-TR" b="1" dirty="0"/>
              <a:t>Kimyasal Mücadele </a:t>
            </a:r>
            <a:endParaRPr lang="tr-TR" dirty="0"/>
          </a:p>
          <a:p>
            <a:pPr marL="0" indent="0">
              <a:buNone/>
            </a:pPr>
            <a:r>
              <a:rPr lang="tr-TR" dirty="0"/>
              <a:t>Bulaşık olduğu bilinen alanda </a:t>
            </a:r>
            <a:r>
              <a:rPr lang="tr-TR" dirty="0">
                <a:solidFill>
                  <a:srgbClr val="0070C0"/>
                </a:solidFill>
              </a:rPr>
              <a:t>toprak ilaçlaması dikimden önce</a:t>
            </a:r>
            <a:r>
              <a:rPr lang="tr-TR" dirty="0"/>
              <a:t>, </a:t>
            </a:r>
            <a:r>
              <a:rPr lang="tr-TR" dirty="0">
                <a:solidFill>
                  <a:srgbClr val="0070C0"/>
                </a:solidFill>
              </a:rPr>
              <a:t>yeşil aksam ilaçlaması ise fidelerin şaşırtılmasından sonra</a:t>
            </a:r>
            <a:r>
              <a:rPr lang="tr-TR" dirty="0"/>
              <a:t> başlanılmalıdır. </a:t>
            </a:r>
          </a:p>
        </p:txBody>
      </p:sp>
    </p:spTree>
    <p:extLst>
      <p:ext uri="{BB962C8B-B14F-4D97-AF65-F5344CB8AC3E}">
        <p14:creationId xmlns:p14="http://schemas.microsoft.com/office/powerpoint/2010/main" val="51725853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36104"/>
          </a:xfrm>
        </p:spPr>
        <p:txBody>
          <a:bodyPr>
            <a:noAutofit/>
          </a:bodyPr>
          <a:lstStyle/>
          <a:p>
            <a:r>
              <a:rPr lang="tr-TR" sz="3200" b="1" dirty="0" smtClean="0">
                <a:solidFill>
                  <a:srgbClr val="292934"/>
                </a:solidFill>
              </a:rPr>
              <a:t>09. </a:t>
            </a:r>
            <a:r>
              <a:rPr lang="tr-TR" sz="2800" b="1" dirty="0" smtClean="0">
                <a:solidFill>
                  <a:srgbClr val="292934"/>
                </a:solidFill>
              </a:rPr>
              <a:t>SEBZE </a:t>
            </a:r>
            <a:r>
              <a:rPr lang="tr-TR" sz="2800" b="1" dirty="0">
                <a:solidFill>
                  <a:srgbClr val="292934"/>
                </a:solidFill>
              </a:rPr>
              <a:t>FİDELERİNDE KÖK ÇÜRÜKLÜĞÜ </a:t>
            </a:r>
            <a:r>
              <a:rPr lang="tr-TR" sz="2800" b="1" dirty="0" smtClean="0">
                <a:solidFill>
                  <a:srgbClr val="292934"/>
                </a:solidFill>
              </a:rPr>
              <a:t/>
            </a:r>
            <a:br>
              <a:rPr lang="tr-TR" sz="2800" b="1" dirty="0" smtClean="0">
                <a:solidFill>
                  <a:srgbClr val="292934"/>
                </a:solidFill>
              </a:rPr>
            </a:br>
            <a:r>
              <a:rPr lang="tr-TR" sz="2800" b="1" dirty="0">
                <a:solidFill>
                  <a:srgbClr val="292934"/>
                </a:solidFill>
              </a:rPr>
              <a:t> </a:t>
            </a:r>
            <a:r>
              <a:rPr lang="tr-TR" sz="2800" b="1" dirty="0" smtClean="0">
                <a:solidFill>
                  <a:srgbClr val="292934"/>
                </a:solidFill>
              </a:rPr>
              <a:t>                                    (</a:t>
            </a:r>
            <a:r>
              <a:rPr lang="tr-TR" sz="2800" b="1" dirty="0">
                <a:solidFill>
                  <a:srgbClr val="292934"/>
                </a:solidFill>
              </a:rPr>
              <a:t>ÇÖKERTEN) HASTALIĞI </a:t>
            </a:r>
            <a:endParaRPr lang="tr-TR" sz="2800" dirty="0">
              <a:solidFill>
                <a:srgbClr val="292934"/>
              </a:solidFill>
            </a:endParaRPr>
          </a:p>
        </p:txBody>
      </p:sp>
      <p:sp>
        <p:nvSpPr>
          <p:cNvPr id="3" name="İçerik Yer Tutucusu 2"/>
          <p:cNvSpPr>
            <a:spLocks noGrp="1"/>
          </p:cNvSpPr>
          <p:nvPr>
            <p:ph idx="1"/>
          </p:nvPr>
        </p:nvSpPr>
        <p:spPr>
          <a:xfrm>
            <a:off x="457200" y="1124744"/>
            <a:ext cx="8229600" cy="892696"/>
          </a:xfrm>
        </p:spPr>
        <p:txBody>
          <a:bodyPr>
            <a:normAutofit/>
          </a:bodyPr>
          <a:lstStyle/>
          <a:p>
            <a:r>
              <a:rPr lang="tr-TR" sz="2000" i="1" dirty="0" err="1" smtClean="0"/>
              <a:t>Phythium</a:t>
            </a:r>
            <a:r>
              <a:rPr lang="tr-TR" sz="2000" i="1" dirty="0" smtClean="0"/>
              <a:t> </a:t>
            </a:r>
            <a:r>
              <a:rPr lang="tr-TR" sz="2000" i="1" dirty="0" err="1"/>
              <a:t>spp</a:t>
            </a:r>
            <a:r>
              <a:rPr lang="tr-TR" sz="2000" i="1" dirty="0"/>
              <a:t>.,</a:t>
            </a:r>
            <a:r>
              <a:rPr lang="tr-TR" sz="2000" i="1" dirty="0" err="1"/>
              <a:t>Rhizoctonia</a:t>
            </a:r>
            <a:r>
              <a:rPr lang="tr-TR" sz="2000" i="1" dirty="0"/>
              <a:t> </a:t>
            </a:r>
            <a:r>
              <a:rPr lang="tr-TR" sz="2000" i="1" dirty="0" err="1"/>
              <a:t>spp</a:t>
            </a:r>
            <a:r>
              <a:rPr lang="tr-TR" sz="2000" i="1" dirty="0"/>
              <a:t>.,</a:t>
            </a:r>
            <a:r>
              <a:rPr lang="tr-TR" sz="2000" i="1" dirty="0" err="1"/>
              <a:t>Fusarium</a:t>
            </a:r>
            <a:r>
              <a:rPr lang="tr-TR" sz="2000" i="1" dirty="0"/>
              <a:t> </a:t>
            </a:r>
            <a:r>
              <a:rPr lang="tr-TR" sz="2000" i="1" dirty="0" err="1"/>
              <a:t>spp</a:t>
            </a:r>
            <a:r>
              <a:rPr lang="tr-TR" sz="2000" i="1" dirty="0"/>
              <a:t>.,</a:t>
            </a:r>
            <a:r>
              <a:rPr lang="tr-TR" sz="2000" i="1" dirty="0" err="1"/>
              <a:t>Alternaria</a:t>
            </a:r>
            <a:r>
              <a:rPr lang="tr-TR" sz="2000" i="1" dirty="0"/>
              <a:t> </a:t>
            </a:r>
            <a:r>
              <a:rPr lang="tr-TR" sz="2000" i="1" dirty="0" err="1"/>
              <a:t>spp</a:t>
            </a:r>
            <a:r>
              <a:rPr lang="tr-TR" sz="2000" i="1" dirty="0"/>
              <a:t>., </a:t>
            </a:r>
            <a:r>
              <a:rPr lang="tr-TR" sz="2000" i="1" dirty="0" err="1"/>
              <a:t>Sclerotinia</a:t>
            </a:r>
            <a:r>
              <a:rPr lang="tr-TR" sz="2000" i="1" dirty="0"/>
              <a:t> </a:t>
            </a:r>
            <a:r>
              <a:rPr lang="tr-TR" sz="2000" i="1" dirty="0" err="1"/>
              <a:t>spp</a:t>
            </a:r>
            <a:r>
              <a:rPr lang="tr-TR" sz="2000" i="1" dirty="0" smtClean="0"/>
              <a:t>. </a:t>
            </a:r>
            <a:endParaRPr lang="tr-TR" sz="2000" dirty="0"/>
          </a:p>
        </p:txBody>
      </p:sp>
      <p:sp>
        <p:nvSpPr>
          <p:cNvPr id="6" name="Başlık 1"/>
          <p:cNvSpPr txBox="1">
            <a:spLocks/>
          </p:cNvSpPr>
          <p:nvPr/>
        </p:nvSpPr>
        <p:spPr>
          <a:xfrm>
            <a:off x="457200" y="1949624"/>
            <a:ext cx="8229600" cy="3272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000" b="1" u="sng" dirty="0" smtClean="0">
                <a:solidFill>
                  <a:srgbClr val="292934"/>
                </a:solidFill>
              </a:rPr>
              <a:t>Hastalık Belirtisi </a:t>
            </a:r>
            <a:endParaRPr lang="tr-TR" sz="2000" u="sng" dirty="0">
              <a:solidFill>
                <a:srgbClr val="292934"/>
              </a:solidFill>
            </a:endParaRPr>
          </a:p>
        </p:txBody>
      </p:sp>
      <p:sp>
        <p:nvSpPr>
          <p:cNvPr id="7" name="İçerik Yer Tutucusu 2"/>
          <p:cNvSpPr txBox="1">
            <a:spLocks/>
          </p:cNvSpPr>
          <p:nvPr/>
        </p:nvSpPr>
        <p:spPr>
          <a:xfrm>
            <a:off x="457200" y="2224608"/>
            <a:ext cx="8229600" cy="4876800"/>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tr-TR" smtClean="0"/>
              <a:t>• Hastalık </a:t>
            </a:r>
            <a:r>
              <a:rPr lang="tr-TR" smtClean="0">
                <a:solidFill>
                  <a:srgbClr val="FF0000"/>
                </a:solidFill>
              </a:rPr>
              <a:t>fide devresinde </a:t>
            </a:r>
            <a:r>
              <a:rPr lang="tr-TR" smtClean="0"/>
              <a:t>görülür. Aynı zamanda </a:t>
            </a:r>
            <a:r>
              <a:rPr lang="tr-TR" smtClean="0">
                <a:solidFill>
                  <a:srgbClr val="FF0000"/>
                </a:solidFill>
              </a:rPr>
              <a:t>çıkıştan öncede</a:t>
            </a:r>
            <a:r>
              <a:rPr lang="tr-TR" smtClean="0"/>
              <a:t> zarar meydana gelebilir </a:t>
            </a:r>
          </a:p>
          <a:p>
            <a:pPr marL="0" indent="0">
              <a:buFont typeface="Arial" pitchFamily="34" charset="0"/>
              <a:buNone/>
            </a:pPr>
            <a:r>
              <a:rPr lang="tr-TR" smtClean="0"/>
              <a:t>• Fidelik devresinde fidelerin toprakla temas eden kök boğazlarından itibaren yattıkları görülür </a:t>
            </a:r>
          </a:p>
          <a:p>
            <a:pPr marL="0" indent="0">
              <a:buFont typeface="Arial" pitchFamily="34" charset="0"/>
              <a:buNone/>
            </a:pPr>
            <a:r>
              <a:rPr lang="tr-TR" smtClean="0"/>
              <a:t>• </a:t>
            </a:r>
            <a:r>
              <a:rPr lang="tr-TR" smtClean="0">
                <a:solidFill>
                  <a:srgbClr val="FF0000"/>
                </a:solidFill>
              </a:rPr>
              <a:t>Gerek çıkış öncesi, gerek çıkış sonrası meydana gelen ölümler sonrası fidelikte ocaklar halinde </a:t>
            </a:r>
            <a:r>
              <a:rPr lang="tr-TR" smtClean="0"/>
              <a:t>ölümler sonucu ocaklar halinde boşluklar meydana gelir </a:t>
            </a:r>
          </a:p>
          <a:p>
            <a:pPr marL="0" indent="0">
              <a:buFont typeface="Arial" pitchFamily="34" charset="0"/>
              <a:buNone/>
            </a:pPr>
            <a:r>
              <a:rPr lang="tr-TR" smtClean="0"/>
              <a:t>• Fidelik koşulları uygun olduğu takdirde, hastalık, fidelerin tamamen tahrip olmasına sebep olabilir </a:t>
            </a:r>
          </a:p>
          <a:p>
            <a:pPr marL="0" indent="0">
              <a:buFont typeface="Arial" pitchFamily="34" charset="0"/>
              <a:buNone/>
            </a:pPr>
            <a:r>
              <a:rPr lang="tr-TR" smtClean="0"/>
              <a:t>• Hastalık yurdumuzda </a:t>
            </a:r>
            <a:r>
              <a:rPr lang="tr-TR" smtClean="0">
                <a:solidFill>
                  <a:srgbClr val="FF0000"/>
                </a:solidFill>
              </a:rPr>
              <a:t>fide üretilen bütün alanlara yayılmış </a:t>
            </a:r>
            <a:r>
              <a:rPr lang="tr-TR" smtClean="0"/>
              <a:t>durumdadır </a:t>
            </a:r>
          </a:p>
          <a:p>
            <a:pPr marL="0" indent="0">
              <a:buFont typeface="Arial" pitchFamily="34" charset="0"/>
              <a:buNone/>
            </a:pPr>
            <a:endParaRPr lang="tr-TR" b="1" smtClean="0"/>
          </a:p>
          <a:p>
            <a:pPr marL="0" indent="0">
              <a:buFont typeface="Arial" pitchFamily="34" charset="0"/>
              <a:buNone/>
            </a:pPr>
            <a:r>
              <a:rPr lang="tr-TR" b="1" smtClean="0"/>
              <a:t>Hastalığın Görüldüğü Bitkiler </a:t>
            </a:r>
            <a:endParaRPr lang="tr-TR" smtClean="0"/>
          </a:p>
          <a:p>
            <a:pPr marL="0" indent="0">
              <a:buFont typeface="Arial" pitchFamily="34" charset="0"/>
              <a:buNone/>
            </a:pPr>
            <a:r>
              <a:rPr lang="tr-TR" smtClean="0"/>
              <a:t>• Fide kök çürüklüğü hastalığı </a:t>
            </a:r>
            <a:r>
              <a:rPr lang="tr-TR" smtClean="0">
                <a:solidFill>
                  <a:srgbClr val="FF0000"/>
                </a:solidFill>
              </a:rPr>
              <a:t>tüm sebze çeşitlerinin fidelik devresinde zararlıdır. </a:t>
            </a:r>
            <a:endParaRPr lang="tr-TR" dirty="0">
              <a:solidFill>
                <a:srgbClr val="FF0000"/>
              </a:solidFill>
            </a:endParaRPr>
          </a:p>
        </p:txBody>
      </p:sp>
    </p:spTree>
    <p:extLst>
      <p:ext uri="{BB962C8B-B14F-4D97-AF65-F5344CB8AC3E}">
        <p14:creationId xmlns:p14="http://schemas.microsoft.com/office/powerpoint/2010/main" val="73465164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r>
              <a:rPr lang="tr-TR" b="1" dirty="0"/>
              <a:t>Kimyasal Mücadele </a:t>
            </a:r>
            <a:endParaRPr lang="tr-TR" dirty="0"/>
          </a:p>
          <a:p>
            <a:r>
              <a:rPr lang="tr-TR" b="1" dirty="0"/>
              <a:t>İlaçlama Zamanları </a:t>
            </a:r>
            <a:endParaRPr lang="tr-TR" dirty="0"/>
          </a:p>
          <a:p>
            <a:r>
              <a:rPr lang="tr-TR" b="1" dirty="0"/>
              <a:t>1. İlaçlama: </a:t>
            </a:r>
            <a:r>
              <a:rPr lang="tr-TR" dirty="0">
                <a:solidFill>
                  <a:srgbClr val="FF0000"/>
                </a:solidFill>
              </a:rPr>
              <a:t>Pembe</a:t>
            </a:r>
            <a:r>
              <a:rPr lang="tr-TR" b="1" dirty="0">
                <a:solidFill>
                  <a:srgbClr val="FF0000"/>
                </a:solidFill>
              </a:rPr>
              <a:t> </a:t>
            </a:r>
            <a:r>
              <a:rPr lang="tr-TR" dirty="0">
                <a:solidFill>
                  <a:srgbClr val="FF0000"/>
                </a:solidFill>
              </a:rPr>
              <a:t>çiçek tomurcuğu </a:t>
            </a:r>
            <a:r>
              <a:rPr lang="tr-TR" dirty="0"/>
              <a:t>döneminde </a:t>
            </a:r>
          </a:p>
          <a:p>
            <a:r>
              <a:rPr lang="tr-TR" b="1" dirty="0"/>
              <a:t>2. İlaçlama: </a:t>
            </a:r>
            <a:r>
              <a:rPr lang="tr-TR" dirty="0"/>
              <a:t>Çiçek taç yapraklarının </a:t>
            </a:r>
            <a:r>
              <a:rPr lang="tr-TR" dirty="0">
                <a:solidFill>
                  <a:srgbClr val="FF0000"/>
                </a:solidFill>
              </a:rPr>
              <a:t>%60-70’i döküldüğü dönemde </a:t>
            </a:r>
          </a:p>
          <a:p>
            <a:r>
              <a:rPr lang="tr-TR" b="1" dirty="0"/>
              <a:t>3. ve diğer ilaçlamalar </a:t>
            </a:r>
            <a:r>
              <a:rPr lang="tr-TR" dirty="0"/>
              <a:t>ise </a:t>
            </a:r>
            <a:r>
              <a:rPr lang="tr-TR" dirty="0">
                <a:solidFill>
                  <a:srgbClr val="FF0000"/>
                </a:solidFill>
              </a:rPr>
              <a:t>Mayıs ayı sonuna kadar birer hafta, </a:t>
            </a:r>
            <a:r>
              <a:rPr lang="tr-TR" dirty="0"/>
              <a:t>Haziran ayının üçüncü haftası sonuna kadar </a:t>
            </a:r>
            <a:r>
              <a:rPr lang="tr-TR" dirty="0">
                <a:solidFill>
                  <a:srgbClr val="FF0000"/>
                </a:solidFill>
              </a:rPr>
              <a:t>10’ar gün ara </a:t>
            </a:r>
            <a:r>
              <a:rPr lang="tr-TR" dirty="0"/>
              <a:t>ile yapılmalıdır. </a:t>
            </a:r>
          </a:p>
        </p:txBody>
      </p:sp>
    </p:spTree>
    <p:extLst>
      <p:ext uri="{BB962C8B-B14F-4D97-AF65-F5344CB8AC3E}">
        <p14:creationId xmlns:p14="http://schemas.microsoft.com/office/powerpoint/2010/main" val="112179362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b="1" dirty="0" smtClean="0"/>
              <a:t>Kültürel </a:t>
            </a:r>
            <a:r>
              <a:rPr lang="tr-TR" b="1" dirty="0"/>
              <a:t>Önlemler </a:t>
            </a:r>
            <a:endParaRPr lang="tr-TR" dirty="0"/>
          </a:p>
          <a:p>
            <a:pPr marL="0" indent="0">
              <a:buNone/>
            </a:pPr>
            <a:r>
              <a:rPr lang="tr-TR" dirty="0"/>
              <a:t>• Zarar gören fidelerin harç toprağı boşaltılıp içerisi temizlendikten sonra yeniden fidelik toprağı hazırlanıp konulmalı </a:t>
            </a:r>
          </a:p>
          <a:p>
            <a:pPr marL="0" indent="0">
              <a:buNone/>
            </a:pPr>
            <a:r>
              <a:rPr lang="tr-TR" dirty="0"/>
              <a:t>• Tohum ekimi sık olmamalı </a:t>
            </a:r>
          </a:p>
          <a:p>
            <a:pPr marL="0" indent="0">
              <a:buNone/>
            </a:pPr>
            <a:r>
              <a:rPr lang="tr-TR" dirty="0"/>
              <a:t>• Hastalıklı fideler ayıklanmalı </a:t>
            </a:r>
          </a:p>
          <a:p>
            <a:pPr marL="0" indent="0">
              <a:buNone/>
            </a:pPr>
            <a:r>
              <a:rPr lang="tr-TR" dirty="0"/>
              <a:t>• Fideler uygun hava koşullarında açılıp sık sık </a:t>
            </a:r>
            <a:r>
              <a:rPr lang="tr-TR" dirty="0" smtClean="0"/>
              <a:t>havalandırılmalı</a:t>
            </a:r>
          </a:p>
          <a:p>
            <a:pPr marL="0" indent="0">
              <a:buNone/>
            </a:pPr>
            <a:r>
              <a:rPr lang="tr-TR" dirty="0" smtClean="0"/>
              <a:t>• </a:t>
            </a:r>
            <a:r>
              <a:rPr lang="tr-TR" dirty="0"/>
              <a:t>Fazla sulamadan kaçınılmalı </a:t>
            </a:r>
          </a:p>
          <a:p>
            <a:pPr marL="0" indent="0">
              <a:buNone/>
            </a:pPr>
            <a:r>
              <a:rPr lang="tr-TR" dirty="0"/>
              <a:t>• Gereksiz yere fazla azotlu gübre kullanılmamalı </a:t>
            </a:r>
          </a:p>
          <a:p>
            <a:pPr marL="0" indent="0">
              <a:buNone/>
            </a:pPr>
            <a:r>
              <a:rPr lang="tr-TR" dirty="0"/>
              <a:t>• Erken ekim yapmaktan kaçınılmalı </a:t>
            </a:r>
          </a:p>
          <a:p>
            <a:pPr marL="0" indent="0">
              <a:buNone/>
            </a:pPr>
            <a:r>
              <a:rPr lang="tr-TR" dirty="0"/>
              <a:t>• Fidelikler bol güneş alan, soğuk rüzgârları tutmayan yerlerde kurulmalıdır </a:t>
            </a:r>
          </a:p>
          <a:p>
            <a:pPr marL="0" indent="0">
              <a:buNone/>
            </a:pPr>
            <a:r>
              <a:rPr lang="tr-TR" b="1" dirty="0"/>
              <a:t>Kimyasal Mücadele </a:t>
            </a:r>
            <a:endParaRPr lang="tr-TR" dirty="0"/>
          </a:p>
          <a:p>
            <a:pPr marL="0" indent="0">
              <a:buNone/>
            </a:pPr>
            <a:r>
              <a:rPr lang="tr-TR" dirty="0"/>
              <a:t>• İlaçlamalar, </a:t>
            </a:r>
            <a:r>
              <a:rPr lang="tr-TR" dirty="0">
                <a:solidFill>
                  <a:srgbClr val="FF0000"/>
                </a:solidFill>
              </a:rPr>
              <a:t>tohum </a:t>
            </a:r>
            <a:r>
              <a:rPr lang="tr-TR" dirty="0"/>
              <a:t>ilaçlaması, </a:t>
            </a:r>
            <a:r>
              <a:rPr lang="tr-TR" dirty="0">
                <a:solidFill>
                  <a:srgbClr val="FF0000"/>
                </a:solidFill>
              </a:rPr>
              <a:t>toprak</a:t>
            </a:r>
            <a:r>
              <a:rPr lang="tr-TR" dirty="0"/>
              <a:t> ilaçlaması ve fidelerin toprak yüzeyine </a:t>
            </a:r>
            <a:r>
              <a:rPr lang="tr-TR" dirty="0">
                <a:solidFill>
                  <a:srgbClr val="FF0000"/>
                </a:solidFill>
              </a:rPr>
              <a:t>çıkışından sonra </a:t>
            </a:r>
            <a:r>
              <a:rPr lang="tr-TR" dirty="0"/>
              <a:t>yapılabilir. </a:t>
            </a:r>
          </a:p>
        </p:txBody>
      </p:sp>
    </p:spTree>
    <p:extLst>
      <p:ext uri="{BB962C8B-B14F-4D97-AF65-F5344CB8AC3E}">
        <p14:creationId xmlns:p14="http://schemas.microsoft.com/office/powerpoint/2010/main" val="263167035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600" b="1" dirty="0"/>
              <a:t>Kimyasal Mücadelede Kullanılacak İlaçlar </a:t>
            </a:r>
            <a:r>
              <a:rPr lang="tr-TR" sz="3600" b="1" dirty="0" smtClean="0"/>
              <a:t>: </a:t>
            </a:r>
            <a:endParaRPr lang="tr-TR" sz="3600" dirty="0"/>
          </a:p>
        </p:txBody>
      </p:sp>
      <p:sp>
        <p:nvSpPr>
          <p:cNvPr id="3" name="İçerik Yer Tutucusu 2"/>
          <p:cNvSpPr>
            <a:spLocks noGrp="1"/>
          </p:cNvSpPr>
          <p:nvPr>
            <p:ph idx="1"/>
          </p:nvPr>
        </p:nvSpPr>
        <p:spPr>
          <a:xfrm>
            <a:off x="457200" y="1600200"/>
            <a:ext cx="8435280" cy="4876800"/>
          </a:xfrm>
        </p:spPr>
        <p:txBody>
          <a:bodyPr>
            <a:normAutofit fontScale="92500"/>
          </a:bodyPr>
          <a:lstStyle/>
          <a:p>
            <a:endParaRPr lang="tr-TR" dirty="0"/>
          </a:p>
          <a:p>
            <a:r>
              <a:rPr lang="tr-TR" dirty="0">
                <a:solidFill>
                  <a:srgbClr val="FF0000"/>
                </a:solidFill>
              </a:rPr>
              <a:t>Bakır </a:t>
            </a:r>
            <a:r>
              <a:rPr lang="tr-TR" dirty="0" err="1">
                <a:solidFill>
                  <a:srgbClr val="FF0000"/>
                </a:solidFill>
              </a:rPr>
              <a:t>oksiklorid</a:t>
            </a:r>
            <a:r>
              <a:rPr lang="tr-TR" dirty="0">
                <a:solidFill>
                  <a:srgbClr val="FF0000"/>
                </a:solidFill>
              </a:rPr>
              <a:t> </a:t>
            </a:r>
            <a:r>
              <a:rPr lang="tr-TR" dirty="0"/>
              <a:t>%50 	WP 	300-500g </a:t>
            </a:r>
            <a:r>
              <a:rPr lang="tr-TR" dirty="0" smtClean="0"/>
              <a:t>(</a:t>
            </a:r>
            <a:r>
              <a:rPr lang="tr-TR" dirty="0"/>
              <a:t>fidelik ilaçlaması) 	14 	</a:t>
            </a:r>
          </a:p>
          <a:p>
            <a:r>
              <a:rPr lang="tr-TR" dirty="0"/>
              <a:t>Bordo </a:t>
            </a:r>
            <a:r>
              <a:rPr lang="tr-TR" dirty="0" err="1"/>
              <a:t>bulamacıBakır</a:t>
            </a:r>
            <a:r>
              <a:rPr lang="tr-TR" dirty="0"/>
              <a:t> sülfat 	Suda çözünen kristal 	500+1000g </a:t>
            </a:r>
          </a:p>
          <a:p>
            <a:r>
              <a:rPr lang="tr-TR" dirty="0"/>
              <a:t>(fidelik ilaçlaması) 	14 	</a:t>
            </a:r>
          </a:p>
          <a:p>
            <a:r>
              <a:rPr lang="tr-TR" dirty="0" err="1"/>
              <a:t>Captan</a:t>
            </a:r>
            <a:r>
              <a:rPr lang="tr-TR" dirty="0"/>
              <a:t> %50 	WP 	200-250g </a:t>
            </a:r>
            <a:r>
              <a:rPr lang="tr-TR" dirty="0" smtClean="0"/>
              <a:t>(</a:t>
            </a:r>
            <a:r>
              <a:rPr lang="tr-TR" dirty="0"/>
              <a:t>fidelik ilaçlaması) 	7 	</a:t>
            </a:r>
          </a:p>
          <a:p>
            <a:r>
              <a:rPr lang="tr-TR" dirty="0" err="1">
                <a:solidFill>
                  <a:srgbClr val="FF0000"/>
                </a:solidFill>
              </a:rPr>
              <a:t>Hymexazol</a:t>
            </a:r>
            <a:r>
              <a:rPr lang="tr-TR" dirty="0"/>
              <a:t> 360 g/l 	SC 	150 </a:t>
            </a:r>
            <a:r>
              <a:rPr lang="tr-TR" dirty="0" smtClean="0"/>
              <a:t>ml</a:t>
            </a:r>
            <a:r>
              <a:rPr lang="tr-TR" dirty="0"/>
              <a:t>	3 </a:t>
            </a:r>
            <a:r>
              <a:rPr lang="tr-TR" dirty="0" err="1"/>
              <a:t>lt</a:t>
            </a:r>
            <a:r>
              <a:rPr lang="tr-TR" dirty="0"/>
              <a:t> ilaçlı su m2 ye 	7 	</a:t>
            </a:r>
          </a:p>
          <a:p>
            <a:r>
              <a:rPr lang="tr-TR" dirty="0" err="1"/>
              <a:t>Mancozeb</a:t>
            </a:r>
            <a:r>
              <a:rPr lang="tr-TR" dirty="0"/>
              <a:t> % 80 	WP 	200 g/ 100 kg tohum 	- 	</a:t>
            </a:r>
          </a:p>
          <a:p>
            <a:r>
              <a:rPr lang="tr-TR" dirty="0" err="1"/>
              <a:t>Maneb</a:t>
            </a:r>
            <a:r>
              <a:rPr lang="tr-TR" dirty="0"/>
              <a:t> % 80 	WP 	200-250 </a:t>
            </a:r>
            <a:r>
              <a:rPr lang="tr-TR" dirty="0" smtClean="0"/>
              <a:t>g (fidelik </a:t>
            </a:r>
            <a:r>
              <a:rPr lang="tr-TR" dirty="0"/>
              <a:t>ilaçlaması) </a:t>
            </a:r>
            <a:endParaRPr lang="tr-TR" dirty="0" smtClean="0"/>
          </a:p>
          <a:p>
            <a:r>
              <a:rPr lang="tr-TR" dirty="0"/>
              <a:t> </a:t>
            </a:r>
            <a:r>
              <a:rPr lang="tr-TR" dirty="0" smtClean="0"/>
              <a:t>                                 </a:t>
            </a:r>
            <a:r>
              <a:rPr lang="tr-TR" dirty="0"/>
              <a:t>	200 </a:t>
            </a:r>
            <a:r>
              <a:rPr lang="tr-TR" dirty="0" smtClean="0"/>
              <a:t>g/100 </a:t>
            </a:r>
            <a:r>
              <a:rPr lang="tr-TR" dirty="0"/>
              <a:t>kg tohum 	</a:t>
            </a:r>
            <a:r>
              <a:rPr lang="tr-TR" dirty="0" smtClean="0"/>
              <a:t>28 </a:t>
            </a:r>
            <a:r>
              <a:rPr lang="tr-TR" dirty="0"/>
              <a:t>	</a:t>
            </a:r>
          </a:p>
          <a:p>
            <a:r>
              <a:rPr lang="pl-PL" dirty="0"/>
              <a:t>Propineb % 70 	WP 	200-250 </a:t>
            </a:r>
            <a:r>
              <a:rPr lang="pl-PL" dirty="0" smtClean="0"/>
              <a:t>g</a:t>
            </a:r>
            <a:r>
              <a:rPr lang="tr-TR" dirty="0" smtClean="0"/>
              <a:t>(fidelik </a:t>
            </a:r>
            <a:r>
              <a:rPr lang="tr-TR" dirty="0"/>
              <a:t>ilaçlaması) 	7 	</a:t>
            </a:r>
          </a:p>
        </p:txBody>
      </p:sp>
    </p:spTree>
    <p:extLst>
      <p:ext uri="{BB962C8B-B14F-4D97-AF65-F5344CB8AC3E}">
        <p14:creationId xmlns:p14="http://schemas.microsoft.com/office/powerpoint/2010/main" val="205466260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Kimyasal Mücadelede Kullanılacak İlaçlar :</a:t>
            </a:r>
            <a:endParaRPr lang="tr-TR" sz="3200" dirty="0"/>
          </a:p>
        </p:txBody>
      </p:sp>
      <p:sp>
        <p:nvSpPr>
          <p:cNvPr id="3" name="İçerik Yer Tutucusu 2"/>
          <p:cNvSpPr>
            <a:spLocks noGrp="1"/>
          </p:cNvSpPr>
          <p:nvPr>
            <p:ph idx="1"/>
          </p:nvPr>
        </p:nvSpPr>
        <p:spPr>
          <a:xfrm>
            <a:off x="467544" y="1556792"/>
            <a:ext cx="8229600" cy="4876800"/>
          </a:xfrm>
        </p:spPr>
        <p:txBody>
          <a:bodyPr>
            <a:normAutofit fontScale="85000" lnSpcReduction="20000"/>
          </a:bodyPr>
          <a:lstStyle/>
          <a:p>
            <a:r>
              <a:rPr lang="tr-TR" i="1" dirty="0" err="1">
                <a:solidFill>
                  <a:srgbClr val="00B050"/>
                </a:solidFill>
              </a:rPr>
              <a:t>Trichoderma</a:t>
            </a:r>
            <a:r>
              <a:rPr lang="tr-TR" i="1" dirty="0">
                <a:solidFill>
                  <a:srgbClr val="00B050"/>
                </a:solidFill>
              </a:rPr>
              <a:t> </a:t>
            </a:r>
            <a:r>
              <a:rPr lang="tr-TR" i="1" dirty="0" err="1">
                <a:solidFill>
                  <a:srgbClr val="00B050"/>
                </a:solidFill>
              </a:rPr>
              <a:t>harzianum</a:t>
            </a:r>
            <a:r>
              <a:rPr lang="tr-TR" i="1" dirty="0">
                <a:solidFill>
                  <a:srgbClr val="00B050"/>
                </a:solidFill>
              </a:rPr>
              <a:t> </a:t>
            </a:r>
            <a:r>
              <a:rPr lang="tr-TR" dirty="0" smtClean="0"/>
              <a:t>AGZ </a:t>
            </a:r>
            <a:r>
              <a:rPr lang="tr-TR" dirty="0"/>
              <a:t>400 	WP 	7,5 g/ 1 kg tohuma </a:t>
            </a:r>
          </a:p>
          <a:p>
            <a:r>
              <a:rPr lang="tr-TR" dirty="0"/>
              <a:t>(Domates) 	- 	</a:t>
            </a:r>
          </a:p>
          <a:p>
            <a:r>
              <a:rPr lang="tr-TR" i="1" dirty="0" err="1">
                <a:solidFill>
                  <a:srgbClr val="00B050"/>
                </a:solidFill>
              </a:rPr>
              <a:t>Trichoderma</a:t>
            </a:r>
            <a:r>
              <a:rPr lang="tr-TR" i="1" dirty="0">
                <a:solidFill>
                  <a:srgbClr val="00B050"/>
                </a:solidFill>
              </a:rPr>
              <a:t> </a:t>
            </a:r>
            <a:r>
              <a:rPr lang="tr-TR" i="1" dirty="0" err="1">
                <a:solidFill>
                  <a:srgbClr val="00B050"/>
                </a:solidFill>
              </a:rPr>
              <a:t>harzianum</a:t>
            </a:r>
            <a:r>
              <a:rPr lang="tr-TR" dirty="0"/>
              <a:t> 1x10 	WP </a:t>
            </a:r>
            <a:r>
              <a:rPr lang="tr-TR" dirty="0" smtClean="0"/>
              <a:t>10 </a:t>
            </a:r>
            <a:r>
              <a:rPr lang="tr-TR" dirty="0"/>
              <a:t>g/m2 </a:t>
            </a:r>
            <a:r>
              <a:rPr lang="tr-TR" dirty="0" err="1"/>
              <a:t>Fidesiz</a:t>
            </a:r>
            <a:r>
              <a:rPr lang="tr-TR" dirty="0"/>
              <a:t> Toprağa ) 	- 	</a:t>
            </a:r>
          </a:p>
          <a:p>
            <a:r>
              <a:rPr lang="tr-TR" dirty="0" err="1"/>
              <a:t>Thiram</a:t>
            </a:r>
            <a:r>
              <a:rPr lang="tr-TR" dirty="0"/>
              <a:t> % 80 	200 g/100 kg tohuma 	14 	</a:t>
            </a:r>
          </a:p>
          <a:p>
            <a:r>
              <a:rPr lang="tr-TR" dirty="0" err="1"/>
              <a:t>Tolclofos</a:t>
            </a:r>
            <a:r>
              <a:rPr lang="tr-TR" dirty="0"/>
              <a:t> </a:t>
            </a:r>
            <a:r>
              <a:rPr lang="tr-TR" dirty="0" err="1"/>
              <a:t>Methyl</a:t>
            </a:r>
            <a:r>
              <a:rPr lang="tr-TR" dirty="0"/>
              <a:t> % 50 	WP 	100 g/100 </a:t>
            </a:r>
            <a:r>
              <a:rPr lang="tr-TR" dirty="0" err="1"/>
              <a:t>lt</a:t>
            </a:r>
            <a:r>
              <a:rPr lang="tr-TR" dirty="0"/>
              <a:t> su </a:t>
            </a:r>
          </a:p>
          <a:p>
            <a:r>
              <a:rPr lang="tr-TR" dirty="0"/>
              <a:t>toprak ve bitki ilaçlaması, can suyu uygulaması 	1000 g/da </a:t>
            </a:r>
          </a:p>
          <a:p>
            <a:r>
              <a:rPr lang="tr-TR" dirty="0" err="1" smtClean="0"/>
              <a:t>Tolclofos</a:t>
            </a:r>
            <a:r>
              <a:rPr lang="tr-TR" dirty="0" smtClean="0"/>
              <a:t> </a:t>
            </a:r>
            <a:r>
              <a:rPr lang="tr-TR" dirty="0" err="1"/>
              <a:t>Methyl</a:t>
            </a:r>
            <a:r>
              <a:rPr lang="tr-TR" dirty="0"/>
              <a:t> + </a:t>
            </a:r>
            <a:r>
              <a:rPr lang="tr-TR" dirty="0" err="1"/>
              <a:t>Thiram</a:t>
            </a:r>
            <a:r>
              <a:rPr lang="tr-TR" dirty="0"/>
              <a:t> </a:t>
            </a:r>
            <a:r>
              <a:rPr lang="de-DE" dirty="0" smtClean="0"/>
              <a:t>% </a:t>
            </a:r>
            <a:r>
              <a:rPr lang="de-DE" dirty="0"/>
              <a:t>300 + 300 	WP 	400 g/da </a:t>
            </a:r>
          </a:p>
          <a:p>
            <a:r>
              <a:rPr lang="tr-TR" dirty="0"/>
              <a:t>Damlama Sulamayla </a:t>
            </a:r>
            <a:r>
              <a:rPr lang="tr-TR" dirty="0" smtClean="0"/>
              <a:t>-</a:t>
            </a:r>
            <a:r>
              <a:rPr lang="tr-TR" dirty="0"/>
              <a:t>Sera) 	3 	</a:t>
            </a:r>
          </a:p>
          <a:p>
            <a:r>
              <a:rPr lang="tr-TR" i="1" dirty="0" err="1">
                <a:solidFill>
                  <a:srgbClr val="00B050"/>
                </a:solidFill>
              </a:rPr>
              <a:t>Streptomices</a:t>
            </a:r>
            <a:r>
              <a:rPr lang="tr-TR" i="1" dirty="0">
                <a:solidFill>
                  <a:srgbClr val="00B050"/>
                </a:solidFill>
              </a:rPr>
              <a:t> </a:t>
            </a:r>
            <a:r>
              <a:rPr lang="tr-TR" i="1" dirty="0" err="1">
                <a:solidFill>
                  <a:srgbClr val="00B050"/>
                </a:solidFill>
              </a:rPr>
              <a:t>lydicus</a:t>
            </a:r>
            <a:r>
              <a:rPr lang="tr-TR" i="1" dirty="0">
                <a:solidFill>
                  <a:srgbClr val="00B050"/>
                </a:solidFill>
              </a:rPr>
              <a:t> </a:t>
            </a:r>
            <a:r>
              <a:rPr lang="tr-TR" dirty="0"/>
              <a:t>WYEC 108 % </a:t>
            </a:r>
            <a:r>
              <a:rPr lang="tr-TR" dirty="0" smtClean="0"/>
              <a:t>0,0371  SP  Fidelik </a:t>
            </a:r>
            <a:r>
              <a:rPr lang="tr-TR" dirty="0"/>
              <a:t>3 gr/ m2 </a:t>
            </a:r>
            <a:r>
              <a:rPr lang="tr-TR" dirty="0" smtClean="0"/>
              <a:t>- </a:t>
            </a:r>
            <a:r>
              <a:rPr lang="tr-TR" dirty="0"/>
              <a:t>	</a:t>
            </a:r>
          </a:p>
          <a:p>
            <a:r>
              <a:rPr lang="tr-TR" dirty="0" err="1"/>
              <a:t>Promocarb+Fosetyl</a:t>
            </a:r>
            <a:r>
              <a:rPr lang="tr-TR" dirty="0"/>
              <a:t>/ </a:t>
            </a:r>
          </a:p>
          <a:p>
            <a:r>
              <a:rPr lang="tr-TR" dirty="0"/>
              <a:t>530 gr/l + 310 / 1,5 </a:t>
            </a:r>
            <a:r>
              <a:rPr lang="tr-TR" dirty="0" err="1"/>
              <a:t>lt</a:t>
            </a:r>
            <a:r>
              <a:rPr lang="tr-TR" dirty="0"/>
              <a:t> 	SL 	4 ml/ m2 (Sera) 	</a:t>
            </a:r>
            <a:r>
              <a:rPr lang="tr-TR" dirty="0" smtClean="0"/>
              <a:t>  3 </a:t>
            </a:r>
            <a:r>
              <a:rPr lang="tr-TR" dirty="0"/>
              <a:t>	</a:t>
            </a:r>
          </a:p>
          <a:p>
            <a:r>
              <a:rPr lang="tr-TR" dirty="0"/>
              <a:t>10 8 </a:t>
            </a:r>
            <a:r>
              <a:rPr lang="tr-TR" dirty="0" err="1"/>
              <a:t>cfu</a:t>
            </a:r>
            <a:r>
              <a:rPr lang="tr-TR" dirty="0"/>
              <a:t>/g </a:t>
            </a:r>
            <a:r>
              <a:rPr lang="tr-TR" i="1" dirty="0" err="1">
                <a:solidFill>
                  <a:srgbClr val="00B050"/>
                </a:solidFill>
              </a:rPr>
              <a:t>Tricoderma</a:t>
            </a:r>
            <a:r>
              <a:rPr lang="tr-TR" i="1" dirty="0">
                <a:solidFill>
                  <a:srgbClr val="00B050"/>
                </a:solidFill>
              </a:rPr>
              <a:t> </a:t>
            </a:r>
            <a:r>
              <a:rPr lang="tr-TR" i="1" dirty="0" err="1">
                <a:solidFill>
                  <a:srgbClr val="00B050"/>
                </a:solidFill>
              </a:rPr>
              <a:t>aspellerum</a:t>
            </a:r>
            <a:r>
              <a:rPr lang="tr-TR" i="1" dirty="0">
                <a:solidFill>
                  <a:srgbClr val="00B050"/>
                </a:solidFill>
              </a:rPr>
              <a:t> </a:t>
            </a:r>
            <a:r>
              <a:rPr lang="tr-TR" dirty="0"/>
              <a:t>ırk </a:t>
            </a:r>
            <a:r>
              <a:rPr lang="tr-TR" dirty="0" err="1"/>
              <a:t>ıcc</a:t>
            </a:r>
            <a:r>
              <a:rPr lang="tr-TR" dirty="0"/>
              <a:t> 012, </a:t>
            </a:r>
            <a:r>
              <a:rPr lang="tr-TR" i="1" dirty="0" err="1">
                <a:solidFill>
                  <a:srgbClr val="00B050"/>
                </a:solidFill>
              </a:rPr>
              <a:t>Tricoderma</a:t>
            </a:r>
            <a:r>
              <a:rPr lang="tr-TR" i="1" dirty="0">
                <a:solidFill>
                  <a:srgbClr val="00B050"/>
                </a:solidFill>
              </a:rPr>
              <a:t> </a:t>
            </a:r>
            <a:r>
              <a:rPr lang="tr-TR" i="1" dirty="0" err="1">
                <a:solidFill>
                  <a:srgbClr val="00B050"/>
                </a:solidFill>
              </a:rPr>
              <a:t>gamsii</a:t>
            </a:r>
            <a:r>
              <a:rPr lang="tr-TR" i="1" dirty="0">
                <a:solidFill>
                  <a:srgbClr val="00B050"/>
                </a:solidFill>
              </a:rPr>
              <a:t> </a:t>
            </a:r>
            <a:r>
              <a:rPr lang="tr-TR" dirty="0"/>
              <a:t>ırk </a:t>
            </a:r>
            <a:r>
              <a:rPr lang="tr-TR" dirty="0" err="1"/>
              <a:t>ıcc</a:t>
            </a:r>
            <a:r>
              <a:rPr lang="tr-TR" dirty="0"/>
              <a:t> 080 	250 g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704695932"/>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3068960"/>
            <a:ext cx="8229600" cy="990600"/>
          </a:xfrm>
        </p:spPr>
        <p:txBody>
          <a:bodyPr/>
          <a:lstStyle/>
          <a:p>
            <a:pPr algn="ctr"/>
            <a:r>
              <a:rPr lang="tr-TR" dirty="0" smtClean="0">
                <a:solidFill>
                  <a:srgbClr val="292934"/>
                </a:solidFill>
              </a:rPr>
              <a:t>BİBER HASTALIKLARI</a:t>
            </a:r>
            <a:endParaRPr lang="tr-TR" dirty="0">
              <a:solidFill>
                <a:srgbClr val="292934"/>
              </a:solidFill>
            </a:endParaRPr>
          </a:p>
        </p:txBody>
      </p:sp>
    </p:spTree>
    <p:extLst>
      <p:ext uri="{BB962C8B-B14F-4D97-AF65-F5344CB8AC3E}">
        <p14:creationId xmlns:p14="http://schemas.microsoft.com/office/powerpoint/2010/main" val="2375794498"/>
      </p:ext>
    </p:extLst>
  </p:cSld>
  <p:clrMapOvr>
    <a:masterClrMapping/>
  </p:clrMapOvr>
  <p:timing>
    <p:tnLst>
      <p:par>
        <p:cTn xmlns:p14="http://schemas.microsoft.com/office/powerpoint/2010/mai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Autofit/>
          </a:bodyPr>
          <a:lstStyle/>
          <a:p>
            <a:r>
              <a:rPr lang="tr-TR" sz="3200" b="1" dirty="0">
                <a:solidFill>
                  <a:srgbClr val="292934"/>
                </a:solidFill>
              </a:rPr>
              <a:t>KÖK BOĞAZI YANIKLIĞI HASTALIĞI </a:t>
            </a:r>
            <a:r>
              <a:rPr lang="tr-TR" sz="3200" dirty="0">
                <a:solidFill>
                  <a:srgbClr val="292934"/>
                </a:solidFill>
              </a:rPr>
              <a:t/>
            </a:r>
            <a:br>
              <a:rPr lang="tr-TR" sz="3200" dirty="0">
                <a:solidFill>
                  <a:srgbClr val="292934"/>
                </a:solidFill>
              </a:rPr>
            </a:br>
            <a:r>
              <a:rPr lang="tr-TR" sz="3200" i="1" dirty="0">
                <a:solidFill>
                  <a:srgbClr val="292934"/>
                </a:solidFill>
              </a:rPr>
              <a:t>( </a:t>
            </a:r>
            <a:r>
              <a:rPr lang="tr-TR" sz="3200" i="1" dirty="0" err="1">
                <a:solidFill>
                  <a:srgbClr val="292934"/>
                </a:solidFill>
              </a:rPr>
              <a:t>Phytophthora</a:t>
            </a:r>
            <a:r>
              <a:rPr lang="tr-TR" sz="3200" i="1" dirty="0">
                <a:solidFill>
                  <a:srgbClr val="292934"/>
                </a:solidFill>
              </a:rPr>
              <a:t> </a:t>
            </a:r>
            <a:r>
              <a:rPr lang="tr-TR" sz="3200" i="1" dirty="0" err="1">
                <a:solidFill>
                  <a:srgbClr val="292934"/>
                </a:solidFill>
              </a:rPr>
              <a:t>capsici</a:t>
            </a:r>
            <a:r>
              <a:rPr lang="tr-TR" sz="3200" i="1" dirty="0">
                <a:solidFill>
                  <a:srgbClr val="292934"/>
                </a:solidFill>
              </a:rPr>
              <a:t>) </a:t>
            </a:r>
            <a:endParaRPr lang="tr-TR" sz="3200" dirty="0">
              <a:solidFill>
                <a:srgbClr val="292934"/>
              </a:solidFill>
            </a:endParaRPr>
          </a:p>
        </p:txBody>
      </p:sp>
      <p:sp>
        <p:nvSpPr>
          <p:cNvPr id="3" name="Başlık 1"/>
          <p:cNvSpPr txBox="1">
            <a:spLocks/>
          </p:cNvSpPr>
          <p:nvPr/>
        </p:nvSpPr>
        <p:spPr>
          <a:xfrm>
            <a:off x="457200" y="1677144"/>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4" name="İçerik Yer Tutucusu 2"/>
          <p:cNvSpPr>
            <a:spLocks noGrp="1"/>
          </p:cNvSpPr>
          <p:nvPr>
            <p:ph idx="1"/>
          </p:nvPr>
        </p:nvSpPr>
        <p:spPr>
          <a:xfrm>
            <a:off x="457200" y="2152600"/>
            <a:ext cx="8229600" cy="4876800"/>
          </a:xfrm>
        </p:spPr>
        <p:txBody>
          <a:bodyPr>
            <a:normAutofit fontScale="85000" lnSpcReduction="10000"/>
          </a:bodyPr>
          <a:lstStyle/>
          <a:p>
            <a:pPr marL="0" indent="0">
              <a:buNone/>
            </a:pPr>
            <a:r>
              <a:rPr lang="tr-TR" b="1" dirty="0" smtClean="0"/>
              <a:t>• </a:t>
            </a:r>
            <a:r>
              <a:rPr lang="tr-TR" dirty="0"/>
              <a:t>Hastalık bitkinin değişik dönemlerinde ve organlarında </a:t>
            </a:r>
            <a:r>
              <a:rPr lang="tr-TR" dirty="0" smtClean="0"/>
              <a:t>   görülebilir</a:t>
            </a:r>
            <a:r>
              <a:rPr lang="tr-TR" dirty="0"/>
              <a:t>. </a:t>
            </a:r>
          </a:p>
          <a:p>
            <a:pPr marL="0" indent="0">
              <a:buNone/>
            </a:pPr>
            <a:r>
              <a:rPr lang="tr-TR" b="1" dirty="0"/>
              <a:t>• </a:t>
            </a:r>
            <a:r>
              <a:rPr lang="tr-TR" dirty="0"/>
              <a:t>Erken dönemde enfeksiyon olduğunda </a:t>
            </a:r>
            <a:r>
              <a:rPr lang="tr-TR" dirty="0">
                <a:solidFill>
                  <a:srgbClr val="FF0000"/>
                </a:solidFill>
              </a:rPr>
              <a:t>fideliklerde çökerten</a:t>
            </a:r>
            <a:r>
              <a:rPr lang="tr-TR" dirty="0"/>
              <a:t> olarak etkili olur. </a:t>
            </a:r>
          </a:p>
          <a:p>
            <a:pPr marL="0" indent="0">
              <a:buNone/>
            </a:pPr>
            <a:r>
              <a:rPr lang="tr-TR" b="1" dirty="0"/>
              <a:t>• </a:t>
            </a:r>
            <a:r>
              <a:rPr lang="tr-TR" dirty="0"/>
              <a:t>Daha ileri dönemlerde bitkilerin kök boğazında önceleri koyu yeşil </a:t>
            </a:r>
            <a:r>
              <a:rPr lang="tr-TR" dirty="0">
                <a:solidFill>
                  <a:srgbClr val="FF0000"/>
                </a:solidFill>
              </a:rPr>
              <a:t>zamanla kahverengi siyaha dönüşen bir renk değişimi</a:t>
            </a:r>
            <a:r>
              <a:rPr lang="tr-TR" dirty="0"/>
              <a:t> meydana gelir. </a:t>
            </a:r>
          </a:p>
          <a:p>
            <a:pPr marL="0" indent="0">
              <a:buNone/>
            </a:pPr>
            <a:r>
              <a:rPr lang="tr-TR" b="1" dirty="0"/>
              <a:t>• </a:t>
            </a:r>
            <a:r>
              <a:rPr lang="tr-TR" dirty="0"/>
              <a:t>Bu renk değişimi </a:t>
            </a:r>
            <a:r>
              <a:rPr lang="tr-TR" dirty="0">
                <a:solidFill>
                  <a:srgbClr val="FF0000"/>
                </a:solidFill>
              </a:rPr>
              <a:t>kök boğazını kuşak gibi sara</a:t>
            </a:r>
            <a:r>
              <a:rPr lang="tr-TR" dirty="0"/>
              <a:t>r, enfeksiyon kök bölgesine ulaşır, </a:t>
            </a:r>
            <a:r>
              <a:rPr lang="tr-TR" dirty="0">
                <a:solidFill>
                  <a:srgbClr val="FF0000"/>
                </a:solidFill>
              </a:rPr>
              <a:t>kök kabuğu kahverengi </a:t>
            </a:r>
            <a:r>
              <a:rPr lang="tr-TR" dirty="0"/>
              <a:t>bir renk alır ve çürür. </a:t>
            </a:r>
          </a:p>
          <a:p>
            <a:pPr marL="0" indent="0">
              <a:buNone/>
            </a:pPr>
            <a:r>
              <a:rPr lang="tr-TR" b="1" dirty="0"/>
              <a:t>• </a:t>
            </a:r>
            <a:r>
              <a:rPr lang="tr-TR" dirty="0"/>
              <a:t>Bu şekilde enfeksiyona uğramış olan </a:t>
            </a:r>
            <a:r>
              <a:rPr lang="tr-TR" dirty="0">
                <a:solidFill>
                  <a:srgbClr val="FF0000"/>
                </a:solidFill>
              </a:rPr>
              <a:t>bitkiler solamaya başlar</a:t>
            </a:r>
            <a:r>
              <a:rPr lang="tr-TR" dirty="0"/>
              <a:t>, normal sulama ve bakım işlemleri yapılsa da bitki kendini toparlayamaz. </a:t>
            </a:r>
            <a:endParaRPr lang="tr-TR" dirty="0" smtClean="0"/>
          </a:p>
          <a:p>
            <a:pPr marL="0" indent="0">
              <a:buNone/>
            </a:pPr>
            <a:endParaRPr lang="tr-TR" b="1" dirty="0" smtClean="0"/>
          </a:p>
          <a:p>
            <a:pPr marL="0" indent="0">
              <a:buNone/>
            </a:pPr>
            <a:r>
              <a:rPr lang="tr-TR" b="1" dirty="0" smtClean="0"/>
              <a:t>Hastalığın </a:t>
            </a:r>
            <a:r>
              <a:rPr lang="tr-TR" b="1" dirty="0"/>
              <a:t>Görüldüğü Bitkiler </a:t>
            </a:r>
            <a:endParaRPr lang="tr-TR" dirty="0"/>
          </a:p>
          <a:p>
            <a:pPr marL="0" indent="0">
              <a:buNone/>
            </a:pPr>
            <a:r>
              <a:rPr lang="tr-TR" b="1" dirty="0"/>
              <a:t>• </a:t>
            </a:r>
            <a:r>
              <a:rPr lang="tr-TR" dirty="0"/>
              <a:t>Biber dışında, Domates, kavun, karpuz, kabak, lahana, soya fasulyesi, pirinç, bezelye, marul, havuç, hıyar gibi kültür bitkileri ile Horozibiği, köpek üzümü gibi </a:t>
            </a:r>
            <a:r>
              <a:rPr lang="tr-TR" dirty="0" smtClean="0"/>
              <a:t>yabancı otlar </a:t>
            </a:r>
            <a:r>
              <a:rPr lang="tr-TR" dirty="0"/>
              <a:t>hastalığın konukçularıdır. </a:t>
            </a:r>
          </a:p>
        </p:txBody>
      </p:sp>
    </p:spTree>
    <p:extLst>
      <p:ext uri="{BB962C8B-B14F-4D97-AF65-F5344CB8AC3E}">
        <p14:creationId xmlns:p14="http://schemas.microsoft.com/office/powerpoint/2010/main" val="202032197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 Yöntemleri</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Kültürel </a:t>
            </a:r>
            <a:r>
              <a:rPr lang="tr-TR" b="1" dirty="0"/>
              <a:t>Önlemler </a:t>
            </a:r>
            <a:endParaRPr lang="tr-TR" dirty="0"/>
          </a:p>
          <a:p>
            <a:pPr marL="0" indent="0">
              <a:buNone/>
            </a:pPr>
            <a:r>
              <a:rPr lang="tr-TR" b="1" dirty="0"/>
              <a:t>• </a:t>
            </a:r>
            <a:r>
              <a:rPr lang="tr-TR" dirty="0"/>
              <a:t>Fide yetiştiriciliği yapılırken genel bir kontrol prensibi olarak </a:t>
            </a:r>
            <a:r>
              <a:rPr lang="tr-TR" dirty="0">
                <a:solidFill>
                  <a:srgbClr val="FF0000"/>
                </a:solidFill>
              </a:rPr>
              <a:t>tohumlar hastalıksız, sağlıklı bitkilerden </a:t>
            </a:r>
            <a:r>
              <a:rPr lang="tr-TR" dirty="0"/>
              <a:t>sağlanmalıdır. </a:t>
            </a:r>
          </a:p>
          <a:p>
            <a:pPr marL="0" indent="0">
              <a:buNone/>
            </a:pPr>
            <a:r>
              <a:rPr lang="tr-TR" b="1" dirty="0"/>
              <a:t>• </a:t>
            </a:r>
            <a:r>
              <a:rPr lang="tr-TR" dirty="0"/>
              <a:t>Fidelikler </a:t>
            </a:r>
            <a:r>
              <a:rPr lang="tr-TR" dirty="0">
                <a:solidFill>
                  <a:srgbClr val="FF0000"/>
                </a:solidFill>
              </a:rPr>
              <a:t>hastalıksız, temiz yerler</a:t>
            </a:r>
            <a:r>
              <a:rPr lang="tr-TR" dirty="0"/>
              <a:t>de kurulmalıdır. Fideler aşırı sulanmamalı, sık sık havalandırılmalıdır. </a:t>
            </a:r>
          </a:p>
          <a:p>
            <a:pPr marL="0" indent="0">
              <a:buNone/>
            </a:pPr>
            <a:r>
              <a:rPr lang="tr-TR" b="1" dirty="0"/>
              <a:t>• </a:t>
            </a:r>
            <a:r>
              <a:rPr lang="tr-TR" dirty="0">
                <a:solidFill>
                  <a:srgbClr val="FF0000"/>
                </a:solidFill>
              </a:rPr>
              <a:t>Dikim karık usulü </a:t>
            </a:r>
            <a:r>
              <a:rPr lang="tr-TR" dirty="0"/>
              <a:t>yapılmalıdır. </a:t>
            </a:r>
            <a:r>
              <a:rPr lang="tr-TR" dirty="0">
                <a:solidFill>
                  <a:srgbClr val="FF0000"/>
                </a:solidFill>
              </a:rPr>
              <a:t>Fideler karık sırtına </a:t>
            </a:r>
            <a:r>
              <a:rPr lang="tr-TR" dirty="0"/>
              <a:t>dikilmelidir. Mümkün olduğunca </a:t>
            </a:r>
            <a:r>
              <a:rPr lang="tr-TR" dirty="0">
                <a:solidFill>
                  <a:srgbClr val="FF0000"/>
                </a:solidFill>
              </a:rPr>
              <a:t>her karık ayrı ayrı sulanmalıdır. </a:t>
            </a:r>
          </a:p>
          <a:p>
            <a:pPr marL="0" indent="0">
              <a:buNone/>
            </a:pPr>
            <a:r>
              <a:rPr lang="tr-TR" b="1" dirty="0"/>
              <a:t>• </a:t>
            </a:r>
            <a:r>
              <a:rPr lang="tr-TR" dirty="0"/>
              <a:t>Bitkilere dengesiz gübreleme yapmamalı, özellikle aşırı azotlu gübre verilmemelidir. </a:t>
            </a:r>
          </a:p>
          <a:p>
            <a:pPr marL="0" indent="0">
              <a:buNone/>
            </a:pPr>
            <a:r>
              <a:rPr lang="tr-TR" b="1" dirty="0"/>
              <a:t>• </a:t>
            </a:r>
            <a:r>
              <a:rPr lang="tr-TR" dirty="0"/>
              <a:t>Hastalıklı bitkiler sökülüp imha edilmeli, hasat sonrasında da ayni işlem tekrarlanmalıdır. </a:t>
            </a:r>
          </a:p>
          <a:p>
            <a:pPr marL="0" indent="0">
              <a:buNone/>
            </a:pPr>
            <a:endParaRPr lang="tr-TR" b="1" dirty="0" smtClean="0"/>
          </a:p>
          <a:p>
            <a:pPr marL="0" indent="0">
              <a:buNone/>
            </a:pPr>
            <a:r>
              <a:rPr lang="tr-TR" b="1" dirty="0" smtClean="0"/>
              <a:t>Kimyasal </a:t>
            </a:r>
            <a:r>
              <a:rPr lang="tr-TR" b="1" dirty="0"/>
              <a:t>Mücadele </a:t>
            </a:r>
            <a:endParaRPr lang="tr-TR" dirty="0"/>
          </a:p>
          <a:p>
            <a:pPr marL="0" indent="0">
              <a:buNone/>
            </a:pPr>
            <a:r>
              <a:rPr lang="tr-TR" b="1" dirty="0"/>
              <a:t>• </a:t>
            </a:r>
            <a:r>
              <a:rPr lang="tr-TR" dirty="0">
                <a:solidFill>
                  <a:srgbClr val="FF0000"/>
                </a:solidFill>
              </a:rPr>
              <a:t>İlaçlı mücadelesi yoktur.</a:t>
            </a:r>
          </a:p>
        </p:txBody>
      </p:sp>
    </p:spTree>
    <p:extLst>
      <p:ext uri="{BB962C8B-B14F-4D97-AF65-F5344CB8AC3E}">
        <p14:creationId xmlns:p14="http://schemas.microsoft.com/office/powerpoint/2010/main" val="62859998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Autofit/>
          </a:bodyPr>
          <a:lstStyle/>
          <a:p>
            <a:r>
              <a:rPr lang="tr-TR" sz="3200" b="1" dirty="0">
                <a:solidFill>
                  <a:srgbClr val="292934"/>
                </a:solidFill>
              </a:rPr>
              <a:t>SEBZELERDE KURŞUNİ KÜF HASTALIĞI </a:t>
            </a:r>
            <a:r>
              <a:rPr lang="tr-TR" sz="3200" dirty="0">
                <a:solidFill>
                  <a:srgbClr val="292934"/>
                </a:solidFill>
              </a:rPr>
              <a:t/>
            </a:r>
            <a:br>
              <a:rPr lang="tr-TR" sz="3200" dirty="0">
                <a:solidFill>
                  <a:srgbClr val="292934"/>
                </a:solidFill>
              </a:rPr>
            </a:br>
            <a:r>
              <a:rPr lang="tr-TR" sz="3200" i="1" dirty="0">
                <a:solidFill>
                  <a:srgbClr val="292934"/>
                </a:solidFill>
              </a:rPr>
              <a:t>(</a:t>
            </a:r>
            <a:r>
              <a:rPr lang="tr-TR" sz="3200" i="1" dirty="0" err="1">
                <a:solidFill>
                  <a:srgbClr val="292934"/>
                </a:solidFill>
              </a:rPr>
              <a:t>Botrytis</a:t>
            </a:r>
            <a:r>
              <a:rPr lang="tr-TR" sz="3200" i="1" dirty="0">
                <a:solidFill>
                  <a:srgbClr val="292934"/>
                </a:solidFill>
              </a:rPr>
              <a:t> </a:t>
            </a:r>
            <a:r>
              <a:rPr lang="tr-TR" sz="3200" i="1" dirty="0" err="1">
                <a:solidFill>
                  <a:srgbClr val="292934"/>
                </a:solidFill>
              </a:rPr>
              <a:t>cinerea</a:t>
            </a:r>
            <a:r>
              <a:rPr lang="tr-TR" sz="3200" i="1" dirty="0">
                <a:solidFill>
                  <a:srgbClr val="292934"/>
                </a:solidFill>
              </a:rPr>
              <a:t>)</a:t>
            </a:r>
            <a:endParaRPr lang="tr-TR" sz="3200" dirty="0">
              <a:solidFill>
                <a:srgbClr val="292934"/>
              </a:solidFill>
            </a:endParaRPr>
          </a:p>
        </p:txBody>
      </p:sp>
      <p:sp>
        <p:nvSpPr>
          <p:cNvPr id="6" name="Başlık 1"/>
          <p:cNvSpPr txBox="1">
            <a:spLocks/>
          </p:cNvSpPr>
          <p:nvPr/>
        </p:nvSpPr>
        <p:spPr>
          <a:xfrm>
            <a:off x="457200" y="1340768"/>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816224"/>
            <a:ext cx="8435280" cy="4876800"/>
          </a:xfrm>
        </p:spPr>
        <p:txBody>
          <a:bodyPr>
            <a:normAutofit fontScale="92500" lnSpcReduction="20000"/>
          </a:bodyPr>
          <a:lstStyle/>
          <a:p>
            <a:pPr marL="0" indent="0">
              <a:buNone/>
            </a:pPr>
            <a:r>
              <a:rPr lang="tr-TR" dirty="0" smtClean="0"/>
              <a:t>• </a:t>
            </a:r>
            <a:r>
              <a:rPr lang="tr-TR" dirty="0"/>
              <a:t>Her bitkide </a:t>
            </a:r>
            <a:r>
              <a:rPr lang="tr-TR" dirty="0">
                <a:solidFill>
                  <a:srgbClr val="FF0000"/>
                </a:solidFill>
              </a:rPr>
              <a:t>birbirinden farklı belirtilere neden olur. </a:t>
            </a:r>
          </a:p>
          <a:p>
            <a:pPr marL="0" indent="0">
              <a:buNone/>
            </a:pPr>
            <a:r>
              <a:rPr lang="tr-TR" dirty="0"/>
              <a:t>• Hastalık gövde ve meyvelerde zarar meydana getirir. </a:t>
            </a:r>
          </a:p>
          <a:p>
            <a:pPr marL="0" indent="0">
              <a:buNone/>
            </a:pPr>
            <a:r>
              <a:rPr lang="tr-TR" dirty="0"/>
              <a:t>• </a:t>
            </a:r>
            <a:r>
              <a:rPr lang="tr-TR" dirty="0">
                <a:solidFill>
                  <a:srgbClr val="FF0000"/>
                </a:solidFill>
              </a:rPr>
              <a:t>Lekeler önceleri toplu iğne başı büyüklüğünde </a:t>
            </a:r>
            <a:r>
              <a:rPr lang="tr-TR" dirty="0"/>
              <a:t>olup bitkinin </a:t>
            </a:r>
            <a:r>
              <a:rPr lang="tr-TR" dirty="0" smtClean="0"/>
              <a:t>iç                           kısmında </a:t>
            </a:r>
            <a:r>
              <a:rPr lang="tr-TR" dirty="0"/>
              <a:t>gelişerek genişler ve dokulara yayılırlar. </a:t>
            </a:r>
          </a:p>
          <a:p>
            <a:pPr marL="0" indent="0">
              <a:buNone/>
            </a:pPr>
            <a:r>
              <a:rPr lang="tr-TR" dirty="0"/>
              <a:t>• </a:t>
            </a:r>
            <a:r>
              <a:rPr lang="tr-TR" dirty="0">
                <a:solidFill>
                  <a:srgbClr val="FF0000"/>
                </a:solidFill>
              </a:rPr>
              <a:t>Bitki dokusu çatlar </a:t>
            </a:r>
            <a:r>
              <a:rPr lang="tr-TR" dirty="0"/>
              <a:t>ve konukçunun su kaybına neden olur. </a:t>
            </a:r>
          </a:p>
          <a:p>
            <a:pPr marL="0" indent="0">
              <a:buNone/>
            </a:pPr>
            <a:r>
              <a:rPr lang="tr-TR" dirty="0"/>
              <a:t>• Gövde ve meyve sapı lekeleri nedeniyle meyve dökümü ortaya çıkar. </a:t>
            </a:r>
          </a:p>
          <a:p>
            <a:pPr marL="0" indent="0">
              <a:buNone/>
            </a:pPr>
            <a:r>
              <a:rPr lang="tr-TR" dirty="0"/>
              <a:t>• Konukçunun </a:t>
            </a:r>
            <a:r>
              <a:rPr lang="tr-TR" dirty="0">
                <a:solidFill>
                  <a:srgbClr val="FF0000"/>
                </a:solidFill>
              </a:rPr>
              <a:t>çiçek zamanında taç yaprakları hastalığa çok duyarlıdır.</a:t>
            </a:r>
            <a:r>
              <a:rPr lang="tr-TR" dirty="0"/>
              <a:t> Hastalık etmeni bu kısımlardan girerek meyveye geçer ve meyve çürüklüğünü başlatır. </a:t>
            </a:r>
          </a:p>
          <a:p>
            <a:pPr marL="0" indent="0">
              <a:buNone/>
            </a:pPr>
            <a:r>
              <a:rPr lang="tr-TR" dirty="0"/>
              <a:t>• Yumrulu bitkilerde lekeler büyüdükçe yumuşak çürüklük oluşur. </a:t>
            </a:r>
          </a:p>
          <a:p>
            <a:pPr marL="0" indent="0">
              <a:buNone/>
            </a:pPr>
            <a:r>
              <a:rPr lang="tr-TR" dirty="0"/>
              <a:t>• Hastalığın gelişmesi için en uygun koşullar 20–25 0C sıcaklık ve % 95–98 orantılı nemdir. </a:t>
            </a:r>
          </a:p>
          <a:p>
            <a:pPr marL="0" indent="0">
              <a:buNone/>
            </a:pPr>
            <a:r>
              <a:rPr lang="tr-TR" b="1" dirty="0"/>
              <a:t>Hastalığın Görüldüğü Bitkiler </a:t>
            </a:r>
            <a:endParaRPr lang="tr-TR" dirty="0"/>
          </a:p>
          <a:p>
            <a:pPr marL="0" indent="0">
              <a:buNone/>
            </a:pPr>
            <a:r>
              <a:rPr lang="tr-TR" dirty="0"/>
              <a:t>• Bu hastalık hemen hemen tüm sebzelerde görülür.</a:t>
            </a:r>
          </a:p>
        </p:txBody>
      </p:sp>
    </p:spTree>
    <p:extLst>
      <p:ext uri="{BB962C8B-B14F-4D97-AF65-F5344CB8AC3E}">
        <p14:creationId xmlns:p14="http://schemas.microsoft.com/office/powerpoint/2010/main" val="97592026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Kültürel </a:t>
            </a:r>
            <a:r>
              <a:rPr lang="tr-TR" b="1" dirty="0"/>
              <a:t>Önlemler </a:t>
            </a:r>
            <a:endParaRPr lang="tr-TR" dirty="0"/>
          </a:p>
          <a:p>
            <a:pPr marL="0" indent="0">
              <a:buNone/>
            </a:pPr>
            <a:r>
              <a:rPr lang="tr-TR" dirty="0"/>
              <a:t>• Seralarda </a:t>
            </a:r>
            <a:r>
              <a:rPr lang="tr-TR" dirty="0">
                <a:solidFill>
                  <a:srgbClr val="FF0000"/>
                </a:solidFill>
              </a:rPr>
              <a:t>iyi bir havalandırma </a:t>
            </a:r>
            <a:r>
              <a:rPr lang="tr-TR" dirty="0"/>
              <a:t>yapılarak sıcaklık ve orantılı nemin yükselmesi önlenmelidir. </a:t>
            </a:r>
          </a:p>
          <a:p>
            <a:pPr marL="0" indent="0">
              <a:buNone/>
            </a:pPr>
            <a:r>
              <a:rPr lang="tr-TR" dirty="0"/>
              <a:t>• Bitkiler arasında hava akımının olabilmesi için </a:t>
            </a:r>
            <a:r>
              <a:rPr lang="tr-TR" dirty="0">
                <a:solidFill>
                  <a:srgbClr val="FF0000"/>
                </a:solidFill>
              </a:rPr>
              <a:t>sık dikimden kaçınılmalıdır. </a:t>
            </a:r>
          </a:p>
          <a:p>
            <a:pPr marL="0" indent="0">
              <a:buNone/>
            </a:pPr>
            <a:r>
              <a:rPr lang="tr-TR" dirty="0"/>
              <a:t>• Hastalıktan zarar görmüş olan bitkiler sökülerek imha edilmelidir. </a:t>
            </a:r>
          </a:p>
          <a:p>
            <a:pPr marL="0" indent="0">
              <a:buNone/>
            </a:pPr>
            <a:r>
              <a:rPr lang="tr-TR" dirty="0"/>
              <a:t>• Dengeli gübreleme ve iyi bir bakım yapılarak bitkilerin sağlıklı gelişmeleri sağlanmalıdır</a:t>
            </a:r>
            <a:r>
              <a:rPr lang="tr-TR" dirty="0" smtClean="0"/>
              <a:t>.</a:t>
            </a:r>
          </a:p>
          <a:p>
            <a:pPr marL="0" indent="0">
              <a:buNone/>
            </a:pPr>
            <a:r>
              <a:rPr lang="tr-TR" dirty="0" smtClean="0"/>
              <a:t>Çiğ </a:t>
            </a:r>
            <a:r>
              <a:rPr lang="tr-TR" dirty="0"/>
              <a:t>olasılığına karşı güneş batımından 2 saat önce </a:t>
            </a:r>
            <a:r>
              <a:rPr lang="tr-TR" dirty="0">
                <a:solidFill>
                  <a:srgbClr val="FF0000"/>
                </a:solidFill>
              </a:rPr>
              <a:t>seralar ısıtılmalıdır. </a:t>
            </a:r>
          </a:p>
          <a:p>
            <a:pPr marL="0" indent="0">
              <a:buNone/>
            </a:pPr>
            <a:r>
              <a:rPr lang="tr-TR" dirty="0"/>
              <a:t>• Hasattan sonra hastalık etmeninin dayanıklı yapılarının toprağa karışmasını önlemek için </a:t>
            </a:r>
            <a:r>
              <a:rPr lang="tr-TR" dirty="0">
                <a:solidFill>
                  <a:srgbClr val="FF0000"/>
                </a:solidFill>
              </a:rPr>
              <a:t>bütün bitki artıkları toplanarak yakılmalıdır </a:t>
            </a:r>
          </a:p>
        </p:txBody>
      </p:sp>
    </p:spTree>
    <p:extLst>
      <p:ext uri="{BB962C8B-B14F-4D97-AF65-F5344CB8AC3E}">
        <p14:creationId xmlns:p14="http://schemas.microsoft.com/office/powerpoint/2010/main" val="312011995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Kimyasal Mücadele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 </a:t>
            </a:r>
            <a:r>
              <a:rPr lang="tr-TR" dirty="0"/>
              <a:t>Çevrede </a:t>
            </a:r>
            <a:r>
              <a:rPr lang="tr-TR" dirty="0">
                <a:solidFill>
                  <a:srgbClr val="FF0000"/>
                </a:solidFill>
              </a:rPr>
              <a:t>ilk hastalık belirtileri görüldüğünde </a:t>
            </a:r>
            <a:r>
              <a:rPr lang="tr-TR" dirty="0"/>
              <a:t>veya bitkiler çiçeklenme devresinde iken başlanmalıdır</a:t>
            </a:r>
            <a:r>
              <a:rPr lang="tr-TR" dirty="0" smtClean="0"/>
              <a:t>.• </a:t>
            </a:r>
            <a:r>
              <a:rPr lang="tr-TR" dirty="0">
                <a:solidFill>
                  <a:srgbClr val="FF0000"/>
                </a:solidFill>
              </a:rPr>
              <a:t>İlaçlamalar 10 gün arayla</a:t>
            </a:r>
            <a:r>
              <a:rPr lang="tr-TR" dirty="0"/>
              <a:t> yapılmalıdır</a:t>
            </a:r>
            <a:r>
              <a:rPr lang="tr-TR" dirty="0" smtClean="0"/>
              <a:t>.</a:t>
            </a:r>
          </a:p>
          <a:p>
            <a:pPr marL="0" indent="0">
              <a:buNone/>
            </a:pPr>
            <a:endParaRPr lang="tr-TR" dirty="0" smtClean="0"/>
          </a:p>
          <a:p>
            <a:pPr marL="0" indent="0">
              <a:buNone/>
            </a:pPr>
            <a:r>
              <a:rPr lang="tr-TR" b="1" dirty="0" smtClean="0">
                <a:solidFill>
                  <a:srgbClr val="FF0000"/>
                </a:solidFill>
              </a:rPr>
              <a:t>Kimyasal </a:t>
            </a:r>
            <a:r>
              <a:rPr lang="tr-TR" b="1" dirty="0">
                <a:solidFill>
                  <a:srgbClr val="FF0000"/>
                </a:solidFill>
              </a:rPr>
              <a:t>Mücadelede Kullanılacak İlaçlar </a:t>
            </a:r>
            <a:r>
              <a:rPr lang="tr-TR" dirty="0" smtClean="0">
                <a:solidFill>
                  <a:srgbClr val="FF0000"/>
                </a:solidFill>
              </a:rPr>
              <a:t> </a:t>
            </a:r>
          </a:p>
          <a:p>
            <a:pPr marL="0" indent="0">
              <a:buNone/>
            </a:pPr>
            <a:endParaRPr lang="tr-TR" dirty="0" smtClean="0">
              <a:solidFill>
                <a:srgbClr val="FF0000"/>
              </a:solidFill>
            </a:endParaRPr>
          </a:p>
          <a:p>
            <a:r>
              <a:rPr lang="tr-TR" dirty="0" err="1"/>
              <a:t>Boscalıd</a:t>
            </a:r>
            <a:r>
              <a:rPr lang="tr-TR" dirty="0"/>
              <a:t> % 26.7+ </a:t>
            </a:r>
            <a:r>
              <a:rPr lang="tr-TR" dirty="0" err="1" smtClean="0"/>
              <a:t>Pyraclostrobin</a:t>
            </a:r>
            <a:r>
              <a:rPr lang="tr-TR" dirty="0" smtClean="0"/>
              <a:t> </a:t>
            </a:r>
            <a:r>
              <a:rPr lang="tr-TR" dirty="0"/>
              <a:t>% 6.7 	WG 	150 g </a:t>
            </a:r>
          </a:p>
          <a:p>
            <a:r>
              <a:rPr lang="tr-TR" dirty="0"/>
              <a:t>(Domates, </a:t>
            </a:r>
            <a:r>
              <a:rPr lang="tr-TR" dirty="0" smtClean="0"/>
              <a:t>Biber-Sera</a:t>
            </a:r>
            <a:r>
              <a:rPr lang="tr-TR" dirty="0"/>
              <a:t>) 	3 	</a:t>
            </a:r>
          </a:p>
          <a:p>
            <a:r>
              <a:rPr lang="tr-TR" dirty="0" err="1"/>
              <a:t>Cyprodinil+Fludioxonil</a:t>
            </a:r>
            <a:r>
              <a:rPr lang="tr-TR" dirty="0"/>
              <a:t> %37.5+%25 	WG 	60 g (Biber, </a:t>
            </a:r>
          </a:p>
          <a:p>
            <a:r>
              <a:rPr lang="tr-TR" dirty="0"/>
              <a:t>Hıyar-Sera) 	7 	</a:t>
            </a:r>
          </a:p>
          <a:p>
            <a:r>
              <a:rPr lang="tr-TR" dirty="0" err="1"/>
              <a:t>Iminoactadine</a:t>
            </a:r>
            <a:r>
              <a:rPr lang="tr-TR" dirty="0"/>
              <a:t> </a:t>
            </a:r>
            <a:r>
              <a:rPr lang="tr-TR" dirty="0" err="1"/>
              <a:t>tris</a:t>
            </a:r>
            <a:r>
              <a:rPr lang="tr-TR" dirty="0"/>
              <a:t> </a:t>
            </a:r>
            <a:r>
              <a:rPr lang="tr-TR" dirty="0" err="1"/>
              <a:t>albesilate</a:t>
            </a:r>
            <a:r>
              <a:rPr lang="tr-TR" dirty="0"/>
              <a:t> % 40 	WP 	75 g 	3 	</a:t>
            </a:r>
          </a:p>
          <a:p>
            <a:r>
              <a:rPr lang="fr-FR" i="1" dirty="0" err="1">
                <a:solidFill>
                  <a:srgbClr val="00B050"/>
                </a:solidFill>
              </a:rPr>
              <a:t>Basillus</a:t>
            </a:r>
            <a:r>
              <a:rPr lang="fr-FR" i="1" dirty="0">
                <a:solidFill>
                  <a:srgbClr val="00B050"/>
                </a:solidFill>
              </a:rPr>
              <a:t> </a:t>
            </a:r>
            <a:r>
              <a:rPr lang="fr-FR" i="1" dirty="0" err="1">
                <a:solidFill>
                  <a:srgbClr val="00B050"/>
                </a:solidFill>
              </a:rPr>
              <a:t>sublitis</a:t>
            </a:r>
            <a:r>
              <a:rPr lang="fr-FR" dirty="0"/>
              <a:t> 13,4 g/l QST </a:t>
            </a:r>
            <a:r>
              <a:rPr lang="fr-FR" dirty="0" err="1"/>
              <a:t>ırkı</a:t>
            </a:r>
            <a:r>
              <a:rPr lang="fr-FR" dirty="0"/>
              <a:t> 	SC 	1400 </a:t>
            </a:r>
            <a:r>
              <a:rPr lang="fr-FR" dirty="0" smtClean="0"/>
              <a:t>ml</a:t>
            </a:r>
            <a:r>
              <a:rPr lang="tr-TR" dirty="0" smtClean="0"/>
              <a:t>(biber-sera</a:t>
            </a:r>
            <a:r>
              <a:rPr lang="tr-TR" dirty="0"/>
              <a:t>) 	</a:t>
            </a:r>
          </a:p>
          <a:p>
            <a:pPr marL="0" indent="0">
              <a:buNone/>
            </a:pPr>
            <a:endParaRPr lang="tr-TR" dirty="0"/>
          </a:p>
        </p:txBody>
      </p:sp>
    </p:spTree>
    <p:extLst>
      <p:ext uri="{BB962C8B-B14F-4D97-AF65-F5344CB8AC3E}">
        <p14:creationId xmlns:p14="http://schemas.microsoft.com/office/powerpoint/2010/main" val="1583812763"/>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988840"/>
            <a:ext cx="8229600" cy="990600"/>
          </a:xfrm>
        </p:spPr>
        <p:txBody>
          <a:bodyPr>
            <a:noAutofit/>
          </a:bodyPr>
          <a:lstStyle/>
          <a:p>
            <a:r>
              <a:rPr lang="tr-TR" sz="3200" b="1" dirty="0">
                <a:solidFill>
                  <a:srgbClr val="292934"/>
                </a:solidFill>
              </a:rPr>
              <a:t>PATLICANGİLLERDE KÜLLEME HASTALIĞI </a:t>
            </a:r>
            <a:r>
              <a:rPr lang="tr-TR" sz="3200" i="1" dirty="0">
                <a:solidFill>
                  <a:srgbClr val="292934"/>
                </a:solidFill>
              </a:rPr>
              <a:t>(</a:t>
            </a:r>
            <a:r>
              <a:rPr lang="tr-TR" sz="3200" i="1" dirty="0" err="1">
                <a:solidFill>
                  <a:srgbClr val="292934"/>
                </a:solidFill>
              </a:rPr>
              <a:t>Leveillula</a:t>
            </a:r>
            <a:r>
              <a:rPr lang="tr-TR" sz="3200" i="1" dirty="0">
                <a:solidFill>
                  <a:srgbClr val="292934"/>
                </a:solidFill>
              </a:rPr>
              <a:t> </a:t>
            </a:r>
            <a:r>
              <a:rPr lang="tr-TR" sz="3200" i="1" dirty="0" err="1">
                <a:solidFill>
                  <a:srgbClr val="292934"/>
                </a:solidFill>
              </a:rPr>
              <a:t>taurica</a:t>
            </a:r>
            <a:r>
              <a:rPr lang="tr-TR" sz="3200" i="1" dirty="0">
                <a:solidFill>
                  <a:srgbClr val="292934"/>
                </a:solidFill>
              </a:rPr>
              <a:t>) </a:t>
            </a:r>
            <a:endParaRPr lang="tr-TR" sz="3200" dirty="0">
              <a:solidFill>
                <a:srgbClr val="292934"/>
              </a:solidFill>
            </a:endParaRPr>
          </a:p>
        </p:txBody>
      </p:sp>
    </p:spTree>
    <p:extLst>
      <p:ext uri="{BB962C8B-B14F-4D97-AF65-F5344CB8AC3E}">
        <p14:creationId xmlns:p14="http://schemas.microsoft.com/office/powerpoint/2010/main" val="39694283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600200"/>
            <a:ext cx="8363272" cy="4525963"/>
          </a:xfrm>
        </p:spPr>
        <p:txBody>
          <a:bodyPr>
            <a:normAutofit fontScale="92500" lnSpcReduction="10000"/>
          </a:bodyPr>
          <a:lstStyle/>
          <a:p>
            <a:pPr marL="0" indent="0">
              <a:buNone/>
            </a:pPr>
            <a:endParaRPr lang="tr-TR" dirty="0" smtClean="0"/>
          </a:p>
          <a:p>
            <a:pPr marL="0" indent="0">
              <a:buNone/>
            </a:pPr>
            <a:r>
              <a:rPr lang="tr-TR" dirty="0" err="1" smtClean="0"/>
              <a:t>Bromuconazole</a:t>
            </a:r>
            <a:r>
              <a:rPr lang="tr-TR" dirty="0" smtClean="0"/>
              <a:t> </a:t>
            </a:r>
            <a:r>
              <a:rPr lang="tr-TR" dirty="0"/>
              <a:t>100 g/l 	SC 	30 ml </a:t>
            </a:r>
            <a:r>
              <a:rPr lang="tr-TR" dirty="0" smtClean="0"/>
              <a:t> 14 - </a:t>
            </a:r>
            <a:r>
              <a:rPr lang="tr-TR" dirty="0" err="1" smtClean="0"/>
              <a:t>Vectra</a:t>
            </a:r>
            <a:r>
              <a:rPr lang="tr-TR" dirty="0" smtClean="0"/>
              <a:t> </a:t>
            </a:r>
            <a:r>
              <a:rPr lang="tr-TR" dirty="0"/>
              <a:t>	</a:t>
            </a:r>
          </a:p>
          <a:p>
            <a:pPr marL="0" indent="0">
              <a:buNone/>
            </a:pPr>
            <a:r>
              <a:rPr lang="es-ES" dirty="0">
                <a:solidFill>
                  <a:srgbClr val="FF0000"/>
                </a:solidFill>
              </a:rPr>
              <a:t>Dinocap 475 g/l 	EC 	60 ml 	</a:t>
            </a:r>
            <a:r>
              <a:rPr lang="tr-TR" dirty="0" smtClean="0">
                <a:solidFill>
                  <a:srgbClr val="FF0000"/>
                </a:solidFill>
              </a:rPr>
              <a:t>    </a:t>
            </a:r>
            <a:r>
              <a:rPr lang="es-ES" dirty="0" smtClean="0">
                <a:solidFill>
                  <a:srgbClr val="FF0000"/>
                </a:solidFill>
              </a:rPr>
              <a:t>21 </a:t>
            </a:r>
            <a:r>
              <a:rPr lang="tr-TR" dirty="0" smtClean="0">
                <a:solidFill>
                  <a:srgbClr val="FF0000"/>
                </a:solidFill>
              </a:rPr>
              <a:t>–EU- Yasaklandı</a:t>
            </a:r>
            <a:r>
              <a:rPr lang="es-ES" dirty="0"/>
              <a:t>	</a:t>
            </a:r>
          </a:p>
          <a:p>
            <a:pPr marL="0" indent="0">
              <a:buNone/>
            </a:pPr>
            <a:r>
              <a:rPr lang="es-ES" dirty="0"/>
              <a:t>Flusilazol 400 g/l 	EC 	6 ml 	</a:t>
            </a:r>
            <a:r>
              <a:rPr lang="tr-TR" dirty="0" smtClean="0"/>
              <a:t>        </a:t>
            </a:r>
            <a:r>
              <a:rPr lang="es-ES" dirty="0" smtClean="0"/>
              <a:t>28 </a:t>
            </a:r>
            <a:r>
              <a:rPr lang="tr-TR" dirty="0" smtClean="0"/>
              <a:t>-</a:t>
            </a:r>
            <a:r>
              <a:rPr lang="tr-TR" dirty="0" err="1" smtClean="0"/>
              <a:t>Punch</a:t>
            </a:r>
            <a:r>
              <a:rPr lang="es-ES" dirty="0"/>
              <a:t>	</a:t>
            </a:r>
          </a:p>
          <a:p>
            <a:pPr marL="0" indent="0">
              <a:buNone/>
            </a:pPr>
            <a:r>
              <a:rPr lang="tr-TR" dirty="0"/>
              <a:t>Kükürt %73 	WP 	500 g 	</a:t>
            </a:r>
            <a:r>
              <a:rPr lang="tr-TR" dirty="0" smtClean="0"/>
              <a:t>          7 </a:t>
            </a:r>
            <a:r>
              <a:rPr lang="tr-TR" dirty="0"/>
              <a:t>	</a:t>
            </a:r>
          </a:p>
          <a:p>
            <a:pPr marL="0" indent="0">
              <a:buNone/>
            </a:pPr>
            <a:r>
              <a:rPr lang="tr-TR" dirty="0"/>
              <a:t>Kükürt %80 	WP 	400 g 	</a:t>
            </a:r>
            <a:r>
              <a:rPr lang="tr-TR" dirty="0" smtClean="0"/>
              <a:t>          7 </a:t>
            </a:r>
          </a:p>
          <a:p>
            <a:pPr marL="0" indent="0">
              <a:buNone/>
            </a:pPr>
            <a:r>
              <a:rPr lang="tr-TR" dirty="0" err="1" smtClean="0"/>
              <a:t>Myclobutanil</a:t>
            </a:r>
            <a:r>
              <a:rPr lang="tr-TR" dirty="0" smtClean="0"/>
              <a:t> 125 g/L  EC   40 ml - </a:t>
            </a:r>
            <a:r>
              <a:rPr lang="tr-TR" dirty="0" err="1" smtClean="0"/>
              <a:t>Systane</a:t>
            </a:r>
            <a:r>
              <a:rPr lang="tr-TR" dirty="0"/>
              <a:t>	</a:t>
            </a:r>
          </a:p>
          <a:p>
            <a:pPr marL="0" indent="0">
              <a:buNone/>
            </a:pPr>
            <a:r>
              <a:rPr lang="tr-TR" dirty="0" err="1"/>
              <a:t>Tebuconazole</a:t>
            </a:r>
            <a:r>
              <a:rPr lang="tr-TR" dirty="0"/>
              <a:t> %25 	WP 	25 g 	14 </a:t>
            </a:r>
            <a:r>
              <a:rPr lang="tr-TR" dirty="0" smtClean="0"/>
              <a:t>- </a:t>
            </a:r>
            <a:r>
              <a:rPr lang="tr-TR" dirty="0" err="1" smtClean="0"/>
              <a:t>Folicur</a:t>
            </a:r>
            <a:r>
              <a:rPr lang="tr-TR" dirty="0"/>
              <a:t>	</a:t>
            </a:r>
          </a:p>
          <a:p>
            <a:pPr marL="0" indent="0">
              <a:buNone/>
            </a:pPr>
            <a:r>
              <a:rPr lang="en-US" dirty="0" err="1"/>
              <a:t>Thiophanate</a:t>
            </a:r>
            <a:r>
              <a:rPr lang="en-US" dirty="0"/>
              <a:t> Methyl %70 	</a:t>
            </a:r>
            <a:r>
              <a:rPr lang="en-US" dirty="0" smtClean="0"/>
              <a:t>WP </a:t>
            </a:r>
            <a:r>
              <a:rPr lang="en-US" dirty="0"/>
              <a:t>	60 g 	</a:t>
            </a:r>
            <a:r>
              <a:rPr lang="en-US" dirty="0" smtClean="0"/>
              <a:t>14</a:t>
            </a:r>
            <a:endParaRPr lang="tr-TR" dirty="0" smtClean="0"/>
          </a:p>
          <a:p>
            <a:pPr marL="0" indent="0">
              <a:buNone/>
            </a:pPr>
            <a:r>
              <a:rPr lang="tr-TR" dirty="0" err="1" smtClean="0"/>
              <a:t>Folpet</a:t>
            </a:r>
            <a:r>
              <a:rPr lang="tr-TR" dirty="0" smtClean="0"/>
              <a:t> %70+Triadimenol%1,5  WP  200 g  -</a:t>
            </a:r>
            <a:r>
              <a:rPr lang="tr-TR" dirty="0" err="1" smtClean="0"/>
              <a:t>Shavit</a:t>
            </a:r>
            <a:r>
              <a:rPr lang="tr-TR" dirty="0" smtClean="0"/>
              <a:t> F71,5</a:t>
            </a:r>
            <a:r>
              <a:rPr lang="en-US" dirty="0" smtClean="0"/>
              <a:t> </a:t>
            </a:r>
            <a:r>
              <a:rPr lang="en-US" dirty="0"/>
              <a:t>	</a:t>
            </a:r>
          </a:p>
          <a:p>
            <a:pPr marL="0" indent="0">
              <a:buNone/>
            </a:pPr>
            <a:r>
              <a:rPr lang="tr-TR" dirty="0"/>
              <a:t>	7 	</a:t>
            </a:r>
          </a:p>
          <a:p>
            <a:endParaRPr lang="tr-TR" dirty="0">
              <a:solidFill>
                <a:srgbClr val="FF0000"/>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0355"/>
            <a:ext cx="8126413"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529962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solidFill>
                  <a:srgbClr val="292934"/>
                </a:solidFill>
              </a:rPr>
              <a:t>Hastalık Belirtisi </a:t>
            </a:r>
            <a:endParaRPr lang="tr-TR" sz="3200" dirty="0">
              <a:solidFill>
                <a:srgbClr val="292934"/>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a:t>
            </a:r>
            <a:r>
              <a:rPr lang="tr-TR" dirty="0"/>
              <a:t>Konukçuların yapraklarında önce yuvarlakça ayrı ayrı </a:t>
            </a:r>
            <a:r>
              <a:rPr lang="tr-TR" dirty="0" err="1"/>
              <a:t>lekecikler</a:t>
            </a:r>
            <a:r>
              <a:rPr lang="tr-TR" dirty="0"/>
              <a:t> görülür. </a:t>
            </a:r>
          </a:p>
          <a:p>
            <a:pPr marL="0" indent="0">
              <a:buNone/>
            </a:pPr>
            <a:r>
              <a:rPr lang="tr-TR" dirty="0"/>
              <a:t>• Daha sonra bu </a:t>
            </a:r>
            <a:r>
              <a:rPr lang="tr-TR" dirty="0" err="1"/>
              <a:t>lekecikler</a:t>
            </a:r>
            <a:r>
              <a:rPr lang="tr-TR" dirty="0"/>
              <a:t> birleşerek bütün yaprak sapını, yaprak ayasını, gövdeyi kaplar. </a:t>
            </a:r>
          </a:p>
          <a:p>
            <a:pPr marL="0" indent="0">
              <a:buNone/>
            </a:pPr>
            <a:r>
              <a:rPr lang="tr-TR" dirty="0"/>
              <a:t>• Hastalığın biraz daha ilerlemesi ile yapraklar pörsür, aşağıya doğru sarkar. </a:t>
            </a:r>
          </a:p>
          <a:p>
            <a:pPr marL="0" indent="0">
              <a:buNone/>
            </a:pPr>
            <a:r>
              <a:rPr lang="tr-TR" dirty="0"/>
              <a:t>• Mevsim ilerledikçe </a:t>
            </a:r>
            <a:r>
              <a:rPr lang="tr-TR" dirty="0">
                <a:solidFill>
                  <a:srgbClr val="FF0000"/>
                </a:solidFill>
              </a:rPr>
              <a:t>lekelerin rengi beyazdan kül rengine döner</a:t>
            </a:r>
            <a:r>
              <a:rPr lang="tr-TR" dirty="0"/>
              <a:t>. </a:t>
            </a:r>
          </a:p>
          <a:p>
            <a:pPr marL="0" indent="0">
              <a:buNone/>
            </a:pPr>
            <a:r>
              <a:rPr lang="tr-TR" dirty="0"/>
              <a:t>• Hastalık ilerledikçe kurumalar meydana gelir ve bu şekilde de büyük ölçüde ürün kayıpları ortaya çıkar. </a:t>
            </a:r>
          </a:p>
          <a:p>
            <a:pPr marL="0" indent="0">
              <a:buNone/>
            </a:pPr>
            <a:endParaRPr lang="tr-TR" b="1" dirty="0" smtClean="0"/>
          </a:p>
          <a:p>
            <a:pPr marL="0" indent="0">
              <a:buNone/>
            </a:pPr>
            <a:r>
              <a:rPr lang="tr-TR" b="1" dirty="0" smtClean="0"/>
              <a:t>Hastalığın </a:t>
            </a:r>
            <a:r>
              <a:rPr lang="tr-TR" b="1" dirty="0"/>
              <a:t>Görüldüğü Bitkiler </a:t>
            </a:r>
            <a:endParaRPr lang="tr-TR" dirty="0"/>
          </a:p>
          <a:p>
            <a:pPr marL="0" indent="0">
              <a:buNone/>
            </a:pPr>
            <a:r>
              <a:rPr lang="tr-TR" dirty="0"/>
              <a:t>• Biber, patlıcan, patates ve domateste görülür. </a:t>
            </a:r>
          </a:p>
          <a:p>
            <a:r>
              <a:rPr lang="tr-TR" b="1" dirty="0"/>
              <a:t>Mücadele Yöntemleri </a:t>
            </a:r>
            <a:endParaRPr lang="tr-TR" dirty="0"/>
          </a:p>
          <a:p>
            <a:r>
              <a:rPr lang="tr-TR" b="1" dirty="0"/>
              <a:t>Kültürel Önlemler </a:t>
            </a:r>
            <a:endParaRPr lang="tr-TR" dirty="0"/>
          </a:p>
          <a:p>
            <a:r>
              <a:rPr lang="tr-TR" dirty="0"/>
              <a:t>• Hastalıklı bitki artıkları toplanıp yakılmalı veya derine göm </a:t>
            </a:r>
            <a:endParaRPr lang="tr-TR" dirty="0" smtClean="0"/>
          </a:p>
          <a:p>
            <a:endParaRPr lang="tr-TR" dirty="0"/>
          </a:p>
        </p:txBody>
      </p:sp>
    </p:spTree>
    <p:extLst>
      <p:ext uri="{BB962C8B-B14F-4D97-AF65-F5344CB8AC3E}">
        <p14:creationId xmlns:p14="http://schemas.microsoft.com/office/powerpoint/2010/main" val="1937407627"/>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Kimyasal Mücadele </a:t>
            </a: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dirty="0"/>
              <a:t>Serada dikimden 15–20 gün sonra ilaçlamaya başlanır. </a:t>
            </a:r>
          </a:p>
          <a:p>
            <a:pPr marL="0" indent="0">
              <a:buNone/>
            </a:pPr>
            <a:r>
              <a:rPr lang="tr-TR" dirty="0"/>
              <a:t>• Hastalığın görülmesiyle bitkilerin her tarafını kaplayacak şekilde, havanın serin ve sakin olduğu zamanlarda ilaçlama yapılmalıdır </a:t>
            </a:r>
          </a:p>
        </p:txBody>
      </p:sp>
    </p:spTree>
    <p:extLst>
      <p:ext uri="{BB962C8B-B14F-4D97-AF65-F5344CB8AC3E}">
        <p14:creationId xmlns:p14="http://schemas.microsoft.com/office/powerpoint/2010/main" val="411159028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Kimyasal Mücadelede Kullanılacak İlaçlar </a:t>
            </a:r>
            <a:endParaRPr lang="tr-TR" sz="3200" dirty="0"/>
          </a:p>
        </p:txBody>
      </p:sp>
      <p:sp>
        <p:nvSpPr>
          <p:cNvPr id="3" name="İçerik Yer Tutucusu 2"/>
          <p:cNvSpPr>
            <a:spLocks noGrp="1"/>
          </p:cNvSpPr>
          <p:nvPr>
            <p:ph idx="1"/>
          </p:nvPr>
        </p:nvSpPr>
        <p:spPr/>
        <p:txBody>
          <a:bodyPr>
            <a:normAutofit fontScale="92500"/>
          </a:bodyPr>
          <a:lstStyle/>
          <a:p>
            <a:r>
              <a:rPr lang="tr-TR" dirty="0" err="1" smtClean="0"/>
              <a:t>Azoxystrobin</a:t>
            </a:r>
            <a:r>
              <a:rPr lang="tr-TR" dirty="0" smtClean="0"/>
              <a:t> </a:t>
            </a:r>
            <a:r>
              <a:rPr lang="tr-TR" dirty="0"/>
              <a:t>250 g/l 	SC 	75 ml 	3 	</a:t>
            </a:r>
          </a:p>
          <a:p>
            <a:r>
              <a:rPr lang="it-IT" dirty="0"/>
              <a:t>Diniconazole 50 g/l 	EC 	30 ml(sera-biber) 	3 </a:t>
            </a:r>
            <a:r>
              <a:rPr lang="tr-TR" dirty="0"/>
              <a:t> </a:t>
            </a:r>
            <a:r>
              <a:rPr lang="tr-TR" dirty="0" smtClean="0">
                <a:solidFill>
                  <a:srgbClr val="FF0000"/>
                </a:solidFill>
              </a:rPr>
              <a:t>AB(-)</a:t>
            </a:r>
            <a:endParaRPr lang="it-IT" dirty="0">
              <a:solidFill>
                <a:srgbClr val="FF0000"/>
              </a:solidFill>
            </a:endParaRPr>
          </a:p>
          <a:p>
            <a:r>
              <a:rPr lang="tr-TR" dirty="0" err="1"/>
              <a:t>Myclobutanil</a:t>
            </a:r>
            <a:r>
              <a:rPr lang="tr-TR" dirty="0"/>
              <a:t> 245 g/l 	EC 	30 ml(sera-biber) 	3 	</a:t>
            </a:r>
          </a:p>
          <a:p>
            <a:r>
              <a:rPr lang="de-DE" dirty="0" err="1"/>
              <a:t>Kükürt</a:t>
            </a:r>
            <a:r>
              <a:rPr lang="de-DE" dirty="0"/>
              <a:t> 800 g/l 	SC 	400 ml 	7 	</a:t>
            </a:r>
          </a:p>
          <a:p>
            <a:r>
              <a:rPr lang="fr-FR" dirty="0" err="1"/>
              <a:t>Penconazole</a:t>
            </a:r>
            <a:r>
              <a:rPr lang="fr-FR" dirty="0"/>
              <a:t> 100 g/l 	EC 	50 ml (Biber-Sera) 	7 </a:t>
            </a:r>
          </a:p>
          <a:p>
            <a:r>
              <a:rPr lang="fr-FR" dirty="0" err="1"/>
              <a:t>Tebuconazole</a:t>
            </a:r>
            <a:r>
              <a:rPr lang="fr-FR" dirty="0"/>
              <a:t> 250g/l 	EC 	50 ml (Biber-Sera) 	3 </a:t>
            </a:r>
          </a:p>
          <a:p>
            <a:r>
              <a:rPr lang="tr-TR" dirty="0" err="1"/>
              <a:t>Kresoxim-methyl</a:t>
            </a:r>
            <a:r>
              <a:rPr lang="tr-TR" dirty="0"/>
              <a:t> + </a:t>
            </a:r>
            <a:r>
              <a:rPr lang="tr-TR" dirty="0" err="1"/>
              <a:t>Boscalid</a:t>
            </a:r>
            <a:r>
              <a:rPr lang="tr-TR" dirty="0"/>
              <a:t> 100g/l + 200g/l 	SC 	50 ml (Biber-Sera) 	3 	</a:t>
            </a:r>
          </a:p>
          <a:p>
            <a:r>
              <a:rPr lang="tr-TR" dirty="0"/>
              <a:t>%3,4 </a:t>
            </a:r>
            <a:r>
              <a:rPr lang="tr-TR" dirty="0" err="1"/>
              <a:t>Cyflufenamid</a:t>
            </a:r>
            <a:r>
              <a:rPr lang="tr-TR" dirty="0"/>
              <a:t> + %15 </a:t>
            </a:r>
            <a:r>
              <a:rPr lang="tr-TR" dirty="0" err="1" smtClean="0"/>
              <a:t>Triflumizole</a:t>
            </a:r>
            <a:r>
              <a:rPr lang="tr-TR" dirty="0" smtClean="0"/>
              <a:t> WG  25 </a:t>
            </a:r>
            <a:r>
              <a:rPr lang="tr-TR" dirty="0"/>
              <a:t>g/sera) 	1 </a:t>
            </a:r>
            <a:endParaRPr lang="tr-TR" dirty="0" smtClean="0"/>
          </a:p>
          <a:p>
            <a:r>
              <a:rPr lang="tr-TR" dirty="0" err="1" smtClean="0"/>
              <a:t>Triadimenol</a:t>
            </a:r>
            <a:r>
              <a:rPr lang="tr-TR" dirty="0" smtClean="0"/>
              <a:t> 250g/l 	40 ml 	3 	</a:t>
            </a:r>
          </a:p>
          <a:p>
            <a:pPr marL="0" indent="0">
              <a:buNone/>
            </a:pPr>
            <a:endParaRPr lang="tr-TR" dirty="0"/>
          </a:p>
        </p:txBody>
      </p:sp>
    </p:spTree>
    <p:extLst>
      <p:ext uri="{BB962C8B-B14F-4D97-AF65-F5344CB8AC3E}">
        <p14:creationId xmlns:p14="http://schemas.microsoft.com/office/powerpoint/2010/main" val="386777323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solidFill>
                  <a:srgbClr val="FF0000"/>
                </a:solidFill>
              </a:rPr>
              <a:t>SEBZE </a:t>
            </a:r>
            <a:r>
              <a:rPr lang="tr-TR" b="1" dirty="0">
                <a:solidFill>
                  <a:srgbClr val="FF0000"/>
                </a:solidFill>
              </a:rPr>
              <a:t>FİDELERİNDE KÖK ÇÜRÜKLÜĞÜ (ÇÖKERTEN) HASTALIĞI </a:t>
            </a:r>
            <a:endParaRPr lang="tr-TR" dirty="0">
              <a:solidFill>
                <a:srgbClr val="FF0000"/>
              </a:solidFill>
            </a:endParaRPr>
          </a:p>
          <a:p>
            <a:pPr marL="0" indent="0">
              <a:buNone/>
            </a:pPr>
            <a:r>
              <a:rPr lang="tr-TR" i="1" dirty="0" smtClean="0"/>
              <a:t>  </a:t>
            </a:r>
            <a:r>
              <a:rPr lang="en-US" i="1" dirty="0" smtClean="0"/>
              <a:t>(</a:t>
            </a:r>
            <a:r>
              <a:rPr lang="en-US" i="1" dirty="0" err="1"/>
              <a:t>Phythium</a:t>
            </a:r>
            <a:r>
              <a:rPr lang="en-US" i="1" dirty="0"/>
              <a:t> </a:t>
            </a:r>
            <a:r>
              <a:rPr lang="en-US" i="1" dirty="0" err="1"/>
              <a:t>spp</a:t>
            </a:r>
            <a:r>
              <a:rPr lang="en-US" i="1" dirty="0"/>
              <a:t>.,</a:t>
            </a:r>
            <a:r>
              <a:rPr lang="en-US" i="1" dirty="0" err="1"/>
              <a:t>Rhizoctonia</a:t>
            </a:r>
            <a:r>
              <a:rPr lang="en-US" i="1" dirty="0"/>
              <a:t> </a:t>
            </a:r>
            <a:r>
              <a:rPr lang="en-US" i="1" dirty="0" err="1"/>
              <a:t>spp</a:t>
            </a:r>
            <a:r>
              <a:rPr lang="en-US" i="1" dirty="0"/>
              <a:t>.,</a:t>
            </a:r>
            <a:r>
              <a:rPr lang="en-US" i="1" dirty="0" err="1"/>
              <a:t>Fusarium</a:t>
            </a:r>
            <a:r>
              <a:rPr lang="en-US" i="1" dirty="0"/>
              <a:t> spp., </a:t>
            </a:r>
            <a:endParaRPr lang="en-US" dirty="0"/>
          </a:p>
          <a:p>
            <a:pPr marL="0" indent="0">
              <a:buNone/>
            </a:pPr>
            <a:r>
              <a:rPr lang="tr-TR" i="1" dirty="0" smtClean="0"/>
              <a:t>                                       </a:t>
            </a:r>
            <a:r>
              <a:rPr lang="tr-TR" i="1" dirty="0" err="1" smtClean="0"/>
              <a:t>Alternaria</a:t>
            </a:r>
            <a:r>
              <a:rPr lang="tr-TR" i="1" dirty="0" smtClean="0"/>
              <a:t> </a:t>
            </a:r>
            <a:r>
              <a:rPr lang="tr-TR" i="1" dirty="0" err="1"/>
              <a:t>spp</a:t>
            </a:r>
            <a:r>
              <a:rPr lang="tr-TR" i="1" dirty="0"/>
              <a:t>., </a:t>
            </a:r>
            <a:r>
              <a:rPr lang="tr-TR" i="1" dirty="0" err="1"/>
              <a:t>Sclerotinia</a:t>
            </a:r>
            <a:r>
              <a:rPr lang="tr-TR" i="1" dirty="0"/>
              <a:t> </a:t>
            </a:r>
            <a:r>
              <a:rPr lang="tr-TR" i="1" dirty="0" err="1"/>
              <a:t>spp</a:t>
            </a:r>
            <a:r>
              <a:rPr lang="tr-TR" i="1" dirty="0"/>
              <a:t>.) </a:t>
            </a:r>
            <a:endParaRPr lang="tr-TR" dirty="0"/>
          </a:p>
        </p:txBody>
      </p:sp>
    </p:spTree>
    <p:extLst>
      <p:ext uri="{BB962C8B-B14F-4D97-AF65-F5344CB8AC3E}">
        <p14:creationId xmlns:p14="http://schemas.microsoft.com/office/powerpoint/2010/main" val="15430147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Hastalık Belirtisi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 </a:t>
            </a:r>
            <a:r>
              <a:rPr lang="tr-TR" dirty="0"/>
              <a:t>Hastalık fide devresinde görülür. Aynı zamanda çıkıştan öncede zarar meydana gelebilir </a:t>
            </a:r>
          </a:p>
          <a:p>
            <a:pPr marL="0" indent="0">
              <a:buNone/>
            </a:pPr>
            <a:r>
              <a:rPr lang="tr-TR" dirty="0" smtClean="0"/>
              <a:t>• </a:t>
            </a:r>
            <a:r>
              <a:rPr lang="tr-TR" dirty="0"/>
              <a:t>Fidelik devresinde fidelerin toprakla temas eden kök boğazlarından itibaren yattıkları görülür </a:t>
            </a:r>
          </a:p>
          <a:p>
            <a:pPr marL="0" indent="0">
              <a:buNone/>
            </a:pPr>
            <a:r>
              <a:rPr lang="tr-TR" dirty="0"/>
              <a:t>• Gerek çıkış öncesi, gerek çıkış sonrası meydana gelen ölümler sonrası fidelikte ocaklar halinde ölümler sonucu ocaklar halinde boşluklar meydana gelir </a:t>
            </a:r>
          </a:p>
          <a:p>
            <a:pPr marL="0" indent="0">
              <a:buNone/>
            </a:pPr>
            <a:r>
              <a:rPr lang="tr-TR" dirty="0"/>
              <a:t>• Fidelik koşulları uygun olmadığı takdirde, hastalık, fidelerin tamamen tahrip olmasına sebep olabilir </a:t>
            </a:r>
          </a:p>
          <a:p>
            <a:pPr marL="0" indent="0">
              <a:buNone/>
            </a:pPr>
            <a:r>
              <a:rPr lang="tr-TR" dirty="0"/>
              <a:t>• Hastalık yurdumuzda fide üretilen bütün alanlara yayılmış durumdadır </a:t>
            </a:r>
          </a:p>
          <a:p>
            <a:pPr marL="0" indent="0">
              <a:buNone/>
            </a:pPr>
            <a:r>
              <a:rPr lang="tr-TR" b="1" dirty="0"/>
              <a:t>Hastalığın Görüldüğü Bitkiler </a:t>
            </a:r>
            <a:endParaRPr lang="tr-TR" dirty="0"/>
          </a:p>
          <a:p>
            <a:pPr marL="0" indent="0">
              <a:buNone/>
            </a:pPr>
            <a:r>
              <a:rPr lang="tr-TR" dirty="0"/>
              <a:t>• Fide kök çürüklüğü hastalığı tüm sebze çeşitlerinin fidelik devresinde zararlıdır. </a:t>
            </a:r>
          </a:p>
        </p:txBody>
      </p:sp>
    </p:spTree>
    <p:extLst>
      <p:ext uri="{BB962C8B-B14F-4D97-AF65-F5344CB8AC3E}">
        <p14:creationId xmlns:p14="http://schemas.microsoft.com/office/powerpoint/2010/main" val="152368329"/>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b="1" dirty="0" smtClean="0"/>
              <a:t>Kültürel </a:t>
            </a:r>
            <a:r>
              <a:rPr lang="tr-TR" b="1" dirty="0"/>
              <a:t>Önlemler </a:t>
            </a:r>
            <a:endParaRPr lang="tr-TR" dirty="0"/>
          </a:p>
          <a:p>
            <a:pPr marL="0" indent="0">
              <a:buNone/>
            </a:pPr>
            <a:r>
              <a:rPr lang="tr-TR" dirty="0"/>
              <a:t>• Zarar gören fidelerin harç toprağı boşaltılıp içerisi temizlendikten sonra yeniden fidelik toprağı hazırlanıp konulmalı </a:t>
            </a:r>
          </a:p>
          <a:p>
            <a:pPr marL="0" indent="0">
              <a:buNone/>
            </a:pPr>
            <a:r>
              <a:rPr lang="tr-TR" dirty="0"/>
              <a:t>• Tohum ekimi sık olmamalı </a:t>
            </a:r>
          </a:p>
          <a:p>
            <a:pPr marL="0" indent="0">
              <a:buNone/>
            </a:pPr>
            <a:r>
              <a:rPr lang="tr-TR" dirty="0"/>
              <a:t>• Hastalıklı fideler ayıklanmalı </a:t>
            </a:r>
          </a:p>
          <a:p>
            <a:pPr marL="0" indent="0">
              <a:buNone/>
            </a:pPr>
            <a:r>
              <a:rPr lang="tr-TR" dirty="0"/>
              <a:t>• Fideler uygun hava koşullarında açılıp sık sık havalandırılmalı </a:t>
            </a:r>
          </a:p>
          <a:p>
            <a:pPr marL="0" indent="0">
              <a:buNone/>
            </a:pPr>
            <a:r>
              <a:rPr lang="tr-TR" dirty="0"/>
              <a:t>• Fazla sulamadan kaçınılmalı </a:t>
            </a:r>
          </a:p>
          <a:p>
            <a:pPr marL="0" indent="0">
              <a:buNone/>
            </a:pPr>
            <a:r>
              <a:rPr lang="tr-TR" dirty="0"/>
              <a:t>• Gereksiz yere fazla azotlu gübre kullanılmamalı </a:t>
            </a:r>
          </a:p>
          <a:p>
            <a:pPr marL="0" indent="0">
              <a:buNone/>
            </a:pPr>
            <a:r>
              <a:rPr lang="tr-TR" dirty="0"/>
              <a:t>• Erken ekim yapmaktan kaçınılmalı </a:t>
            </a:r>
          </a:p>
          <a:p>
            <a:pPr marL="0" indent="0">
              <a:buNone/>
            </a:pPr>
            <a:r>
              <a:rPr lang="tr-TR" dirty="0"/>
              <a:t>• Fidelikler bol güneş alan, soğuk rüzgârları tutmayan yerlerde kurulmalıdır </a:t>
            </a:r>
          </a:p>
        </p:txBody>
      </p:sp>
    </p:spTree>
    <p:extLst>
      <p:ext uri="{BB962C8B-B14F-4D97-AF65-F5344CB8AC3E}">
        <p14:creationId xmlns:p14="http://schemas.microsoft.com/office/powerpoint/2010/main" val="191822960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Önlemler</a:t>
            </a:r>
            <a:endParaRPr lang="tr-TR" dirty="0"/>
          </a:p>
        </p:txBody>
      </p:sp>
      <p:sp>
        <p:nvSpPr>
          <p:cNvPr id="3" name="İçerik Yer Tutucusu 2"/>
          <p:cNvSpPr>
            <a:spLocks noGrp="1"/>
          </p:cNvSpPr>
          <p:nvPr>
            <p:ph idx="1"/>
          </p:nvPr>
        </p:nvSpPr>
        <p:spPr/>
        <p:txBody>
          <a:bodyPr/>
          <a:lstStyle/>
          <a:p>
            <a:r>
              <a:rPr lang="tr-TR" b="1" dirty="0" smtClean="0"/>
              <a:t>Tohum </a:t>
            </a:r>
            <a:r>
              <a:rPr lang="tr-TR" b="1" dirty="0"/>
              <a:t>ilaçlaması: </a:t>
            </a:r>
            <a:r>
              <a:rPr lang="tr-TR" dirty="0"/>
              <a:t>Ekimden önce tohuma uygulanır. </a:t>
            </a:r>
          </a:p>
          <a:p>
            <a:r>
              <a:rPr lang="tr-TR" b="1" dirty="0"/>
              <a:t>Toprak </a:t>
            </a:r>
            <a:r>
              <a:rPr lang="tr-TR" b="1" dirty="0" err="1"/>
              <a:t>ilaçlaması:</a:t>
            </a:r>
            <a:r>
              <a:rPr lang="tr-TR" dirty="0" err="1"/>
              <a:t>Ekimden</a:t>
            </a:r>
            <a:r>
              <a:rPr lang="tr-TR" dirty="0"/>
              <a:t> önce ekimden sonra fidelerin toprak yüzeyine çıkışından sonra ve fidelerin veya tarlaya şaşırtılmasından sonra yapılır. </a:t>
            </a:r>
          </a:p>
        </p:txBody>
      </p:sp>
    </p:spTree>
    <p:extLst>
      <p:ext uri="{BB962C8B-B14F-4D97-AF65-F5344CB8AC3E}">
        <p14:creationId xmlns:p14="http://schemas.microsoft.com/office/powerpoint/2010/main" val="3135614314"/>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Kimyasal Mücadelede Kullanılacak İlaçlar</a:t>
            </a:r>
            <a:endParaRPr lang="tr-TR" sz="3200" dirty="0"/>
          </a:p>
        </p:txBody>
      </p:sp>
      <p:sp>
        <p:nvSpPr>
          <p:cNvPr id="3" name="İçerik Yer Tutucusu 2"/>
          <p:cNvSpPr>
            <a:spLocks noGrp="1"/>
          </p:cNvSpPr>
          <p:nvPr>
            <p:ph idx="1"/>
          </p:nvPr>
        </p:nvSpPr>
        <p:spPr>
          <a:xfrm>
            <a:off x="457200" y="1600200"/>
            <a:ext cx="8363272" cy="4876800"/>
          </a:xfrm>
        </p:spPr>
        <p:txBody>
          <a:bodyPr>
            <a:noAutofit/>
          </a:bodyPr>
          <a:lstStyle/>
          <a:p>
            <a:r>
              <a:rPr lang="tr-TR" sz="1800" dirty="0" err="1" smtClean="0"/>
              <a:t>Hymexazol</a:t>
            </a:r>
            <a:r>
              <a:rPr lang="tr-TR" sz="1800" dirty="0" smtClean="0"/>
              <a:t> </a:t>
            </a:r>
            <a:r>
              <a:rPr lang="tr-TR" sz="1800" dirty="0"/>
              <a:t>360 g/l 	SC 	150 ml (Domates- Biber sera) 	3 	</a:t>
            </a:r>
          </a:p>
          <a:p>
            <a:r>
              <a:rPr lang="tr-TR" sz="1800" dirty="0" err="1"/>
              <a:t>Promacarb</a:t>
            </a:r>
            <a:r>
              <a:rPr lang="tr-TR" sz="1800" dirty="0"/>
              <a:t> 530 g/l + </a:t>
            </a:r>
            <a:r>
              <a:rPr lang="tr-TR" sz="1800" dirty="0" err="1"/>
              <a:t>Fosetyl</a:t>
            </a:r>
            <a:r>
              <a:rPr lang="tr-TR" sz="1800" dirty="0"/>
              <a:t> 310 g/l 	SL 	4 ml/m2(biber sera) 	3 	</a:t>
            </a:r>
          </a:p>
          <a:p>
            <a:r>
              <a:rPr lang="tr-TR" sz="1800" dirty="0" err="1" smtClean="0"/>
              <a:t>Metalaxyl</a:t>
            </a:r>
            <a:r>
              <a:rPr lang="tr-TR" sz="1800" dirty="0" err="1"/>
              <a:t>-M+Fludioxynil</a:t>
            </a:r>
            <a:r>
              <a:rPr lang="tr-TR" sz="1800" dirty="0"/>
              <a:t> 10+25 	FS 	250 ml </a:t>
            </a:r>
            <a:r>
              <a:rPr lang="tr-TR" sz="1800" dirty="0" smtClean="0"/>
              <a:t>(</a:t>
            </a:r>
            <a:r>
              <a:rPr lang="tr-TR" sz="1800" dirty="0"/>
              <a:t>Biber ve Domates) 	14 	</a:t>
            </a:r>
          </a:p>
          <a:p>
            <a:r>
              <a:rPr lang="pl-PL" sz="1800" dirty="0"/>
              <a:t>Propineb % 70 	WP 	200-250 g </a:t>
            </a:r>
            <a:r>
              <a:rPr lang="tr-TR" sz="1800" dirty="0" smtClean="0"/>
              <a:t>(</a:t>
            </a:r>
            <a:r>
              <a:rPr lang="tr-TR" sz="1800" dirty="0"/>
              <a:t>fidelik ilaçlaması) 	7 	</a:t>
            </a:r>
          </a:p>
          <a:p>
            <a:r>
              <a:rPr lang="tr-TR" sz="1800" i="1" dirty="0" err="1">
                <a:solidFill>
                  <a:srgbClr val="00B050"/>
                </a:solidFill>
              </a:rPr>
              <a:t>Trichoderma</a:t>
            </a:r>
            <a:r>
              <a:rPr lang="tr-TR" sz="1800" i="1" dirty="0">
                <a:solidFill>
                  <a:srgbClr val="00B050"/>
                </a:solidFill>
              </a:rPr>
              <a:t> </a:t>
            </a:r>
            <a:r>
              <a:rPr lang="tr-TR" sz="1800" i="1" dirty="0" err="1">
                <a:solidFill>
                  <a:srgbClr val="00B050"/>
                </a:solidFill>
              </a:rPr>
              <a:t>harzianum</a:t>
            </a:r>
            <a:r>
              <a:rPr lang="tr-TR" sz="1800" dirty="0"/>
              <a:t> </a:t>
            </a:r>
            <a:r>
              <a:rPr lang="tr-TR" sz="1800" dirty="0" smtClean="0"/>
              <a:t>AGZ </a:t>
            </a:r>
            <a:r>
              <a:rPr lang="tr-TR" sz="1800" dirty="0"/>
              <a:t>400 	WP 	7,5 g/ 1 kg tohuma 	- 	</a:t>
            </a:r>
          </a:p>
          <a:p>
            <a:r>
              <a:rPr lang="tr-TR" sz="1800" dirty="0" err="1"/>
              <a:t>Thiram</a:t>
            </a:r>
            <a:r>
              <a:rPr lang="tr-TR" sz="1800" dirty="0"/>
              <a:t> % 80 	</a:t>
            </a:r>
            <a:r>
              <a:rPr lang="tr-TR" sz="1800" dirty="0" smtClean="0"/>
              <a:t>WP 300 </a:t>
            </a:r>
            <a:r>
              <a:rPr lang="tr-TR" sz="1800" dirty="0"/>
              <a:t>g/100 kg </a:t>
            </a:r>
            <a:r>
              <a:rPr lang="tr-TR" sz="1800" dirty="0" smtClean="0"/>
              <a:t>Tohuma200 </a:t>
            </a:r>
            <a:r>
              <a:rPr lang="tr-TR" sz="1800" dirty="0"/>
              <a:t>g/100 kg tohuma 	14 	</a:t>
            </a:r>
          </a:p>
          <a:p>
            <a:r>
              <a:rPr lang="tr-TR" sz="1800" dirty="0" err="1"/>
              <a:t>Tolclofos</a:t>
            </a:r>
            <a:r>
              <a:rPr lang="tr-TR" sz="1800" dirty="0"/>
              <a:t> </a:t>
            </a:r>
            <a:r>
              <a:rPr lang="tr-TR" sz="1800" dirty="0" err="1"/>
              <a:t>Methyl</a:t>
            </a:r>
            <a:r>
              <a:rPr lang="tr-TR" sz="1800" dirty="0"/>
              <a:t> % 50 	WP 	1000 g/da </a:t>
            </a:r>
            <a:r>
              <a:rPr lang="tr-TR" sz="1800" dirty="0" smtClean="0"/>
              <a:t>veya 100 </a:t>
            </a:r>
            <a:r>
              <a:rPr lang="tr-TR" sz="1800" dirty="0"/>
              <a:t>g/100 </a:t>
            </a:r>
            <a:r>
              <a:rPr lang="tr-TR" sz="1800" dirty="0" err="1"/>
              <a:t>lt</a:t>
            </a:r>
            <a:r>
              <a:rPr lang="tr-TR" sz="1800" dirty="0"/>
              <a:t> su </a:t>
            </a:r>
          </a:p>
          <a:p>
            <a:r>
              <a:rPr lang="tr-TR" sz="1800" dirty="0"/>
              <a:t>Toprak ve bitki ilaçlaması, can suyu uygulaması 	7 </a:t>
            </a:r>
            <a:endParaRPr lang="tr-TR" sz="1800" dirty="0" smtClean="0"/>
          </a:p>
          <a:p>
            <a:pPr marL="0" indent="0">
              <a:buNone/>
            </a:pPr>
            <a:r>
              <a:rPr lang="tr-TR" sz="1800" dirty="0"/>
              <a:t>	</a:t>
            </a:r>
          </a:p>
          <a:p>
            <a:r>
              <a:rPr lang="tr-TR" sz="1800" dirty="0">
                <a:solidFill>
                  <a:srgbClr val="FF0000"/>
                </a:solidFill>
              </a:rPr>
              <a:t>Formaldehit </a:t>
            </a:r>
            <a:r>
              <a:rPr lang="tr-TR" sz="1800" dirty="0"/>
              <a:t>400 g/l 	EC 	4 </a:t>
            </a:r>
            <a:r>
              <a:rPr lang="tr-TR" sz="1800" dirty="0" err="1"/>
              <a:t>lt</a:t>
            </a:r>
            <a:r>
              <a:rPr lang="tr-TR" sz="1800" dirty="0"/>
              <a:t>/ 100 </a:t>
            </a:r>
            <a:r>
              <a:rPr lang="tr-TR" sz="1800" dirty="0" err="1"/>
              <a:t>lt</a:t>
            </a:r>
            <a:r>
              <a:rPr lang="tr-TR" sz="1800" dirty="0"/>
              <a:t> su veya m2 ye 150 ml </a:t>
            </a:r>
            <a:r>
              <a:rPr lang="tr-TR" sz="1800" dirty="0" smtClean="0"/>
              <a:t>kepeğe emdirilerek </a:t>
            </a:r>
            <a:r>
              <a:rPr lang="tr-TR" sz="1800" dirty="0"/>
              <a:t>	</a:t>
            </a:r>
          </a:p>
          <a:p>
            <a:pPr marL="0" indent="0">
              <a:buNone/>
            </a:pPr>
            <a:endParaRPr lang="tr-TR" sz="1800" dirty="0"/>
          </a:p>
        </p:txBody>
      </p:sp>
    </p:spTree>
    <p:extLst>
      <p:ext uri="{BB962C8B-B14F-4D97-AF65-F5344CB8AC3E}">
        <p14:creationId xmlns:p14="http://schemas.microsoft.com/office/powerpoint/2010/main" val="4188623922"/>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22376"/>
            <a:ext cx="8229600" cy="990600"/>
          </a:xfrm>
        </p:spPr>
        <p:txBody>
          <a:bodyPr>
            <a:noAutofit/>
          </a:bodyPr>
          <a:lstStyle/>
          <a:p>
            <a:r>
              <a:rPr lang="tr-TR" sz="3200" b="1" dirty="0">
                <a:solidFill>
                  <a:srgbClr val="292934"/>
                </a:solidFill>
              </a:rPr>
              <a:t>SEBZELERDE BEYAZ ÇÜRÜKLÜKLER </a:t>
            </a:r>
            <a:r>
              <a:rPr lang="tr-TR" sz="3200" dirty="0">
                <a:solidFill>
                  <a:srgbClr val="292934"/>
                </a:solidFill>
              </a:rPr>
              <a:t/>
            </a:r>
            <a:br>
              <a:rPr lang="tr-TR" sz="3200" dirty="0">
                <a:solidFill>
                  <a:srgbClr val="292934"/>
                </a:solidFill>
              </a:rPr>
            </a:br>
            <a:r>
              <a:rPr lang="tr-TR" sz="3200" i="1" dirty="0">
                <a:solidFill>
                  <a:srgbClr val="292934"/>
                </a:solidFill>
              </a:rPr>
              <a:t>(</a:t>
            </a:r>
            <a:r>
              <a:rPr lang="tr-TR" sz="3200" i="1" dirty="0" err="1">
                <a:solidFill>
                  <a:srgbClr val="292934"/>
                </a:solidFill>
              </a:rPr>
              <a:t>Sclerotinia</a:t>
            </a:r>
            <a:r>
              <a:rPr lang="tr-TR" sz="3200" i="1" dirty="0">
                <a:solidFill>
                  <a:srgbClr val="292934"/>
                </a:solidFill>
              </a:rPr>
              <a:t> </a:t>
            </a:r>
            <a:r>
              <a:rPr lang="tr-TR" sz="3200" i="1" dirty="0" err="1">
                <a:solidFill>
                  <a:srgbClr val="292934"/>
                </a:solidFill>
              </a:rPr>
              <a:t>sclerotiorum</a:t>
            </a:r>
            <a:r>
              <a:rPr lang="tr-TR" sz="3200" i="1" dirty="0">
                <a:solidFill>
                  <a:srgbClr val="292934"/>
                </a:solidFill>
              </a:rPr>
              <a:t>)</a:t>
            </a:r>
            <a:endParaRPr lang="tr-TR" sz="3200" dirty="0">
              <a:solidFill>
                <a:srgbClr val="292934"/>
              </a:solidFill>
            </a:endParaRPr>
          </a:p>
        </p:txBody>
      </p:sp>
    </p:spTree>
    <p:extLst>
      <p:ext uri="{BB962C8B-B14F-4D97-AF65-F5344CB8AC3E}">
        <p14:creationId xmlns:p14="http://schemas.microsoft.com/office/powerpoint/2010/main" val="425665237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Hastalık Belirtisi </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t>• </a:t>
            </a:r>
            <a:r>
              <a:rPr lang="tr-TR" dirty="0"/>
              <a:t>Hastalık bitkilerin </a:t>
            </a:r>
            <a:r>
              <a:rPr lang="tr-TR" dirty="0">
                <a:solidFill>
                  <a:srgbClr val="FF0000"/>
                </a:solidFill>
              </a:rPr>
              <a:t>fide devresinde kök çürüklüğüne </a:t>
            </a:r>
            <a:r>
              <a:rPr lang="tr-TR" dirty="0"/>
              <a:t>neden olur. </a:t>
            </a:r>
          </a:p>
          <a:p>
            <a:pPr marL="0" indent="0">
              <a:buNone/>
            </a:pPr>
            <a:r>
              <a:rPr lang="tr-TR" dirty="0"/>
              <a:t>• Daha ileri devredeki bitkilerde kök, gövde, yaprak ve meyvelerde çürümelere neden olur. </a:t>
            </a:r>
          </a:p>
          <a:p>
            <a:pPr marL="0" indent="0">
              <a:buNone/>
            </a:pPr>
            <a:r>
              <a:rPr lang="tr-TR" dirty="0"/>
              <a:t>• Çürüyen doku üzerinde daha sonra pamuk gibi beyaz bir kitle meydana gelir. Bu kitle daha sonra koyulaşır ve sert, küçük siyah renkli yapılar oluşur. </a:t>
            </a:r>
          </a:p>
          <a:p>
            <a:pPr marL="0" indent="0">
              <a:buNone/>
            </a:pPr>
            <a:r>
              <a:rPr lang="tr-TR" dirty="0"/>
              <a:t>• Bu yapılar önce beyaz, sonra pembe, daha sonra da sert ve siyahtır. </a:t>
            </a:r>
          </a:p>
          <a:p>
            <a:pPr marL="0" indent="0">
              <a:buNone/>
            </a:pPr>
            <a:r>
              <a:rPr lang="tr-TR" dirty="0"/>
              <a:t>• Bazı bitkilerde yaprak diplerinde (marul), bazılarında ise gövdenin öz kısmında (lahana, havuç, domates, ayçiçeği) bulunurlar. </a:t>
            </a:r>
          </a:p>
          <a:p>
            <a:pPr marL="0" indent="0">
              <a:buNone/>
            </a:pPr>
            <a:r>
              <a:rPr lang="tr-TR" dirty="0"/>
              <a:t>• Bu yapılar bulaşmış oldukları toprakta uzun yıllar kalabilir ve yıldan yıla bitkileri hastalandırmayı sürdürürler.</a:t>
            </a:r>
          </a:p>
        </p:txBody>
      </p:sp>
    </p:spTree>
    <p:extLst>
      <p:ext uri="{BB962C8B-B14F-4D97-AF65-F5344CB8AC3E}">
        <p14:creationId xmlns:p14="http://schemas.microsoft.com/office/powerpoint/2010/main" val="64868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dirty="0" smtClean="0"/>
              <a:t>1.3. </a:t>
            </a:r>
            <a:r>
              <a:rPr lang="tr-TR" sz="3600" b="1" dirty="0" smtClean="0">
                <a:solidFill>
                  <a:srgbClr val="FF0000"/>
                </a:solidFill>
              </a:rPr>
              <a:t>ARMUTLARDA </a:t>
            </a:r>
            <a:r>
              <a:rPr lang="tr-TR" sz="3600" b="1" dirty="0">
                <a:solidFill>
                  <a:srgbClr val="FF0000"/>
                </a:solidFill>
              </a:rPr>
              <a:t>MEMELİ PAS HASTALIĞI </a:t>
            </a:r>
            <a:r>
              <a:rPr lang="tr-TR" sz="3600" dirty="0">
                <a:solidFill>
                  <a:srgbClr val="FF0000"/>
                </a:solidFill>
              </a:rPr>
              <a:t/>
            </a:r>
            <a:br>
              <a:rPr lang="tr-TR" sz="3600" dirty="0">
                <a:solidFill>
                  <a:srgbClr val="FF0000"/>
                </a:solidFill>
              </a:rPr>
            </a:br>
            <a:r>
              <a:rPr lang="tr-TR" sz="3600" i="1" dirty="0"/>
              <a:t>(</a:t>
            </a:r>
            <a:r>
              <a:rPr lang="tr-TR" sz="3600" i="1" dirty="0" err="1"/>
              <a:t>Gymnosporangium</a:t>
            </a:r>
            <a:r>
              <a:rPr lang="tr-TR" sz="3600" i="1" dirty="0"/>
              <a:t> </a:t>
            </a:r>
            <a:r>
              <a:rPr lang="tr-TR" sz="3600" i="1" dirty="0" err="1"/>
              <a:t>fuscum</a:t>
            </a:r>
            <a:r>
              <a:rPr lang="tr-TR" sz="3600" i="1" dirty="0"/>
              <a:t>) </a:t>
            </a:r>
            <a:endParaRPr lang="tr-TR" sz="3600" dirty="0"/>
          </a:p>
        </p:txBody>
      </p:sp>
      <p:sp>
        <p:nvSpPr>
          <p:cNvPr id="6" name="Başlık 1"/>
          <p:cNvSpPr txBox="1">
            <a:spLocks/>
          </p:cNvSpPr>
          <p:nvPr/>
        </p:nvSpPr>
        <p:spPr>
          <a:xfrm>
            <a:off x="457200" y="2333600"/>
            <a:ext cx="8229600" cy="5762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dirty="0" smtClean="0">
                <a:solidFill>
                  <a:schemeClr val="tx1"/>
                </a:solidFill>
              </a:rPr>
              <a:t/>
            </a:r>
            <a:br>
              <a:rPr lang="tr-TR" sz="2400" dirty="0" smtClean="0">
                <a:solidFill>
                  <a:schemeClr val="tx1"/>
                </a:solidFill>
              </a:rPr>
            </a:br>
            <a:r>
              <a:rPr lang="tr-TR" sz="2400" b="1" dirty="0" smtClean="0">
                <a:solidFill>
                  <a:schemeClr val="tx1"/>
                </a:solidFill>
              </a:rPr>
              <a:t>Hastalık Belirtisi </a:t>
            </a:r>
            <a:endParaRPr lang="tr-TR" sz="2400" dirty="0">
              <a:solidFill>
                <a:schemeClr val="tx1"/>
              </a:solidFill>
            </a:endParaRPr>
          </a:p>
        </p:txBody>
      </p:sp>
      <p:sp>
        <p:nvSpPr>
          <p:cNvPr id="7" name="İçerik Yer Tutucusu 2"/>
          <p:cNvSpPr>
            <a:spLocks noGrp="1"/>
          </p:cNvSpPr>
          <p:nvPr>
            <p:ph idx="1"/>
          </p:nvPr>
        </p:nvSpPr>
        <p:spPr>
          <a:xfrm>
            <a:off x="457200" y="2996952"/>
            <a:ext cx="8229600" cy="3240360"/>
          </a:xfrm>
        </p:spPr>
        <p:txBody>
          <a:bodyPr>
            <a:noAutofit/>
          </a:bodyPr>
          <a:lstStyle/>
          <a:p>
            <a:endParaRPr lang="tr-TR" dirty="0"/>
          </a:p>
          <a:p>
            <a:pPr marL="0" indent="0">
              <a:buNone/>
            </a:pPr>
            <a:r>
              <a:rPr lang="tr-TR" dirty="0"/>
              <a:t>• Hastalık, </a:t>
            </a:r>
            <a:r>
              <a:rPr lang="tr-TR" dirty="0">
                <a:solidFill>
                  <a:srgbClr val="FF0000"/>
                </a:solidFill>
              </a:rPr>
              <a:t>yapraklarda</a:t>
            </a:r>
            <a:r>
              <a:rPr lang="tr-TR" dirty="0"/>
              <a:t>, meyvelerde, meyve saplarında ve yeni oluşan sürgünlerde belirti oluşturmaktadır. </a:t>
            </a:r>
          </a:p>
          <a:p>
            <a:pPr marL="0" indent="0">
              <a:buNone/>
            </a:pPr>
            <a:r>
              <a:rPr lang="tr-TR" dirty="0"/>
              <a:t>• Yapraklarda </a:t>
            </a:r>
            <a:r>
              <a:rPr lang="tr-TR" dirty="0">
                <a:solidFill>
                  <a:srgbClr val="FF0000"/>
                </a:solidFill>
              </a:rPr>
              <a:t>yazın üst yüzeyde kırmızı, yuvarlak </a:t>
            </a:r>
            <a:r>
              <a:rPr lang="tr-TR" dirty="0"/>
              <a:t>veya </a:t>
            </a:r>
            <a:r>
              <a:rPr lang="tr-TR" dirty="0">
                <a:solidFill>
                  <a:srgbClr val="FF0000"/>
                </a:solidFill>
              </a:rPr>
              <a:t>uzunca lekeler </a:t>
            </a:r>
            <a:r>
              <a:rPr lang="tr-TR" dirty="0"/>
              <a:t>görülür. Lekelerin ortası </a:t>
            </a:r>
            <a:r>
              <a:rPr lang="tr-TR" dirty="0">
                <a:solidFill>
                  <a:srgbClr val="FF0000"/>
                </a:solidFill>
              </a:rPr>
              <a:t>kabarık</a:t>
            </a:r>
            <a:r>
              <a:rPr lang="tr-TR" dirty="0"/>
              <a:t> durumdadır ve yakından bakılınca küçük siyah noktacıklar görülür. Bu lekelerin bulunduğu yerlerde </a:t>
            </a:r>
            <a:r>
              <a:rPr lang="tr-TR" dirty="0">
                <a:solidFill>
                  <a:srgbClr val="FF0000"/>
                </a:solidFill>
              </a:rPr>
              <a:t>yaprağın alt yüzeyinde meme şeklinde çıkıntılar</a:t>
            </a:r>
            <a:r>
              <a:rPr lang="tr-TR" dirty="0"/>
              <a:t> oluşur. Aynı oluşumlar meyve ve dallar üzerinde de görülür. </a:t>
            </a:r>
          </a:p>
        </p:txBody>
      </p:sp>
    </p:spTree>
    <p:extLst>
      <p:ext uri="{BB962C8B-B14F-4D97-AF65-F5344CB8AC3E}">
        <p14:creationId xmlns:p14="http://schemas.microsoft.com/office/powerpoint/2010/main" val="354202986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Hastalığın Görüldüğü </a:t>
            </a:r>
            <a:r>
              <a:rPr lang="tr-TR" b="1" dirty="0" smtClean="0"/>
              <a:t>Bitkiler</a:t>
            </a: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dirty="0"/>
              <a:t>Bu hastalığın geniş bir konukçu dizisi bulunmaktadır. Başlıca konukçuları lahana, karnabahar, hıyar, havuç, salata, marul, kavun, karpuz, biber, patlıcan, domates, fasulye, kereviz sayılabilir. </a:t>
            </a:r>
          </a:p>
        </p:txBody>
      </p:sp>
    </p:spTree>
    <p:extLst>
      <p:ext uri="{BB962C8B-B14F-4D97-AF65-F5344CB8AC3E}">
        <p14:creationId xmlns:p14="http://schemas.microsoft.com/office/powerpoint/2010/main" val="325813931"/>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b="1" dirty="0" smtClean="0"/>
              <a:t>Kültürel </a:t>
            </a:r>
            <a:r>
              <a:rPr lang="tr-TR" b="1" dirty="0"/>
              <a:t>Önlemler </a:t>
            </a:r>
            <a:endParaRPr lang="tr-TR" dirty="0"/>
          </a:p>
          <a:p>
            <a:pPr marL="0" indent="0">
              <a:buNone/>
            </a:pPr>
            <a:r>
              <a:rPr lang="tr-TR" dirty="0"/>
              <a:t>• Hastalık su tutan, çok rutubetli yerlerde geliştiği için böyle yerlerde drenaj ile toprak suyunun fazlalığını akıtmak gerekir. </a:t>
            </a:r>
          </a:p>
          <a:p>
            <a:pPr marL="0" indent="0">
              <a:buNone/>
            </a:pPr>
            <a:r>
              <a:rPr lang="tr-TR" dirty="0"/>
              <a:t>• Temiz tohumluk kullanılmalıdır. </a:t>
            </a:r>
          </a:p>
          <a:p>
            <a:pPr marL="0" indent="0">
              <a:buNone/>
            </a:pPr>
            <a:r>
              <a:rPr lang="tr-TR" dirty="0"/>
              <a:t>• Bulaşık alanlarda uzun yıllar münavebe uygulanmalıdır. </a:t>
            </a:r>
          </a:p>
          <a:p>
            <a:pPr marL="0" indent="0">
              <a:buNone/>
            </a:pPr>
            <a:r>
              <a:rPr lang="tr-TR" dirty="0"/>
              <a:t>• Hasattan sonra kalan artıklar temizlenmeli, toplanıp yakılmalıdır. </a:t>
            </a:r>
          </a:p>
          <a:p>
            <a:pPr marL="0" indent="0">
              <a:buNone/>
            </a:pPr>
            <a:r>
              <a:rPr lang="tr-TR" dirty="0"/>
              <a:t>• Seralarda sıcaklık ve nem kontrol altında tutulmalı, havalandırma sistemini devreye sokarak sera nemi azaltılmalıdır. </a:t>
            </a:r>
          </a:p>
          <a:p>
            <a:pPr marL="0" indent="0">
              <a:buNone/>
            </a:pPr>
            <a:r>
              <a:rPr lang="tr-TR" dirty="0"/>
              <a:t>• Ürünlerin depoda zarar görmesini önlemek için depoya alınan ürünün ıslak olmamasına özen gösterilmeli ve depo nemi hastalığın gelişme gösteremeyeceği oranda tutulmalıdır.</a:t>
            </a:r>
          </a:p>
        </p:txBody>
      </p:sp>
    </p:spTree>
    <p:extLst>
      <p:ext uri="{BB962C8B-B14F-4D97-AF65-F5344CB8AC3E}">
        <p14:creationId xmlns:p14="http://schemas.microsoft.com/office/powerpoint/2010/main" val="341101871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0070C0"/>
                </a:solidFill>
              </a:rPr>
              <a:t>PATLICAN HASTALIKLARI</a:t>
            </a:r>
            <a:endParaRPr lang="tr-TR" b="1" dirty="0">
              <a:solidFill>
                <a:srgbClr val="0070C0"/>
              </a:solidFill>
            </a:endParaRPr>
          </a:p>
        </p:txBody>
      </p:sp>
      <p:sp>
        <p:nvSpPr>
          <p:cNvPr id="5" name="İçerik Yer Tutucusu 2"/>
          <p:cNvSpPr>
            <a:spLocks noGrp="1"/>
          </p:cNvSpPr>
          <p:nvPr>
            <p:ph idx="1"/>
          </p:nvPr>
        </p:nvSpPr>
        <p:spPr>
          <a:xfrm>
            <a:off x="457200" y="1600200"/>
            <a:ext cx="8579296" cy="4876800"/>
          </a:xfrm>
        </p:spPr>
        <p:txBody>
          <a:bodyPr>
            <a:normAutofit fontScale="92500"/>
          </a:bodyPr>
          <a:lstStyle/>
          <a:p>
            <a:pPr marL="0" indent="0">
              <a:buNone/>
            </a:pPr>
            <a:r>
              <a:rPr lang="tr-TR" b="1" dirty="0" smtClean="0"/>
              <a:t>1- </a:t>
            </a:r>
            <a:r>
              <a:rPr lang="tr-TR" b="1" dirty="0"/>
              <a:t>DOMATES MİLDİYÖ HASTALIĞI </a:t>
            </a:r>
            <a:r>
              <a:rPr lang="tr-TR" dirty="0"/>
              <a:t>(</a:t>
            </a:r>
            <a:r>
              <a:rPr lang="tr-TR" i="1" dirty="0" err="1"/>
              <a:t>Phytophthora</a:t>
            </a:r>
            <a:r>
              <a:rPr lang="tr-TR" i="1" dirty="0"/>
              <a:t> </a:t>
            </a:r>
            <a:r>
              <a:rPr lang="tr-TR" i="1" dirty="0" err="1"/>
              <a:t>infestans</a:t>
            </a:r>
            <a:r>
              <a:rPr lang="tr-TR" i="1" dirty="0" smtClean="0"/>
              <a:t>)</a:t>
            </a:r>
            <a:r>
              <a:rPr lang="tr-TR" dirty="0" smtClean="0"/>
              <a:t> </a:t>
            </a:r>
            <a:r>
              <a:rPr lang="tr-TR" dirty="0"/>
              <a:t>9</a:t>
            </a:r>
          </a:p>
          <a:p>
            <a:pPr marL="0" indent="0">
              <a:buNone/>
            </a:pPr>
            <a:r>
              <a:rPr lang="tr-TR" b="1" dirty="0"/>
              <a:t>2- PATLICAN ERKEN YANIKLIK HASTALIĞI </a:t>
            </a:r>
            <a:endParaRPr lang="tr-TR" b="1" dirty="0" smtClean="0"/>
          </a:p>
          <a:p>
            <a:pPr marL="0" indent="0">
              <a:buNone/>
            </a:pPr>
            <a:r>
              <a:rPr lang="tr-TR" b="1" dirty="0"/>
              <a:t> </a:t>
            </a:r>
            <a:r>
              <a:rPr lang="tr-TR" b="1" dirty="0" smtClean="0"/>
              <a:t>                                                                    (</a:t>
            </a:r>
            <a:r>
              <a:rPr lang="tr-TR" i="1" dirty="0" err="1"/>
              <a:t>Alternaria</a:t>
            </a:r>
            <a:r>
              <a:rPr lang="tr-TR" i="1" dirty="0"/>
              <a:t> </a:t>
            </a:r>
            <a:r>
              <a:rPr lang="tr-TR" i="1" dirty="0" err="1"/>
              <a:t>solani</a:t>
            </a:r>
            <a:r>
              <a:rPr lang="tr-TR" i="1" dirty="0"/>
              <a:t>) </a:t>
            </a:r>
            <a:r>
              <a:rPr lang="tr-TR" dirty="0" smtClean="0"/>
              <a:t>11</a:t>
            </a:r>
            <a:endParaRPr lang="tr-TR" dirty="0"/>
          </a:p>
          <a:p>
            <a:pPr marL="0" indent="0">
              <a:buNone/>
            </a:pPr>
            <a:r>
              <a:rPr lang="tr-TR" b="1" dirty="0" smtClean="0"/>
              <a:t>3- </a:t>
            </a:r>
            <a:r>
              <a:rPr lang="tr-TR" b="1" dirty="0"/>
              <a:t>PATLICANGİLLERDE KÜLLEME </a:t>
            </a:r>
            <a:r>
              <a:rPr lang="tr-TR" b="1" dirty="0" smtClean="0"/>
              <a:t>HASTALIĞI</a:t>
            </a:r>
          </a:p>
          <a:p>
            <a:pPr marL="0" indent="0">
              <a:buNone/>
            </a:pPr>
            <a:r>
              <a:rPr lang="tr-TR" b="1" dirty="0"/>
              <a:t> </a:t>
            </a:r>
            <a:r>
              <a:rPr lang="tr-TR" b="1" dirty="0" smtClean="0"/>
              <a:t>                                                                  </a:t>
            </a:r>
            <a:r>
              <a:rPr lang="tr-TR" b="1" dirty="0"/>
              <a:t>(</a:t>
            </a:r>
            <a:r>
              <a:rPr lang="tr-TR" i="1" dirty="0" err="1"/>
              <a:t>Leveillula</a:t>
            </a:r>
            <a:r>
              <a:rPr lang="tr-TR" i="1" dirty="0"/>
              <a:t> </a:t>
            </a:r>
            <a:r>
              <a:rPr lang="tr-TR" i="1" dirty="0" err="1" smtClean="0"/>
              <a:t>taurica</a:t>
            </a:r>
            <a:r>
              <a:rPr lang="tr-TR" i="1" dirty="0" smtClean="0"/>
              <a:t>)</a:t>
            </a:r>
            <a:r>
              <a:rPr lang="tr-TR" dirty="0" smtClean="0"/>
              <a:t>13</a:t>
            </a:r>
            <a:endParaRPr lang="tr-TR" dirty="0"/>
          </a:p>
          <a:p>
            <a:pPr marL="0" indent="0">
              <a:buNone/>
            </a:pPr>
            <a:r>
              <a:rPr lang="tr-TR" b="1" dirty="0"/>
              <a:t>4</a:t>
            </a:r>
            <a:r>
              <a:rPr lang="tr-TR" b="1" dirty="0" smtClean="0"/>
              <a:t>- </a:t>
            </a:r>
            <a:r>
              <a:rPr lang="tr-TR" b="1" dirty="0"/>
              <a:t>SEBZE FİDELERİNDE KÖK ÇÜRÜKLÜĞÜ (ÇÖKERTEN) HASTALIĞI </a:t>
            </a:r>
            <a:r>
              <a:rPr lang="tr-TR" i="1" dirty="0"/>
              <a:t>(</a:t>
            </a:r>
            <a:r>
              <a:rPr lang="tr-TR" i="1" dirty="0" err="1" smtClean="0"/>
              <a:t>Phythium</a:t>
            </a:r>
            <a:r>
              <a:rPr lang="tr-TR" i="1" dirty="0" smtClean="0"/>
              <a:t> </a:t>
            </a:r>
            <a:r>
              <a:rPr lang="tr-TR" i="1" dirty="0" err="1" smtClean="0"/>
              <a:t>spp</a:t>
            </a:r>
            <a:r>
              <a:rPr lang="tr-TR" i="1" dirty="0"/>
              <a:t>.,</a:t>
            </a:r>
            <a:r>
              <a:rPr lang="tr-TR" i="1" dirty="0" err="1"/>
              <a:t>Rhizoctonia</a:t>
            </a:r>
            <a:r>
              <a:rPr lang="tr-TR" i="1" dirty="0"/>
              <a:t> </a:t>
            </a:r>
            <a:r>
              <a:rPr lang="tr-TR" i="1" dirty="0" err="1"/>
              <a:t>spp</a:t>
            </a:r>
            <a:r>
              <a:rPr lang="tr-TR" i="1" dirty="0"/>
              <a:t>.,</a:t>
            </a:r>
            <a:r>
              <a:rPr lang="tr-TR" i="1" dirty="0" err="1"/>
              <a:t>Fusarium</a:t>
            </a:r>
            <a:r>
              <a:rPr lang="tr-TR" i="1" dirty="0"/>
              <a:t> </a:t>
            </a:r>
            <a:r>
              <a:rPr lang="tr-TR" i="1" dirty="0" err="1"/>
              <a:t>spp</a:t>
            </a:r>
            <a:r>
              <a:rPr lang="tr-TR" i="1" dirty="0"/>
              <a:t>.,</a:t>
            </a:r>
            <a:r>
              <a:rPr lang="tr-TR" i="1" dirty="0" err="1"/>
              <a:t>Alternaria</a:t>
            </a:r>
            <a:r>
              <a:rPr lang="tr-TR" i="1" dirty="0"/>
              <a:t> </a:t>
            </a:r>
            <a:r>
              <a:rPr lang="tr-TR" i="1" dirty="0" err="1"/>
              <a:t>spp</a:t>
            </a:r>
            <a:r>
              <a:rPr lang="tr-TR" i="1" dirty="0"/>
              <a:t>., </a:t>
            </a:r>
            <a:r>
              <a:rPr lang="tr-TR" i="1" dirty="0" err="1"/>
              <a:t>Sclerotinia</a:t>
            </a:r>
            <a:r>
              <a:rPr lang="tr-TR" i="1" dirty="0"/>
              <a:t> </a:t>
            </a:r>
            <a:r>
              <a:rPr lang="tr-TR" i="1" dirty="0" err="1"/>
              <a:t>spp</a:t>
            </a:r>
            <a:r>
              <a:rPr lang="tr-TR" i="1" dirty="0"/>
              <a:t>.) </a:t>
            </a:r>
            <a:r>
              <a:rPr lang="tr-TR" dirty="0" smtClean="0"/>
              <a:t>14</a:t>
            </a:r>
            <a:endParaRPr lang="tr-TR" dirty="0"/>
          </a:p>
          <a:p>
            <a:pPr marL="0" indent="0">
              <a:buNone/>
            </a:pPr>
            <a:r>
              <a:rPr lang="tr-TR" b="1" dirty="0"/>
              <a:t>5</a:t>
            </a:r>
            <a:r>
              <a:rPr lang="tr-TR" b="1" dirty="0" smtClean="0"/>
              <a:t>- </a:t>
            </a:r>
            <a:r>
              <a:rPr lang="tr-TR" b="1" dirty="0"/>
              <a:t>SEBZELERDE BEYAZ ÇÜRÜKLÜKLER (</a:t>
            </a:r>
            <a:r>
              <a:rPr lang="tr-TR" i="1" dirty="0" err="1"/>
              <a:t>Sclerotinia</a:t>
            </a:r>
            <a:r>
              <a:rPr lang="tr-TR" i="1" dirty="0"/>
              <a:t> </a:t>
            </a:r>
            <a:r>
              <a:rPr lang="tr-TR" i="1" dirty="0" err="1"/>
              <a:t>sclerotiorum</a:t>
            </a:r>
            <a:r>
              <a:rPr lang="tr-TR" i="1" dirty="0"/>
              <a:t>) </a:t>
            </a:r>
            <a:r>
              <a:rPr lang="tr-TR" dirty="0" smtClean="0"/>
              <a:t> </a:t>
            </a:r>
            <a:r>
              <a:rPr lang="tr-TR" dirty="0"/>
              <a:t>16</a:t>
            </a:r>
          </a:p>
          <a:p>
            <a:pPr marL="0" indent="0">
              <a:buNone/>
            </a:pPr>
            <a:r>
              <a:rPr lang="tr-TR" b="1" dirty="0" smtClean="0"/>
              <a:t>6-SEBZELERDE </a:t>
            </a:r>
            <a:r>
              <a:rPr lang="tr-TR" b="1" dirty="0"/>
              <a:t>KURŞUNİ KÜF HASTALIĞI (</a:t>
            </a:r>
            <a:r>
              <a:rPr lang="tr-TR" i="1" dirty="0" err="1"/>
              <a:t>Botrytis</a:t>
            </a:r>
            <a:r>
              <a:rPr lang="tr-TR" i="1" dirty="0"/>
              <a:t> </a:t>
            </a:r>
            <a:r>
              <a:rPr lang="tr-TR" i="1" dirty="0" err="1" smtClean="0"/>
              <a:t>cinerea</a:t>
            </a:r>
            <a:r>
              <a:rPr lang="tr-TR" i="1" dirty="0" smtClean="0"/>
              <a:t>)</a:t>
            </a:r>
            <a:r>
              <a:rPr lang="tr-TR" dirty="0" smtClean="0"/>
              <a:t>18</a:t>
            </a:r>
            <a:endParaRPr lang="tr-TR" dirty="0"/>
          </a:p>
        </p:txBody>
      </p:sp>
    </p:spTree>
    <p:extLst>
      <p:ext uri="{BB962C8B-B14F-4D97-AF65-F5344CB8AC3E}">
        <p14:creationId xmlns:p14="http://schemas.microsoft.com/office/powerpoint/2010/main" val="89179120"/>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4624"/>
            <a:ext cx="8229600" cy="990600"/>
          </a:xfrm>
        </p:spPr>
        <p:txBody>
          <a:bodyPr>
            <a:noAutofit/>
          </a:bodyPr>
          <a:lstStyle/>
          <a:p>
            <a:r>
              <a:rPr lang="tr-TR" sz="3200" b="1" dirty="0">
                <a:solidFill>
                  <a:srgbClr val="292934"/>
                </a:solidFill>
              </a:rPr>
              <a:t>DOMATES MİLDİYÖ HASTALIĞI</a:t>
            </a:r>
            <a:br>
              <a:rPr lang="tr-TR" sz="3200" b="1" dirty="0">
                <a:solidFill>
                  <a:srgbClr val="292934"/>
                </a:solidFill>
              </a:rPr>
            </a:br>
            <a:r>
              <a:rPr lang="tr-TR" sz="3200" i="1" dirty="0">
                <a:solidFill>
                  <a:srgbClr val="292934"/>
                </a:solidFill>
              </a:rPr>
              <a:t>(</a:t>
            </a:r>
            <a:r>
              <a:rPr lang="tr-TR" sz="3200" i="1" dirty="0" err="1">
                <a:solidFill>
                  <a:srgbClr val="292934"/>
                </a:solidFill>
              </a:rPr>
              <a:t>Phytophthora</a:t>
            </a:r>
            <a:r>
              <a:rPr lang="tr-TR" sz="3200" i="1" dirty="0">
                <a:solidFill>
                  <a:srgbClr val="292934"/>
                </a:solidFill>
              </a:rPr>
              <a:t> </a:t>
            </a:r>
            <a:r>
              <a:rPr lang="tr-TR" sz="3200" i="1" dirty="0" err="1">
                <a:solidFill>
                  <a:srgbClr val="292934"/>
                </a:solidFill>
              </a:rPr>
              <a:t>infestans</a:t>
            </a:r>
            <a:r>
              <a:rPr lang="tr-TR" sz="3200" i="1" dirty="0">
                <a:solidFill>
                  <a:srgbClr val="292934"/>
                </a:solidFill>
              </a:rPr>
              <a:t>)</a:t>
            </a:r>
            <a:endParaRPr lang="tr-TR" sz="3200" dirty="0">
              <a:solidFill>
                <a:srgbClr val="292934"/>
              </a:solidFill>
            </a:endParaRPr>
          </a:p>
        </p:txBody>
      </p:sp>
      <p:sp>
        <p:nvSpPr>
          <p:cNvPr id="6" name="Başlık 1"/>
          <p:cNvSpPr txBox="1">
            <a:spLocks/>
          </p:cNvSpPr>
          <p:nvPr/>
        </p:nvSpPr>
        <p:spPr>
          <a:xfrm>
            <a:off x="457200" y="941784"/>
            <a:ext cx="8229600" cy="44732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a:t>
            </a:r>
            <a:endParaRPr lang="tr-TR" sz="2400" dirty="0">
              <a:solidFill>
                <a:srgbClr val="292934"/>
              </a:solidFill>
            </a:endParaRPr>
          </a:p>
        </p:txBody>
      </p:sp>
      <p:sp>
        <p:nvSpPr>
          <p:cNvPr id="7" name="İçerik Yer Tutucusu 2"/>
          <p:cNvSpPr>
            <a:spLocks noGrp="1"/>
          </p:cNvSpPr>
          <p:nvPr>
            <p:ph idx="1"/>
          </p:nvPr>
        </p:nvSpPr>
        <p:spPr>
          <a:xfrm>
            <a:off x="457200" y="1389112"/>
            <a:ext cx="8229600" cy="5352256"/>
          </a:xfrm>
        </p:spPr>
        <p:txBody>
          <a:bodyPr>
            <a:normAutofit fontScale="85000" lnSpcReduction="10000"/>
          </a:bodyPr>
          <a:lstStyle/>
          <a:p>
            <a:pPr marL="0" indent="0">
              <a:buNone/>
            </a:pPr>
            <a:r>
              <a:rPr lang="tr-TR" b="1" dirty="0" smtClean="0"/>
              <a:t>• </a:t>
            </a:r>
            <a:r>
              <a:rPr lang="tr-TR" dirty="0"/>
              <a:t>İlk belirtiler yaprak ve gövdede </a:t>
            </a:r>
            <a:r>
              <a:rPr lang="tr-TR" dirty="0" smtClean="0"/>
              <a:t>üstten bakıldığında </a:t>
            </a:r>
            <a:r>
              <a:rPr lang="tr-TR" dirty="0"/>
              <a:t>soluk yeşil </a:t>
            </a:r>
            <a:r>
              <a:rPr lang="tr-TR" dirty="0" smtClean="0"/>
              <a:t>renkte      </a:t>
            </a:r>
            <a:r>
              <a:rPr lang="tr-TR" dirty="0"/>
              <a:t>büyük</a:t>
            </a:r>
            <a:r>
              <a:rPr lang="tr-TR" dirty="0" smtClean="0"/>
              <a:t>, daha </a:t>
            </a:r>
            <a:r>
              <a:rPr lang="tr-TR" dirty="0"/>
              <a:t>sonra esmerleşen sınırları </a:t>
            </a:r>
            <a:r>
              <a:rPr lang="tr-TR" dirty="0" smtClean="0"/>
              <a:t>belirsiz lekelerdir</a:t>
            </a:r>
            <a:r>
              <a:rPr lang="tr-TR" dirty="0"/>
              <a:t>.</a:t>
            </a:r>
          </a:p>
          <a:p>
            <a:pPr marL="0" indent="0">
              <a:buNone/>
            </a:pPr>
            <a:r>
              <a:rPr lang="tr-TR" b="1" dirty="0"/>
              <a:t>• </a:t>
            </a:r>
            <a:r>
              <a:rPr lang="tr-TR" dirty="0"/>
              <a:t>Rutubetli havalarda yaprağın </a:t>
            </a:r>
            <a:r>
              <a:rPr lang="tr-TR" dirty="0" smtClean="0"/>
              <a:t>altına bakıldığında </a:t>
            </a:r>
            <a:r>
              <a:rPr lang="tr-TR" dirty="0"/>
              <a:t>grimsi renkte, ince tüylü </a:t>
            </a:r>
            <a:r>
              <a:rPr lang="tr-TR" dirty="0" smtClean="0"/>
              <a:t>bir misel </a:t>
            </a:r>
            <a:r>
              <a:rPr lang="tr-TR" dirty="0"/>
              <a:t>tabakası meydana geldiği görülür.</a:t>
            </a:r>
          </a:p>
          <a:p>
            <a:pPr marL="0" indent="0">
              <a:buNone/>
            </a:pPr>
            <a:r>
              <a:rPr lang="tr-TR" b="1" dirty="0"/>
              <a:t>• </a:t>
            </a:r>
            <a:r>
              <a:rPr lang="tr-TR" dirty="0"/>
              <a:t>Meyvede ise </a:t>
            </a:r>
            <a:r>
              <a:rPr lang="tr-TR" dirty="0">
                <a:solidFill>
                  <a:srgbClr val="FF0000"/>
                </a:solidFill>
              </a:rPr>
              <a:t>sapa bağlı kısma </a:t>
            </a:r>
            <a:r>
              <a:rPr lang="tr-TR" dirty="0" smtClean="0">
                <a:solidFill>
                  <a:srgbClr val="FF0000"/>
                </a:solidFill>
              </a:rPr>
              <a:t>yakın küçük</a:t>
            </a:r>
            <a:r>
              <a:rPr lang="tr-TR" dirty="0">
                <a:solidFill>
                  <a:srgbClr val="FF0000"/>
                </a:solidFill>
              </a:rPr>
              <a:t>, gri kahverenginde lekeler </a:t>
            </a:r>
            <a:r>
              <a:rPr lang="tr-TR" dirty="0" smtClean="0"/>
              <a:t>meydana gelir</a:t>
            </a:r>
            <a:r>
              <a:rPr lang="tr-TR" dirty="0"/>
              <a:t>. Bu lekeler süratle büyüyerek </a:t>
            </a:r>
            <a:r>
              <a:rPr lang="tr-TR" dirty="0" smtClean="0"/>
              <a:t>kesin hudutları </a:t>
            </a:r>
            <a:r>
              <a:rPr lang="tr-TR" dirty="0"/>
              <a:t>belli olmayan kahverengi </a:t>
            </a:r>
            <a:r>
              <a:rPr lang="tr-TR" dirty="0" smtClean="0"/>
              <a:t>  benekli çürüklük </a:t>
            </a:r>
            <a:r>
              <a:rPr lang="tr-TR" dirty="0"/>
              <a:t>halini alır.</a:t>
            </a:r>
          </a:p>
          <a:p>
            <a:pPr marL="0" indent="0">
              <a:buNone/>
            </a:pPr>
            <a:r>
              <a:rPr lang="tr-TR" b="1" dirty="0"/>
              <a:t>• </a:t>
            </a:r>
            <a:r>
              <a:rPr lang="tr-TR" dirty="0"/>
              <a:t>Koşullar hastalık için uygun </a:t>
            </a:r>
            <a:r>
              <a:rPr lang="tr-TR" dirty="0" smtClean="0"/>
              <a:t>olduğu takdirde </a:t>
            </a:r>
            <a:r>
              <a:rPr lang="tr-TR" dirty="0"/>
              <a:t>hastalık tüm bitkiye </a:t>
            </a:r>
            <a:r>
              <a:rPr lang="tr-TR" dirty="0" smtClean="0"/>
              <a:t>yayılır ve </a:t>
            </a:r>
            <a:r>
              <a:rPr lang="tr-TR" dirty="0"/>
              <a:t>bitkide yanıklık şeklini alır ve </a:t>
            </a:r>
            <a:r>
              <a:rPr lang="tr-TR" dirty="0" smtClean="0"/>
              <a:t>onun kurumasına </a:t>
            </a:r>
            <a:r>
              <a:rPr lang="tr-TR" dirty="0"/>
              <a:t>neden olur.</a:t>
            </a:r>
          </a:p>
          <a:p>
            <a:pPr marL="0" indent="0">
              <a:buNone/>
            </a:pPr>
            <a:r>
              <a:rPr lang="tr-TR" b="1" dirty="0"/>
              <a:t>• </a:t>
            </a:r>
            <a:r>
              <a:rPr lang="tr-TR" dirty="0"/>
              <a:t>Kışı hastalıklı bitki artıklarında </a:t>
            </a:r>
            <a:r>
              <a:rPr lang="tr-TR" dirty="0" smtClean="0"/>
              <a:t>geçirir, </a:t>
            </a:r>
            <a:r>
              <a:rPr lang="tr-TR" dirty="0" smtClean="0">
                <a:solidFill>
                  <a:srgbClr val="FF0000"/>
                </a:solidFill>
              </a:rPr>
              <a:t>ayrıca </a:t>
            </a:r>
            <a:r>
              <a:rPr lang="tr-TR" dirty="0">
                <a:solidFill>
                  <a:srgbClr val="FF0000"/>
                </a:solidFill>
              </a:rPr>
              <a:t>tohumla da taşınabilir. </a:t>
            </a:r>
            <a:r>
              <a:rPr lang="tr-TR" dirty="0" smtClean="0"/>
              <a:t>Hastalığın gelişmesi </a:t>
            </a:r>
            <a:r>
              <a:rPr lang="tr-TR" dirty="0"/>
              <a:t>ve yeni yerlere </a:t>
            </a:r>
            <a:r>
              <a:rPr lang="tr-TR" dirty="0" smtClean="0"/>
              <a:t>bulaşmasında serin</a:t>
            </a:r>
            <a:r>
              <a:rPr lang="tr-TR" dirty="0"/>
              <a:t>, rutubetli havalar önemli rol oynar.</a:t>
            </a:r>
          </a:p>
          <a:p>
            <a:pPr marL="0" indent="0">
              <a:buNone/>
            </a:pPr>
            <a:r>
              <a:rPr lang="tr-TR" b="1" dirty="0"/>
              <a:t>• </a:t>
            </a:r>
            <a:r>
              <a:rPr lang="tr-TR" dirty="0"/>
              <a:t>Sıcaklık 19–22 </a:t>
            </a:r>
            <a:r>
              <a:rPr lang="tr-TR" dirty="0" smtClean="0"/>
              <a:t>C </a:t>
            </a:r>
            <a:r>
              <a:rPr lang="tr-TR" dirty="0"/>
              <a:t>ve orantılı nem % 80 ve üzerinde olduğunda salgın</a:t>
            </a:r>
          </a:p>
          <a:p>
            <a:pPr marL="0" indent="0">
              <a:buNone/>
            </a:pPr>
            <a:r>
              <a:rPr lang="tr-TR" dirty="0" smtClean="0"/>
              <a:t>   yapar.</a:t>
            </a:r>
          </a:p>
          <a:p>
            <a:pPr marL="0" indent="0">
              <a:buNone/>
            </a:pPr>
            <a:r>
              <a:rPr lang="tr-TR" b="1" dirty="0"/>
              <a:t>Hastalığın Görüldüğü Bitkiler</a:t>
            </a:r>
          </a:p>
          <a:p>
            <a:pPr marL="0" indent="0">
              <a:buNone/>
            </a:pPr>
            <a:r>
              <a:rPr lang="tr-TR" b="1" dirty="0"/>
              <a:t>• </a:t>
            </a:r>
            <a:r>
              <a:rPr lang="tr-TR" dirty="0"/>
              <a:t>Başta domates, patlıcan olmak üzere genellikle </a:t>
            </a:r>
            <a:r>
              <a:rPr lang="tr-TR" dirty="0" err="1"/>
              <a:t>patlıcangiller</a:t>
            </a:r>
            <a:endParaRPr lang="tr-TR" dirty="0"/>
          </a:p>
          <a:p>
            <a:pPr marL="0" indent="0">
              <a:buNone/>
            </a:pPr>
            <a:r>
              <a:rPr lang="tr-TR" dirty="0" smtClean="0"/>
              <a:t>  familyasına </a:t>
            </a:r>
            <a:r>
              <a:rPr lang="tr-TR" dirty="0"/>
              <a:t>ait yabani ve kültür bitkilerinde görülür.</a:t>
            </a:r>
          </a:p>
        </p:txBody>
      </p:sp>
    </p:spTree>
    <p:extLst>
      <p:ext uri="{BB962C8B-B14F-4D97-AF65-F5344CB8AC3E}">
        <p14:creationId xmlns:p14="http://schemas.microsoft.com/office/powerpoint/2010/main" val="2383814949"/>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a:t>
            </a:r>
            <a:r>
              <a:rPr lang="tr-TR" b="1" dirty="0" smtClean="0"/>
              <a:t>Yöntemleri</a:t>
            </a:r>
            <a:endParaRPr lang="tr-TR" dirty="0"/>
          </a:p>
        </p:txBody>
      </p:sp>
      <p:sp>
        <p:nvSpPr>
          <p:cNvPr id="3" name="İçerik Yer Tutucusu 2"/>
          <p:cNvSpPr>
            <a:spLocks noGrp="1"/>
          </p:cNvSpPr>
          <p:nvPr>
            <p:ph idx="1"/>
          </p:nvPr>
        </p:nvSpPr>
        <p:spPr/>
        <p:txBody>
          <a:bodyPr/>
          <a:lstStyle/>
          <a:p>
            <a:pPr marL="0" indent="0">
              <a:buNone/>
            </a:pPr>
            <a:r>
              <a:rPr lang="tr-TR" b="1" dirty="0" smtClean="0"/>
              <a:t>Kültürel </a:t>
            </a:r>
            <a:r>
              <a:rPr lang="tr-TR" b="1" dirty="0"/>
              <a:t>Önlemler</a:t>
            </a:r>
          </a:p>
          <a:p>
            <a:pPr marL="0" indent="0">
              <a:buNone/>
            </a:pPr>
            <a:r>
              <a:rPr lang="tr-TR" b="1" dirty="0"/>
              <a:t>• </a:t>
            </a:r>
            <a:r>
              <a:rPr lang="tr-TR" dirty="0"/>
              <a:t>Hastalıklı bitki artıkları ve meyveler toplanıp imha edilmelidir.</a:t>
            </a:r>
          </a:p>
          <a:p>
            <a:pPr marL="0" indent="0">
              <a:buNone/>
            </a:pPr>
            <a:r>
              <a:rPr lang="tr-TR" b="1" dirty="0"/>
              <a:t>• </a:t>
            </a:r>
            <a:r>
              <a:rPr lang="tr-TR" dirty="0"/>
              <a:t>Patlıcan tarımı sabah ve akşam çiğ tutmayan güneye </a:t>
            </a:r>
            <a:r>
              <a:rPr lang="tr-TR" dirty="0" smtClean="0"/>
              <a:t>bakan yerlerde yapılmalıdır.</a:t>
            </a:r>
          </a:p>
          <a:p>
            <a:pPr marL="0" indent="0">
              <a:buNone/>
            </a:pPr>
            <a:r>
              <a:rPr lang="tr-TR" b="1" dirty="0"/>
              <a:t>• </a:t>
            </a:r>
            <a:r>
              <a:rPr lang="tr-TR" dirty="0"/>
              <a:t>Hastalığın her yıl epidemi oluşturduğu yörelerde </a:t>
            </a:r>
            <a:r>
              <a:rPr lang="tr-TR" dirty="0">
                <a:solidFill>
                  <a:srgbClr val="FF0000"/>
                </a:solidFill>
              </a:rPr>
              <a:t>sırık </a:t>
            </a:r>
            <a:r>
              <a:rPr lang="tr-TR" dirty="0" err="1" smtClean="0">
                <a:solidFill>
                  <a:srgbClr val="FF0000"/>
                </a:solidFill>
              </a:rPr>
              <a:t>domatesçiliği</a:t>
            </a:r>
            <a:r>
              <a:rPr lang="tr-TR" dirty="0" smtClean="0">
                <a:solidFill>
                  <a:srgbClr val="FF0000"/>
                </a:solidFill>
              </a:rPr>
              <a:t> yapılmalı</a:t>
            </a:r>
            <a:r>
              <a:rPr lang="tr-TR" dirty="0">
                <a:solidFill>
                  <a:srgbClr val="FF0000"/>
                </a:solidFill>
              </a:rPr>
              <a:t>,</a:t>
            </a:r>
            <a:r>
              <a:rPr lang="tr-TR" dirty="0"/>
              <a:t> sıralar hakim rüzgar yönünde olmalıdır.</a:t>
            </a:r>
          </a:p>
        </p:txBody>
      </p:sp>
    </p:spTree>
    <p:extLst>
      <p:ext uri="{BB962C8B-B14F-4D97-AF65-F5344CB8AC3E}">
        <p14:creationId xmlns:p14="http://schemas.microsoft.com/office/powerpoint/2010/main" val="4245461311"/>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Kimyasal </a:t>
            </a:r>
            <a:r>
              <a:rPr lang="tr-TR" b="1" dirty="0" smtClean="0"/>
              <a:t>Mücadele</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 </a:t>
            </a:r>
            <a:r>
              <a:rPr lang="tr-TR" dirty="0"/>
              <a:t>İlaçlı mücadeleye </a:t>
            </a:r>
            <a:r>
              <a:rPr lang="tr-TR" dirty="0">
                <a:solidFill>
                  <a:srgbClr val="FF0000"/>
                </a:solidFill>
              </a:rPr>
              <a:t>çevredeki domates yapraklarında 3-5 cm </a:t>
            </a:r>
            <a:r>
              <a:rPr lang="tr-TR" dirty="0" smtClean="0">
                <a:solidFill>
                  <a:srgbClr val="FF0000"/>
                </a:solidFill>
              </a:rPr>
              <a:t>çapında kahverengi </a:t>
            </a:r>
            <a:r>
              <a:rPr lang="tr-TR" dirty="0">
                <a:solidFill>
                  <a:srgbClr val="FF0000"/>
                </a:solidFill>
              </a:rPr>
              <a:t>lekelerin altında beyaz kül gibi örtünün görülmesiyle</a:t>
            </a:r>
            <a:r>
              <a:rPr lang="tr-TR" dirty="0"/>
              <a:t> </a:t>
            </a:r>
            <a:r>
              <a:rPr lang="tr-TR" dirty="0" smtClean="0"/>
              <a:t>veya hastalığın </a:t>
            </a:r>
            <a:r>
              <a:rPr lang="tr-TR" dirty="0"/>
              <a:t>her yıl çıktığı yerlerde, hastalık için uygun koşullar </a:t>
            </a:r>
            <a:r>
              <a:rPr lang="tr-TR" dirty="0" smtClean="0"/>
              <a:t>gerçekleşir gerçekleşmez </a:t>
            </a:r>
            <a:r>
              <a:rPr lang="tr-TR" dirty="0"/>
              <a:t>başlanmalıdır.</a:t>
            </a:r>
          </a:p>
          <a:p>
            <a:pPr marL="0" indent="0">
              <a:buNone/>
            </a:pPr>
            <a:r>
              <a:rPr lang="tr-TR" b="1" dirty="0"/>
              <a:t>• </a:t>
            </a:r>
            <a:r>
              <a:rPr lang="tr-TR" dirty="0" err="1"/>
              <a:t>Mildiyö</a:t>
            </a:r>
            <a:r>
              <a:rPr lang="tr-TR" dirty="0"/>
              <a:t> </a:t>
            </a:r>
            <a:r>
              <a:rPr lang="tr-TR" dirty="0">
                <a:solidFill>
                  <a:srgbClr val="FF0000"/>
                </a:solidFill>
              </a:rPr>
              <a:t>daha çok yaprakların altında olduğu için</a:t>
            </a:r>
            <a:r>
              <a:rPr lang="tr-TR" dirty="0"/>
              <a:t> ilaçlama </a:t>
            </a:r>
            <a:r>
              <a:rPr lang="tr-TR" dirty="0" smtClean="0"/>
              <a:t>sırasında mutlaka </a:t>
            </a:r>
            <a:r>
              <a:rPr lang="tr-TR" dirty="0"/>
              <a:t>yaprak alt yüzeylerinde ve bitkinin her tarafında bir ilaç </a:t>
            </a:r>
            <a:r>
              <a:rPr lang="tr-TR" dirty="0" smtClean="0"/>
              <a:t>tabakası oluşturmaya </a:t>
            </a:r>
            <a:r>
              <a:rPr lang="tr-TR" dirty="0"/>
              <a:t>özen göstermelidir.</a:t>
            </a:r>
          </a:p>
          <a:p>
            <a:pPr marL="0" indent="0">
              <a:buNone/>
            </a:pPr>
            <a:r>
              <a:rPr lang="tr-TR" b="1" dirty="0"/>
              <a:t>• </a:t>
            </a:r>
            <a:r>
              <a:rPr lang="tr-TR" dirty="0">
                <a:solidFill>
                  <a:srgbClr val="FF0000"/>
                </a:solidFill>
              </a:rPr>
              <a:t>Uygulamalar 10–12 gün arayla yapılmalı</a:t>
            </a:r>
            <a:r>
              <a:rPr lang="tr-TR" dirty="0"/>
              <a:t> ve hastalığın şiddetine </a:t>
            </a:r>
            <a:r>
              <a:rPr lang="tr-TR" dirty="0" smtClean="0"/>
              <a:t>ve iklim </a:t>
            </a:r>
            <a:r>
              <a:rPr lang="tr-TR" dirty="0"/>
              <a:t>koşullarına göre 3-8 uygulama tekrarlanmalıdır.</a:t>
            </a:r>
          </a:p>
        </p:txBody>
      </p:sp>
    </p:spTree>
    <p:extLst>
      <p:ext uri="{BB962C8B-B14F-4D97-AF65-F5344CB8AC3E}">
        <p14:creationId xmlns:p14="http://schemas.microsoft.com/office/powerpoint/2010/main" val="194402770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t>Kimyasal Mücadelede Kullanılacak İlaçlar</a:t>
            </a:r>
            <a:endParaRPr lang="tr-TR" sz="3200" dirty="0"/>
          </a:p>
        </p:txBody>
      </p:sp>
      <p:sp>
        <p:nvSpPr>
          <p:cNvPr id="3" name="İçerik Yer Tutucusu 2"/>
          <p:cNvSpPr>
            <a:spLocks noGrp="1"/>
          </p:cNvSpPr>
          <p:nvPr>
            <p:ph idx="1"/>
          </p:nvPr>
        </p:nvSpPr>
        <p:spPr/>
        <p:txBody>
          <a:bodyPr/>
          <a:lstStyle/>
          <a:p>
            <a:r>
              <a:rPr lang="tr-TR" dirty="0"/>
              <a:t>Bakır Sülfat </a:t>
            </a:r>
            <a:r>
              <a:rPr lang="tr-TR" dirty="0" err="1"/>
              <a:t>Pentahidrad</a:t>
            </a:r>
            <a:r>
              <a:rPr lang="tr-TR" dirty="0"/>
              <a:t> 65.82 g/l SC 150 </a:t>
            </a:r>
            <a:r>
              <a:rPr lang="tr-TR" dirty="0" smtClean="0"/>
              <a:t>ml    </a:t>
            </a:r>
            <a:r>
              <a:rPr lang="tr-TR" dirty="0"/>
              <a:t>-</a:t>
            </a:r>
          </a:p>
          <a:p>
            <a:r>
              <a:rPr lang="tr-TR" dirty="0" err="1"/>
              <a:t>Captan</a:t>
            </a:r>
            <a:r>
              <a:rPr lang="tr-TR" dirty="0"/>
              <a:t> % 50 WP 300 g </a:t>
            </a:r>
            <a:r>
              <a:rPr lang="tr-TR" dirty="0" smtClean="0"/>
              <a:t>  7</a:t>
            </a:r>
            <a:endParaRPr lang="tr-TR" dirty="0"/>
          </a:p>
          <a:p>
            <a:r>
              <a:rPr lang="tr-TR" dirty="0" err="1"/>
              <a:t>Chlorothalonil</a:t>
            </a:r>
            <a:r>
              <a:rPr lang="tr-TR" dirty="0"/>
              <a:t> 500 g/l FL 175 ml 3</a:t>
            </a:r>
          </a:p>
          <a:p>
            <a:r>
              <a:rPr lang="tr-TR" dirty="0" err="1"/>
              <a:t>Mancozeb</a:t>
            </a:r>
            <a:r>
              <a:rPr lang="tr-TR" dirty="0"/>
              <a:t> % 80 WP 200 g 14</a:t>
            </a:r>
          </a:p>
          <a:p>
            <a:r>
              <a:rPr lang="tr-TR" dirty="0" err="1"/>
              <a:t>Maneb</a:t>
            </a:r>
            <a:r>
              <a:rPr lang="tr-TR" dirty="0"/>
              <a:t> % 80 WP 200 g 28</a:t>
            </a:r>
          </a:p>
          <a:p>
            <a:r>
              <a:rPr lang="pl-PL" dirty="0"/>
              <a:t>Propineb % 70 WP 200g 7</a:t>
            </a:r>
          </a:p>
          <a:p>
            <a:r>
              <a:rPr lang="tr-TR" dirty="0" err="1"/>
              <a:t>Ziram</a:t>
            </a:r>
            <a:r>
              <a:rPr lang="tr-TR" dirty="0"/>
              <a:t> % 80 WP 300 g 14</a:t>
            </a:r>
          </a:p>
        </p:txBody>
      </p:sp>
    </p:spTree>
    <p:extLst>
      <p:ext uri="{BB962C8B-B14F-4D97-AF65-F5344CB8AC3E}">
        <p14:creationId xmlns:p14="http://schemas.microsoft.com/office/powerpoint/2010/main" val="2925609331"/>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332656"/>
            <a:ext cx="8229600" cy="1080120"/>
          </a:xfrm>
        </p:spPr>
        <p:txBody>
          <a:bodyPr>
            <a:noAutofit/>
          </a:bodyPr>
          <a:lstStyle/>
          <a:p>
            <a:r>
              <a:rPr lang="tr-TR" sz="2800" b="1" dirty="0">
                <a:solidFill>
                  <a:srgbClr val="292934"/>
                </a:solidFill>
              </a:rPr>
              <a:t>PATLICAN ERKEN YANIKLIK HASTALIĞI</a:t>
            </a:r>
            <a:br>
              <a:rPr lang="tr-TR" sz="2800" b="1" dirty="0">
                <a:solidFill>
                  <a:srgbClr val="292934"/>
                </a:solidFill>
              </a:rPr>
            </a:br>
            <a:r>
              <a:rPr lang="tr-TR" sz="2800" i="1" dirty="0">
                <a:solidFill>
                  <a:srgbClr val="292934"/>
                </a:solidFill>
              </a:rPr>
              <a:t>(</a:t>
            </a:r>
            <a:r>
              <a:rPr lang="tr-TR" sz="2800" i="1" dirty="0" err="1">
                <a:solidFill>
                  <a:srgbClr val="292934"/>
                </a:solidFill>
              </a:rPr>
              <a:t>Alternaria</a:t>
            </a:r>
            <a:r>
              <a:rPr lang="tr-TR" sz="2800" i="1" dirty="0">
                <a:solidFill>
                  <a:srgbClr val="292934"/>
                </a:solidFill>
              </a:rPr>
              <a:t> </a:t>
            </a:r>
            <a:r>
              <a:rPr lang="tr-TR" sz="2800" i="1" dirty="0" err="1">
                <a:solidFill>
                  <a:srgbClr val="292934"/>
                </a:solidFill>
              </a:rPr>
              <a:t>solani</a:t>
            </a:r>
            <a:r>
              <a:rPr lang="tr-TR" sz="2800" i="1" dirty="0">
                <a:solidFill>
                  <a:srgbClr val="292934"/>
                </a:solidFill>
              </a:rPr>
              <a:t>)</a:t>
            </a:r>
            <a:endParaRPr lang="tr-TR" sz="2800" dirty="0">
              <a:solidFill>
                <a:srgbClr val="292934"/>
              </a:solidFill>
            </a:endParaRPr>
          </a:p>
        </p:txBody>
      </p:sp>
      <p:sp>
        <p:nvSpPr>
          <p:cNvPr id="6" name="Başlık 1"/>
          <p:cNvSpPr txBox="1">
            <a:spLocks/>
          </p:cNvSpPr>
          <p:nvPr/>
        </p:nvSpPr>
        <p:spPr>
          <a:xfrm>
            <a:off x="457200" y="1461120"/>
            <a:ext cx="8229600" cy="327248"/>
          </a:xfrm>
          <a:prstGeom prst="rect">
            <a:avLst/>
          </a:prstGeom>
        </p:spPr>
        <p:txBody>
          <a:bodyPr vert="horz" lIns="91440" tIns="45720" rIns="91440" bIns="45720" rtlCol="0" anchor="ctr">
            <a:normAutofit fontScale="67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a:t>
            </a:r>
            <a:endParaRPr lang="tr-TR" sz="2800" dirty="0">
              <a:solidFill>
                <a:srgbClr val="292934"/>
              </a:solidFill>
            </a:endParaRPr>
          </a:p>
        </p:txBody>
      </p:sp>
      <p:sp>
        <p:nvSpPr>
          <p:cNvPr id="7" name="İçerik Yer Tutucusu 2"/>
          <p:cNvSpPr>
            <a:spLocks noGrp="1"/>
          </p:cNvSpPr>
          <p:nvPr>
            <p:ph idx="1"/>
          </p:nvPr>
        </p:nvSpPr>
        <p:spPr>
          <a:xfrm>
            <a:off x="457200" y="1864568"/>
            <a:ext cx="8229600" cy="4876800"/>
          </a:xfrm>
        </p:spPr>
        <p:txBody>
          <a:bodyPr>
            <a:normAutofit fontScale="92500" lnSpcReduction="20000"/>
          </a:bodyPr>
          <a:lstStyle/>
          <a:p>
            <a:pPr marL="0" indent="0">
              <a:buNone/>
            </a:pPr>
            <a:r>
              <a:rPr lang="tr-TR" b="1" dirty="0" smtClean="0"/>
              <a:t>• </a:t>
            </a:r>
            <a:r>
              <a:rPr lang="tr-TR" dirty="0"/>
              <a:t>Bu hastalığa bitkilerin her devresinde </a:t>
            </a:r>
            <a:r>
              <a:rPr lang="tr-TR" dirty="0" smtClean="0"/>
              <a:t>rastlanır. Erken</a:t>
            </a:r>
          </a:p>
          <a:p>
            <a:pPr marL="0" indent="0">
              <a:buNone/>
            </a:pPr>
            <a:r>
              <a:rPr lang="tr-TR" dirty="0" smtClean="0"/>
              <a:t>devrelerde </a:t>
            </a:r>
            <a:r>
              <a:rPr lang="tr-TR" dirty="0"/>
              <a:t>fidelerde kök çürüklüğü </a:t>
            </a:r>
            <a:r>
              <a:rPr lang="tr-TR" dirty="0" smtClean="0"/>
              <a:t>veya kök </a:t>
            </a:r>
            <a:r>
              <a:rPr lang="tr-TR" dirty="0"/>
              <a:t>boğazı yanıklığı yapar. İlk belirtiler </a:t>
            </a:r>
            <a:r>
              <a:rPr lang="tr-TR" dirty="0" smtClean="0"/>
              <a:t>yaşlı yapraklarda </a:t>
            </a:r>
            <a:r>
              <a:rPr lang="tr-TR" dirty="0"/>
              <a:t>görülür.</a:t>
            </a:r>
          </a:p>
          <a:p>
            <a:pPr marL="0" indent="0">
              <a:buNone/>
            </a:pPr>
            <a:r>
              <a:rPr lang="tr-TR" b="1" dirty="0"/>
              <a:t>• </a:t>
            </a:r>
            <a:r>
              <a:rPr lang="tr-TR" dirty="0"/>
              <a:t>Yaprak, sap ve meyvede gayri </a:t>
            </a:r>
            <a:r>
              <a:rPr lang="tr-TR" dirty="0" smtClean="0"/>
              <a:t>muntazam </a:t>
            </a:r>
            <a:r>
              <a:rPr lang="nb-NO" dirty="0" smtClean="0"/>
              <a:t>küçük </a:t>
            </a:r>
            <a:r>
              <a:rPr lang="nb-NO" dirty="0"/>
              <a:t>kahverengi lekeler halinde </a:t>
            </a:r>
            <a:r>
              <a:rPr lang="nb-NO" dirty="0" smtClean="0"/>
              <a:t>başlar.</a:t>
            </a:r>
            <a:r>
              <a:rPr lang="tr-TR" dirty="0" smtClean="0"/>
              <a:t> Lekeler </a:t>
            </a:r>
            <a:r>
              <a:rPr lang="tr-TR" dirty="0"/>
              <a:t>iç içe daireler şeklinde 1–2 cm büyürler.</a:t>
            </a:r>
          </a:p>
          <a:p>
            <a:pPr marL="0" indent="0">
              <a:buNone/>
            </a:pPr>
            <a:r>
              <a:rPr lang="tr-TR" b="1" dirty="0"/>
              <a:t>• </a:t>
            </a:r>
            <a:r>
              <a:rPr lang="tr-TR" dirty="0"/>
              <a:t>Hastalığın şiddetli olması halinde </a:t>
            </a:r>
            <a:r>
              <a:rPr lang="tr-TR" dirty="0" smtClean="0"/>
              <a:t>bütün yapraklar </a:t>
            </a:r>
            <a:r>
              <a:rPr lang="tr-TR" dirty="0"/>
              <a:t>kururlar.</a:t>
            </a:r>
          </a:p>
          <a:p>
            <a:pPr marL="0" indent="0">
              <a:buNone/>
            </a:pPr>
            <a:r>
              <a:rPr lang="es-ES" b="1" dirty="0"/>
              <a:t>• </a:t>
            </a:r>
            <a:r>
              <a:rPr lang="es-ES" dirty="0"/>
              <a:t>Çiçek ve meyve sapları </a:t>
            </a:r>
            <a:r>
              <a:rPr lang="es-ES" dirty="0" smtClean="0"/>
              <a:t>hastalığa</a:t>
            </a:r>
            <a:r>
              <a:rPr lang="tr-TR" dirty="0" smtClean="0"/>
              <a:t> yakalanırsalar </a:t>
            </a:r>
            <a:r>
              <a:rPr lang="tr-TR" dirty="0"/>
              <a:t>dökülürler, </a:t>
            </a:r>
            <a:r>
              <a:rPr lang="tr-TR" dirty="0" smtClean="0"/>
              <a:t>meyvelerde genellikle </a:t>
            </a:r>
            <a:r>
              <a:rPr lang="tr-TR" dirty="0"/>
              <a:t>sapın tutunduğu kısımda koyu </a:t>
            </a:r>
            <a:r>
              <a:rPr lang="tr-TR" dirty="0" smtClean="0"/>
              <a:t>renkli çökük</a:t>
            </a:r>
            <a:r>
              <a:rPr lang="tr-TR" dirty="0"/>
              <a:t>, çoğu zamanda sınırlanmış </a:t>
            </a:r>
            <a:r>
              <a:rPr lang="tr-TR" dirty="0" smtClean="0"/>
              <a:t>lekeler oluşur</a:t>
            </a:r>
            <a:r>
              <a:rPr lang="tr-TR" dirty="0"/>
              <a:t>.</a:t>
            </a:r>
          </a:p>
          <a:p>
            <a:pPr marL="0" indent="0">
              <a:buNone/>
            </a:pPr>
            <a:r>
              <a:rPr lang="tr-TR" b="1" dirty="0"/>
              <a:t>• </a:t>
            </a:r>
            <a:r>
              <a:rPr lang="tr-TR" dirty="0"/>
              <a:t>Hastalık için uygun gelişme koşulları </a:t>
            </a:r>
            <a:r>
              <a:rPr lang="tr-TR" dirty="0" smtClean="0"/>
              <a:t>28–30°C’dir</a:t>
            </a:r>
            <a:r>
              <a:rPr lang="tr-TR" dirty="0"/>
              <a:t>.</a:t>
            </a:r>
          </a:p>
          <a:p>
            <a:pPr marL="0" indent="0">
              <a:buNone/>
            </a:pPr>
            <a:endParaRPr lang="tr-TR" b="1" dirty="0" smtClean="0"/>
          </a:p>
          <a:p>
            <a:pPr marL="0" indent="0">
              <a:buNone/>
            </a:pPr>
            <a:r>
              <a:rPr lang="tr-TR" b="1" dirty="0" smtClean="0"/>
              <a:t>Hastalığın </a:t>
            </a:r>
            <a:r>
              <a:rPr lang="tr-TR" b="1" dirty="0"/>
              <a:t>Görüldüğü Bitkiler</a:t>
            </a:r>
          </a:p>
          <a:p>
            <a:pPr marL="0" indent="0">
              <a:buNone/>
            </a:pPr>
            <a:r>
              <a:rPr lang="tr-TR" b="1" dirty="0"/>
              <a:t>• </a:t>
            </a:r>
            <a:r>
              <a:rPr lang="tr-TR" dirty="0"/>
              <a:t>Hastalık domates, patlıcan, patates, </a:t>
            </a:r>
            <a:r>
              <a:rPr lang="tr-TR" dirty="0" smtClean="0"/>
              <a:t>lahana, karnabahar ve</a:t>
            </a:r>
          </a:p>
          <a:p>
            <a:pPr marL="0" indent="0">
              <a:buNone/>
            </a:pPr>
            <a:r>
              <a:rPr lang="tr-TR" dirty="0" smtClean="0"/>
              <a:t>  havuçta </a:t>
            </a:r>
            <a:r>
              <a:rPr lang="tr-TR" dirty="0"/>
              <a:t>görülür.</a:t>
            </a:r>
          </a:p>
        </p:txBody>
      </p:sp>
    </p:spTree>
    <p:extLst>
      <p:ext uri="{BB962C8B-B14F-4D97-AF65-F5344CB8AC3E}">
        <p14:creationId xmlns:p14="http://schemas.microsoft.com/office/powerpoint/2010/main" val="364253042"/>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a:t>
            </a:r>
            <a:r>
              <a:rPr lang="tr-TR" b="1" dirty="0" smtClean="0"/>
              <a:t>Yöntemleri</a:t>
            </a:r>
            <a:endParaRPr lang="tr-TR" dirty="0"/>
          </a:p>
        </p:txBody>
      </p:sp>
      <p:sp>
        <p:nvSpPr>
          <p:cNvPr id="3" name="İçerik Yer Tutucusu 2"/>
          <p:cNvSpPr>
            <a:spLocks noGrp="1"/>
          </p:cNvSpPr>
          <p:nvPr>
            <p:ph idx="1"/>
          </p:nvPr>
        </p:nvSpPr>
        <p:spPr>
          <a:xfrm>
            <a:off x="107504" y="1600200"/>
            <a:ext cx="8856984" cy="4876800"/>
          </a:xfrm>
        </p:spPr>
        <p:txBody>
          <a:bodyPr>
            <a:normAutofit/>
          </a:bodyPr>
          <a:lstStyle/>
          <a:p>
            <a:pPr marL="0" indent="0">
              <a:buNone/>
            </a:pPr>
            <a:r>
              <a:rPr lang="tr-TR" b="1" dirty="0" smtClean="0">
                <a:solidFill>
                  <a:srgbClr val="FF0000"/>
                </a:solidFill>
              </a:rPr>
              <a:t>Kültürel </a:t>
            </a:r>
            <a:r>
              <a:rPr lang="tr-TR" b="1" dirty="0">
                <a:solidFill>
                  <a:srgbClr val="FF0000"/>
                </a:solidFill>
              </a:rPr>
              <a:t>Önlemler</a:t>
            </a:r>
          </a:p>
          <a:p>
            <a:pPr marL="0" indent="0">
              <a:buNone/>
            </a:pPr>
            <a:r>
              <a:rPr lang="tr-TR" b="1" dirty="0"/>
              <a:t>• </a:t>
            </a:r>
            <a:r>
              <a:rPr lang="tr-TR" dirty="0"/>
              <a:t>Temiz tohum kullanılmalı</a:t>
            </a:r>
          </a:p>
          <a:p>
            <a:pPr marL="0" indent="0">
              <a:buNone/>
            </a:pPr>
            <a:r>
              <a:rPr lang="tr-TR" b="1" dirty="0"/>
              <a:t>• </a:t>
            </a:r>
            <a:r>
              <a:rPr lang="tr-TR" dirty="0"/>
              <a:t>Fidelikler ve seralar sık sık havalandırılmalı</a:t>
            </a:r>
          </a:p>
          <a:p>
            <a:pPr marL="0" indent="0">
              <a:buNone/>
            </a:pPr>
            <a:r>
              <a:rPr lang="tr-TR" b="1" dirty="0"/>
              <a:t>• </a:t>
            </a:r>
            <a:r>
              <a:rPr lang="tr-TR" dirty="0"/>
              <a:t>Aşırı sulamadan kaçınılmalı</a:t>
            </a:r>
          </a:p>
          <a:p>
            <a:pPr marL="0" indent="0">
              <a:buNone/>
            </a:pPr>
            <a:r>
              <a:rPr lang="tr-TR" b="1" dirty="0"/>
              <a:t>• </a:t>
            </a:r>
            <a:r>
              <a:rPr lang="tr-TR" dirty="0" smtClean="0"/>
              <a:t>Hastalıklı </a:t>
            </a:r>
            <a:r>
              <a:rPr lang="tr-TR" dirty="0"/>
              <a:t>bitki artıkları ve fideler tarladan </a:t>
            </a:r>
            <a:r>
              <a:rPr lang="tr-TR" dirty="0" smtClean="0"/>
              <a:t>uzaklaştırılmalı</a:t>
            </a:r>
          </a:p>
          <a:p>
            <a:pPr marL="0" indent="0">
              <a:buNone/>
            </a:pPr>
            <a:r>
              <a:rPr lang="tr-TR" b="1" dirty="0" smtClean="0">
                <a:solidFill>
                  <a:srgbClr val="FF0000"/>
                </a:solidFill>
              </a:rPr>
              <a:t>Kimyasal </a:t>
            </a:r>
            <a:r>
              <a:rPr lang="tr-TR" b="1" dirty="0">
                <a:solidFill>
                  <a:srgbClr val="FF0000"/>
                </a:solidFill>
              </a:rPr>
              <a:t>Önlemler</a:t>
            </a:r>
          </a:p>
          <a:p>
            <a:pPr marL="0" indent="0">
              <a:buNone/>
            </a:pPr>
            <a:r>
              <a:rPr lang="tr-TR" b="1" dirty="0"/>
              <a:t>• </a:t>
            </a:r>
            <a:r>
              <a:rPr lang="tr-TR" dirty="0"/>
              <a:t>İlaçlı mücadeleye ilk belirtiler görülür görülmez </a:t>
            </a:r>
            <a:r>
              <a:rPr lang="tr-TR" dirty="0" smtClean="0"/>
              <a:t>başlanmalıdır</a:t>
            </a:r>
            <a:endParaRPr lang="tr-TR" dirty="0"/>
          </a:p>
          <a:p>
            <a:pPr marL="0" indent="0">
              <a:buNone/>
            </a:pPr>
            <a:r>
              <a:rPr lang="tr-TR" b="1" dirty="0"/>
              <a:t>• </a:t>
            </a:r>
            <a:r>
              <a:rPr lang="tr-TR" dirty="0"/>
              <a:t>Bitkinin tüm yüzeyi ilaçlanmalı, ilaçlama serin ve </a:t>
            </a:r>
            <a:r>
              <a:rPr lang="tr-TR" dirty="0" err="1"/>
              <a:t>rüzgârsız</a:t>
            </a:r>
            <a:r>
              <a:rPr lang="tr-TR" dirty="0"/>
              <a:t> </a:t>
            </a:r>
            <a:endParaRPr lang="tr-TR" dirty="0" smtClean="0"/>
          </a:p>
          <a:p>
            <a:pPr marL="0" indent="0">
              <a:buNone/>
            </a:pPr>
            <a:r>
              <a:rPr lang="tr-TR" dirty="0"/>
              <a:t> </a:t>
            </a:r>
            <a:r>
              <a:rPr lang="tr-TR" dirty="0" smtClean="0"/>
              <a:t>  zamanlarda 7–10 gün </a:t>
            </a:r>
            <a:r>
              <a:rPr lang="tr-TR" dirty="0"/>
              <a:t>arayla yapılmalıdır.</a:t>
            </a:r>
          </a:p>
        </p:txBody>
      </p:sp>
    </p:spTree>
    <p:extLst>
      <p:ext uri="{BB962C8B-B14F-4D97-AF65-F5344CB8AC3E}">
        <p14:creationId xmlns:p14="http://schemas.microsoft.com/office/powerpoint/2010/main" val="243303111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b="1" dirty="0"/>
              <a:t>Kimyasal Mücadelede Kullanılacak İlaçlar </a:t>
            </a:r>
            <a:endParaRPr lang="tr-TR" sz="3200" dirty="0"/>
          </a:p>
        </p:txBody>
      </p:sp>
      <p:sp>
        <p:nvSpPr>
          <p:cNvPr id="3" name="İçerik Yer Tutucusu 2"/>
          <p:cNvSpPr>
            <a:spLocks noGrp="1"/>
          </p:cNvSpPr>
          <p:nvPr>
            <p:ph idx="1"/>
          </p:nvPr>
        </p:nvSpPr>
        <p:spPr/>
        <p:txBody>
          <a:bodyPr/>
          <a:lstStyle/>
          <a:p>
            <a:r>
              <a:rPr lang="tr-TR" dirty="0" err="1"/>
              <a:t>Mancozeb</a:t>
            </a:r>
            <a:r>
              <a:rPr lang="tr-TR" dirty="0"/>
              <a:t> % 80 WP 200g </a:t>
            </a:r>
            <a:r>
              <a:rPr lang="tr-TR" dirty="0" smtClean="0"/>
              <a:t>           28</a:t>
            </a:r>
            <a:endParaRPr lang="tr-TR" dirty="0"/>
          </a:p>
          <a:p>
            <a:r>
              <a:rPr lang="tr-TR" dirty="0" err="1"/>
              <a:t>Maneb</a:t>
            </a:r>
            <a:r>
              <a:rPr lang="tr-TR" dirty="0"/>
              <a:t> %80 WP 200g </a:t>
            </a:r>
            <a:r>
              <a:rPr lang="tr-TR" dirty="0" smtClean="0"/>
              <a:t>                  28</a:t>
            </a:r>
            <a:endParaRPr lang="tr-TR" dirty="0"/>
          </a:p>
          <a:p>
            <a:r>
              <a:rPr lang="pl-PL" dirty="0"/>
              <a:t>Propineb %70 WP 300g </a:t>
            </a:r>
            <a:r>
              <a:rPr lang="tr-TR" dirty="0" smtClean="0"/>
              <a:t>                </a:t>
            </a:r>
            <a:r>
              <a:rPr lang="pl-PL" dirty="0" smtClean="0"/>
              <a:t>7</a:t>
            </a:r>
            <a:endParaRPr lang="tr-TR" dirty="0"/>
          </a:p>
        </p:txBody>
      </p:sp>
    </p:spTree>
    <p:extLst>
      <p:ext uri="{BB962C8B-B14F-4D97-AF65-F5344CB8AC3E}">
        <p14:creationId xmlns:p14="http://schemas.microsoft.com/office/powerpoint/2010/main" val="1131023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a:p>
          <a:p>
            <a:pPr marL="0" indent="0">
              <a:buNone/>
            </a:pPr>
            <a:r>
              <a:rPr lang="tr-TR" dirty="0"/>
              <a:t>• Hastalık </a:t>
            </a:r>
            <a:r>
              <a:rPr lang="tr-TR" dirty="0">
                <a:solidFill>
                  <a:srgbClr val="FF0000"/>
                </a:solidFill>
              </a:rPr>
              <a:t>yaprakların dökülmesine </a:t>
            </a:r>
            <a:r>
              <a:rPr lang="tr-TR" dirty="0"/>
              <a:t>neden olur. </a:t>
            </a:r>
          </a:p>
          <a:p>
            <a:pPr marL="0" indent="0">
              <a:buNone/>
            </a:pPr>
            <a:r>
              <a:rPr lang="tr-TR" dirty="0"/>
              <a:t>• Ağaç üzerinde kalan yapraklar ise görevini yapamadığından </a:t>
            </a:r>
            <a:r>
              <a:rPr lang="tr-TR" dirty="0">
                <a:solidFill>
                  <a:srgbClr val="FF0000"/>
                </a:solidFill>
              </a:rPr>
              <a:t>ağaçta şekil bozuklukları </a:t>
            </a:r>
            <a:r>
              <a:rPr lang="tr-TR" dirty="0"/>
              <a:t>oluşur. Sonuçta ağaç zayıflar ve verimden düşer. </a:t>
            </a:r>
          </a:p>
          <a:p>
            <a:pPr marL="0" indent="0">
              <a:buNone/>
            </a:pPr>
            <a:r>
              <a:rPr lang="tr-TR" dirty="0"/>
              <a:t>• Hastalığa yakalanmış </a:t>
            </a:r>
            <a:r>
              <a:rPr lang="tr-TR" dirty="0">
                <a:solidFill>
                  <a:srgbClr val="FF0000"/>
                </a:solidFill>
              </a:rPr>
              <a:t>meyveler ise küçük</a:t>
            </a:r>
            <a:r>
              <a:rPr lang="tr-TR" dirty="0"/>
              <a:t> ve </a:t>
            </a:r>
            <a:r>
              <a:rPr lang="tr-TR" dirty="0">
                <a:solidFill>
                  <a:srgbClr val="FF0000"/>
                </a:solidFill>
              </a:rPr>
              <a:t>şekilsizdir</a:t>
            </a:r>
            <a:r>
              <a:rPr lang="tr-TR" dirty="0"/>
              <a:t>. Bu durum kalitenin bozulmasına ve verimin düşmesine neden olmaktadır. </a:t>
            </a:r>
          </a:p>
          <a:p>
            <a:r>
              <a:rPr lang="tr-TR" b="1" dirty="0"/>
              <a:t>Hastalığın Görüldüğü Bitkiler </a:t>
            </a:r>
            <a:endParaRPr lang="tr-TR" dirty="0"/>
          </a:p>
          <a:p>
            <a:r>
              <a:rPr lang="tr-TR" dirty="0"/>
              <a:t>• Armut ve ahlat ağaçlarıdır. </a:t>
            </a:r>
          </a:p>
        </p:txBody>
      </p:sp>
    </p:spTree>
    <p:extLst>
      <p:ext uri="{BB962C8B-B14F-4D97-AF65-F5344CB8AC3E}">
        <p14:creationId xmlns:p14="http://schemas.microsoft.com/office/powerpoint/2010/main" val="77130912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0070C0"/>
                </a:solidFill>
              </a:rPr>
              <a:t>    PATATES HASTALIKLARI</a:t>
            </a:r>
            <a:endParaRPr lang="tr-TR" b="1" dirty="0">
              <a:solidFill>
                <a:srgbClr val="0070C0"/>
              </a:solidFill>
            </a:endParaRPr>
          </a:p>
        </p:txBody>
      </p:sp>
      <p:sp>
        <p:nvSpPr>
          <p:cNvPr id="5" name="İçerik Yer Tutucusu 2"/>
          <p:cNvSpPr>
            <a:spLocks noGrp="1"/>
          </p:cNvSpPr>
          <p:nvPr>
            <p:ph idx="1"/>
          </p:nvPr>
        </p:nvSpPr>
        <p:spPr>
          <a:xfrm>
            <a:off x="457200" y="1720552"/>
            <a:ext cx="8229600" cy="4876800"/>
          </a:xfrm>
        </p:spPr>
        <p:txBody>
          <a:bodyPr/>
          <a:lstStyle/>
          <a:p>
            <a:pPr marL="0" indent="0">
              <a:buNone/>
            </a:pPr>
            <a:r>
              <a:rPr lang="tr-TR" b="1" dirty="0" smtClean="0"/>
              <a:t>1-PATATES </a:t>
            </a:r>
            <a:r>
              <a:rPr lang="tr-TR" b="1" dirty="0"/>
              <a:t>MİLDİYÖSÜ (GEÇ YANIKLIK) </a:t>
            </a:r>
            <a:r>
              <a:rPr lang="tr-TR" b="1" dirty="0" smtClean="0"/>
              <a:t>HASTALIĞI</a:t>
            </a:r>
          </a:p>
          <a:p>
            <a:pPr marL="0" indent="0">
              <a:buNone/>
            </a:pPr>
            <a:r>
              <a:rPr lang="tr-TR" b="1" dirty="0"/>
              <a:t> </a:t>
            </a:r>
            <a:r>
              <a:rPr lang="tr-TR" b="1" dirty="0" smtClean="0"/>
              <a:t>                                               (</a:t>
            </a:r>
            <a:r>
              <a:rPr lang="tr-TR" i="1" dirty="0" err="1"/>
              <a:t>Phytophthora</a:t>
            </a:r>
            <a:r>
              <a:rPr lang="tr-TR" i="1" dirty="0"/>
              <a:t> </a:t>
            </a:r>
            <a:r>
              <a:rPr lang="tr-TR" i="1" dirty="0" err="1"/>
              <a:t>infestans</a:t>
            </a:r>
            <a:r>
              <a:rPr lang="tr-TR" i="1" dirty="0"/>
              <a:t>) </a:t>
            </a:r>
            <a:endParaRPr lang="tr-TR" dirty="0"/>
          </a:p>
          <a:p>
            <a:pPr marL="0" indent="0">
              <a:buNone/>
            </a:pPr>
            <a:r>
              <a:rPr lang="tr-TR" b="1" dirty="0"/>
              <a:t>2</a:t>
            </a:r>
            <a:r>
              <a:rPr lang="tr-TR" b="1" dirty="0" smtClean="0"/>
              <a:t>-DOMATES</a:t>
            </a:r>
            <a:r>
              <a:rPr lang="tr-TR" b="1" dirty="0"/>
              <a:t>, PATLICAN VE PATATESTE </a:t>
            </a:r>
            <a:r>
              <a:rPr lang="tr-TR" b="1" dirty="0" smtClean="0"/>
              <a:t>ERKEN</a:t>
            </a:r>
          </a:p>
          <a:p>
            <a:pPr marL="0" indent="0">
              <a:buNone/>
            </a:pPr>
            <a:r>
              <a:rPr lang="tr-TR" b="1" dirty="0"/>
              <a:t> </a:t>
            </a:r>
            <a:r>
              <a:rPr lang="tr-TR" b="1" dirty="0" smtClean="0"/>
              <a:t>                          </a:t>
            </a:r>
            <a:r>
              <a:rPr lang="tr-TR" b="1" dirty="0"/>
              <a:t>YANIKLIK HASTALIĞI </a:t>
            </a:r>
            <a:r>
              <a:rPr lang="tr-TR" b="1" dirty="0" smtClean="0"/>
              <a:t>( </a:t>
            </a:r>
            <a:r>
              <a:rPr lang="tr-TR" i="1" dirty="0" err="1" smtClean="0"/>
              <a:t>Alternaria</a:t>
            </a:r>
            <a:r>
              <a:rPr lang="tr-TR" i="1" dirty="0" smtClean="0"/>
              <a:t> </a:t>
            </a:r>
            <a:r>
              <a:rPr lang="tr-TR" i="1" dirty="0" err="1"/>
              <a:t>solani</a:t>
            </a:r>
            <a:r>
              <a:rPr lang="tr-TR" i="1" dirty="0"/>
              <a:t>) </a:t>
            </a:r>
            <a:endParaRPr lang="tr-TR" i="1" dirty="0" smtClean="0"/>
          </a:p>
          <a:p>
            <a:pPr marL="0" indent="0">
              <a:buNone/>
            </a:pPr>
            <a:r>
              <a:rPr lang="tr-TR" b="1" dirty="0" smtClean="0"/>
              <a:t>3-PATATES </a:t>
            </a:r>
            <a:r>
              <a:rPr lang="tr-TR" b="1" dirty="0"/>
              <a:t>SİĞİL HASTALIĞI </a:t>
            </a:r>
            <a:r>
              <a:rPr lang="tr-TR" i="1" dirty="0"/>
              <a:t>(</a:t>
            </a:r>
            <a:r>
              <a:rPr lang="tr-TR" i="1" dirty="0" err="1"/>
              <a:t>Synchytrium</a:t>
            </a:r>
            <a:r>
              <a:rPr lang="tr-TR" i="1" dirty="0"/>
              <a:t> </a:t>
            </a:r>
            <a:r>
              <a:rPr lang="tr-TR" i="1" dirty="0" err="1"/>
              <a:t>endobioticum</a:t>
            </a:r>
            <a:r>
              <a:rPr lang="tr-TR" i="1" dirty="0"/>
              <a:t>) </a:t>
            </a:r>
            <a:endParaRPr lang="tr-TR" dirty="0"/>
          </a:p>
          <a:p>
            <a:pPr marL="0" indent="0">
              <a:buNone/>
            </a:pPr>
            <a:r>
              <a:rPr lang="tr-TR" b="1" dirty="0"/>
              <a:t>4</a:t>
            </a:r>
            <a:r>
              <a:rPr lang="tr-TR" b="1" dirty="0" smtClean="0"/>
              <a:t>-SİYAH </a:t>
            </a:r>
            <a:r>
              <a:rPr lang="tr-TR" b="1" dirty="0"/>
              <a:t>SİĞİL (=KÖKBOĞAZI NEKROZU)HASTALIĞI </a:t>
            </a:r>
            <a:endParaRPr lang="tr-TR" b="1" dirty="0" smtClean="0"/>
          </a:p>
          <a:p>
            <a:pPr marL="0" indent="0">
              <a:buNone/>
            </a:pPr>
            <a:r>
              <a:rPr lang="tr-TR" b="1" dirty="0"/>
              <a:t> </a:t>
            </a:r>
            <a:r>
              <a:rPr lang="tr-TR" b="1" dirty="0" smtClean="0"/>
              <a:t>                                                   ( </a:t>
            </a:r>
            <a:r>
              <a:rPr lang="tr-TR" i="1" dirty="0" err="1" smtClean="0"/>
              <a:t>Rhizoctonia</a:t>
            </a:r>
            <a:r>
              <a:rPr lang="tr-TR" i="1" dirty="0" smtClean="0"/>
              <a:t> </a:t>
            </a:r>
            <a:r>
              <a:rPr lang="tr-TR" i="1" dirty="0" err="1" smtClean="0"/>
              <a:t>solani</a:t>
            </a:r>
            <a:r>
              <a:rPr lang="tr-TR" i="1" dirty="0" smtClean="0"/>
              <a:t>)</a:t>
            </a:r>
            <a:r>
              <a:rPr lang="tr-TR" dirty="0" smtClean="0"/>
              <a:t> </a:t>
            </a:r>
            <a:endParaRPr lang="tr-TR" dirty="0"/>
          </a:p>
        </p:txBody>
      </p:sp>
    </p:spTree>
    <p:extLst>
      <p:ext uri="{BB962C8B-B14F-4D97-AF65-F5344CB8AC3E}">
        <p14:creationId xmlns:p14="http://schemas.microsoft.com/office/powerpoint/2010/main" val="2096549938"/>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332656"/>
            <a:ext cx="8229600" cy="990600"/>
          </a:xfrm>
        </p:spPr>
        <p:txBody>
          <a:bodyPr>
            <a:noAutofit/>
          </a:bodyPr>
          <a:lstStyle/>
          <a:p>
            <a:pPr marL="0" indent="0"/>
            <a:r>
              <a:rPr lang="tr-TR" sz="2400" b="1" dirty="0" smtClean="0">
                <a:solidFill>
                  <a:srgbClr val="292934"/>
                </a:solidFill>
              </a:rPr>
              <a:t>1-PATATES </a:t>
            </a:r>
            <a:r>
              <a:rPr lang="tr-TR" sz="2400" b="1" dirty="0">
                <a:solidFill>
                  <a:srgbClr val="292934"/>
                </a:solidFill>
              </a:rPr>
              <a:t>MİLDİYÖSÜ (GEÇ YANIKLIK</a:t>
            </a:r>
            <a:r>
              <a:rPr lang="tr-TR" sz="2400" b="1" dirty="0" smtClean="0">
                <a:solidFill>
                  <a:srgbClr val="292934"/>
                </a:solidFill>
              </a:rPr>
              <a:t>)</a:t>
            </a:r>
            <a:br>
              <a:rPr lang="tr-TR" sz="2400" b="1" dirty="0" smtClean="0">
                <a:solidFill>
                  <a:srgbClr val="292934"/>
                </a:solidFill>
              </a:rPr>
            </a:br>
            <a:r>
              <a:rPr lang="tr-TR" sz="2400" b="1" dirty="0">
                <a:solidFill>
                  <a:srgbClr val="292934"/>
                </a:solidFill>
              </a:rPr>
              <a:t> </a:t>
            </a:r>
            <a:r>
              <a:rPr lang="tr-TR" sz="2400" b="1" dirty="0" smtClean="0">
                <a:solidFill>
                  <a:srgbClr val="292934"/>
                </a:solidFill>
              </a:rPr>
              <a:t>                             HASTALIĞI(</a:t>
            </a:r>
            <a:r>
              <a:rPr lang="tr-TR" sz="2400" i="1" dirty="0" err="1" smtClean="0">
                <a:solidFill>
                  <a:srgbClr val="292934"/>
                </a:solidFill>
              </a:rPr>
              <a:t>Phytophthora</a:t>
            </a:r>
            <a:r>
              <a:rPr lang="tr-TR" sz="2400" i="1" dirty="0" smtClean="0">
                <a:solidFill>
                  <a:srgbClr val="292934"/>
                </a:solidFill>
              </a:rPr>
              <a:t> </a:t>
            </a:r>
            <a:r>
              <a:rPr lang="tr-TR" sz="2400" i="1" dirty="0" err="1">
                <a:solidFill>
                  <a:srgbClr val="292934"/>
                </a:solidFill>
              </a:rPr>
              <a:t>infestans</a:t>
            </a:r>
            <a:r>
              <a:rPr lang="tr-TR" sz="2400" i="1" dirty="0">
                <a:solidFill>
                  <a:srgbClr val="292934"/>
                </a:solidFill>
              </a:rPr>
              <a:t>) </a:t>
            </a:r>
            <a:endParaRPr lang="tr-TR" sz="2400" dirty="0">
              <a:solidFill>
                <a:srgbClr val="292934"/>
              </a:solidFill>
            </a:endParaRPr>
          </a:p>
        </p:txBody>
      </p:sp>
      <p:sp>
        <p:nvSpPr>
          <p:cNvPr id="6" name="Başlık 1"/>
          <p:cNvSpPr txBox="1">
            <a:spLocks/>
          </p:cNvSpPr>
          <p:nvPr/>
        </p:nvSpPr>
        <p:spPr>
          <a:xfrm>
            <a:off x="457200" y="1517576"/>
            <a:ext cx="8229600" cy="327248"/>
          </a:xfrm>
          <a:prstGeom prst="rect">
            <a:avLst/>
          </a:prstGeom>
        </p:spPr>
        <p:txBody>
          <a:bodyPr vert="horz" lIns="91440" tIns="45720" rIns="91440" bIns="45720" rtlCol="0" anchor="ctr">
            <a:normAutofit fontScale="67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92500" lnSpcReduction="20000"/>
          </a:bodyPr>
          <a:lstStyle/>
          <a:p>
            <a:endParaRPr lang="tr-TR" dirty="0"/>
          </a:p>
          <a:p>
            <a:pPr marL="0" indent="0">
              <a:buNone/>
            </a:pPr>
            <a:r>
              <a:rPr lang="tr-TR" b="1" dirty="0" smtClean="0">
                <a:solidFill>
                  <a:srgbClr val="FF0000"/>
                </a:solidFill>
              </a:rPr>
              <a:t>• </a:t>
            </a:r>
            <a:r>
              <a:rPr lang="tr-TR" dirty="0" smtClean="0">
                <a:solidFill>
                  <a:srgbClr val="FF0000"/>
                </a:solidFill>
              </a:rPr>
              <a:t>İlk </a:t>
            </a:r>
            <a:r>
              <a:rPr lang="tr-TR" dirty="0">
                <a:solidFill>
                  <a:srgbClr val="FF0000"/>
                </a:solidFill>
              </a:rPr>
              <a:t>belirtiler yaprakta küçük, soluk yeşil veya sarımsı lekeler halinde </a:t>
            </a:r>
            <a:r>
              <a:rPr lang="tr-TR" dirty="0"/>
              <a:t>görülür. </a:t>
            </a:r>
          </a:p>
          <a:p>
            <a:pPr marL="0" indent="0">
              <a:buNone/>
            </a:pPr>
            <a:r>
              <a:rPr lang="tr-TR" b="1" dirty="0"/>
              <a:t>• </a:t>
            </a:r>
            <a:r>
              <a:rPr lang="tr-TR" dirty="0"/>
              <a:t>Hastalığın ilerlemesiyle lekelerin olduğu kısımlar kahverengileşir ve doku ölür. Uygun koşullarda tüm bitkiye yayılır. </a:t>
            </a:r>
          </a:p>
          <a:p>
            <a:pPr marL="0" indent="0">
              <a:buNone/>
            </a:pPr>
            <a:r>
              <a:rPr lang="tr-TR" b="1" dirty="0"/>
              <a:t>• </a:t>
            </a:r>
            <a:r>
              <a:rPr lang="tr-TR" dirty="0"/>
              <a:t>Tarlada </a:t>
            </a:r>
            <a:r>
              <a:rPr lang="tr-TR" dirty="0">
                <a:solidFill>
                  <a:srgbClr val="FF0000"/>
                </a:solidFill>
              </a:rPr>
              <a:t>başlangıçta ocaklar halinde birkaç bitkide </a:t>
            </a:r>
            <a:r>
              <a:rPr lang="tr-TR" dirty="0"/>
              <a:t>görülür, orantılı nemin %80 ve sıcaklığın 19–22°C’de tüm tarlaya ve etraftaki tarlalara yayılır. </a:t>
            </a:r>
          </a:p>
          <a:p>
            <a:pPr marL="0" indent="0">
              <a:buNone/>
            </a:pPr>
            <a:r>
              <a:rPr lang="tr-TR" b="1" dirty="0"/>
              <a:t>• </a:t>
            </a:r>
            <a:r>
              <a:rPr lang="tr-TR" dirty="0">
                <a:solidFill>
                  <a:srgbClr val="FF0000"/>
                </a:solidFill>
              </a:rPr>
              <a:t>Yumrularda yüzeysel kuru çürüklük </a:t>
            </a:r>
            <a:r>
              <a:rPr lang="tr-TR" dirty="0"/>
              <a:t>şeklinde, düzensiz eflatun ile siyah renk arasında sert lekeler belirir. Hastalık yumru etine doğru ilerler. </a:t>
            </a:r>
          </a:p>
          <a:p>
            <a:pPr marL="0" indent="0">
              <a:buNone/>
            </a:pPr>
            <a:endParaRPr lang="tr-TR" b="1" dirty="0" smtClean="0"/>
          </a:p>
          <a:p>
            <a:pPr marL="0" indent="0">
              <a:buNone/>
            </a:pPr>
            <a:r>
              <a:rPr lang="tr-TR" b="1" dirty="0" smtClean="0"/>
              <a:t>Hastalığın </a:t>
            </a:r>
            <a:r>
              <a:rPr lang="tr-TR" b="1" dirty="0"/>
              <a:t>Görüldüğü Bitkiler </a:t>
            </a:r>
            <a:endParaRPr lang="tr-TR" dirty="0"/>
          </a:p>
          <a:p>
            <a:pPr marL="0" indent="0">
              <a:buNone/>
            </a:pPr>
            <a:r>
              <a:rPr lang="es-ES" dirty="0" smtClean="0"/>
              <a:t>Hastalık </a:t>
            </a:r>
            <a:r>
              <a:rPr lang="es-ES" dirty="0">
                <a:solidFill>
                  <a:srgbClr val="FF0000"/>
                </a:solidFill>
              </a:rPr>
              <a:t>patates </a:t>
            </a:r>
            <a:r>
              <a:rPr lang="es-ES" dirty="0"/>
              <a:t>ve </a:t>
            </a:r>
            <a:r>
              <a:rPr lang="es-ES" dirty="0">
                <a:solidFill>
                  <a:srgbClr val="FF0000"/>
                </a:solidFill>
              </a:rPr>
              <a:t>domates</a:t>
            </a:r>
            <a:r>
              <a:rPr lang="es-ES" dirty="0"/>
              <a:t>te görülür. </a:t>
            </a:r>
            <a:endParaRPr lang="tr-TR" dirty="0"/>
          </a:p>
        </p:txBody>
      </p:sp>
    </p:spTree>
    <p:extLst>
      <p:ext uri="{BB962C8B-B14F-4D97-AF65-F5344CB8AC3E}">
        <p14:creationId xmlns:p14="http://schemas.microsoft.com/office/powerpoint/2010/main" val="738108768"/>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 Yöntemleri </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pPr marL="0" indent="0">
              <a:buNone/>
            </a:pPr>
            <a:r>
              <a:rPr lang="tr-TR" b="1" dirty="0"/>
              <a:t>• </a:t>
            </a:r>
            <a:r>
              <a:rPr lang="tr-TR" dirty="0"/>
              <a:t>Temiz ve Sertifikalı tohum kullanılmalıdır. </a:t>
            </a:r>
          </a:p>
          <a:p>
            <a:pPr marL="0" indent="0">
              <a:buNone/>
            </a:pPr>
            <a:r>
              <a:rPr lang="tr-TR" b="1" dirty="0"/>
              <a:t>• </a:t>
            </a:r>
            <a:r>
              <a:rPr lang="tr-TR" dirty="0"/>
              <a:t>Hastalıklı bitki artıkları ve yumrular tarladan uzaklaştırılmalı </a:t>
            </a:r>
          </a:p>
          <a:p>
            <a:pPr marL="0" indent="0">
              <a:buNone/>
            </a:pPr>
            <a:r>
              <a:rPr lang="tr-TR" b="1" dirty="0"/>
              <a:t>• </a:t>
            </a:r>
            <a:r>
              <a:rPr lang="tr-TR" dirty="0"/>
              <a:t>Patates tarımı </a:t>
            </a:r>
            <a:r>
              <a:rPr lang="tr-TR" dirty="0">
                <a:solidFill>
                  <a:srgbClr val="FF0000"/>
                </a:solidFill>
              </a:rPr>
              <a:t>çiğ tutmayan güneye bakan yerlerde </a:t>
            </a:r>
            <a:r>
              <a:rPr lang="tr-TR" dirty="0" smtClean="0"/>
              <a:t>yapılmalıdır.</a:t>
            </a:r>
            <a:endParaRPr lang="tr-TR" dirty="0"/>
          </a:p>
          <a:p>
            <a:pPr marL="0" indent="0">
              <a:buNone/>
            </a:pPr>
            <a:endParaRPr lang="tr-TR" b="1" dirty="0" smtClean="0"/>
          </a:p>
        </p:txBody>
      </p:sp>
    </p:spTree>
    <p:extLst>
      <p:ext uri="{BB962C8B-B14F-4D97-AF65-F5344CB8AC3E}">
        <p14:creationId xmlns:p14="http://schemas.microsoft.com/office/powerpoint/2010/main" val="1573674514"/>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a:t>
            </a:r>
            <a:r>
              <a:rPr lang="tr-TR" b="1" dirty="0" smtClean="0"/>
              <a:t>Mücadele</a:t>
            </a:r>
            <a:endParaRPr lang="tr-TR" dirty="0"/>
          </a:p>
        </p:txBody>
      </p:sp>
      <p:sp>
        <p:nvSpPr>
          <p:cNvPr id="3" name="İçerik Yer Tutucusu 2"/>
          <p:cNvSpPr>
            <a:spLocks noGrp="1"/>
          </p:cNvSpPr>
          <p:nvPr>
            <p:ph idx="1"/>
          </p:nvPr>
        </p:nvSpPr>
        <p:spPr/>
        <p:txBody>
          <a:bodyPr/>
          <a:lstStyle/>
          <a:p>
            <a:pPr marL="0" indent="0">
              <a:buNone/>
            </a:pPr>
            <a:endParaRPr lang="tr-TR" dirty="0"/>
          </a:p>
          <a:p>
            <a:pPr marL="0" indent="0">
              <a:buNone/>
            </a:pPr>
            <a:r>
              <a:rPr lang="tr-TR" b="1" dirty="0"/>
              <a:t>• </a:t>
            </a:r>
            <a:r>
              <a:rPr lang="tr-TR" dirty="0"/>
              <a:t>Hastalığın her yıl görüldüğü yerlerde ve büyük zarar yaptığı üretim alanlarında </a:t>
            </a:r>
            <a:r>
              <a:rPr lang="tr-TR" dirty="0">
                <a:solidFill>
                  <a:srgbClr val="FF0000"/>
                </a:solidFill>
              </a:rPr>
              <a:t>hastalık belirtileri görülmeden, günlük ortalama sıcaklığın 16 °C veya en düşük sıcaklığın 10°C’yi bulmasıyla</a:t>
            </a:r>
            <a:r>
              <a:rPr lang="tr-TR" dirty="0"/>
              <a:t> ilaçlamaya başlanmalıdır. </a:t>
            </a:r>
          </a:p>
          <a:p>
            <a:pPr marL="0" indent="0">
              <a:buNone/>
            </a:pPr>
            <a:r>
              <a:rPr lang="tr-TR" b="1" dirty="0"/>
              <a:t>• </a:t>
            </a:r>
            <a:r>
              <a:rPr lang="tr-TR" dirty="0"/>
              <a:t>Hastalığın her yıl görülmediği alanlarda ise çevrede yada tarlada ilk belirtiler görülür görülmez ilaçlamaya başlanmalıdır </a:t>
            </a:r>
          </a:p>
        </p:txBody>
      </p:sp>
    </p:spTree>
    <p:extLst>
      <p:ext uri="{BB962C8B-B14F-4D97-AF65-F5344CB8AC3E}">
        <p14:creationId xmlns:p14="http://schemas.microsoft.com/office/powerpoint/2010/main" val="245127399"/>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Mücadele</a:t>
            </a:r>
            <a:endParaRPr lang="tr-TR" dirty="0"/>
          </a:p>
        </p:txBody>
      </p:sp>
      <p:sp>
        <p:nvSpPr>
          <p:cNvPr id="3" name="İçerik Yer Tutucusu 2"/>
          <p:cNvSpPr>
            <a:spLocks noGrp="1"/>
          </p:cNvSpPr>
          <p:nvPr>
            <p:ph idx="1"/>
          </p:nvPr>
        </p:nvSpPr>
        <p:spPr/>
        <p:txBody>
          <a:bodyPr>
            <a:normAutofit/>
          </a:bodyPr>
          <a:lstStyle/>
          <a:p>
            <a:endParaRPr lang="tr-TR" dirty="0"/>
          </a:p>
          <a:p>
            <a:r>
              <a:rPr lang="pl-PL" sz="1900" dirty="0"/>
              <a:t>Bakır karbonat %50 	WP 	500g 	14 	</a:t>
            </a:r>
          </a:p>
          <a:p>
            <a:r>
              <a:rPr lang="tr-TR" sz="1900" dirty="0"/>
              <a:t>Bakır </a:t>
            </a:r>
            <a:r>
              <a:rPr lang="tr-TR" sz="1900" dirty="0" err="1"/>
              <a:t>oksiklorid</a:t>
            </a:r>
            <a:r>
              <a:rPr lang="tr-TR" sz="1900" dirty="0"/>
              <a:t> %50 	WP 	300g 	14 	</a:t>
            </a:r>
          </a:p>
          <a:p>
            <a:r>
              <a:rPr lang="tr-TR" sz="1900" dirty="0"/>
              <a:t>Bakır Sülfat % 25 (Bordo bulamacı) 	</a:t>
            </a:r>
            <a:endParaRPr lang="tr-TR" sz="1900" dirty="0" smtClean="0"/>
          </a:p>
          <a:p>
            <a:pPr marL="0" indent="0">
              <a:buNone/>
            </a:pPr>
            <a:r>
              <a:rPr lang="tr-TR" sz="1900" dirty="0" smtClean="0"/>
              <a:t>                                        Suda </a:t>
            </a:r>
            <a:r>
              <a:rPr lang="tr-TR" sz="1900" dirty="0"/>
              <a:t>Çözünen Kristal 	1000g + 500 g 	14 	</a:t>
            </a:r>
          </a:p>
          <a:p>
            <a:r>
              <a:rPr lang="tr-TR" sz="1900" dirty="0"/>
              <a:t>Bakır </a:t>
            </a:r>
            <a:r>
              <a:rPr lang="tr-TR" sz="1900" dirty="0" err="1" smtClean="0"/>
              <a:t>Sülfat+Mancozeb+Cymoxanil</a:t>
            </a:r>
            <a:endParaRPr lang="tr-TR" sz="1900" dirty="0" smtClean="0"/>
          </a:p>
          <a:p>
            <a:pPr marL="0" indent="0">
              <a:buNone/>
            </a:pPr>
            <a:r>
              <a:rPr lang="tr-TR" sz="1900" dirty="0" smtClean="0"/>
              <a:t>                                            </a:t>
            </a:r>
            <a:r>
              <a:rPr lang="nl-NL" sz="1900" dirty="0" smtClean="0"/>
              <a:t>% </a:t>
            </a:r>
            <a:r>
              <a:rPr lang="nl-NL" sz="1900" dirty="0"/>
              <a:t>57.7+20+2.4 	WP 	400 g 	7 	</a:t>
            </a:r>
          </a:p>
          <a:p>
            <a:r>
              <a:rPr lang="tr-TR" sz="1900" dirty="0"/>
              <a:t>Bakır </a:t>
            </a:r>
            <a:r>
              <a:rPr lang="tr-TR" sz="1900" dirty="0" err="1"/>
              <a:t>tuzları+Mancozeb</a:t>
            </a:r>
            <a:r>
              <a:rPr lang="tr-TR" sz="1900" dirty="0"/>
              <a:t> 21+20 % 	WP 	250 	14 	</a:t>
            </a:r>
          </a:p>
          <a:p>
            <a:r>
              <a:rPr lang="tr-TR" sz="1900" dirty="0" err="1"/>
              <a:t>Captan</a:t>
            </a:r>
            <a:r>
              <a:rPr lang="tr-TR" sz="1900" dirty="0"/>
              <a:t> %50 	WP 	350g 	7 	</a:t>
            </a:r>
          </a:p>
          <a:p>
            <a:r>
              <a:rPr lang="tr-TR" sz="1900" dirty="0"/>
              <a:t>Bakır Hidroksit % 53,8( % 35 Metalik Bakır) 	DF 	200 g 	14 </a:t>
            </a:r>
            <a:r>
              <a:rPr lang="tr-TR" sz="1900" dirty="0" smtClean="0"/>
              <a:t>Bakır </a:t>
            </a:r>
            <a:r>
              <a:rPr lang="tr-TR" sz="1900" dirty="0"/>
              <a:t>Hidroksit % 35 	DF 	200 g (Domates) 	</a:t>
            </a:r>
            <a:r>
              <a:rPr lang="tr-TR" sz="1900" dirty="0" smtClean="0"/>
              <a:t>              14 </a:t>
            </a:r>
            <a:r>
              <a:rPr lang="tr-TR" sz="1900" dirty="0"/>
              <a:t>	</a:t>
            </a:r>
          </a:p>
          <a:p>
            <a:pPr marL="0" indent="0">
              <a:buNone/>
            </a:pPr>
            <a:endParaRPr lang="tr-TR" dirty="0"/>
          </a:p>
        </p:txBody>
      </p:sp>
    </p:spTree>
    <p:extLst>
      <p:ext uri="{BB962C8B-B14F-4D97-AF65-F5344CB8AC3E}">
        <p14:creationId xmlns:p14="http://schemas.microsoft.com/office/powerpoint/2010/main" val="3448293760"/>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Mücadele</a:t>
            </a:r>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r>
              <a:rPr lang="en-US" dirty="0" err="1"/>
              <a:t>Dimethomorph</a:t>
            </a:r>
            <a:r>
              <a:rPr lang="en-US" dirty="0"/>
              <a:t> + </a:t>
            </a:r>
            <a:r>
              <a:rPr lang="en-US" dirty="0" err="1"/>
              <a:t>Mancozeb</a:t>
            </a:r>
            <a:r>
              <a:rPr lang="en-US" dirty="0"/>
              <a:t> 9+60% 	WP 	250 	7 	</a:t>
            </a:r>
          </a:p>
          <a:p>
            <a:r>
              <a:rPr lang="tr-TR" dirty="0" err="1"/>
              <a:t>Famoxadone+Cymoxanil</a:t>
            </a:r>
            <a:r>
              <a:rPr lang="tr-TR" dirty="0"/>
              <a:t> %22.5+%30 	DF 	40g 	14 	</a:t>
            </a:r>
          </a:p>
          <a:p>
            <a:r>
              <a:rPr lang="en-US" dirty="0" err="1"/>
              <a:t>Famoxadone+Mancozeb</a:t>
            </a:r>
            <a:r>
              <a:rPr lang="en-US" dirty="0"/>
              <a:t> %6.25+%62.50 	DF 	80g 	14 	</a:t>
            </a:r>
          </a:p>
          <a:p>
            <a:r>
              <a:rPr lang="it-IT" dirty="0"/>
              <a:t>Fenamidone+Mancozeb %10+%50 	DF 	150g 	14 	</a:t>
            </a:r>
          </a:p>
          <a:p>
            <a:r>
              <a:rPr lang="it-IT" dirty="0"/>
              <a:t>Fosetyl-Al+Mancozeb %35+%35 	WG 	350g 	14 	</a:t>
            </a:r>
          </a:p>
          <a:p>
            <a:r>
              <a:rPr lang="tr-TR" dirty="0" err="1"/>
              <a:t>Maneb</a:t>
            </a:r>
            <a:r>
              <a:rPr lang="tr-TR" dirty="0"/>
              <a:t> %80 	WP 	300g 	14 	</a:t>
            </a:r>
          </a:p>
          <a:p>
            <a:r>
              <a:rPr lang="tr-TR" dirty="0" err="1"/>
              <a:t>Metalaxy+Mancozeb</a:t>
            </a:r>
            <a:r>
              <a:rPr lang="tr-TR" dirty="0"/>
              <a:t> %4+%64 	WG 	250g 	14 	</a:t>
            </a:r>
          </a:p>
          <a:p>
            <a:r>
              <a:rPr lang="tr-TR" dirty="0" err="1"/>
              <a:t>Metalaxy+Mancozeb</a:t>
            </a:r>
            <a:r>
              <a:rPr lang="tr-TR" dirty="0"/>
              <a:t> %8+%64 	WP 	250g 	14 	</a:t>
            </a:r>
          </a:p>
          <a:p>
            <a:r>
              <a:rPr lang="pt-BR" dirty="0"/>
              <a:t>Metiram %80 	WP 	200g 	7 	</a:t>
            </a:r>
          </a:p>
          <a:p>
            <a:r>
              <a:rPr lang="tr-TR" dirty="0" err="1"/>
              <a:t>Propamocarp</a:t>
            </a:r>
            <a:r>
              <a:rPr lang="tr-TR" dirty="0"/>
              <a:t> </a:t>
            </a:r>
            <a:r>
              <a:rPr lang="tr-TR" dirty="0" err="1"/>
              <a:t>hidroklorit</a:t>
            </a:r>
            <a:r>
              <a:rPr lang="tr-TR" dirty="0"/>
              <a:t> 722 g/l 	EC 	- 	250ml 	3 	</a:t>
            </a:r>
          </a:p>
          <a:p>
            <a:r>
              <a:rPr lang="pl-PL" dirty="0"/>
              <a:t>Propineb %70 	WP 	200g 	7 	</a:t>
            </a:r>
          </a:p>
          <a:p>
            <a:r>
              <a:rPr lang="pt-BR" dirty="0"/>
              <a:t>Zoxamide+Mancozeb %8.3+%66.7 	WG 	180g 	14 	</a:t>
            </a:r>
          </a:p>
          <a:p>
            <a:r>
              <a:rPr lang="it-IT" dirty="0"/>
              <a:t>Mandipromid + Mancozeb 5+60 % 	WP 	250 g 	7 	</a:t>
            </a:r>
          </a:p>
          <a:p>
            <a:r>
              <a:rPr lang="pt-BR" dirty="0"/>
              <a:t>Cymoxanil + metiram 4,8+57 % 	WG 	200 ml 	28 	</a:t>
            </a:r>
          </a:p>
          <a:p>
            <a:r>
              <a:rPr lang="tr-TR" dirty="0" err="1"/>
              <a:t>Mancozeb</a:t>
            </a:r>
            <a:r>
              <a:rPr lang="tr-TR" dirty="0"/>
              <a:t> % 13,3 + % 30Metalik Bakıra Eş Değer </a:t>
            </a:r>
            <a:r>
              <a:rPr lang="tr-TR" dirty="0" err="1"/>
              <a:t>BakırOksiklorür</a:t>
            </a:r>
            <a:r>
              <a:rPr lang="tr-TR" dirty="0"/>
              <a:t> ve Bakır Sülfat+ % 4 </a:t>
            </a:r>
            <a:r>
              <a:rPr lang="tr-TR" dirty="0" err="1"/>
              <a:t>Cymoxanil</a:t>
            </a:r>
            <a:r>
              <a:rPr lang="tr-TR" dirty="0"/>
              <a:t> 	WG 	250 g 	21 	</a:t>
            </a:r>
          </a:p>
          <a:p>
            <a:pPr marL="0" indent="0">
              <a:buNone/>
            </a:pPr>
            <a:endParaRPr lang="tr-TR" dirty="0"/>
          </a:p>
        </p:txBody>
      </p:sp>
    </p:spTree>
    <p:extLst>
      <p:ext uri="{BB962C8B-B14F-4D97-AF65-F5344CB8AC3E}">
        <p14:creationId xmlns:p14="http://schemas.microsoft.com/office/powerpoint/2010/main" val="105534035"/>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rmAutofit/>
          </a:bodyPr>
          <a:lstStyle/>
          <a:p>
            <a:r>
              <a:rPr lang="tr-TR" sz="2400" b="1" dirty="0" smtClean="0">
                <a:solidFill>
                  <a:srgbClr val="292934"/>
                </a:solidFill>
              </a:rPr>
              <a:t>DOMATES</a:t>
            </a:r>
            <a:r>
              <a:rPr lang="tr-TR" sz="2400" b="1" dirty="0">
                <a:solidFill>
                  <a:srgbClr val="292934"/>
                </a:solidFill>
              </a:rPr>
              <a:t>, PATLICAN VE PATATESTE ERKEN YANIKLIK HASTALIĞI </a:t>
            </a:r>
            <a:r>
              <a:rPr lang="tr-TR" sz="2400" i="1" dirty="0" smtClean="0">
                <a:solidFill>
                  <a:srgbClr val="292934"/>
                </a:solidFill>
              </a:rPr>
              <a:t>(</a:t>
            </a:r>
            <a:r>
              <a:rPr lang="tr-TR" sz="2400" i="1" dirty="0" err="1">
                <a:solidFill>
                  <a:srgbClr val="292934"/>
                </a:solidFill>
              </a:rPr>
              <a:t>Alternaria</a:t>
            </a:r>
            <a:r>
              <a:rPr lang="tr-TR" sz="2400" i="1" dirty="0">
                <a:solidFill>
                  <a:srgbClr val="292934"/>
                </a:solidFill>
              </a:rPr>
              <a:t> </a:t>
            </a:r>
            <a:r>
              <a:rPr lang="tr-TR" sz="2400" i="1" dirty="0" err="1">
                <a:solidFill>
                  <a:srgbClr val="292934"/>
                </a:solidFill>
              </a:rPr>
              <a:t>solani</a:t>
            </a:r>
            <a:r>
              <a:rPr lang="tr-TR" sz="2400" i="1" dirty="0">
                <a:solidFill>
                  <a:srgbClr val="292934"/>
                </a:solidFill>
              </a:rPr>
              <a:t>) </a:t>
            </a:r>
            <a:endParaRPr lang="tr-TR" sz="2400" dirty="0">
              <a:solidFill>
                <a:srgbClr val="292934"/>
              </a:solidFill>
            </a:endParaRPr>
          </a:p>
        </p:txBody>
      </p:sp>
      <p:sp>
        <p:nvSpPr>
          <p:cNvPr id="6" name="Başlık 1"/>
          <p:cNvSpPr txBox="1">
            <a:spLocks/>
          </p:cNvSpPr>
          <p:nvPr/>
        </p:nvSpPr>
        <p:spPr>
          <a:xfrm>
            <a:off x="457200" y="1517576"/>
            <a:ext cx="8229600" cy="327248"/>
          </a:xfrm>
          <a:prstGeom prst="rect">
            <a:avLst/>
          </a:prstGeom>
        </p:spPr>
        <p:txBody>
          <a:bodyPr vert="horz" lIns="91440" tIns="45720" rIns="91440" bIns="45720" rtlCol="0" anchor="ctr">
            <a:normAutofit fontScale="67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92500" lnSpcReduction="20000"/>
          </a:bodyPr>
          <a:lstStyle/>
          <a:p>
            <a:pPr marL="0" indent="0">
              <a:buNone/>
            </a:pPr>
            <a:endParaRPr lang="tr-TR" dirty="0"/>
          </a:p>
          <a:p>
            <a:r>
              <a:rPr lang="tr-TR" dirty="0"/>
              <a:t>Bu hastalığa </a:t>
            </a:r>
            <a:r>
              <a:rPr lang="tr-TR" dirty="0">
                <a:solidFill>
                  <a:srgbClr val="FF0000"/>
                </a:solidFill>
              </a:rPr>
              <a:t>bitkilerin her devresinde </a:t>
            </a:r>
            <a:r>
              <a:rPr lang="tr-TR" dirty="0"/>
              <a:t>rastlanır. Erken devrelerde </a:t>
            </a:r>
            <a:r>
              <a:rPr lang="tr-TR" dirty="0">
                <a:solidFill>
                  <a:srgbClr val="FF0000"/>
                </a:solidFill>
              </a:rPr>
              <a:t>fidelerde kök çürüklüğü </a:t>
            </a:r>
            <a:r>
              <a:rPr lang="tr-TR" dirty="0"/>
              <a:t>veya kök boğazı yanıklığı yapar. </a:t>
            </a:r>
            <a:r>
              <a:rPr lang="tr-TR" dirty="0">
                <a:solidFill>
                  <a:srgbClr val="FF0000"/>
                </a:solidFill>
              </a:rPr>
              <a:t>İlk belirtiler yaşlı yapraklarda </a:t>
            </a:r>
            <a:r>
              <a:rPr lang="tr-TR" dirty="0"/>
              <a:t>görülür. </a:t>
            </a:r>
          </a:p>
          <a:p>
            <a:r>
              <a:rPr lang="tr-TR" b="1" dirty="0"/>
              <a:t>• </a:t>
            </a:r>
            <a:r>
              <a:rPr lang="tr-TR" dirty="0"/>
              <a:t>Yaprak, sap ve meyvede gayri muntazam küçük kahverengi lekeler halinde başlar. </a:t>
            </a:r>
            <a:r>
              <a:rPr lang="tr-TR" dirty="0">
                <a:solidFill>
                  <a:srgbClr val="FF0000"/>
                </a:solidFill>
              </a:rPr>
              <a:t>Lekeler iç içe daireler şeklinde </a:t>
            </a:r>
            <a:r>
              <a:rPr lang="tr-TR" dirty="0"/>
              <a:t>1–2 cm büyürler. </a:t>
            </a:r>
          </a:p>
          <a:p>
            <a:r>
              <a:rPr lang="tr-TR" b="1" dirty="0"/>
              <a:t>• </a:t>
            </a:r>
            <a:r>
              <a:rPr lang="tr-TR" dirty="0"/>
              <a:t>Hastalığın şiddetli olması halinde bütün yapraklar kururlar. </a:t>
            </a:r>
          </a:p>
          <a:p>
            <a:r>
              <a:rPr lang="tr-TR" b="1" dirty="0"/>
              <a:t>• </a:t>
            </a:r>
            <a:r>
              <a:rPr lang="tr-TR" dirty="0"/>
              <a:t>Çiçek ve meyve sapları hastalığa yakalanırsalar dökülürler, meyvelerde genellikle sapın tutunduğu kısımda koyu renkli çökük, çoğu zamanda sınırlanmış lekeler oluşur. </a:t>
            </a:r>
          </a:p>
          <a:p>
            <a:r>
              <a:rPr lang="tr-TR" b="1" dirty="0"/>
              <a:t>• </a:t>
            </a:r>
            <a:r>
              <a:rPr lang="tr-TR" dirty="0"/>
              <a:t>Hastalık için </a:t>
            </a:r>
            <a:r>
              <a:rPr lang="tr-TR" dirty="0">
                <a:solidFill>
                  <a:srgbClr val="FF0000"/>
                </a:solidFill>
              </a:rPr>
              <a:t>uygun gelişme </a:t>
            </a:r>
            <a:r>
              <a:rPr lang="tr-TR" dirty="0" smtClean="0">
                <a:solidFill>
                  <a:srgbClr val="FF0000"/>
                </a:solidFill>
              </a:rPr>
              <a:t>koşulları 28–30 </a:t>
            </a:r>
            <a:r>
              <a:rPr lang="tr-TR" dirty="0">
                <a:solidFill>
                  <a:srgbClr val="FF0000"/>
                </a:solidFill>
              </a:rPr>
              <a:t>°C’dir</a:t>
            </a:r>
            <a:r>
              <a:rPr lang="tr-TR" dirty="0"/>
              <a:t>. </a:t>
            </a:r>
          </a:p>
          <a:p>
            <a:pPr marL="0" indent="0">
              <a:buNone/>
            </a:pPr>
            <a:r>
              <a:rPr lang="tr-TR" b="1" dirty="0"/>
              <a:t>Hastalığın Görüldüğü Bitkiler </a:t>
            </a:r>
            <a:endParaRPr lang="tr-TR" dirty="0"/>
          </a:p>
          <a:p>
            <a:pPr marL="0" indent="0">
              <a:buNone/>
            </a:pPr>
            <a:r>
              <a:rPr lang="tr-TR" b="1" dirty="0"/>
              <a:t>• </a:t>
            </a:r>
            <a:r>
              <a:rPr lang="tr-TR" dirty="0"/>
              <a:t>Hastalık domates, patlıcan, patates, lahana, karnabahar ve </a:t>
            </a:r>
            <a:endParaRPr lang="tr-TR" dirty="0" smtClean="0"/>
          </a:p>
          <a:p>
            <a:pPr marL="0" indent="0">
              <a:buNone/>
            </a:pPr>
            <a:r>
              <a:rPr lang="tr-TR" dirty="0"/>
              <a:t> </a:t>
            </a:r>
            <a:r>
              <a:rPr lang="tr-TR" dirty="0" smtClean="0"/>
              <a:t> havuçta </a:t>
            </a:r>
            <a:r>
              <a:rPr lang="tr-TR" dirty="0"/>
              <a:t>görülür. </a:t>
            </a:r>
          </a:p>
        </p:txBody>
      </p:sp>
    </p:spTree>
    <p:extLst>
      <p:ext uri="{BB962C8B-B14F-4D97-AF65-F5344CB8AC3E}">
        <p14:creationId xmlns:p14="http://schemas.microsoft.com/office/powerpoint/2010/main" val="426399680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r>
              <a:rPr lang="tr-TR" b="1" dirty="0"/>
              <a:t>• </a:t>
            </a:r>
            <a:r>
              <a:rPr lang="tr-TR" dirty="0">
                <a:solidFill>
                  <a:srgbClr val="FF0000"/>
                </a:solidFill>
              </a:rPr>
              <a:t>Temiz tohum </a:t>
            </a:r>
            <a:r>
              <a:rPr lang="tr-TR" dirty="0"/>
              <a:t>kullanılmalı </a:t>
            </a:r>
          </a:p>
          <a:p>
            <a:r>
              <a:rPr lang="tr-TR" b="1" dirty="0"/>
              <a:t>• </a:t>
            </a:r>
            <a:r>
              <a:rPr lang="tr-TR" dirty="0"/>
              <a:t>Fidelikler ve seralar sık sık havalandırılmalı </a:t>
            </a:r>
          </a:p>
          <a:p>
            <a:r>
              <a:rPr lang="tr-TR" b="1" dirty="0"/>
              <a:t>• </a:t>
            </a:r>
            <a:r>
              <a:rPr lang="tr-TR" dirty="0"/>
              <a:t>Aşırı sulamadan kaçınılmalı </a:t>
            </a:r>
          </a:p>
          <a:p>
            <a:r>
              <a:rPr lang="tr-TR" b="1" dirty="0"/>
              <a:t>• </a:t>
            </a:r>
            <a:r>
              <a:rPr lang="tr-TR" dirty="0" smtClean="0"/>
              <a:t>Hastalıklı </a:t>
            </a:r>
            <a:r>
              <a:rPr lang="tr-TR" dirty="0"/>
              <a:t>bitki artıkları ve fideler tarladan </a:t>
            </a:r>
            <a:r>
              <a:rPr lang="tr-TR" dirty="0" smtClean="0"/>
              <a:t>uzaklaştırılmalı</a:t>
            </a:r>
          </a:p>
          <a:p>
            <a:endParaRPr lang="tr-TR" dirty="0"/>
          </a:p>
          <a:p>
            <a:r>
              <a:rPr lang="tr-TR" b="1" dirty="0">
                <a:solidFill>
                  <a:srgbClr val="FF0000"/>
                </a:solidFill>
              </a:rPr>
              <a:t>Kimyasal Önlemler </a:t>
            </a:r>
            <a:endParaRPr lang="tr-TR" dirty="0">
              <a:solidFill>
                <a:srgbClr val="FF0000"/>
              </a:solidFill>
            </a:endParaRPr>
          </a:p>
          <a:p>
            <a:r>
              <a:rPr lang="tr-TR" b="1" dirty="0"/>
              <a:t>• </a:t>
            </a:r>
            <a:r>
              <a:rPr lang="tr-TR" dirty="0"/>
              <a:t>İlaçlı mücadeleye </a:t>
            </a:r>
            <a:r>
              <a:rPr lang="tr-TR" dirty="0">
                <a:solidFill>
                  <a:srgbClr val="FF0000"/>
                </a:solidFill>
              </a:rPr>
              <a:t>ilk belirtiler görülür görülmez </a:t>
            </a:r>
            <a:r>
              <a:rPr lang="tr-TR" dirty="0"/>
              <a:t>başlanmalıdır </a:t>
            </a:r>
          </a:p>
          <a:p>
            <a:r>
              <a:rPr lang="tr-TR" b="1" dirty="0"/>
              <a:t>• </a:t>
            </a:r>
            <a:r>
              <a:rPr lang="tr-TR" dirty="0"/>
              <a:t>Bitkinin tüm yüzeyi ilaçlanmalı, ilaçlama serin ve </a:t>
            </a:r>
            <a:r>
              <a:rPr lang="tr-TR" dirty="0" err="1"/>
              <a:t>rüzgârsız</a:t>
            </a:r>
            <a:r>
              <a:rPr lang="tr-TR" dirty="0"/>
              <a:t> zamanlarda </a:t>
            </a:r>
            <a:r>
              <a:rPr lang="tr-TR" dirty="0">
                <a:solidFill>
                  <a:srgbClr val="FF0000"/>
                </a:solidFill>
              </a:rPr>
              <a:t>7–10 gün arayla </a:t>
            </a:r>
            <a:r>
              <a:rPr lang="tr-TR" dirty="0"/>
              <a:t>yapılmalıdır. </a:t>
            </a:r>
          </a:p>
          <a:p>
            <a:endParaRPr lang="tr-TR" dirty="0"/>
          </a:p>
        </p:txBody>
      </p:sp>
    </p:spTree>
    <p:extLst>
      <p:ext uri="{BB962C8B-B14F-4D97-AF65-F5344CB8AC3E}">
        <p14:creationId xmlns:p14="http://schemas.microsoft.com/office/powerpoint/2010/main" val="73817430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Kimyasal Önlemler </a:t>
            </a:r>
            <a:endParaRPr lang="tr-TR" dirty="0">
              <a:solidFill>
                <a:srgbClr val="FF0000"/>
              </a:solidFill>
            </a:endParaRPr>
          </a:p>
        </p:txBody>
      </p:sp>
      <p:sp>
        <p:nvSpPr>
          <p:cNvPr id="3" name="İçerik Yer Tutucusu 2"/>
          <p:cNvSpPr>
            <a:spLocks noGrp="1"/>
          </p:cNvSpPr>
          <p:nvPr>
            <p:ph idx="1"/>
          </p:nvPr>
        </p:nvSpPr>
        <p:spPr/>
        <p:txBody>
          <a:bodyPr/>
          <a:lstStyle/>
          <a:p>
            <a:endParaRPr lang="tr-TR" dirty="0"/>
          </a:p>
          <a:p>
            <a:r>
              <a:rPr lang="en-US" dirty="0" err="1"/>
              <a:t>Bakır</a:t>
            </a:r>
            <a:r>
              <a:rPr lang="en-US" dirty="0"/>
              <a:t> </a:t>
            </a:r>
            <a:r>
              <a:rPr lang="en-US" dirty="0" err="1"/>
              <a:t>hidroksit</a:t>
            </a:r>
            <a:r>
              <a:rPr lang="en-US" dirty="0"/>
              <a:t> %40 	DF 	250g (</a:t>
            </a:r>
            <a:r>
              <a:rPr lang="en-US" dirty="0" err="1"/>
              <a:t>Patates</a:t>
            </a:r>
            <a:r>
              <a:rPr lang="en-US" dirty="0"/>
              <a:t>) 	14 	</a:t>
            </a:r>
          </a:p>
          <a:p>
            <a:r>
              <a:rPr lang="tr-TR" dirty="0"/>
              <a:t>Bakır </a:t>
            </a:r>
            <a:r>
              <a:rPr lang="tr-TR" dirty="0" err="1"/>
              <a:t>oksiklorit</a:t>
            </a:r>
            <a:r>
              <a:rPr lang="tr-TR" dirty="0"/>
              <a:t> %50 	WP 	500g 	14 	</a:t>
            </a:r>
          </a:p>
          <a:p>
            <a:r>
              <a:rPr lang="tr-TR" dirty="0"/>
              <a:t>Bakır </a:t>
            </a:r>
            <a:r>
              <a:rPr lang="tr-TR" dirty="0" err="1"/>
              <a:t>oksiklorit</a:t>
            </a:r>
            <a:r>
              <a:rPr lang="tr-TR" dirty="0"/>
              <a:t> +</a:t>
            </a:r>
            <a:r>
              <a:rPr lang="tr-TR" dirty="0" err="1"/>
              <a:t>Maneb</a:t>
            </a:r>
            <a:r>
              <a:rPr lang="tr-TR" dirty="0"/>
              <a:t> %37.5+%20 	WP 	300g (Domates) 	7 	</a:t>
            </a:r>
          </a:p>
          <a:p>
            <a:r>
              <a:rPr lang="tr-TR" dirty="0" err="1"/>
              <a:t>Cymoxanil+Mancozeb</a:t>
            </a:r>
            <a:r>
              <a:rPr lang="tr-TR" dirty="0"/>
              <a:t> %5+%45 	WP 	300g </a:t>
            </a:r>
          </a:p>
          <a:p>
            <a:r>
              <a:rPr lang="tr-TR" dirty="0"/>
              <a:t>(Domates) 	14 	</a:t>
            </a:r>
          </a:p>
          <a:p>
            <a:r>
              <a:rPr lang="tr-TR" dirty="0" err="1"/>
              <a:t>Mancozeb</a:t>
            </a:r>
            <a:r>
              <a:rPr lang="tr-TR" dirty="0"/>
              <a:t> % 80 	WP 	200g 	28 	</a:t>
            </a:r>
          </a:p>
          <a:p>
            <a:r>
              <a:rPr lang="tr-TR" dirty="0" err="1"/>
              <a:t>Maneb</a:t>
            </a:r>
            <a:r>
              <a:rPr lang="tr-TR" dirty="0"/>
              <a:t> %80 	WP 	200g 	28 	</a:t>
            </a:r>
          </a:p>
          <a:p>
            <a:r>
              <a:rPr lang="pl-PL" dirty="0"/>
              <a:t>Propineb %70 	WP 	300g 	7 	</a:t>
            </a:r>
          </a:p>
          <a:p>
            <a:endParaRPr lang="tr-TR" dirty="0"/>
          </a:p>
        </p:txBody>
      </p:sp>
    </p:spTree>
    <p:extLst>
      <p:ext uri="{BB962C8B-B14F-4D97-AF65-F5344CB8AC3E}">
        <p14:creationId xmlns:p14="http://schemas.microsoft.com/office/powerpoint/2010/main" val="29257887"/>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735360"/>
          </a:xfrm>
        </p:spPr>
        <p:txBody>
          <a:bodyPr>
            <a:normAutofit fontScale="90000"/>
          </a:bodyPr>
          <a:lstStyle/>
          <a:p>
            <a:r>
              <a:rPr lang="tr-TR" sz="2700" b="1" dirty="0" smtClean="0">
                <a:solidFill>
                  <a:srgbClr val="292934"/>
                </a:solidFill>
              </a:rPr>
              <a:t>PATATES </a:t>
            </a:r>
            <a:r>
              <a:rPr lang="tr-TR" sz="2700" b="1" dirty="0">
                <a:solidFill>
                  <a:srgbClr val="292934"/>
                </a:solidFill>
              </a:rPr>
              <a:t>SİĞİL HASTALIĞI </a:t>
            </a:r>
            <a:r>
              <a:rPr lang="tr-TR" sz="2700" dirty="0">
                <a:solidFill>
                  <a:srgbClr val="292934"/>
                </a:solidFill>
              </a:rPr>
              <a:t/>
            </a:r>
            <a:br>
              <a:rPr lang="tr-TR" sz="2700" dirty="0">
                <a:solidFill>
                  <a:srgbClr val="292934"/>
                </a:solidFill>
              </a:rPr>
            </a:br>
            <a:r>
              <a:rPr lang="tr-TR" sz="2700" i="1" dirty="0">
                <a:solidFill>
                  <a:srgbClr val="292934"/>
                </a:solidFill>
              </a:rPr>
              <a:t>(</a:t>
            </a:r>
            <a:r>
              <a:rPr lang="tr-TR" sz="2700" i="1" dirty="0" err="1">
                <a:solidFill>
                  <a:srgbClr val="292934"/>
                </a:solidFill>
              </a:rPr>
              <a:t>Synchytrium</a:t>
            </a:r>
            <a:r>
              <a:rPr lang="tr-TR" sz="2700" i="1" dirty="0">
                <a:solidFill>
                  <a:srgbClr val="292934"/>
                </a:solidFill>
              </a:rPr>
              <a:t> </a:t>
            </a:r>
            <a:r>
              <a:rPr lang="tr-TR" sz="2700" i="1" dirty="0" err="1">
                <a:solidFill>
                  <a:srgbClr val="292934"/>
                </a:solidFill>
              </a:rPr>
              <a:t>endobioticum</a:t>
            </a:r>
            <a:r>
              <a:rPr lang="tr-TR" sz="2700" i="1" dirty="0">
                <a:solidFill>
                  <a:srgbClr val="292934"/>
                </a:solidFill>
              </a:rPr>
              <a:t>) </a:t>
            </a:r>
            <a:endParaRPr lang="tr-TR" sz="2700" dirty="0">
              <a:solidFill>
                <a:srgbClr val="292934"/>
              </a:solidFill>
            </a:endParaRPr>
          </a:p>
        </p:txBody>
      </p:sp>
      <p:sp>
        <p:nvSpPr>
          <p:cNvPr id="6" name="Başlık 1"/>
          <p:cNvSpPr txBox="1">
            <a:spLocks/>
          </p:cNvSpPr>
          <p:nvPr/>
        </p:nvSpPr>
        <p:spPr>
          <a:xfrm>
            <a:off x="457200" y="1517576"/>
            <a:ext cx="8229600" cy="327248"/>
          </a:xfrm>
          <a:prstGeom prst="rect">
            <a:avLst/>
          </a:prstGeom>
        </p:spPr>
        <p:txBody>
          <a:bodyPr vert="horz" lIns="91440" tIns="45720" rIns="91440" bIns="45720" rtlCol="0" anchor="ctr">
            <a:normAutofit fontScale="75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Belirtileri </a:t>
            </a:r>
            <a:endParaRPr lang="tr-TR" sz="24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85000" lnSpcReduction="10000"/>
          </a:bodyPr>
          <a:lstStyle/>
          <a:p>
            <a:endParaRPr lang="tr-TR" dirty="0"/>
          </a:p>
          <a:p>
            <a:r>
              <a:rPr lang="tr-TR" b="1" dirty="0"/>
              <a:t>• </a:t>
            </a:r>
            <a:r>
              <a:rPr lang="tr-TR" dirty="0"/>
              <a:t>Hastalık, </a:t>
            </a:r>
            <a:r>
              <a:rPr lang="tr-TR" dirty="0">
                <a:solidFill>
                  <a:srgbClr val="FF0000"/>
                </a:solidFill>
              </a:rPr>
              <a:t>kökler hariç tüm toprak altı kısımlarda ortaya çıkmaktadır. </a:t>
            </a:r>
          </a:p>
          <a:p>
            <a:r>
              <a:rPr lang="tr-TR" b="1" dirty="0"/>
              <a:t>• </a:t>
            </a:r>
            <a:r>
              <a:rPr lang="tr-TR" dirty="0"/>
              <a:t>Gövdenin toprakla birleştiği yerler, yumrunun bitki ile bağlantı noktaları ve yumrular enfeksiyon yerleridir. Bu yerlerdeki hastalıklı alanların </a:t>
            </a:r>
            <a:r>
              <a:rPr lang="tr-TR" dirty="0">
                <a:solidFill>
                  <a:srgbClr val="FF0000"/>
                </a:solidFill>
              </a:rPr>
              <a:t>anormal büyümesi sonucu urlar </a:t>
            </a:r>
            <a:r>
              <a:rPr lang="tr-TR" dirty="0"/>
              <a:t>oluşur. </a:t>
            </a:r>
          </a:p>
          <a:p>
            <a:r>
              <a:rPr lang="tr-TR" b="1" dirty="0"/>
              <a:t>• </a:t>
            </a:r>
            <a:r>
              <a:rPr lang="tr-TR" dirty="0"/>
              <a:t>Urlar morfolojik olarak </a:t>
            </a:r>
            <a:r>
              <a:rPr lang="tr-TR" dirty="0">
                <a:solidFill>
                  <a:srgbClr val="FF0000"/>
                </a:solidFill>
              </a:rPr>
              <a:t>karnabahara benzeyen </a:t>
            </a:r>
            <a:r>
              <a:rPr lang="tr-TR" dirty="0" err="1">
                <a:solidFill>
                  <a:srgbClr val="FF0000"/>
                </a:solidFill>
              </a:rPr>
              <a:t>hiperplastik</a:t>
            </a:r>
            <a:r>
              <a:rPr lang="tr-TR" dirty="0">
                <a:solidFill>
                  <a:srgbClr val="FF0000"/>
                </a:solidFill>
              </a:rPr>
              <a:t> doku </a:t>
            </a:r>
            <a:r>
              <a:rPr lang="tr-TR" dirty="0"/>
              <a:t>şeklinde gelişen biçimsiz, tomurcuklanmış yapıdadır. Boyutları toplu iğne başı büyüklüğünden yumruk büyüklüğüne kadar olabilir. </a:t>
            </a:r>
            <a:r>
              <a:rPr lang="tr-TR" dirty="0">
                <a:solidFill>
                  <a:srgbClr val="FF0000"/>
                </a:solidFill>
              </a:rPr>
              <a:t>Tipik bir ur başlangıçta beyazdır,</a:t>
            </a:r>
            <a:r>
              <a:rPr lang="tr-TR" dirty="0"/>
              <a:t> kabaca elips şeklinde, ancak yapı olarak genellikle katı olmayıp, yumuşak ve etli, pürüzlü, yapıdadır. Yumrudan kolaylıkla kopabilmektedir. </a:t>
            </a:r>
          </a:p>
          <a:p>
            <a:r>
              <a:rPr lang="tr-TR" b="1" dirty="0"/>
              <a:t>• </a:t>
            </a:r>
            <a:r>
              <a:rPr lang="tr-TR" dirty="0"/>
              <a:t>Şiddetli bulaşmalarda </a:t>
            </a:r>
            <a:r>
              <a:rPr lang="tr-TR" dirty="0">
                <a:solidFill>
                  <a:srgbClr val="FF0000"/>
                </a:solidFill>
              </a:rPr>
              <a:t>yumrunun tamamı </a:t>
            </a:r>
            <a:r>
              <a:rPr lang="tr-TR" dirty="0" err="1" smtClean="0">
                <a:solidFill>
                  <a:srgbClr val="FF0000"/>
                </a:solidFill>
              </a:rPr>
              <a:t>gal</a:t>
            </a:r>
            <a:r>
              <a:rPr lang="tr-TR" dirty="0" smtClean="0">
                <a:solidFill>
                  <a:srgbClr val="FF0000"/>
                </a:solidFill>
              </a:rPr>
              <a:t> </a:t>
            </a:r>
            <a:r>
              <a:rPr lang="tr-TR" dirty="0">
                <a:solidFill>
                  <a:srgbClr val="FF0000"/>
                </a:solidFill>
              </a:rPr>
              <a:t>halini alabilir</a:t>
            </a:r>
            <a:r>
              <a:rPr lang="tr-TR" dirty="0"/>
              <a:t>. Şiddetli enfeksiyonlar, yumru oluşumunu önlemek suretiyle patates üretimini tahrip etmektedir. Hastalık önemli derecede ürün kayıplarına neden olur, hasta yumrular ya tarlada veya depoda çürür. </a:t>
            </a:r>
          </a:p>
          <a:p>
            <a:endParaRPr lang="tr-TR" dirty="0"/>
          </a:p>
        </p:txBody>
      </p:sp>
    </p:spTree>
    <p:extLst>
      <p:ext uri="{BB962C8B-B14F-4D97-AF65-F5344CB8AC3E}">
        <p14:creationId xmlns:p14="http://schemas.microsoft.com/office/powerpoint/2010/main" val="2292091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b="1" dirty="0"/>
              <a:t>Mücadele Yöntemleri Kültürel Önlemler </a:t>
            </a:r>
            <a:r>
              <a:rPr lang="tr-TR" sz="3200" dirty="0"/>
              <a:t/>
            </a:r>
            <a:br>
              <a:rPr lang="tr-TR" sz="3200" dirty="0"/>
            </a:br>
            <a:endParaRPr lang="tr-TR" sz="3200" dirty="0"/>
          </a:p>
        </p:txBody>
      </p:sp>
      <p:sp>
        <p:nvSpPr>
          <p:cNvPr id="3" name="İçerik Yer Tutucusu 2"/>
          <p:cNvSpPr>
            <a:spLocks noGrp="1"/>
          </p:cNvSpPr>
          <p:nvPr>
            <p:ph idx="1"/>
          </p:nvPr>
        </p:nvSpPr>
        <p:spPr/>
        <p:txBody>
          <a:bodyPr>
            <a:normAutofit lnSpcReduction="10000"/>
          </a:bodyPr>
          <a:lstStyle/>
          <a:p>
            <a:r>
              <a:rPr lang="tr-TR" dirty="0" smtClean="0"/>
              <a:t>Armut </a:t>
            </a:r>
            <a:r>
              <a:rPr lang="tr-TR" dirty="0"/>
              <a:t>yetiştiriciliğinin ekonomik olarak yapıldığı yerlerde </a:t>
            </a:r>
            <a:r>
              <a:rPr lang="tr-TR" dirty="0">
                <a:solidFill>
                  <a:srgbClr val="FF0000"/>
                </a:solidFill>
              </a:rPr>
              <a:t>ardıç türleri kesilerek imha edilmelidir</a:t>
            </a:r>
            <a:r>
              <a:rPr lang="tr-TR" dirty="0"/>
              <a:t>. Eğer ardıç ağaçları orman şeklindeyse bu yerlerde armut yetiştirilmemelidir. </a:t>
            </a:r>
          </a:p>
          <a:p>
            <a:r>
              <a:rPr lang="tr-TR" b="1" dirty="0"/>
              <a:t>Kimyasal Mücadele </a:t>
            </a:r>
            <a:endParaRPr lang="tr-TR" dirty="0"/>
          </a:p>
          <a:p>
            <a:r>
              <a:rPr lang="tr-TR" b="1" dirty="0"/>
              <a:t>İlaçlama Zamanları </a:t>
            </a:r>
            <a:endParaRPr lang="tr-TR" dirty="0"/>
          </a:p>
          <a:p>
            <a:r>
              <a:rPr lang="tr-TR" b="1" dirty="0"/>
              <a:t>1. İlaçlama </a:t>
            </a:r>
            <a:r>
              <a:rPr lang="tr-TR" dirty="0">
                <a:solidFill>
                  <a:srgbClr val="FF0000"/>
                </a:solidFill>
              </a:rPr>
              <a:t>Çiçek tomurcukları patlamak üzereyken </a:t>
            </a:r>
          </a:p>
          <a:p>
            <a:r>
              <a:rPr lang="tr-TR" b="1" dirty="0"/>
              <a:t>2. İlaçlama </a:t>
            </a:r>
            <a:r>
              <a:rPr lang="tr-TR" dirty="0">
                <a:solidFill>
                  <a:srgbClr val="FF0000"/>
                </a:solidFill>
              </a:rPr>
              <a:t>Beyaz rozet döneminde </a:t>
            </a:r>
          </a:p>
          <a:p>
            <a:r>
              <a:rPr lang="tr-TR" b="1" dirty="0"/>
              <a:t>3. İlaçlama </a:t>
            </a:r>
            <a:r>
              <a:rPr lang="tr-TR" dirty="0">
                <a:solidFill>
                  <a:srgbClr val="FF0000"/>
                </a:solidFill>
              </a:rPr>
              <a:t>Çiçek taç yaprakları %80–90 dökülünce </a:t>
            </a:r>
          </a:p>
          <a:p>
            <a:r>
              <a:rPr lang="tr-TR" dirty="0"/>
              <a:t>Diğer ilaçlamalar 3. ilaçlamadan sonra havalar yağışlı giderse </a:t>
            </a:r>
            <a:r>
              <a:rPr lang="tr-TR" dirty="0">
                <a:solidFill>
                  <a:srgbClr val="FF0000"/>
                </a:solidFill>
              </a:rPr>
              <a:t>haftada bir, yağışsız giderse 12–13 günde bir </a:t>
            </a:r>
            <a:r>
              <a:rPr lang="tr-TR" dirty="0"/>
              <a:t>yapılmalıdır. Genellikle </a:t>
            </a:r>
            <a:r>
              <a:rPr lang="tr-TR" dirty="0">
                <a:solidFill>
                  <a:srgbClr val="FF0000"/>
                </a:solidFill>
              </a:rPr>
              <a:t>3 ilaçlama yeterli </a:t>
            </a:r>
            <a:r>
              <a:rPr lang="tr-TR" dirty="0"/>
              <a:t>gelmekle birlikte yağışlı geçen hastalık dönemlerinde </a:t>
            </a:r>
            <a:r>
              <a:rPr lang="tr-TR" dirty="0">
                <a:solidFill>
                  <a:srgbClr val="FF0000"/>
                </a:solidFill>
              </a:rPr>
              <a:t>6 ilaçlama </a:t>
            </a:r>
            <a:r>
              <a:rPr lang="tr-TR" dirty="0"/>
              <a:t>yapılmalıdır. </a:t>
            </a:r>
          </a:p>
        </p:txBody>
      </p:sp>
    </p:spTree>
    <p:extLst>
      <p:ext uri="{BB962C8B-B14F-4D97-AF65-F5344CB8AC3E}">
        <p14:creationId xmlns:p14="http://schemas.microsoft.com/office/powerpoint/2010/main" val="10795398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endParaRPr lang="tr-TR" dirty="0"/>
          </a:p>
          <a:p>
            <a:r>
              <a:rPr lang="tr-TR" b="1" dirty="0"/>
              <a:t>• </a:t>
            </a:r>
            <a:r>
              <a:rPr lang="tr-TR" dirty="0">
                <a:solidFill>
                  <a:srgbClr val="FF0000"/>
                </a:solidFill>
              </a:rPr>
              <a:t>Nadir olarak yaprak ve çiçek </a:t>
            </a:r>
            <a:r>
              <a:rPr lang="tr-TR" dirty="0" err="1">
                <a:solidFill>
                  <a:srgbClr val="FF0000"/>
                </a:solidFill>
              </a:rPr>
              <a:t>enfekte</a:t>
            </a:r>
            <a:r>
              <a:rPr lang="tr-TR" dirty="0">
                <a:solidFill>
                  <a:srgbClr val="FF0000"/>
                </a:solidFill>
              </a:rPr>
              <a:t> olabilse de </a:t>
            </a:r>
            <a:r>
              <a:rPr lang="tr-TR" dirty="0"/>
              <a:t>hastalanmış patates bitkilerinin yeşil aksamında hiçbir değişiklik görülmez, tıpkı sağlam bitki görünümünde olur ve zarar hasada kadar saklı kalır. Ancak </a:t>
            </a:r>
            <a:r>
              <a:rPr lang="tr-TR" dirty="0">
                <a:solidFill>
                  <a:srgbClr val="FF0000"/>
                </a:solidFill>
              </a:rPr>
              <a:t>bazen bitki susuz kalmış gibi canlılıkta bir azalma </a:t>
            </a:r>
            <a:r>
              <a:rPr lang="tr-TR" dirty="0"/>
              <a:t>olabilir. </a:t>
            </a:r>
          </a:p>
          <a:p>
            <a:r>
              <a:rPr lang="tr-TR" b="1" dirty="0"/>
              <a:t>• </a:t>
            </a:r>
            <a:r>
              <a:rPr lang="tr-TR" dirty="0">
                <a:solidFill>
                  <a:srgbClr val="FF0000"/>
                </a:solidFill>
              </a:rPr>
              <a:t>Hastalık etmeni toprakta çok uzun yıllar </a:t>
            </a:r>
            <a:r>
              <a:rPr lang="tr-TR" dirty="0"/>
              <a:t>canlılığını koruyabilmesi nedeniyle, bulaşık tarlada çok uzun yıllar patates üretimi yapılamamaktadır. Bu gibi alanlar ihraç amaçlı bitki üretiminde ve her türlü üretim materyali yetiştirmek amacıyla kullanılamaz </a:t>
            </a:r>
            <a:r>
              <a:rPr lang="tr-TR" dirty="0" smtClean="0"/>
              <a:t>.</a:t>
            </a:r>
          </a:p>
          <a:p>
            <a:endParaRPr lang="tr-TR" dirty="0"/>
          </a:p>
          <a:p>
            <a:r>
              <a:rPr lang="tr-TR" b="1" dirty="0"/>
              <a:t>Hastalığın Görüldüğü Bitkiler </a:t>
            </a:r>
            <a:endParaRPr lang="tr-TR" dirty="0"/>
          </a:p>
          <a:p>
            <a:r>
              <a:rPr lang="tr-TR" dirty="0">
                <a:solidFill>
                  <a:srgbClr val="FF0000"/>
                </a:solidFill>
              </a:rPr>
              <a:t>Kültür bitkisi konukçusu patatestir</a:t>
            </a:r>
            <a:r>
              <a:rPr lang="tr-TR" dirty="0"/>
              <a:t>. Domates ve </a:t>
            </a:r>
            <a:r>
              <a:rPr lang="tr-TR" dirty="0" err="1"/>
              <a:t>Solanaceae</a:t>
            </a:r>
            <a:r>
              <a:rPr lang="tr-TR" dirty="0"/>
              <a:t> familyasına bağlı diğer bitkiler ve yabani </a:t>
            </a:r>
            <a:r>
              <a:rPr lang="tr-TR" i="1" dirty="0" err="1"/>
              <a:t>Solanum</a:t>
            </a:r>
            <a:r>
              <a:rPr lang="tr-TR" i="1" dirty="0"/>
              <a:t> </a:t>
            </a:r>
            <a:r>
              <a:rPr lang="tr-TR" dirty="0"/>
              <a:t>türleri etmen tarafından hastalandırılabilirler. </a:t>
            </a:r>
          </a:p>
          <a:p>
            <a:endParaRPr lang="tr-TR" dirty="0"/>
          </a:p>
        </p:txBody>
      </p:sp>
    </p:spTree>
    <p:extLst>
      <p:ext uri="{BB962C8B-B14F-4D97-AF65-F5344CB8AC3E}">
        <p14:creationId xmlns:p14="http://schemas.microsoft.com/office/powerpoint/2010/main" val="674476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10000"/>
          </a:bodyPr>
          <a:lstStyle/>
          <a:p>
            <a:r>
              <a:rPr lang="tr-TR" dirty="0">
                <a:solidFill>
                  <a:srgbClr val="FF0000"/>
                </a:solidFill>
              </a:rPr>
              <a:t>Kimyasal mücadelesi tavsiye edilmediğinden</a:t>
            </a:r>
            <a:r>
              <a:rPr lang="tr-TR" dirty="0"/>
              <a:t>, etmenin yayılmasını önlemek için mutlaka karantina önlemleri uygulanmalıdır. </a:t>
            </a:r>
            <a:endParaRPr lang="tr-TR" dirty="0" smtClean="0"/>
          </a:p>
          <a:p>
            <a:endParaRPr lang="tr-TR" dirty="0"/>
          </a:p>
          <a:p>
            <a:r>
              <a:rPr lang="tr-TR" b="1" dirty="0"/>
              <a:t>Karantina Önlemleri </a:t>
            </a:r>
            <a:endParaRPr lang="tr-TR" dirty="0"/>
          </a:p>
          <a:p>
            <a:r>
              <a:rPr lang="tr-TR" b="1" dirty="0"/>
              <a:t>• </a:t>
            </a:r>
            <a:r>
              <a:rPr lang="tr-TR" dirty="0">
                <a:solidFill>
                  <a:srgbClr val="FF0000"/>
                </a:solidFill>
              </a:rPr>
              <a:t>Tarlada tek bir bitkide hastalık tespit edilmesi halinde</a:t>
            </a:r>
            <a:r>
              <a:rPr lang="tr-TR" dirty="0"/>
              <a:t>, o tarla bulaşık olarak kabul edilir. Bulaşık olduğu belirlenen tarlalarda patates üretimi ve her türlü üretim materyali (fide, fidan gibi) ve şeker pancarı, soğan vb. gibi toprak taşıyabilecek bitkiler yetiştirilmemelidir. </a:t>
            </a:r>
          </a:p>
          <a:p>
            <a:r>
              <a:rPr lang="tr-TR" b="1" dirty="0"/>
              <a:t>• </a:t>
            </a:r>
            <a:r>
              <a:rPr lang="tr-TR" dirty="0"/>
              <a:t>Bulaşık tarlalardan elde edilen </a:t>
            </a:r>
            <a:r>
              <a:rPr lang="tr-TR" dirty="0">
                <a:solidFill>
                  <a:srgbClr val="FF0000"/>
                </a:solidFill>
              </a:rPr>
              <a:t>yumrular kesinlikle tohumluk, sofralık ve hayvan yemi olarak kullanılmamalı, yakılarak, kaynatılarak (&gt; 80°C suda) veya bulunduğu tarlada derin çukurlara gömülerek imha edilmelidir. </a:t>
            </a:r>
          </a:p>
          <a:p>
            <a:r>
              <a:rPr lang="tr-TR" b="1" dirty="0"/>
              <a:t>• </a:t>
            </a:r>
            <a:r>
              <a:rPr lang="tr-TR" dirty="0"/>
              <a:t>Bulaşık tarlada kalan yeşil aksam ve yumru artıkları da yakılarak imha edilmelidir. </a:t>
            </a:r>
          </a:p>
          <a:p>
            <a:r>
              <a:rPr lang="tr-TR" b="1" dirty="0"/>
              <a:t>• </a:t>
            </a:r>
            <a:r>
              <a:rPr lang="tr-TR" dirty="0"/>
              <a:t>Tarla kenarındaki </a:t>
            </a:r>
            <a:r>
              <a:rPr lang="tr-TR" i="1" dirty="0" err="1"/>
              <a:t>Solanum</a:t>
            </a:r>
            <a:r>
              <a:rPr lang="tr-TR" i="1" dirty="0"/>
              <a:t> </a:t>
            </a:r>
            <a:r>
              <a:rPr lang="tr-TR" dirty="0"/>
              <a:t>türlerine ait yabancı otlar temizlenmelidir </a:t>
            </a:r>
          </a:p>
        </p:txBody>
      </p:sp>
    </p:spTree>
    <p:extLst>
      <p:ext uri="{BB962C8B-B14F-4D97-AF65-F5344CB8AC3E}">
        <p14:creationId xmlns:p14="http://schemas.microsoft.com/office/powerpoint/2010/main" val="331718648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endParaRPr lang="tr-TR" dirty="0"/>
          </a:p>
          <a:p>
            <a:r>
              <a:rPr lang="tr-TR" b="1" dirty="0"/>
              <a:t>• </a:t>
            </a:r>
            <a:r>
              <a:rPr lang="tr-TR" dirty="0"/>
              <a:t>Üreticilerin bulaşık tarlada kullandıkları tarla işleme, çapalama ve hasat sırasında </a:t>
            </a:r>
            <a:r>
              <a:rPr lang="tr-TR" dirty="0" err="1"/>
              <a:t>kullandıklara</a:t>
            </a:r>
            <a:r>
              <a:rPr lang="tr-TR" dirty="0"/>
              <a:t> her türlü araç ve gereç ile hayvanların ayaklarına ve hasat ettikleri ürünün üzerine yapışan toprakların tarla dışına çıkartılması, temiz alanların bulaşmasına neden olacağından, bunu önleyici tedbirler alınmalıdır. </a:t>
            </a:r>
          </a:p>
          <a:p>
            <a:r>
              <a:rPr lang="tr-TR" b="1" dirty="0"/>
              <a:t>• </a:t>
            </a:r>
            <a:r>
              <a:rPr lang="tr-TR" dirty="0"/>
              <a:t>Bulaşık tarlalarda kullanılan her türlü araç ve gereç </a:t>
            </a:r>
            <a:r>
              <a:rPr lang="tr-TR" dirty="0">
                <a:solidFill>
                  <a:srgbClr val="FF0000"/>
                </a:solidFill>
              </a:rPr>
              <a:t>%5’lik çamaşır suyu (</a:t>
            </a:r>
            <a:r>
              <a:rPr lang="tr-TR" dirty="0" err="1">
                <a:solidFill>
                  <a:srgbClr val="FF0000"/>
                </a:solidFill>
              </a:rPr>
              <a:t>NaOCl</a:t>
            </a:r>
            <a:r>
              <a:rPr lang="tr-TR" dirty="0">
                <a:solidFill>
                  <a:srgbClr val="FF0000"/>
                </a:solidFill>
              </a:rPr>
              <a:t>) ile dezenfekte edilmelidir. </a:t>
            </a:r>
          </a:p>
          <a:p>
            <a:r>
              <a:rPr lang="tr-TR" b="1" dirty="0"/>
              <a:t>• </a:t>
            </a:r>
            <a:r>
              <a:rPr lang="tr-TR" dirty="0"/>
              <a:t>Bulaşık tarlaların etrafındaki alanların koruma altına alınması ve bu alanlarda patates üretimi yapılacaksa, etmenin ırklarına dayanıklı olduğu resmi olarak </a:t>
            </a:r>
            <a:r>
              <a:rPr lang="tr-TR" dirty="0" err="1"/>
              <a:t>testlenmiş</a:t>
            </a:r>
            <a:r>
              <a:rPr lang="tr-TR" dirty="0"/>
              <a:t> olan patates çeşitleri yetiştirilmelidir. </a:t>
            </a:r>
          </a:p>
          <a:p>
            <a:r>
              <a:rPr lang="tr-TR" b="1" dirty="0"/>
              <a:t>• </a:t>
            </a:r>
            <a:r>
              <a:rPr lang="tr-TR" dirty="0"/>
              <a:t>Bulaşık yumrularla beslenen hayvanlarda, patojen hayvan bağırsaklarında da canlılığını sürdürebildiği ve hayvan dışkısı ile de yayılabileceğinden, </a:t>
            </a:r>
            <a:r>
              <a:rPr lang="tr-TR" dirty="0">
                <a:solidFill>
                  <a:srgbClr val="FF0000"/>
                </a:solidFill>
              </a:rPr>
              <a:t>hastalıklı yumrular çiğ olarak hayvan yemi olarak kullanılmamalıdır. </a:t>
            </a:r>
          </a:p>
        </p:txBody>
      </p:sp>
    </p:spTree>
    <p:extLst>
      <p:ext uri="{BB962C8B-B14F-4D97-AF65-F5344CB8AC3E}">
        <p14:creationId xmlns:p14="http://schemas.microsoft.com/office/powerpoint/2010/main" val="3326697542"/>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smtClean="0"/>
              <a:t>Kültürel </a:t>
            </a:r>
            <a:r>
              <a:rPr lang="tr-TR" b="1" dirty="0"/>
              <a:t>önlemler </a:t>
            </a:r>
            <a:r>
              <a:rPr lang="tr-TR" dirty="0"/>
              <a:t/>
            </a:r>
            <a:br>
              <a:rPr lang="tr-TR" dirty="0"/>
            </a:br>
            <a:endParaRPr lang="tr-TR" dirty="0"/>
          </a:p>
        </p:txBody>
      </p:sp>
      <p:sp>
        <p:nvSpPr>
          <p:cNvPr id="3" name="İçerik Yer Tutucusu 2"/>
          <p:cNvSpPr>
            <a:spLocks noGrp="1"/>
          </p:cNvSpPr>
          <p:nvPr>
            <p:ph idx="1"/>
          </p:nvPr>
        </p:nvSpPr>
        <p:spPr/>
        <p:txBody>
          <a:bodyPr/>
          <a:lstStyle/>
          <a:p>
            <a:r>
              <a:rPr lang="tr-TR" b="1" dirty="0" smtClean="0"/>
              <a:t>• </a:t>
            </a:r>
            <a:r>
              <a:rPr lang="tr-TR" dirty="0"/>
              <a:t>Patates üretiminde </a:t>
            </a:r>
            <a:r>
              <a:rPr lang="tr-TR" dirty="0">
                <a:solidFill>
                  <a:srgbClr val="FF0000"/>
                </a:solidFill>
              </a:rPr>
              <a:t>sertifikalı tohumluk </a:t>
            </a:r>
            <a:r>
              <a:rPr lang="tr-TR" dirty="0"/>
              <a:t>kullanılmalı </a:t>
            </a:r>
          </a:p>
          <a:p>
            <a:r>
              <a:rPr lang="tr-TR" b="1" dirty="0"/>
              <a:t>• </a:t>
            </a:r>
            <a:r>
              <a:rPr lang="tr-TR" dirty="0"/>
              <a:t>Hastalık gübre ile de taşınabildiğinden, çiftlik gübresi güvenilir yerden temin edilmeli </a:t>
            </a:r>
          </a:p>
          <a:p>
            <a:r>
              <a:rPr lang="tr-TR" b="1" dirty="0"/>
              <a:t>• </a:t>
            </a:r>
            <a:r>
              <a:rPr lang="tr-TR" dirty="0"/>
              <a:t>Tarlada kullanmak amacı ile hastalıkla bulaşık yerlerden tarla alet ve ekipman mutlaka çok iyi bir şekilde çamaşır suyu ile dezenfekte edilmelidir. </a:t>
            </a:r>
          </a:p>
          <a:p>
            <a:r>
              <a:rPr lang="tr-TR" b="1" dirty="0">
                <a:solidFill>
                  <a:srgbClr val="FF0000"/>
                </a:solidFill>
              </a:rPr>
              <a:t>Kimyasal önlemler : </a:t>
            </a:r>
            <a:endParaRPr lang="tr-TR" dirty="0">
              <a:solidFill>
                <a:srgbClr val="FF0000"/>
              </a:solidFill>
            </a:endParaRPr>
          </a:p>
          <a:p>
            <a:r>
              <a:rPr lang="tr-TR" dirty="0"/>
              <a:t>Bu hastalığa karşı, etkili olmadığı için </a:t>
            </a:r>
            <a:r>
              <a:rPr lang="tr-TR" dirty="0">
                <a:solidFill>
                  <a:srgbClr val="FF0000"/>
                </a:solidFill>
              </a:rPr>
              <a:t>kimyasal mücadele tavsiye edilmemektedir.</a:t>
            </a:r>
          </a:p>
        </p:txBody>
      </p:sp>
    </p:spTree>
    <p:extLst>
      <p:ext uri="{BB962C8B-B14F-4D97-AF65-F5344CB8AC3E}">
        <p14:creationId xmlns:p14="http://schemas.microsoft.com/office/powerpoint/2010/main" val="1392811499"/>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533400"/>
            <a:ext cx="8507288" cy="990600"/>
          </a:xfrm>
        </p:spPr>
        <p:txBody>
          <a:bodyPr>
            <a:normAutofit fontScale="90000"/>
          </a:bodyPr>
          <a:lstStyle/>
          <a:p>
            <a:r>
              <a:rPr lang="tr-TR" dirty="0">
                <a:solidFill>
                  <a:srgbClr val="292934"/>
                </a:solidFill>
              </a:rPr>
              <a:t/>
            </a:r>
            <a:br>
              <a:rPr lang="tr-TR" dirty="0">
                <a:solidFill>
                  <a:srgbClr val="292934"/>
                </a:solidFill>
              </a:rPr>
            </a:br>
            <a:r>
              <a:rPr lang="tr-TR" sz="2700" b="1" dirty="0">
                <a:solidFill>
                  <a:srgbClr val="292934"/>
                </a:solidFill>
              </a:rPr>
              <a:t>SİYAH SİĞİL (=KÖKBOĞAZI NEKROZU) </a:t>
            </a:r>
            <a:r>
              <a:rPr lang="tr-TR" sz="2700" b="1" dirty="0" smtClean="0">
                <a:solidFill>
                  <a:srgbClr val="292934"/>
                </a:solidFill>
              </a:rPr>
              <a:t>HASTALIĞI </a:t>
            </a:r>
            <a:r>
              <a:rPr lang="tr-TR" sz="2700" i="1" dirty="0" smtClean="0">
                <a:solidFill>
                  <a:srgbClr val="292934"/>
                </a:solidFill>
              </a:rPr>
              <a:t>(</a:t>
            </a:r>
            <a:r>
              <a:rPr lang="tr-TR" sz="2700" i="1" dirty="0" err="1">
                <a:solidFill>
                  <a:srgbClr val="292934"/>
                </a:solidFill>
              </a:rPr>
              <a:t>Rhizoctonia</a:t>
            </a:r>
            <a:r>
              <a:rPr lang="tr-TR" sz="2700" i="1" dirty="0">
                <a:solidFill>
                  <a:srgbClr val="292934"/>
                </a:solidFill>
              </a:rPr>
              <a:t> </a:t>
            </a:r>
            <a:r>
              <a:rPr lang="tr-TR" sz="2700" i="1" dirty="0" err="1">
                <a:solidFill>
                  <a:srgbClr val="292934"/>
                </a:solidFill>
              </a:rPr>
              <a:t>solani</a:t>
            </a:r>
            <a:r>
              <a:rPr lang="tr-TR" sz="2700" i="1" dirty="0">
                <a:solidFill>
                  <a:srgbClr val="292934"/>
                </a:solidFill>
              </a:rPr>
              <a:t>) </a:t>
            </a:r>
            <a:r>
              <a:rPr lang="tr-TR" sz="2700" dirty="0">
                <a:solidFill>
                  <a:srgbClr val="292934"/>
                </a:solidFill>
              </a:rPr>
              <a:t/>
            </a:r>
            <a:br>
              <a:rPr lang="tr-TR" sz="2700" dirty="0">
                <a:solidFill>
                  <a:srgbClr val="292934"/>
                </a:solidFill>
              </a:rPr>
            </a:br>
            <a:r>
              <a:rPr lang="tr-TR" sz="2700" b="1" dirty="0">
                <a:solidFill>
                  <a:srgbClr val="292934"/>
                </a:solidFill>
              </a:rPr>
              <a:t>Hastalık Belirtileri: </a:t>
            </a:r>
            <a:endParaRPr lang="tr-TR" sz="2700" dirty="0">
              <a:solidFill>
                <a:srgbClr val="292934"/>
              </a:solidFill>
            </a:endParaRPr>
          </a:p>
        </p:txBody>
      </p:sp>
      <p:sp>
        <p:nvSpPr>
          <p:cNvPr id="3" name="İçerik Yer Tutucusu 2"/>
          <p:cNvSpPr>
            <a:spLocks noGrp="1"/>
          </p:cNvSpPr>
          <p:nvPr>
            <p:ph idx="1"/>
          </p:nvPr>
        </p:nvSpPr>
        <p:spPr>
          <a:xfrm>
            <a:off x="457200" y="1792560"/>
            <a:ext cx="8229600" cy="484312"/>
          </a:xfrm>
        </p:spPr>
        <p:txBody>
          <a:bodyPr>
            <a:normAutofit fontScale="55000" lnSpcReduction="20000"/>
          </a:bodyPr>
          <a:lstStyle/>
          <a:p>
            <a:pPr marL="0" indent="0" algn="just">
              <a:buNone/>
            </a:pPr>
            <a:r>
              <a:rPr lang="tr-TR" b="1" dirty="0" smtClean="0"/>
              <a:t>Hastalığın </a:t>
            </a:r>
            <a:r>
              <a:rPr lang="tr-TR" b="1" dirty="0"/>
              <a:t>Görüldüğü </a:t>
            </a:r>
            <a:r>
              <a:rPr lang="tr-TR" b="1" dirty="0" smtClean="0"/>
              <a:t>Bitki: </a:t>
            </a:r>
            <a:r>
              <a:rPr lang="tr-TR" dirty="0" smtClean="0"/>
              <a:t>Patates </a:t>
            </a:r>
            <a:endParaRPr lang="tr-TR" dirty="0"/>
          </a:p>
          <a:p>
            <a:pPr marL="0" indent="0" algn="just">
              <a:buNone/>
            </a:pPr>
            <a:r>
              <a:rPr lang="tr-TR" b="1" dirty="0" smtClean="0"/>
              <a:t> </a:t>
            </a:r>
            <a:endParaRPr lang="tr-TR" dirty="0">
              <a:solidFill>
                <a:srgbClr val="FF0000"/>
              </a:solidFill>
            </a:endParaRPr>
          </a:p>
        </p:txBody>
      </p:sp>
      <p:sp>
        <p:nvSpPr>
          <p:cNvPr id="5" name="İçerik Yer Tutucusu 2"/>
          <p:cNvSpPr txBox="1">
            <a:spLocks/>
          </p:cNvSpPr>
          <p:nvPr/>
        </p:nvSpPr>
        <p:spPr>
          <a:xfrm>
            <a:off x="457200" y="2080592"/>
            <a:ext cx="8229600" cy="4876800"/>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tr-TR" smtClean="0"/>
              <a:t>Gövde ve kök boğazı üzerinde </a:t>
            </a:r>
            <a:r>
              <a:rPr lang="tr-TR" smtClean="0">
                <a:solidFill>
                  <a:srgbClr val="FF0000"/>
                </a:solidFill>
              </a:rPr>
              <a:t>kırmızımsı-kahverengi, çökük yaralar </a:t>
            </a:r>
            <a:r>
              <a:rPr lang="tr-TR" smtClean="0"/>
              <a:t>meydana gelir. </a:t>
            </a:r>
          </a:p>
          <a:p>
            <a:r>
              <a:rPr lang="tr-TR" b="1" smtClean="0"/>
              <a:t>• </a:t>
            </a:r>
            <a:r>
              <a:rPr lang="tr-TR" smtClean="0"/>
              <a:t>Çıkış döneminde çökertene sebep olabilir, daha ileri dönemlerde </a:t>
            </a:r>
            <a:r>
              <a:rPr lang="tr-TR" smtClean="0">
                <a:solidFill>
                  <a:srgbClr val="FF0000"/>
                </a:solidFill>
              </a:rPr>
              <a:t>solgunluk ve kurumalara </a:t>
            </a:r>
            <a:r>
              <a:rPr lang="tr-TR" smtClean="0"/>
              <a:t>neden olur. </a:t>
            </a:r>
          </a:p>
          <a:p>
            <a:r>
              <a:rPr lang="tr-TR" b="1" smtClean="0"/>
              <a:t>• </a:t>
            </a:r>
            <a:r>
              <a:rPr lang="tr-TR" smtClean="0">
                <a:solidFill>
                  <a:srgbClr val="FF0000"/>
                </a:solidFill>
              </a:rPr>
              <a:t>Yumru üzerinde siyah yada kahverenginde </a:t>
            </a:r>
            <a:r>
              <a:rPr lang="tr-TR" smtClean="0"/>
              <a:t>yüzeysel kahverengi sert siğil şeklinde gelişir. </a:t>
            </a:r>
          </a:p>
          <a:p>
            <a:r>
              <a:rPr lang="tr-TR" b="1" smtClean="0"/>
              <a:t>• </a:t>
            </a:r>
            <a:r>
              <a:rPr lang="tr-TR" smtClean="0">
                <a:solidFill>
                  <a:srgbClr val="FF0000"/>
                </a:solidFill>
              </a:rPr>
              <a:t>Siğiller düzensiz</a:t>
            </a:r>
            <a:r>
              <a:rPr lang="tr-TR" smtClean="0"/>
              <a:t>, yüzeysel, sert ve toprak kümelerine benzer ve yumru üzerinde düzensiz şekilde bulunurlar. Bazen yumrunun tamamını kaplayabilirler. </a:t>
            </a:r>
          </a:p>
          <a:p>
            <a:r>
              <a:rPr lang="tr-TR" b="1" smtClean="0"/>
              <a:t>• </a:t>
            </a:r>
            <a:r>
              <a:rPr lang="tr-TR" smtClean="0"/>
              <a:t>Yumru üzerindeki </a:t>
            </a:r>
            <a:r>
              <a:rPr lang="tr-TR" smtClean="0">
                <a:solidFill>
                  <a:srgbClr val="FF0000"/>
                </a:solidFill>
              </a:rPr>
              <a:t>siğilerin büyüklüğü toplu iğne başı büyüklüğünden</a:t>
            </a:r>
            <a:r>
              <a:rPr lang="tr-TR" smtClean="0"/>
              <a:t> yarım bezelye büyüklüğüne kadar oluşabilir. Yumru yıkandığında toprak uzaklaştığı yumru üzerinden uzaklaştığı halde siğiller kalır. </a:t>
            </a:r>
            <a:endParaRPr lang="tr-TR" dirty="0"/>
          </a:p>
        </p:txBody>
      </p:sp>
    </p:spTree>
    <p:extLst>
      <p:ext uri="{BB962C8B-B14F-4D97-AF65-F5344CB8AC3E}">
        <p14:creationId xmlns:p14="http://schemas.microsoft.com/office/powerpoint/2010/main" val="745603210"/>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b="1" dirty="0" smtClean="0"/>
              <a:t>Kültürel </a:t>
            </a:r>
            <a:r>
              <a:rPr lang="tr-TR" b="1" dirty="0"/>
              <a:t>önlemler </a:t>
            </a:r>
            <a:endParaRPr lang="tr-TR" dirty="0"/>
          </a:p>
          <a:p>
            <a:r>
              <a:rPr lang="tr-TR" b="1" dirty="0"/>
              <a:t>• </a:t>
            </a:r>
            <a:r>
              <a:rPr lang="tr-TR" dirty="0"/>
              <a:t>Temiz ve </a:t>
            </a:r>
            <a:r>
              <a:rPr lang="tr-TR" dirty="0">
                <a:solidFill>
                  <a:srgbClr val="FF0000"/>
                </a:solidFill>
              </a:rPr>
              <a:t>sertifikalı tohum kullanılmalı </a:t>
            </a:r>
          </a:p>
          <a:p>
            <a:r>
              <a:rPr lang="tr-TR" b="1" dirty="0"/>
              <a:t>• </a:t>
            </a:r>
            <a:r>
              <a:rPr lang="tr-TR" dirty="0"/>
              <a:t>Dikim öncesi belirti gösteren yumrular ayrılır </a:t>
            </a:r>
          </a:p>
          <a:p>
            <a:r>
              <a:rPr lang="tr-TR" b="1" dirty="0"/>
              <a:t>• </a:t>
            </a:r>
            <a:r>
              <a:rPr lang="tr-TR" dirty="0">
                <a:solidFill>
                  <a:srgbClr val="FF0000"/>
                </a:solidFill>
              </a:rPr>
              <a:t>Islak toprağa dikim yapmaktan kaçınılmalıdır </a:t>
            </a:r>
          </a:p>
          <a:p>
            <a:r>
              <a:rPr lang="tr-TR" b="1" dirty="0"/>
              <a:t>• </a:t>
            </a:r>
            <a:r>
              <a:rPr lang="tr-TR" dirty="0"/>
              <a:t>Tohumluk iyi filizlendirilmelidir </a:t>
            </a:r>
          </a:p>
          <a:p>
            <a:r>
              <a:rPr lang="tr-TR" b="1" dirty="0" smtClean="0"/>
              <a:t>Kimyasal </a:t>
            </a:r>
            <a:r>
              <a:rPr lang="tr-TR" b="1" dirty="0"/>
              <a:t>Önlemler </a:t>
            </a:r>
            <a:endParaRPr lang="tr-TR" b="1" dirty="0" smtClean="0"/>
          </a:p>
          <a:p>
            <a:r>
              <a:rPr lang="tr-TR" sz="2000" dirty="0" err="1" smtClean="0"/>
              <a:t>Tolclofos-methly+Thiram</a:t>
            </a:r>
            <a:r>
              <a:rPr lang="tr-TR" sz="2000" dirty="0" smtClean="0"/>
              <a:t> WP40g </a:t>
            </a:r>
            <a:r>
              <a:rPr lang="tr-TR" sz="2000" dirty="0"/>
              <a:t>/</a:t>
            </a:r>
            <a:r>
              <a:rPr lang="tr-TR" sz="2000" dirty="0" smtClean="0"/>
              <a:t>100kg tohuma       90 gün </a:t>
            </a:r>
            <a:r>
              <a:rPr lang="tr-TR" sz="2000" dirty="0" err="1" smtClean="0">
                <a:solidFill>
                  <a:srgbClr val="FF0000"/>
                </a:solidFill>
              </a:rPr>
              <a:t>Rizolex</a:t>
            </a:r>
            <a:r>
              <a:rPr lang="tr-TR" sz="2000" dirty="0" smtClean="0"/>
              <a:t> </a:t>
            </a:r>
            <a:endParaRPr lang="tr-TR" sz="2000" dirty="0"/>
          </a:p>
          <a:p>
            <a:r>
              <a:rPr lang="tr-TR" sz="2000" dirty="0" err="1"/>
              <a:t>Fludioxanil</a:t>
            </a:r>
            <a:r>
              <a:rPr lang="tr-TR" sz="2000" dirty="0"/>
              <a:t> 	FS 	20ml/100 kg tohum 	- </a:t>
            </a:r>
            <a:r>
              <a:rPr lang="tr-TR" sz="2000" dirty="0" err="1" smtClean="0">
                <a:solidFill>
                  <a:srgbClr val="FF0000"/>
                </a:solidFill>
              </a:rPr>
              <a:t>Celest</a:t>
            </a:r>
            <a:r>
              <a:rPr lang="tr-TR" sz="2000" dirty="0" smtClean="0">
                <a:solidFill>
                  <a:srgbClr val="FF0000"/>
                </a:solidFill>
              </a:rPr>
              <a:t> </a:t>
            </a:r>
            <a:r>
              <a:rPr lang="tr-TR" sz="2000" dirty="0" err="1" smtClean="0">
                <a:solidFill>
                  <a:srgbClr val="FF0000"/>
                </a:solidFill>
              </a:rPr>
              <a:t>Max</a:t>
            </a:r>
            <a:r>
              <a:rPr lang="tr-TR" sz="2000" dirty="0"/>
              <a:t>	</a:t>
            </a:r>
          </a:p>
          <a:p>
            <a:r>
              <a:rPr lang="tr-TR" sz="2000" dirty="0" err="1"/>
              <a:t>Pencycuron</a:t>
            </a:r>
            <a:r>
              <a:rPr lang="tr-TR" sz="2000" dirty="0"/>
              <a:t> + </a:t>
            </a:r>
            <a:r>
              <a:rPr lang="tr-TR" sz="2000" dirty="0" err="1"/>
              <a:t>Captan</a:t>
            </a:r>
            <a:r>
              <a:rPr lang="tr-TR" sz="2000" dirty="0"/>
              <a:t> %20+%50 	WS 	50 g/ 100 kg tohuma 	- 	</a:t>
            </a:r>
            <a:r>
              <a:rPr lang="tr-TR" sz="2000" dirty="0" err="1" smtClean="0">
                <a:solidFill>
                  <a:srgbClr val="FF0000"/>
                </a:solidFill>
              </a:rPr>
              <a:t>Moncuron-Combi</a:t>
            </a:r>
            <a:endParaRPr lang="tr-TR" sz="2000" dirty="0">
              <a:solidFill>
                <a:srgbClr val="FF0000"/>
              </a:solidFill>
            </a:endParaRPr>
          </a:p>
          <a:p>
            <a:r>
              <a:rPr lang="pt-BR" sz="2000" dirty="0"/>
              <a:t>Cymoxanil %50 	WP 	50 g/da </a:t>
            </a:r>
            <a:r>
              <a:rPr lang="tr-TR" sz="2000" dirty="0" smtClean="0"/>
              <a:t> 3 gün</a:t>
            </a:r>
            <a:r>
              <a:rPr lang="pt-BR" sz="2000" dirty="0"/>
              <a:t>	</a:t>
            </a:r>
            <a:r>
              <a:rPr lang="tr-TR" sz="2000" dirty="0" err="1" smtClean="0">
                <a:solidFill>
                  <a:srgbClr val="FF0000"/>
                </a:solidFill>
              </a:rPr>
              <a:t>Curzate</a:t>
            </a:r>
            <a:endParaRPr lang="pt-BR" sz="2000" dirty="0">
              <a:solidFill>
                <a:srgbClr val="FF0000"/>
              </a:solidFill>
            </a:endParaRPr>
          </a:p>
          <a:p>
            <a:endParaRPr lang="tr-TR" dirty="0"/>
          </a:p>
        </p:txBody>
      </p:sp>
    </p:spTree>
    <p:extLst>
      <p:ext uri="{BB962C8B-B14F-4D97-AF65-F5344CB8AC3E}">
        <p14:creationId xmlns:p14="http://schemas.microsoft.com/office/powerpoint/2010/main" val="2360886244"/>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292934"/>
                </a:solidFill>
              </a:rPr>
              <a:t>SOĞAN-SARIMSAK HASTALIKLARI</a:t>
            </a:r>
            <a:endParaRPr lang="tr-TR" dirty="0">
              <a:solidFill>
                <a:srgbClr val="292934"/>
              </a:solidFill>
            </a:endParaRPr>
          </a:p>
        </p:txBody>
      </p:sp>
      <p:sp>
        <p:nvSpPr>
          <p:cNvPr id="5" name="İçerik Yer Tutucusu 2"/>
          <p:cNvSpPr>
            <a:spLocks noGrp="1"/>
          </p:cNvSpPr>
          <p:nvPr>
            <p:ph idx="1"/>
          </p:nvPr>
        </p:nvSpPr>
        <p:spPr>
          <a:xfrm>
            <a:off x="457200" y="1600200"/>
            <a:ext cx="8229600" cy="4876800"/>
          </a:xfrm>
        </p:spPr>
        <p:txBody>
          <a:bodyPr>
            <a:normAutofit/>
          </a:bodyPr>
          <a:lstStyle/>
          <a:p>
            <a:pPr marL="0" indent="0">
              <a:buNone/>
            </a:pPr>
            <a:r>
              <a:rPr lang="tr-TR" b="1" dirty="0" smtClean="0"/>
              <a:t>1-SOĞAN </a:t>
            </a:r>
            <a:r>
              <a:rPr lang="tr-TR" b="1" dirty="0"/>
              <a:t>VE SARIMSAKTA BEYAZ ÇÜRÜKLÜK </a:t>
            </a:r>
            <a:endParaRPr lang="tr-TR" b="1" dirty="0" smtClean="0"/>
          </a:p>
          <a:p>
            <a:pPr marL="0" indent="0">
              <a:buNone/>
            </a:pPr>
            <a:r>
              <a:rPr lang="tr-TR" b="1" dirty="0"/>
              <a:t> </a:t>
            </a:r>
            <a:r>
              <a:rPr lang="tr-TR" b="1" dirty="0" smtClean="0"/>
              <a:t>   HASTALIĞI </a:t>
            </a:r>
            <a:r>
              <a:rPr lang="tr-TR" i="1" dirty="0" err="1"/>
              <a:t>Sclerotium</a:t>
            </a:r>
            <a:r>
              <a:rPr lang="tr-TR" i="1" dirty="0"/>
              <a:t> </a:t>
            </a:r>
            <a:r>
              <a:rPr lang="tr-TR" i="1" dirty="0" err="1"/>
              <a:t>cepivorum</a:t>
            </a:r>
            <a:r>
              <a:rPr lang="tr-TR" i="1" dirty="0"/>
              <a:t> </a:t>
            </a:r>
            <a:r>
              <a:rPr lang="tr-TR" dirty="0"/>
              <a:t>Berk. </a:t>
            </a:r>
            <a:endParaRPr lang="tr-TR" dirty="0" smtClean="0"/>
          </a:p>
          <a:p>
            <a:pPr marL="0" indent="0">
              <a:buNone/>
            </a:pPr>
            <a:r>
              <a:rPr lang="tr-TR" b="1" dirty="0" smtClean="0"/>
              <a:t>2- </a:t>
            </a:r>
            <a:r>
              <a:rPr lang="tr-TR" b="1" dirty="0"/>
              <a:t>SEBZELERDE SEPTORİA LEKE HASTALIĞI </a:t>
            </a:r>
            <a:endParaRPr lang="tr-TR" b="1" dirty="0" smtClean="0"/>
          </a:p>
          <a:p>
            <a:pPr marL="0" indent="0">
              <a:buNone/>
            </a:pPr>
            <a:r>
              <a:rPr lang="tr-TR" b="1" dirty="0"/>
              <a:t> </a:t>
            </a:r>
            <a:r>
              <a:rPr lang="tr-TR" b="1" dirty="0" smtClean="0"/>
              <a:t>   </a:t>
            </a:r>
            <a:r>
              <a:rPr lang="tr-TR" dirty="0" smtClean="0"/>
              <a:t>(</a:t>
            </a:r>
            <a:r>
              <a:rPr lang="tr-TR" i="1" dirty="0" err="1"/>
              <a:t>Septoria</a:t>
            </a:r>
            <a:r>
              <a:rPr lang="tr-TR" i="1" dirty="0"/>
              <a:t> </a:t>
            </a:r>
            <a:r>
              <a:rPr lang="tr-TR" i="1" dirty="0" err="1"/>
              <a:t>apiicola</a:t>
            </a:r>
            <a:r>
              <a:rPr lang="tr-TR" i="1" dirty="0"/>
              <a:t> </a:t>
            </a:r>
            <a:r>
              <a:rPr lang="tr-TR" i="1" dirty="0" err="1"/>
              <a:t>Speg</a:t>
            </a:r>
            <a:r>
              <a:rPr lang="tr-TR" i="1" dirty="0"/>
              <a:t>., </a:t>
            </a:r>
            <a:r>
              <a:rPr lang="tr-TR" i="1" dirty="0" err="1"/>
              <a:t>Septoria</a:t>
            </a:r>
            <a:r>
              <a:rPr lang="tr-TR" i="1" dirty="0"/>
              <a:t> </a:t>
            </a:r>
            <a:r>
              <a:rPr lang="tr-TR" i="1" dirty="0" err="1"/>
              <a:t>lycopersici</a:t>
            </a:r>
            <a:r>
              <a:rPr lang="tr-TR" i="1" dirty="0"/>
              <a:t> </a:t>
            </a:r>
            <a:r>
              <a:rPr lang="tr-TR" i="1" dirty="0" err="1"/>
              <a:t>Speg</a:t>
            </a:r>
            <a:r>
              <a:rPr lang="tr-TR" i="1" dirty="0"/>
              <a:t>.</a:t>
            </a:r>
            <a:r>
              <a:rPr lang="tr-TR" dirty="0"/>
              <a:t>) </a:t>
            </a:r>
          </a:p>
          <a:p>
            <a:pPr marL="0" indent="0">
              <a:buNone/>
            </a:pPr>
            <a:r>
              <a:rPr lang="tr-TR" b="1" dirty="0"/>
              <a:t>3-SEBZELERDE KURŞUNİ KÜF HASTALIĞI </a:t>
            </a:r>
            <a:endParaRPr lang="tr-TR" b="1" dirty="0" smtClean="0"/>
          </a:p>
          <a:p>
            <a:pPr marL="0" indent="0">
              <a:buNone/>
            </a:pPr>
            <a:r>
              <a:rPr lang="tr-TR" b="1" dirty="0"/>
              <a:t> </a:t>
            </a:r>
            <a:r>
              <a:rPr lang="tr-TR" b="1" dirty="0" smtClean="0"/>
              <a:t>    </a:t>
            </a:r>
            <a:r>
              <a:rPr lang="tr-TR" dirty="0" smtClean="0"/>
              <a:t>(</a:t>
            </a:r>
            <a:r>
              <a:rPr lang="tr-TR" i="1" dirty="0" err="1"/>
              <a:t>Botrytis</a:t>
            </a:r>
            <a:r>
              <a:rPr lang="tr-TR" i="1" dirty="0"/>
              <a:t> </a:t>
            </a:r>
            <a:r>
              <a:rPr lang="tr-TR" i="1" dirty="0" err="1" smtClean="0"/>
              <a:t>cinerea</a:t>
            </a:r>
            <a:r>
              <a:rPr lang="tr-TR" i="1" dirty="0" smtClean="0"/>
              <a:t>)</a:t>
            </a:r>
            <a:r>
              <a:rPr lang="tr-TR" dirty="0" smtClean="0"/>
              <a:t> </a:t>
            </a:r>
            <a:endParaRPr lang="tr-TR" dirty="0"/>
          </a:p>
          <a:p>
            <a:pPr marL="0" indent="0">
              <a:buNone/>
            </a:pPr>
            <a:r>
              <a:rPr lang="tr-TR" b="1" dirty="0"/>
              <a:t>4-SOĞAN MİLDİYÖSÜ HASTALIĞI </a:t>
            </a:r>
            <a:endParaRPr lang="tr-TR" b="1" dirty="0" smtClean="0"/>
          </a:p>
          <a:p>
            <a:pPr marL="0" indent="0">
              <a:buNone/>
            </a:pPr>
            <a:r>
              <a:rPr lang="tr-TR" b="1" dirty="0" smtClean="0"/>
              <a:t>      </a:t>
            </a:r>
            <a:r>
              <a:rPr lang="tr-TR" dirty="0" smtClean="0"/>
              <a:t>(</a:t>
            </a:r>
            <a:r>
              <a:rPr lang="tr-TR" i="1" dirty="0"/>
              <a:t>Peronospora </a:t>
            </a:r>
            <a:r>
              <a:rPr lang="tr-TR" i="1" dirty="0" err="1"/>
              <a:t>destructor</a:t>
            </a:r>
            <a:r>
              <a:rPr lang="tr-TR" i="1" dirty="0"/>
              <a:t> </a:t>
            </a:r>
            <a:r>
              <a:rPr lang="tr-TR" i="1" dirty="0" err="1"/>
              <a:t>Berc</a:t>
            </a:r>
            <a:r>
              <a:rPr lang="tr-TR" i="1" dirty="0" smtClean="0"/>
              <a:t>.)</a:t>
            </a:r>
            <a:r>
              <a:rPr lang="tr-TR" dirty="0" smtClean="0"/>
              <a:t> </a:t>
            </a:r>
            <a:endParaRPr lang="tr-TR" dirty="0"/>
          </a:p>
          <a:p>
            <a:pPr marL="0" indent="0">
              <a:buNone/>
            </a:pPr>
            <a:r>
              <a:rPr lang="tr-TR" b="1" dirty="0"/>
              <a:t>5-SOĞAN SÜRMESİ HASTALIĞI </a:t>
            </a:r>
            <a:endParaRPr lang="tr-TR" b="1" dirty="0" smtClean="0"/>
          </a:p>
          <a:p>
            <a:pPr marL="0" indent="0">
              <a:buNone/>
            </a:pPr>
            <a:r>
              <a:rPr lang="tr-TR" b="1" dirty="0"/>
              <a:t> </a:t>
            </a:r>
            <a:r>
              <a:rPr lang="tr-TR" b="1" dirty="0" smtClean="0"/>
              <a:t>      (</a:t>
            </a:r>
            <a:r>
              <a:rPr lang="tr-TR" i="1" dirty="0" err="1"/>
              <a:t>Urocystis</a:t>
            </a:r>
            <a:r>
              <a:rPr lang="tr-TR" i="1" dirty="0"/>
              <a:t> </a:t>
            </a:r>
            <a:r>
              <a:rPr lang="tr-TR" i="1" dirty="0" err="1"/>
              <a:t>cepula</a:t>
            </a:r>
            <a:r>
              <a:rPr lang="tr-TR" i="1" dirty="0"/>
              <a:t> First.) </a:t>
            </a:r>
            <a:endParaRPr lang="tr-TR" dirty="0"/>
          </a:p>
        </p:txBody>
      </p:sp>
    </p:spTree>
    <p:extLst>
      <p:ext uri="{BB962C8B-B14F-4D97-AF65-F5344CB8AC3E}">
        <p14:creationId xmlns:p14="http://schemas.microsoft.com/office/powerpoint/2010/main" val="2947792227"/>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rmAutofit fontScale="90000"/>
          </a:bodyPr>
          <a:lstStyle/>
          <a:p>
            <a:r>
              <a:rPr lang="tr-TR" sz="3100" b="1" dirty="0" smtClean="0">
                <a:solidFill>
                  <a:srgbClr val="292934"/>
                </a:solidFill>
              </a:rPr>
              <a:t>SOĞAN </a:t>
            </a:r>
            <a:r>
              <a:rPr lang="tr-TR" sz="3100" b="1" dirty="0">
                <a:solidFill>
                  <a:srgbClr val="292934"/>
                </a:solidFill>
              </a:rPr>
              <a:t>VE SARIMSAKTA BEYAZ ÇÜRÜKLÜK HASTALIĞI </a:t>
            </a:r>
            <a:r>
              <a:rPr lang="tr-TR" sz="3100" i="1" dirty="0" smtClean="0">
                <a:solidFill>
                  <a:srgbClr val="292934"/>
                </a:solidFill>
              </a:rPr>
              <a:t>(</a:t>
            </a:r>
            <a:r>
              <a:rPr lang="tr-TR" sz="3100" i="1" dirty="0" err="1">
                <a:solidFill>
                  <a:srgbClr val="292934"/>
                </a:solidFill>
              </a:rPr>
              <a:t>Sclerotium</a:t>
            </a:r>
            <a:r>
              <a:rPr lang="tr-TR" sz="3100" i="1" dirty="0">
                <a:solidFill>
                  <a:srgbClr val="292934"/>
                </a:solidFill>
              </a:rPr>
              <a:t> </a:t>
            </a:r>
            <a:r>
              <a:rPr lang="tr-TR" sz="3100" i="1" dirty="0" err="1">
                <a:solidFill>
                  <a:srgbClr val="292934"/>
                </a:solidFill>
              </a:rPr>
              <a:t>cepivorum</a:t>
            </a:r>
            <a:r>
              <a:rPr lang="tr-TR" sz="3100" i="1" dirty="0">
                <a:solidFill>
                  <a:srgbClr val="292934"/>
                </a:solidFill>
              </a:rPr>
              <a:t>) </a:t>
            </a:r>
            <a:endParaRPr lang="tr-TR" sz="3100" dirty="0">
              <a:solidFill>
                <a:srgbClr val="292934"/>
              </a:solidFill>
            </a:endParaRPr>
          </a:p>
        </p:txBody>
      </p:sp>
      <p:sp>
        <p:nvSpPr>
          <p:cNvPr id="7" name="Başlık 1"/>
          <p:cNvSpPr txBox="1">
            <a:spLocks/>
          </p:cNvSpPr>
          <p:nvPr/>
        </p:nvSpPr>
        <p:spPr>
          <a:xfrm>
            <a:off x="457200" y="1301552"/>
            <a:ext cx="8229600" cy="47126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8" name="İçerik Yer Tutucusu 2"/>
          <p:cNvSpPr>
            <a:spLocks noGrp="1"/>
          </p:cNvSpPr>
          <p:nvPr>
            <p:ph idx="1"/>
          </p:nvPr>
        </p:nvSpPr>
        <p:spPr>
          <a:xfrm>
            <a:off x="457200" y="1600200"/>
            <a:ext cx="8229600" cy="4876800"/>
          </a:xfrm>
        </p:spPr>
        <p:txBody>
          <a:bodyPr>
            <a:normAutofit fontScale="77500" lnSpcReduction="20000"/>
          </a:bodyPr>
          <a:lstStyle/>
          <a:p>
            <a:endParaRPr lang="tr-TR" dirty="0"/>
          </a:p>
          <a:p>
            <a:r>
              <a:rPr lang="tr-TR" dirty="0" smtClean="0"/>
              <a:t>Hastalık</a:t>
            </a:r>
            <a:r>
              <a:rPr lang="tr-TR" dirty="0"/>
              <a:t>, </a:t>
            </a:r>
            <a:r>
              <a:rPr lang="tr-TR" dirty="0">
                <a:solidFill>
                  <a:srgbClr val="FF0000"/>
                </a:solidFill>
              </a:rPr>
              <a:t>tarlada ortaya çıkar ve uygun olmayan depo koşullarında da zarara neden olabilir.</a:t>
            </a:r>
            <a:r>
              <a:rPr lang="tr-TR" dirty="0"/>
              <a:t> Bitkilerde yumruların oluşmaya başlamasıyla hastalığın gelişmesi de artar. Hastalığa erken yakalanmış olan bitkiler solar ve çökerler. Yapraktaki belirtiler bitkinin gövdesi ve yumruları oluştuktan sonra ortaya çıkar ve </a:t>
            </a:r>
            <a:r>
              <a:rPr lang="tr-TR" dirty="0">
                <a:solidFill>
                  <a:srgbClr val="FF0000"/>
                </a:solidFill>
              </a:rPr>
              <a:t>alt yapraklardan itibaren sararma meydana gelir . Sararmış bitkiler topraktan çekilince kolayca çıkarlar ve bu yumruların beyaz </a:t>
            </a:r>
            <a:r>
              <a:rPr lang="tr-TR" dirty="0" err="1">
                <a:solidFill>
                  <a:srgbClr val="FF0000"/>
                </a:solidFill>
              </a:rPr>
              <a:t>fungal</a:t>
            </a:r>
            <a:r>
              <a:rPr lang="tr-TR" dirty="0">
                <a:solidFill>
                  <a:srgbClr val="FF0000"/>
                </a:solidFill>
              </a:rPr>
              <a:t> bir örtü ile kaplandığı ve üzerinde yer yer siyah küçük </a:t>
            </a:r>
            <a:r>
              <a:rPr lang="tr-TR" dirty="0" err="1">
                <a:solidFill>
                  <a:srgbClr val="FF0000"/>
                </a:solidFill>
              </a:rPr>
              <a:t>sklerotların</a:t>
            </a:r>
            <a:r>
              <a:rPr lang="tr-TR" dirty="0">
                <a:solidFill>
                  <a:srgbClr val="FF0000"/>
                </a:solidFill>
              </a:rPr>
              <a:t> oluştuğu görülür </a:t>
            </a:r>
            <a:r>
              <a:rPr lang="tr-TR" dirty="0"/>
              <a:t>. Yumrular çürümeye başlar. Çürüme </a:t>
            </a:r>
            <a:r>
              <a:rPr lang="tr-TR" dirty="0">
                <a:solidFill>
                  <a:srgbClr val="FF0000"/>
                </a:solidFill>
              </a:rPr>
              <a:t>ilk dönemde ıslak çürüklük </a:t>
            </a:r>
            <a:r>
              <a:rPr lang="tr-TR" dirty="0"/>
              <a:t>şeklinde olmasına rağmen zamanla kuru çürüklük şekline döner . Bulaşık bitkinin toprak altı kısımlarından komşu bitkilere bulaşmalar olur ve aynı sıra üzerinde kurumalar başlar </a:t>
            </a:r>
          </a:p>
          <a:p>
            <a:r>
              <a:rPr lang="tr-TR" dirty="0"/>
              <a:t>Hastalıktan etkilenen yumrular uygun sıcaklıklarda depolanmazsa, hastalık depolarda da devam eder ve yumruların çürümesine neden olur. Kuru depo koşullarında ise hastalık yayılmamaktadır. </a:t>
            </a:r>
          </a:p>
          <a:p>
            <a:r>
              <a:rPr lang="tr-TR" dirty="0"/>
              <a:t>Hastalık tarlada görüldüğünde bitkileri yetiştirmek zorlaşır. Hastalık, kışlık ekimlerde ve serin iklim koşullarında daha fazla zarara neden olmaktadır. </a:t>
            </a:r>
          </a:p>
          <a:p>
            <a:endParaRPr lang="tr-TR" b="1" dirty="0" smtClean="0"/>
          </a:p>
          <a:p>
            <a:r>
              <a:rPr lang="tr-TR" b="1" dirty="0" smtClean="0"/>
              <a:t>Hastalığın </a:t>
            </a:r>
            <a:r>
              <a:rPr lang="tr-TR" b="1" dirty="0"/>
              <a:t>Görüldüğü Bitkiler </a:t>
            </a:r>
            <a:r>
              <a:rPr lang="tr-TR" b="1" dirty="0" smtClean="0"/>
              <a:t>:  </a:t>
            </a:r>
            <a:r>
              <a:rPr lang="tr-TR" dirty="0" smtClean="0"/>
              <a:t>Soğan</a:t>
            </a:r>
            <a:r>
              <a:rPr lang="tr-TR" dirty="0"/>
              <a:t>, sarımsak, pırasadır.</a:t>
            </a:r>
          </a:p>
        </p:txBody>
      </p:sp>
    </p:spTree>
    <p:extLst>
      <p:ext uri="{BB962C8B-B14F-4D97-AF65-F5344CB8AC3E}">
        <p14:creationId xmlns:p14="http://schemas.microsoft.com/office/powerpoint/2010/main" val="1755786838"/>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Mücadelesi</a:t>
            </a:r>
            <a:endParaRPr lang="tr-TR" dirty="0"/>
          </a:p>
        </p:txBody>
      </p:sp>
      <p:sp>
        <p:nvSpPr>
          <p:cNvPr id="3" name="İçerik Yer Tutucusu 2"/>
          <p:cNvSpPr>
            <a:spLocks noGrp="1"/>
          </p:cNvSpPr>
          <p:nvPr>
            <p:ph idx="1"/>
          </p:nvPr>
        </p:nvSpPr>
        <p:spPr>
          <a:xfrm>
            <a:off x="457200" y="1600200"/>
            <a:ext cx="8507288" cy="4876800"/>
          </a:xfrm>
        </p:spPr>
        <p:txBody>
          <a:bodyPr>
            <a:normAutofit fontScale="85000" lnSpcReduction="10000"/>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r>
              <a:rPr lang="tr-TR" dirty="0"/>
              <a:t>• Hastalığın görülmediği yerlerde üretim yapılmalı ve hastalıksız tohumluk kullanılmalı, </a:t>
            </a:r>
          </a:p>
          <a:p>
            <a:r>
              <a:rPr lang="tr-TR" dirty="0"/>
              <a:t>• D</a:t>
            </a:r>
            <a:r>
              <a:rPr lang="tr-TR" i="1" dirty="0"/>
              <a:t>e</a:t>
            </a:r>
            <a:r>
              <a:rPr lang="tr-TR" dirty="0"/>
              <a:t>rin ve sık ekimden kaçınılmalı, </a:t>
            </a:r>
          </a:p>
          <a:p>
            <a:r>
              <a:rPr lang="tr-TR" dirty="0"/>
              <a:t>• Konukçusu olmayan bitkilerle </a:t>
            </a:r>
            <a:r>
              <a:rPr lang="tr-TR" dirty="0">
                <a:solidFill>
                  <a:srgbClr val="FF0000"/>
                </a:solidFill>
              </a:rPr>
              <a:t>en az 5 yıl münavebe </a:t>
            </a:r>
            <a:r>
              <a:rPr lang="tr-TR" dirty="0"/>
              <a:t>uygulanmalı, </a:t>
            </a:r>
          </a:p>
          <a:p>
            <a:r>
              <a:rPr lang="tr-TR" dirty="0"/>
              <a:t>• Hastalıklı yumrular ve toprak materyalinin yeni yetiştirme alanlarına girmesinden kaçınılmalı, </a:t>
            </a:r>
          </a:p>
          <a:p>
            <a:r>
              <a:rPr lang="tr-TR" dirty="0"/>
              <a:t>• Hastalıklı alanlarda çalışma yapıldıktan sonra yeni çalışma alanlarına taşınmadan önce </a:t>
            </a:r>
            <a:endParaRPr lang="tr-TR" dirty="0" smtClean="0"/>
          </a:p>
          <a:p>
            <a:pPr marL="0" indent="0">
              <a:buNone/>
            </a:pPr>
            <a:r>
              <a:rPr lang="tr-TR" dirty="0" smtClean="0"/>
              <a:t>      alet </a:t>
            </a:r>
            <a:r>
              <a:rPr lang="tr-TR" dirty="0"/>
              <a:t>ve ekipmanlar temizlenmeli, </a:t>
            </a:r>
          </a:p>
          <a:p>
            <a:r>
              <a:rPr lang="tr-TR" dirty="0"/>
              <a:t>• Hastalık tarlanın belli bir kısmında ve bir kaç bitkide çıkıyorsa bu alanlardaki bitkiler </a:t>
            </a:r>
            <a:r>
              <a:rPr lang="tr-TR" dirty="0" smtClean="0"/>
              <a:t>toprakları</a:t>
            </a:r>
          </a:p>
          <a:p>
            <a:pPr marL="0" indent="0">
              <a:buNone/>
            </a:pPr>
            <a:r>
              <a:rPr lang="tr-TR" dirty="0"/>
              <a:t> </a:t>
            </a:r>
            <a:r>
              <a:rPr lang="tr-TR" dirty="0" smtClean="0"/>
              <a:t>     </a:t>
            </a:r>
            <a:r>
              <a:rPr lang="tr-TR" dirty="0"/>
              <a:t>ile birlikte uzaklaştırılmalı ve imha edilmelidir. </a:t>
            </a:r>
          </a:p>
          <a:p>
            <a:r>
              <a:rPr lang="tr-TR" dirty="0"/>
              <a:t>• İklim koşullarının uygun olduğu bölgelerde fiziksel mücadele olarak toprak </a:t>
            </a:r>
            <a:r>
              <a:rPr lang="tr-TR" dirty="0" err="1" smtClean="0"/>
              <a:t>solarizasyonu</a:t>
            </a:r>
            <a:r>
              <a:rPr lang="tr-TR" dirty="0" smtClean="0"/>
              <a:t> yapılabilir</a:t>
            </a:r>
            <a:r>
              <a:rPr lang="tr-TR" dirty="0"/>
              <a:t>. </a:t>
            </a:r>
          </a:p>
          <a:p>
            <a:pPr marL="0" indent="0">
              <a:buNone/>
            </a:pPr>
            <a:endParaRPr lang="tr-TR" b="1" dirty="0" smtClean="0"/>
          </a:p>
        </p:txBody>
      </p:sp>
    </p:spTree>
    <p:extLst>
      <p:ext uri="{BB962C8B-B14F-4D97-AF65-F5344CB8AC3E}">
        <p14:creationId xmlns:p14="http://schemas.microsoft.com/office/powerpoint/2010/main" val="2989496790"/>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Kimyasal Mücadele </a:t>
            </a:r>
            <a:endParaRPr lang="tr-TR" dirty="0"/>
          </a:p>
        </p:txBody>
      </p:sp>
      <p:sp>
        <p:nvSpPr>
          <p:cNvPr id="3" name="İçerik Yer Tutucusu 2"/>
          <p:cNvSpPr>
            <a:spLocks noGrp="1"/>
          </p:cNvSpPr>
          <p:nvPr>
            <p:ph idx="1"/>
          </p:nvPr>
        </p:nvSpPr>
        <p:spPr/>
        <p:txBody>
          <a:bodyPr/>
          <a:lstStyle/>
          <a:p>
            <a:r>
              <a:rPr lang="tr-TR" dirty="0" smtClean="0"/>
              <a:t>İlaçlama</a:t>
            </a:r>
            <a:r>
              <a:rPr lang="tr-TR" dirty="0"/>
              <a:t>, </a:t>
            </a:r>
            <a:r>
              <a:rPr lang="tr-TR" dirty="0">
                <a:solidFill>
                  <a:srgbClr val="FF0000"/>
                </a:solidFill>
              </a:rPr>
              <a:t>ekimden önce, ekim sırasında veya yeşil aksama</a:t>
            </a:r>
            <a:r>
              <a:rPr lang="tr-TR" dirty="0"/>
              <a:t> yapılabilir. Küçük alanlarda ekim ve dikim öncesi, toprağın </a:t>
            </a:r>
            <a:r>
              <a:rPr lang="tr-TR" dirty="0" err="1"/>
              <a:t>solarizasyonu</a:t>
            </a:r>
            <a:r>
              <a:rPr lang="tr-TR" dirty="0"/>
              <a:t> veya </a:t>
            </a:r>
            <a:r>
              <a:rPr lang="tr-TR" dirty="0" err="1"/>
              <a:t>solarizasyonla</a:t>
            </a:r>
            <a:r>
              <a:rPr lang="tr-TR" dirty="0"/>
              <a:t> birlikte </a:t>
            </a:r>
            <a:r>
              <a:rPr lang="tr-TR" dirty="0" err="1"/>
              <a:t>fumigantların</a:t>
            </a:r>
            <a:r>
              <a:rPr lang="tr-TR" dirty="0"/>
              <a:t> düşük dozları kullanılabilir. Ekim – dikim sırasında tohum ve yeşil aksam ilaçlamaları ise ilacın etiketinde belirtildiği şekilde yapılır. </a:t>
            </a:r>
          </a:p>
          <a:p>
            <a:r>
              <a:rPr lang="tr-TR" dirty="0"/>
              <a:t>Toprak ilaçlamaları ekim veya dikimden önce toprak boş iken veya dikim sırasında, tohum ilaçlamaları ekim-dikim öncesinde yapılır. Yeşil aksam ilaçlamalarında bitkinin tümünün ilaçla kaplanması gerekmektedir. </a:t>
            </a:r>
          </a:p>
          <a:p>
            <a:endParaRPr lang="tr-TR" dirty="0"/>
          </a:p>
        </p:txBody>
      </p:sp>
    </p:spTree>
    <p:extLst>
      <p:ext uri="{BB962C8B-B14F-4D97-AF65-F5344CB8AC3E}">
        <p14:creationId xmlns:p14="http://schemas.microsoft.com/office/powerpoint/2010/main" val="2389629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solidFill>
                  <a:srgbClr val="292934"/>
                </a:solidFill>
              </a:rPr>
              <a:t>Kimyasal Mücadelede Kullanılacak İlaçlar</a:t>
            </a:r>
            <a:endParaRPr lang="tr-TR" sz="3200" dirty="0">
              <a:solidFill>
                <a:srgbClr val="292934"/>
              </a:solidFill>
            </a:endParaRPr>
          </a:p>
        </p:txBody>
      </p:sp>
      <p:sp>
        <p:nvSpPr>
          <p:cNvPr id="3" name="İçerik Yer Tutucusu 2"/>
          <p:cNvSpPr>
            <a:spLocks noGrp="1"/>
          </p:cNvSpPr>
          <p:nvPr>
            <p:ph idx="1"/>
          </p:nvPr>
        </p:nvSpPr>
        <p:spPr/>
        <p:txBody>
          <a:bodyPr>
            <a:normAutofit/>
          </a:bodyPr>
          <a:lstStyle/>
          <a:p>
            <a:pPr marL="0" indent="0">
              <a:buNone/>
            </a:pPr>
            <a:r>
              <a:rPr lang="tr-TR" dirty="0" smtClean="0">
                <a:solidFill>
                  <a:srgbClr val="FF0000"/>
                </a:solidFill>
              </a:rPr>
              <a:t>Bakır </a:t>
            </a:r>
            <a:r>
              <a:rPr lang="tr-TR" dirty="0" err="1">
                <a:solidFill>
                  <a:srgbClr val="FF0000"/>
                </a:solidFill>
              </a:rPr>
              <a:t>oksiklorid</a:t>
            </a:r>
            <a:r>
              <a:rPr lang="tr-TR" dirty="0">
                <a:solidFill>
                  <a:srgbClr val="FF0000"/>
                </a:solidFill>
              </a:rPr>
              <a:t> </a:t>
            </a:r>
            <a:r>
              <a:rPr lang="tr-TR" dirty="0"/>
              <a:t>%50 	WP 	</a:t>
            </a:r>
            <a:r>
              <a:rPr lang="tr-TR" dirty="0" smtClean="0"/>
              <a:t>        400 </a:t>
            </a:r>
            <a:r>
              <a:rPr lang="tr-TR" dirty="0"/>
              <a:t>g </a:t>
            </a:r>
            <a:r>
              <a:rPr lang="tr-TR" dirty="0" smtClean="0"/>
              <a:t>    </a:t>
            </a:r>
            <a:r>
              <a:rPr lang="tr-TR" dirty="0"/>
              <a:t>	21 </a:t>
            </a:r>
            <a:r>
              <a:rPr lang="tr-TR" dirty="0" smtClean="0">
                <a:solidFill>
                  <a:srgbClr val="FF0000"/>
                </a:solidFill>
              </a:rPr>
              <a:t>Bakır </a:t>
            </a:r>
            <a:r>
              <a:rPr lang="tr-TR" dirty="0">
                <a:solidFill>
                  <a:srgbClr val="FF0000"/>
                </a:solidFill>
              </a:rPr>
              <a:t>sülfat%25 </a:t>
            </a:r>
            <a:r>
              <a:rPr lang="tr-TR" dirty="0"/>
              <a:t>	Islanabilir kristal </a:t>
            </a:r>
            <a:endParaRPr lang="tr-TR" dirty="0" smtClean="0"/>
          </a:p>
          <a:p>
            <a:pPr marL="0" indent="0">
              <a:buNone/>
            </a:pPr>
            <a:r>
              <a:rPr lang="tr-TR" dirty="0"/>
              <a:t>	%1’lik bordo bulamacı (1000 g</a:t>
            </a:r>
            <a:r>
              <a:rPr lang="tr-TR" dirty="0" smtClean="0"/>
              <a:t>.</a:t>
            </a:r>
          </a:p>
          <a:p>
            <a:pPr marL="0" indent="0">
              <a:buNone/>
            </a:pPr>
            <a:r>
              <a:rPr lang="tr-TR" dirty="0"/>
              <a:t> </a:t>
            </a:r>
            <a:r>
              <a:rPr lang="tr-TR" dirty="0" smtClean="0"/>
              <a:t>         göztaşı+500 </a:t>
            </a:r>
            <a:r>
              <a:rPr lang="tr-TR" dirty="0"/>
              <a:t>g</a:t>
            </a:r>
            <a:r>
              <a:rPr lang="tr-TR" dirty="0" smtClean="0"/>
              <a:t>. sönmemiş </a:t>
            </a:r>
            <a:r>
              <a:rPr lang="tr-TR" dirty="0"/>
              <a:t>kireç</a:t>
            </a:r>
            <a:r>
              <a:rPr lang="tr-TR" dirty="0" smtClean="0"/>
              <a:t>)</a:t>
            </a:r>
          </a:p>
          <a:p>
            <a:pPr marL="0" indent="0">
              <a:buNone/>
            </a:pPr>
            <a:r>
              <a:rPr lang="tr-TR" dirty="0" err="1" smtClean="0">
                <a:solidFill>
                  <a:srgbClr val="FF0000"/>
                </a:solidFill>
              </a:rPr>
              <a:t>Mancozeb</a:t>
            </a:r>
            <a:r>
              <a:rPr lang="tr-TR" dirty="0" smtClean="0">
                <a:solidFill>
                  <a:srgbClr val="FF0000"/>
                </a:solidFill>
              </a:rPr>
              <a:t> %80 WP</a:t>
            </a:r>
            <a:r>
              <a:rPr lang="tr-TR" dirty="0" smtClean="0"/>
              <a:t>.     250 g.(=Elma’da)</a:t>
            </a:r>
          </a:p>
          <a:p>
            <a:pPr marL="0" indent="0">
              <a:buNone/>
            </a:pPr>
            <a:r>
              <a:rPr lang="tr-TR" dirty="0" err="1" smtClean="0">
                <a:solidFill>
                  <a:srgbClr val="FF0000"/>
                </a:solidFill>
              </a:rPr>
              <a:t>Fluopyram+Tebuconazole</a:t>
            </a:r>
            <a:r>
              <a:rPr lang="tr-TR" dirty="0" smtClean="0"/>
              <a:t> 200+200 g/L SC  35 cc.</a:t>
            </a:r>
          </a:p>
          <a:p>
            <a:pPr marL="0" indent="0">
              <a:buNone/>
            </a:pPr>
            <a:r>
              <a:rPr lang="tr-TR" dirty="0"/>
              <a:t> </a:t>
            </a:r>
            <a:r>
              <a:rPr lang="tr-TR" dirty="0" smtClean="0"/>
              <a:t>                     </a:t>
            </a:r>
            <a:r>
              <a:rPr lang="tr-TR" dirty="0" err="1" smtClean="0">
                <a:solidFill>
                  <a:srgbClr val="0070C0"/>
                </a:solidFill>
              </a:rPr>
              <a:t>Luna</a:t>
            </a:r>
            <a:r>
              <a:rPr lang="tr-TR" dirty="0" smtClean="0">
                <a:solidFill>
                  <a:srgbClr val="0070C0"/>
                </a:solidFill>
              </a:rPr>
              <a:t> </a:t>
            </a:r>
            <a:r>
              <a:rPr lang="tr-TR" dirty="0" err="1" smtClean="0">
                <a:solidFill>
                  <a:srgbClr val="0070C0"/>
                </a:solidFill>
              </a:rPr>
              <a:t>Experience</a:t>
            </a:r>
            <a:r>
              <a:rPr lang="tr-TR" dirty="0" smtClean="0">
                <a:solidFill>
                  <a:srgbClr val="0070C0"/>
                </a:solidFill>
              </a:rPr>
              <a:t> </a:t>
            </a:r>
            <a:r>
              <a:rPr lang="tr-TR" dirty="0" smtClean="0"/>
              <a:t>SC 400- Bayer 2011 </a:t>
            </a:r>
            <a:r>
              <a:rPr lang="tr-TR" dirty="0"/>
              <a:t>	</a:t>
            </a:r>
          </a:p>
          <a:p>
            <a:endParaRPr lang="tr-TR" dirty="0"/>
          </a:p>
        </p:txBody>
      </p:sp>
    </p:spTree>
    <p:extLst>
      <p:ext uri="{BB962C8B-B14F-4D97-AF65-F5344CB8AC3E}">
        <p14:creationId xmlns:p14="http://schemas.microsoft.com/office/powerpoint/2010/main" val="358514324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936104"/>
          </a:xfrm>
        </p:spPr>
        <p:txBody>
          <a:bodyPr>
            <a:normAutofit fontScale="90000"/>
          </a:bodyPr>
          <a:lstStyle/>
          <a:p>
            <a:r>
              <a:rPr lang="tr-TR" dirty="0"/>
              <a:t/>
            </a:r>
            <a:br>
              <a:rPr lang="tr-TR" dirty="0"/>
            </a:br>
            <a:r>
              <a:rPr lang="tr-TR" sz="3100" b="1" dirty="0"/>
              <a:t>SEBZELERDE SEPTORİA LEKE HASTALIĞI </a:t>
            </a:r>
            <a:r>
              <a:rPr lang="it-IT" sz="3100" i="1" dirty="0" smtClean="0"/>
              <a:t>(</a:t>
            </a:r>
            <a:r>
              <a:rPr lang="it-IT" sz="3100" i="1" dirty="0"/>
              <a:t>Septoria apiicola </a:t>
            </a:r>
            <a:r>
              <a:rPr lang="it-IT" sz="3100" dirty="0"/>
              <a:t>Speg., </a:t>
            </a:r>
            <a:r>
              <a:rPr lang="it-IT" sz="3100" i="1" dirty="0"/>
              <a:t>Septoria lycopersici </a:t>
            </a:r>
            <a:r>
              <a:rPr lang="it-IT" sz="3100" dirty="0"/>
              <a:t>Speg</a:t>
            </a:r>
            <a:endParaRPr lang="tr-TR" sz="3100" dirty="0"/>
          </a:p>
        </p:txBody>
      </p:sp>
      <p:sp>
        <p:nvSpPr>
          <p:cNvPr id="3" name="İçerik Yer Tutucusu 2"/>
          <p:cNvSpPr>
            <a:spLocks noGrp="1"/>
          </p:cNvSpPr>
          <p:nvPr>
            <p:ph idx="1"/>
          </p:nvPr>
        </p:nvSpPr>
        <p:spPr/>
        <p:txBody>
          <a:bodyPr>
            <a:normAutofit fontScale="92500" lnSpcReduction="10000"/>
          </a:bodyPr>
          <a:lstStyle/>
          <a:p>
            <a:r>
              <a:rPr lang="tr-TR" b="1" dirty="0" smtClean="0">
                <a:solidFill>
                  <a:srgbClr val="0070C0"/>
                </a:solidFill>
              </a:rPr>
              <a:t>Hastalık </a:t>
            </a:r>
            <a:r>
              <a:rPr lang="tr-TR" b="1" dirty="0">
                <a:solidFill>
                  <a:srgbClr val="0070C0"/>
                </a:solidFill>
              </a:rPr>
              <a:t>Belirtisi </a:t>
            </a:r>
            <a:endParaRPr lang="tr-TR" dirty="0">
              <a:solidFill>
                <a:srgbClr val="0070C0"/>
              </a:solidFill>
            </a:endParaRPr>
          </a:p>
          <a:p>
            <a:r>
              <a:rPr lang="tr-TR" dirty="0"/>
              <a:t>• Hastalık yapraklarda ve yaprak saplarında çok küçük, yuvarlak, kesin hudutlarla ayrılmış kahverengi lekeler halinde ve bitkinini önce yaşlı yapraklarında görülür. </a:t>
            </a:r>
          </a:p>
          <a:p>
            <a:r>
              <a:rPr lang="tr-TR" dirty="0"/>
              <a:t>• Bu lekeler 3mm çapına kadar büyür ve merkezlerinin rengi açık kahverengi olur. </a:t>
            </a:r>
          </a:p>
          <a:p>
            <a:r>
              <a:rPr lang="tr-TR" dirty="0"/>
              <a:t>• Üzerinde siyah veya koyu kahverenginde küçük yapılar vardır. </a:t>
            </a:r>
          </a:p>
          <a:p>
            <a:r>
              <a:rPr lang="tr-TR" dirty="0"/>
              <a:t>• Zamanla lekeler büyür ve yaprağı kaplayacak kadar çok sayıda olur. </a:t>
            </a:r>
          </a:p>
          <a:p>
            <a:r>
              <a:rPr lang="tr-TR" dirty="0"/>
              <a:t>• Hastalık şiddetli olduğu zaman meyvelerde ve yumrularda küçülmeler ve kalite bozuklukları meydana getirir. </a:t>
            </a:r>
          </a:p>
          <a:p>
            <a:r>
              <a:rPr lang="tr-TR" dirty="0"/>
              <a:t>• Hastalığın şiddeti yağışlı ve </a:t>
            </a:r>
            <a:r>
              <a:rPr lang="tr-TR" dirty="0" smtClean="0"/>
              <a:t>rutubetli yıllarda </a:t>
            </a:r>
            <a:r>
              <a:rPr lang="tr-TR" dirty="0"/>
              <a:t>daha da artar. </a:t>
            </a:r>
          </a:p>
          <a:p>
            <a:r>
              <a:rPr lang="tr-TR" b="1" dirty="0">
                <a:solidFill>
                  <a:srgbClr val="0070C0"/>
                </a:solidFill>
              </a:rPr>
              <a:t>Hastalığın Görüldüğü Bitkiler </a:t>
            </a:r>
            <a:endParaRPr lang="tr-TR" dirty="0">
              <a:solidFill>
                <a:srgbClr val="0070C0"/>
              </a:solidFill>
            </a:endParaRPr>
          </a:p>
          <a:p>
            <a:pPr marL="0" indent="0">
              <a:buNone/>
            </a:pPr>
            <a:r>
              <a:rPr lang="tr-TR" dirty="0"/>
              <a:t>• Domates, marul, maydanoz, soğan, kereviz, kabak </a:t>
            </a:r>
          </a:p>
          <a:p>
            <a:endParaRPr lang="tr-TR" dirty="0"/>
          </a:p>
        </p:txBody>
      </p:sp>
    </p:spTree>
    <p:extLst>
      <p:ext uri="{BB962C8B-B14F-4D97-AF65-F5344CB8AC3E}">
        <p14:creationId xmlns:p14="http://schemas.microsoft.com/office/powerpoint/2010/main" val="100047118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smtClean="0"/>
              <a:t>Kültürel </a:t>
            </a:r>
            <a:r>
              <a:rPr lang="tr-TR" b="1" dirty="0"/>
              <a:t>Önlemler </a:t>
            </a:r>
            <a:endParaRPr lang="tr-TR" dirty="0"/>
          </a:p>
          <a:p>
            <a:r>
              <a:rPr lang="tr-TR" dirty="0"/>
              <a:t>• Temiz tohum kullanılması </a:t>
            </a:r>
          </a:p>
          <a:p>
            <a:r>
              <a:rPr lang="tr-TR" dirty="0"/>
              <a:t>• Ekim nöbeti yapılması </a:t>
            </a:r>
          </a:p>
          <a:p>
            <a:r>
              <a:rPr lang="tr-TR" dirty="0"/>
              <a:t>• Hastalıklı bitkiler ve hasat artıklarının toplanıp yok edilmesi gerekmektedir </a:t>
            </a:r>
          </a:p>
          <a:p>
            <a:r>
              <a:rPr lang="tr-TR" b="1" dirty="0"/>
              <a:t>Kimyasal Önlemler </a:t>
            </a:r>
            <a:endParaRPr lang="tr-TR" dirty="0"/>
          </a:p>
          <a:p>
            <a:r>
              <a:rPr lang="tr-TR" dirty="0"/>
              <a:t>Hastalıkla mücadele yeşil aksam ilaçlaması şeklinde </a:t>
            </a:r>
            <a:r>
              <a:rPr lang="tr-TR" dirty="0" smtClean="0"/>
              <a:t>yapılır. Hastalık </a:t>
            </a:r>
            <a:r>
              <a:rPr lang="tr-TR" dirty="0"/>
              <a:t>ilk belirtileri görülür görülmez ilaçlamaya </a:t>
            </a:r>
            <a:r>
              <a:rPr lang="tr-TR" dirty="0" smtClean="0"/>
              <a:t>başlanılmalıdır.</a:t>
            </a:r>
          </a:p>
          <a:p>
            <a:r>
              <a:rPr lang="tr-TR" b="1" dirty="0" smtClean="0"/>
              <a:t>Kimyasal </a:t>
            </a:r>
            <a:r>
              <a:rPr lang="tr-TR" b="1" dirty="0"/>
              <a:t>Mücadelede Kullanılacak İlaçlar ve Dozları </a:t>
            </a:r>
            <a:endParaRPr lang="tr-TR" b="1" dirty="0" smtClean="0"/>
          </a:p>
          <a:p>
            <a:endParaRPr lang="tr-TR" dirty="0"/>
          </a:p>
          <a:p>
            <a:r>
              <a:rPr lang="tr-TR" dirty="0"/>
              <a:t>Bakır Sülfat % 25 	Suda Çözünen Kristal </a:t>
            </a:r>
            <a:r>
              <a:rPr lang="tr-TR" dirty="0" smtClean="0"/>
              <a:t> % </a:t>
            </a:r>
            <a:r>
              <a:rPr lang="tr-TR" dirty="0"/>
              <a:t>1,5 </a:t>
            </a:r>
            <a:r>
              <a:rPr lang="tr-TR" dirty="0" smtClean="0"/>
              <a:t>Bordo Bul. </a:t>
            </a:r>
            <a:endParaRPr lang="tr-TR" dirty="0"/>
          </a:p>
          <a:p>
            <a:r>
              <a:rPr lang="tr-TR" dirty="0" smtClean="0"/>
              <a:t>                                                    (</a:t>
            </a:r>
            <a:r>
              <a:rPr lang="tr-TR" dirty="0"/>
              <a:t>fidelik ilaçlaması) 	14 </a:t>
            </a:r>
            <a:r>
              <a:rPr lang="tr-TR" dirty="0" err="1" smtClean="0">
                <a:solidFill>
                  <a:srgbClr val="0070C0"/>
                </a:solidFill>
              </a:rPr>
              <a:t>Ziram</a:t>
            </a:r>
            <a:r>
              <a:rPr lang="tr-TR" dirty="0" smtClean="0">
                <a:solidFill>
                  <a:srgbClr val="0070C0"/>
                </a:solidFill>
              </a:rPr>
              <a:t> </a:t>
            </a:r>
            <a:r>
              <a:rPr lang="tr-TR" dirty="0">
                <a:solidFill>
                  <a:srgbClr val="0070C0"/>
                </a:solidFill>
              </a:rPr>
              <a:t>%80 	WP </a:t>
            </a:r>
            <a:r>
              <a:rPr lang="tr-TR" dirty="0"/>
              <a:t>	400g 	14	</a:t>
            </a:r>
          </a:p>
          <a:p>
            <a:endParaRPr lang="tr-TR" dirty="0"/>
          </a:p>
        </p:txBody>
      </p:sp>
    </p:spTree>
    <p:extLst>
      <p:ext uri="{BB962C8B-B14F-4D97-AF65-F5344CB8AC3E}">
        <p14:creationId xmlns:p14="http://schemas.microsoft.com/office/powerpoint/2010/main" val="3388521621"/>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1119336"/>
          </a:xfrm>
        </p:spPr>
        <p:txBody>
          <a:bodyPr>
            <a:noAutofit/>
          </a:bodyPr>
          <a:lstStyle/>
          <a:p>
            <a:r>
              <a:rPr lang="tr-TR" sz="2800" dirty="0"/>
              <a:t/>
            </a:r>
            <a:br>
              <a:rPr lang="tr-TR" sz="2800" dirty="0"/>
            </a:br>
            <a:r>
              <a:rPr lang="tr-TR" sz="2800" b="1" dirty="0"/>
              <a:t>SEBZELERDE KURŞUNİ KÜF </a:t>
            </a:r>
            <a:r>
              <a:rPr lang="tr-TR" sz="2800" b="1" dirty="0" smtClean="0"/>
              <a:t>HASTALIĞI</a:t>
            </a:r>
            <a:br>
              <a:rPr lang="tr-TR" sz="2800" b="1" dirty="0" smtClean="0"/>
            </a:br>
            <a:r>
              <a:rPr lang="tr-TR" sz="2800" b="1" dirty="0"/>
              <a:t> </a:t>
            </a:r>
            <a:r>
              <a:rPr lang="tr-TR" sz="2800" b="1" dirty="0" smtClean="0"/>
              <a:t>                                              </a:t>
            </a:r>
            <a:r>
              <a:rPr lang="tr-TR" sz="2800" dirty="0" smtClean="0"/>
              <a:t>(</a:t>
            </a:r>
            <a:r>
              <a:rPr lang="tr-TR" sz="2800" i="1" dirty="0" err="1"/>
              <a:t>Botrytis</a:t>
            </a:r>
            <a:r>
              <a:rPr lang="tr-TR" sz="2800" i="1" dirty="0"/>
              <a:t> </a:t>
            </a:r>
            <a:r>
              <a:rPr lang="tr-TR" sz="2800" i="1" dirty="0" err="1"/>
              <a:t>cinerea</a:t>
            </a:r>
            <a:r>
              <a:rPr lang="tr-TR" sz="2800" dirty="0"/>
              <a:t>) </a:t>
            </a:r>
          </a:p>
        </p:txBody>
      </p:sp>
      <p:sp>
        <p:nvSpPr>
          <p:cNvPr id="3" name="İçerik Yer Tutucusu 2"/>
          <p:cNvSpPr>
            <a:spLocks noGrp="1"/>
          </p:cNvSpPr>
          <p:nvPr>
            <p:ph idx="1"/>
          </p:nvPr>
        </p:nvSpPr>
        <p:spPr>
          <a:xfrm>
            <a:off x="539552" y="1772816"/>
            <a:ext cx="8229600" cy="4876800"/>
          </a:xfrm>
        </p:spPr>
        <p:txBody>
          <a:bodyPr>
            <a:normAutofit fontScale="77500" lnSpcReduction="20000"/>
          </a:bodyPr>
          <a:lstStyle/>
          <a:p>
            <a:endParaRPr lang="tr-TR" dirty="0"/>
          </a:p>
          <a:p>
            <a:r>
              <a:rPr lang="tr-TR" b="1" dirty="0"/>
              <a:t>Hastalık Belirtisi </a:t>
            </a:r>
            <a:endParaRPr lang="tr-TR" dirty="0"/>
          </a:p>
          <a:p>
            <a:r>
              <a:rPr lang="tr-TR" dirty="0"/>
              <a:t>• Her bitkide birbirinden farklı belirtilere neden olur. </a:t>
            </a:r>
          </a:p>
          <a:p>
            <a:r>
              <a:rPr lang="tr-TR" dirty="0"/>
              <a:t>• Hastalık genelde gövde ve meyvelerde zarar meydana getirir. </a:t>
            </a:r>
          </a:p>
          <a:p>
            <a:r>
              <a:rPr lang="tr-TR" dirty="0"/>
              <a:t>• Lekeler önceleri toplu iğne başı büyüklüğünde olup bitkinin iç kısmında gelişerek genişler ve dokulara yayılırlar. </a:t>
            </a:r>
          </a:p>
          <a:p>
            <a:r>
              <a:rPr lang="tr-TR" dirty="0"/>
              <a:t>• Bitki dokusu çatlar ve konukçunun su kaybına neden olur. </a:t>
            </a:r>
          </a:p>
          <a:p>
            <a:r>
              <a:rPr lang="tr-TR" dirty="0"/>
              <a:t>• Gövde ve meyve sapı lekeleri nedeniyle meyve dökümü ortaya çıkar. </a:t>
            </a:r>
          </a:p>
          <a:p>
            <a:r>
              <a:rPr lang="tr-TR" dirty="0"/>
              <a:t>• Konukçunun çiçek zamanında taç yaprakları hastalığa çok duyarlıdır. Hastalık etmeni bu kısımlardan girerek meyveye geçer ve meyve çürüklüğünü başlatır. </a:t>
            </a:r>
          </a:p>
          <a:p>
            <a:r>
              <a:rPr lang="tr-TR" dirty="0"/>
              <a:t>• Hastalığın gelişmesi için en uygun koşullar 20–25 0C sıcaklık ve %95– </a:t>
            </a:r>
          </a:p>
          <a:p>
            <a:r>
              <a:rPr lang="tr-TR" dirty="0"/>
              <a:t>98 orantılı nemdir. </a:t>
            </a:r>
          </a:p>
          <a:p>
            <a:r>
              <a:rPr lang="tr-TR" b="1" dirty="0"/>
              <a:t>Hastalığın Görüldüğü Bitkiler </a:t>
            </a:r>
            <a:endParaRPr lang="tr-TR" dirty="0"/>
          </a:p>
          <a:p>
            <a:r>
              <a:rPr lang="tr-TR" dirty="0"/>
              <a:t>• Bu hastalık hemen hemen tüm sebzelerde görülür. </a:t>
            </a:r>
          </a:p>
        </p:txBody>
      </p:sp>
    </p:spTree>
    <p:extLst>
      <p:ext uri="{BB962C8B-B14F-4D97-AF65-F5344CB8AC3E}">
        <p14:creationId xmlns:p14="http://schemas.microsoft.com/office/powerpoint/2010/main" val="3825848163"/>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Kültürel </a:t>
            </a:r>
            <a:r>
              <a:rPr lang="tr-TR" b="1" dirty="0"/>
              <a:t>Önlemler </a:t>
            </a:r>
            <a:endParaRPr lang="tr-TR" dirty="0"/>
          </a:p>
          <a:p>
            <a:r>
              <a:rPr lang="tr-TR" dirty="0"/>
              <a:t>• Seralarda iyi bir havalandırma yapılarak sıcaklık ve orantılı nemin yükselmesi önlenmelidir. </a:t>
            </a:r>
          </a:p>
          <a:p>
            <a:r>
              <a:rPr lang="tr-TR" dirty="0"/>
              <a:t>• Bitkiler arasında hava akımının olabilmesi için sık dikimden </a:t>
            </a:r>
            <a:r>
              <a:rPr lang="tr-TR" dirty="0" smtClean="0"/>
              <a:t>  kaçınılmalıdır</a:t>
            </a:r>
            <a:r>
              <a:rPr lang="tr-TR" dirty="0"/>
              <a:t>. </a:t>
            </a:r>
          </a:p>
          <a:p>
            <a:r>
              <a:rPr lang="tr-TR" dirty="0"/>
              <a:t>• Hastalıklı bitkiler sökülerek imha edilmelidir. </a:t>
            </a:r>
          </a:p>
          <a:p>
            <a:r>
              <a:rPr lang="tr-TR" dirty="0"/>
              <a:t>• Dengeli gübreleme ve iyi bir bakım yapılarak bitkilerin </a:t>
            </a:r>
            <a:r>
              <a:rPr lang="tr-TR" dirty="0" smtClean="0"/>
              <a:t>sağlıklı  </a:t>
            </a:r>
          </a:p>
          <a:p>
            <a:pPr marL="0" indent="0">
              <a:buNone/>
            </a:pPr>
            <a:r>
              <a:rPr lang="tr-TR" dirty="0" smtClean="0"/>
              <a:t>     gelişmeleri </a:t>
            </a:r>
            <a:r>
              <a:rPr lang="tr-TR" dirty="0"/>
              <a:t>sağlanmalıdır</a:t>
            </a:r>
            <a:r>
              <a:rPr lang="tr-TR" dirty="0" smtClean="0"/>
              <a:t>.</a:t>
            </a:r>
          </a:p>
          <a:p>
            <a:r>
              <a:rPr lang="tr-TR" dirty="0" smtClean="0"/>
              <a:t>Hasattan </a:t>
            </a:r>
            <a:r>
              <a:rPr lang="tr-TR" dirty="0"/>
              <a:t>sonra hastalık etmeninin dayanıklı yapılarının toprağa karışmasını önlemek için bütün bitki artıkları toplanarak yakılmalıdır. </a:t>
            </a:r>
            <a:r>
              <a:rPr lang="tr-TR" dirty="0" smtClean="0"/>
              <a:t>İlaçlamalara </a:t>
            </a:r>
            <a:r>
              <a:rPr lang="tr-TR" dirty="0"/>
              <a:t>çevrede ilk hastalık belirtileri görüldüğünde başlanmalıdır. </a:t>
            </a:r>
          </a:p>
          <a:p>
            <a:r>
              <a:rPr lang="tr-TR" b="1" dirty="0"/>
              <a:t>Kimyasal Mücadelede Kullanılacak İlaçlar ve Dozları </a:t>
            </a:r>
            <a:endParaRPr lang="tr-TR" dirty="0"/>
          </a:p>
          <a:p>
            <a:r>
              <a:rPr lang="tr-TR" dirty="0" err="1">
                <a:solidFill>
                  <a:srgbClr val="0070C0"/>
                </a:solidFill>
              </a:rPr>
              <a:t>Captan</a:t>
            </a:r>
            <a:r>
              <a:rPr lang="tr-TR" dirty="0">
                <a:solidFill>
                  <a:srgbClr val="0070C0"/>
                </a:solidFill>
              </a:rPr>
              <a:t> % 50 </a:t>
            </a:r>
            <a:r>
              <a:rPr lang="tr-TR" dirty="0"/>
              <a:t>	WP 	250 g/da 	- </a:t>
            </a:r>
            <a:r>
              <a:rPr lang="tr-TR" dirty="0" smtClean="0"/>
              <a:t>7 gün</a:t>
            </a:r>
            <a:r>
              <a:rPr lang="tr-TR" dirty="0"/>
              <a:t>	</a:t>
            </a:r>
          </a:p>
          <a:p>
            <a:endParaRPr lang="tr-TR" dirty="0"/>
          </a:p>
          <a:p>
            <a:endParaRPr lang="tr-TR" dirty="0"/>
          </a:p>
        </p:txBody>
      </p:sp>
    </p:spTree>
    <p:extLst>
      <p:ext uri="{BB962C8B-B14F-4D97-AF65-F5344CB8AC3E}">
        <p14:creationId xmlns:p14="http://schemas.microsoft.com/office/powerpoint/2010/main" val="257515748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rmAutofit/>
          </a:bodyPr>
          <a:lstStyle/>
          <a:p>
            <a:r>
              <a:rPr lang="tr-TR" sz="2700" b="1" dirty="0" smtClean="0">
                <a:solidFill>
                  <a:srgbClr val="292934"/>
                </a:solidFill>
              </a:rPr>
              <a:t>SOĞAN </a:t>
            </a:r>
            <a:r>
              <a:rPr lang="tr-TR" sz="2700" b="1" dirty="0">
                <a:solidFill>
                  <a:srgbClr val="292934"/>
                </a:solidFill>
              </a:rPr>
              <a:t>MİLDİYÖSÜ HASTALIĞI </a:t>
            </a:r>
            <a:r>
              <a:rPr lang="tr-TR" sz="2700" b="1" dirty="0" smtClean="0">
                <a:solidFill>
                  <a:srgbClr val="292934"/>
                </a:solidFill>
              </a:rPr>
              <a:t/>
            </a:r>
            <a:br>
              <a:rPr lang="tr-TR" sz="2700" b="1" dirty="0" smtClean="0">
                <a:solidFill>
                  <a:srgbClr val="292934"/>
                </a:solidFill>
              </a:rPr>
            </a:br>
            <a:r>
              <a:rPr lang="tr-TR" sz="2700" dirty="0" smtClean="0">
                <a:solidFill>
                  <a:srgbClr val="292934"/>
                </a:solidFill>
              </a:rPr>
              <a:t>(</a:t>
            </a:r>
            <a:r>
              <a:rPr lang="tr-TR" sz="2700" b="1" dirty="0" smtClean="0">
                <a:solidFill>
                  <a:srgbClr val="292934"/>
                </a:solidFill>
              </a:rPr>
              <a:t> </a:t>
            </a:r>
            <a:r>
              <a:rPr lang="tr-TR" sz="2700" i="1" dirty="0" smtClean="0">
                <a:solidFill>
                  <a:srgbClr val="292934"/>
                </a:solidFill>
              </a:rPr>
              <a:t>Peronospora  </a:t>
            </a:r>
            <a:r>
              <a:rPr lang="tr-TR" sz="2700" i="1" dirty="0" err="1" smtClean="0">
                <a:solidFill>
                  <a:srgbClr val="292934"/>
                </a:solidFill>
              </a:rPr>
              <a:t>destructor</a:t>
            </a:r>
            <a:r>
              <a:rPr lang="tr-TR" sz="2700" i="1" dirty="0" smtClean="0">
                <a:solidFill>
                  <a:srgbClr val="292934"/>
                </a:solidFill>
              </a:rPr>
              <a:t> </a:t>
            </a:r>
            <a:r>
              <a:rPr lang="tr-TR" sz="2700" i="1" dirty="0" err="1">
                <a:solidFill>
                  <a:srgbClr val="292934"/>
                </a:solidFill>
              </a:rPr>
              <a:t>Berc</a:t>
            </a:r>
            <a:r>
              <a:rPr lang="tr-TR" sz="2700" i="1" dirty="0">
                <a:solidFill>
                  <a:srgbClr val="292934"/>
                </a:solidFill>
              </a:rPr>
              <a:t>.) </a:t>
            </a:r>
            <a:endParaRPr lang="tr-TR" sz="2700" dirty="0">
              <a:solidFill>
                <a:srgbClr val="292934"/>
              </a:solidFill>
            </a:endParaRPr>
          </a:p>
        </p:txBody>
      </p:sp>
      <p:sp>
        <p:nvSpPr>
          <p:cNvPr id="6" name="Başlık 1"/>
          <p:cNvSpPr txBox="1">
            <a:spLocks/>
          </p:cNvSpPr>
          <p:nvPr/>
        </p:nvSpPr>
        <p:spPr>
          <a:xfrm>
            <a:off x="457200" y="1196752"/>
            <a:ext cx="8229600" cy="57606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000" b="1" smtClean="0">
                <a:solidFill>
                  <a:srgbClr val="292934"/>
                </a:solidFill>
              </a:rPr>
              <a:t>Hastalık Belirtisi </a:t>
            </a:r>
            <a:endParaRPr lang="tr-TR" sz="20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92500" lnSpcReduction="10000"/>
          </a:bodyPr>
          <a:lstStyle/>
          <a:p>
            <a:r>
              <a:rPr lang="tr-TR" dirty="0" smtClean="0"/>
              <a:t>• </a:t>
            </a:r>
            <a:r>
              <a:rPr lang="tr-TR" dirty="0">
                <a:solidFill>
                  <a:srgbClr val="0070C0"/>
                </a:solidFill>
              </a:rPr>
              <a:t>Soğan yapraklarının dip ve orta kısımlarında </a:t>
            </a:r>
            <a:r>
              <a:rPr lang="tr-TR" dirty="0" err="1"/>
              <a:t>klorotik</a:t>
            </a:r>
            <a:r>
              <a:rPr lang="tr-TR" dirty="0"/>
              <a:t> </a:t>
            </a:r>
            <a:r>
              <a:rPr lang="tr-TR" dirty="0">
                <a:solidFill>
                  <a:srgbClr val="0070C0"/>
                </a:solidFill>
              </a:rPr>
              <a:t>çukurlaşmala</a:t>
            </a:r>
            <a:r>
              <a:rPr lang="tr-TR" dirty="0"/>
              <a:t>r meydana gelir. </a:t>
            </a:r>
          </a:p>
          <a:p>
            <a:r>
              <a:rPr lang="tr-TR" dirty="0"/>
              <a:t>• Bunların </a:t>
            </a:r>
            <a:r>
              <a:rPr lang="tr-TR" dirty="0">
                <a:solidFill>
                  <a:srgbClr val="0070C0"/>
                </a:solidFill>
              </a:rPr>
              <a:t>ortaları zamanla beyazlaşır menekşe rengini alır</a:t>
            </a:r>
            <a:r>
              <a:rPr lang="tr-TR" dirty="0"/>
              <a:t>. Üzeri mantara ait tabaka ile kaplıdır. </a:t>
            </a:r>
          </a:p>
          <a:p>
            <a:r>
              <a:rPr lang="tr-TR" dirty="0"/>
              <a:t>• Lekelerin biri diğeri ile birleşerek yaprağın kurumasına neden olur. </a:t>
            </a:r>
          </a:p>
          <a:p>
            <a:r>
              <a:rPr lang="tr-TR" dirty="0"/>
              <a:t>• </a:t>
            </a:r>
            <a:r>
              <a:rPr lang="tr-TR" dirty="0">
                <a:solidFill>
                  <a:srgbClr val="0070C0"/>
                </a:solidFill>
              </a:rPr>
              <a:t>Soğan başında buruşma ve süngerleşmelere </a:t>
            </a:r>
            <a:r>
              <a:rPr lang="tr-TR" dirty="0"/>
              <a:t>neden olur </a:t>
            </a:r>
          </a:p>
          <a:p>
            <a:r>
              <a:rPr lang="tr-TR" dirty="0"/>
              <a:t>• Hastalık ne kadar erken görülür ve yayılırsa ürün kaybı da o nispette büyük olur. </a:t>
            </a:r>
          </a:p>
          <a:p>
            <a:r>
              <a:rPr lang="tr-TR" dirty="0"/>
              <a:t>• Ayrıca </a:t>
            </a:r>
            <a:r>
              <a:rPr lang="tr-TR" dirty="0" err="1"/>
              <a:t>mildiyöye</a:t>
            </a:r>
            <a:r>
              <a:rPr lang="tr-TR" dirty="0"/>
              <a:t> yakalanmış soğan bitkilerinin </a:t>
            </a:r>
            <a:r>
              <a:rPr lang="tr-TR" dirty="0">
                <a:solidFill>
                  <a:srgbClr val="0070C0"/>
                </a:solidFill>
              </a:rPr>
              <a:t>yumruları ambarda uzun müddet saklanamaz</a:t>
            </a:r>
            <a:r>
              <a:rPr lang="tr-TR" dirty="0"/>
              <a:t>. Yumruda zamanla yumuşama, sulanma ve çürümeler meydana gelir. </a:t>
            </a:r>
          </a:p>
          <a:p>
            <a:r>
              <a:rPr lang="tr-TR" b="1" dirty="0"/>
              <a:t>Hastalığın Görüldüğü Bitkiler </a:t>
            </a:r>
            <a:endParaRPr lang="tr-TR" dirty="0"/>
          </a:p>
          <a:p>
            <a:r>
              <a:rPr lang="tr-TR" dirty="0"/>
              <a:t>• Başta soğan olmak üzere </a:t>
            </a:r>
            <a:r>
              <a:rPr lang="tr-TR" dirty="0">
                <a:solidFill>
                  <a:srgbClr val="0070C0"/>
                </a:solidFill>
              </a:rPr>
              <a:t>sarımsakta da </a:t>
            </a:r>
            <a:r>
              <a:rPr lang="tr-TR" dirty="0" smtClean="0"/>
              <a:t>görülür.</a:t>
            </a:r>
            <a:endParaRPr lang="tr-TR" dirty="0"/>
          </a:p>
        </p:txBody>
      </p:sp>
    </p:spTree>
    <p:extLst>
      <p:ext uri="{BB962C8B-B14F-4D97-AF65-F5344CB8AC3E}">
        <p14:creationId xmlns:p14="http://schemas.microsoft.com/office/powerpoint/2010/main" val="3593893625"/>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735360"/>
          </a:xfrm>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457200" y="1052736"/>
            <a:ext cx="8229600" cy="5424264"/>
          </a:xfrm>
        </p:spPr>
        <p:txBody>
          <a:bodyPr>
            <a:normAutofit/>
          </a:bodyPr>
          <a:lstStyle/>
          <a:p>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r>
              <a:rPr lang="tr-TR" dirty="0"/>
              <a:t>• Hasat sonunda hastalıklı bitki artıkları toplanarak yok edilmeli </a:t>
            </a:r>
          </a:p>
          <a:p>
            <a:r>
              <a:rPr lang="tr-TR" dirty="0"/>
              <a:t>• Hastalığın her yıl epidemi yaptığı yerlerde dayanıklı çeşitler ekilmeli </a:t>
            </a:r>
          </a:p>
          <a:p>
            <a:r>
              <a:rPr lang="tr-TR" dirty="0"/>
              <a:t>• Soğan yetiştiriciliğinde genellikle rüzgârlı su tutmayan tarlalar seçilmeli </a:t>
            </a:r>
          </a:p>
          <a:p>
            <a:r>
              <a:rPr lang="tr-TR" dirty="0"/>
              <a:t>• Fazla çiğ düşen kapalı tarlalarda genellikle soğan tarımından kaçınılmalı </a:t>
            </a:r>
          </a:p>
          <a:p>
            <a:r>
              <a:rPr lang="tr-TR" dirty="0"/>
              <a:t>• Hastalığın devamlı görüldüğü yerlerde </a:t>
            </a:r>
            <a:r>
              <a:rPr lang="tr-TR" dirty="0">
                <a:solidFill>
                  <a:srgbClr val="0070C0"/>
                </a:solidFill>
              </a:rPr>
              <a:t>yağmurlama sulama yapılmamalıdır</a:t>
            </a:r>
          </a:p>
        </p:txBody>
      </p:sp>
    </p:spTree>
    <p:extLst>
      <p:ext uri="{BB962C8B-B14F-4D97-AF65-F5344CB8AC3E}">
        <p14:creationId xmlns:p14="http://schemas.microsoft.com/office/powerpoint/2010/main" val="2738812474"/>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990600"/>
          </a:xfrm>
        </p:spPr>
        <p:txBody>
          <a:bodyPr>
            <a:normAutofit fontScale="90000"/>
          </a:bodyPr>
          <a:lstStyle/>
          <a:p>
            <a:r>
              <a:rPr lang="tr-TR" sz="3100" b="1" dirty="0" smtClean="0"/>
              <a:t>Kimyasal </a:t>
            </a:r>
            <a:r>
              <a:rPr lang="tr-TR" sz="3100" b="1" dirty="0"/>
              <a:t>Mücadelede Kullanılacak </a:t>
            </a:r>
            <a:r>
              <a:rPr lang="tr-TR" sz="3100" b="1" dirty="0" smtClean="0"/>
              <a:t>İlaçlar</a:t>
            </a:r>
            <a:br>
              <a:rPr lang="tr-TR" sz="3100" b="1" dirty="0" smtClean="0"/>
            </a:br>
            <a:r>
              <a:rPr lang="tr-TR" sz="3100" b="1" dirty="0" smtClean="0">
                <a:solidFill>
                  <a:srgbClr val="0070C0"/>
                </a:solidFill>
              </a:rPr>
              <a:t>( Soğan </a:t>
            </a:r>
            <a:r>
              <a:rPr lang="tr-TR" sz="3100" b="1" dirty="0" err="1" smtClean="0">
                <a:solidFill>
                  <a:srgbClr val="0070C0"/>
                </a:solidFill>
              </a:rPr>
              <a:t>Mildiyösü</a:t>
            </a:r>
            <a:r>
              <a:rPr lang="tr-TR" sz="3100" b="1" dirty="0" smtClean="0">
                <a:solidFill>
                  <a:srgbClr val="0070C0"/>
                </a:solidFill>
              </a:rPr>
              <a:t> ) </a:t>
            </a:r>
            <a:endParaRPr lang="tr-TR" sz="3100" dirty="0">
              <a:solidFill>
                <a:srgbClr val="0070C0"/>
              </a:solidFill>
            </a:endParaRPr>
          </a:p>
        </p:txBody>
      </p:sp>
      <p:sp>
        <p:nvSpPr>
          <p:cNvPr id="3" name="İçerik Yer Tutucusu 2"/>
          <p:cNvSpPr>
            <a:spLocks noGrp="1"/>
          </p:cNvSpPr>
          <p:nvPr>
            <p:ph idx="1"/>
          </p:nvPr>
        </p:nvSpPr>
        <p:spPr/>
        <p:txBody>
          <a:bodyPr/>
          <a:lstStyle/>
          <a:p>
            <a:endParaRPr lang="tr-TR" dirty="0"/>
          </a:p>
          <a:p>
            <a:r>
              <a:rPr lang="tr-TR" dirty="0" err="1"/>
              <a:t>Captan</a:t>
            </a:r>
            <a:r>
              <a:rPr lang="tr-TR" dirty="0"/>
              <a:t> %50 	WP 	300g </a:t>
            </a:r>
            <a:r>
              <a:rPr lang="tr-TR" dirty="0" smtClean="0"/>
              <a:t>(</a:t>
            </a:r>
            <a:r>
              <a:rPr lang="tr-TR" dirty="0"/>
              <a:t>fidelik ilaçlaması) 	7 </a:t>
            </a:r>
          </a:p>
          <a:p>
            <a:r>
              <a:rPr lang="tr-TR" dirty="0" err="1"/>
              <a:t>Dodine</a:t>
            </a:r>
            <a:r>
              <a:rPr lang="tr-TR" dirty="0"/>
              <a:t> %65 	WP 	100g 	7 	</a:t>
            </a:r>
          </a:p>
          <a:p>
            <a:r>
              <a:rPr lang="tr-TR" dirty="0" err="1"/>
              <a:t>Fosetyl</a:t>
            </a:r>
            <a:r>
              <a:rPr lang="tr-TR" dirty="0"/>
              <a:t>-AL %80 	WP/WG 	150g 	14 	</a:t>
            </a:r>
          </a:p>
          <a:p>
            <a:r>
              <a:rPr lang="tr-TR" dirty="0"/>
              <a:t>Kükürt %80 	WP 	300g 	7 	</a:t>
            </a:r>
          </a:p>
          <a:p>
            <a:r>
              <a:rPr lang="tr-TR" dirty="0" err="1"/>
              <a:t>Mancozeb</a:t>
            </a:r>
            <a:r>
              <a:rPr lang="tr-TR" dirty="0"/>
              <a:t> %80 	WP 	200g 	28 	</a:t>
            </a:r>
          </a:p>
          <a:p>
            <a:r>
              <a:rPr lang="tr-TR" dirty="0" err="1"/>
              <a:t>Maneb</a:t>
            </a:r>
            <a:r>
              <a:rPr lang="tr-TR" dirty="0"/>
              <a:t> %80 	WP 	200g 	28 	</a:t>
            </a:r>
          </a:p>
          <a:p>
            <a:r>
              <a:rPr lang="tr-TR" dirty="0" err="1">
                <a:solidFill>
                  <a:srgbClr val="0070C0"/>
                </a:solidFill>
              </a:rPr>
              <a:t>Metalaxyl+Mancozeb</a:t>
            </a:r>
            <a:r>
              <a:rPr lang="tr-TR" dirty="0"/>
              <a:t> %4+%64 	WP 	250g 	10 	</a:t>
            </a:r>
          </a:p>
          <a:p>
            <a:r>
              <a:rPr lang="pl-PL" dirty="0"/>
              <a:t>Propineb %70 	WP 	200g 	7	</a:t>
            </a:r>
          </a:p>
          <a:p>
            <a:pPr marL="0" indent="0">
              <a:buNone/>
            </a:pPr>
            <a:endParaRPr lang="tr-TR" dirty="0"/>
          </a:p>
        </p:txBody>
      </p:sp>
    </p:spTree>
    <p:extLst>
      <p:ext uri="{BB962C8B-B14F-4D97-AF65-F5344CB8AC3E}">
        <p14:creationId xmlns:p14="http://schemas.microsoft.com/office/powerpoint/2010/main" val="427859328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4624"/>
            <a:ext cx="8568952" cy="990600"/>
          </a:xfrm>
        </p:spPr>
        <p:txBody>
          <a:bodyPr>
            <a:noAutofit/>
          </a:bodyPr>
          <a:lstStyle/>
          <a:p>
            <a:r>
              <a:rPr lang="tr-TR" sz="3600" dirty="0" smtClean="0">
                <a:solidFill>
                  <a:srgbClr val="292934"/>
                </a:solidFill>
              </a:rPr>
              <a:t> </a:t>
            </a:r>
            <a:r>
              <a:rPr lang="tr-TR" sz="2800" b="1" dirty="0" smtClean="0">
                <a:solidFill>
                  <a:srgbClr val="292934"/>
                </a:solidFill>
              </a:rPr>
              <a:t>SOĞAN </a:t>
            </a:r>
            <a:r>
              <a:rPr lang="tr-TR" sz="2800" b="1" dirty="0">
                <a:solidFill>
                  <a:srgbClr val="292934"/>
                </a:solidFill>
              </a:rPr>
              <a:t>SÜRMESİ HASTALIĞI </a:t>
            </a:r>
            <a:r>
              <a:rPr lang="tr-TR" sz="2800" i="1" dirty="0" smtClean="0">
                <a:solidFill>
                  <a:srgbClr val="292934"/>
                </a:solidFill>
              </a:rPr>
              <a:t>(</a:t>
            </a:r>
            <a:r>
              <a:rPr lang="tr-TR" sz="2800" i="1" dirty="0" err="1" smtClean="0">
                <a:solidFill>
                  <a:srgbClr val="292934"/>
                </a:solidFill>
              </a:rPr>
              <a:t>Urocystis</a:t>
            </a:r>
            <a:r>
              <a:rPr lang="tr-TR" sz="2800" i="1" dirty="0" smtClean="0">
                <a:solidFill>
                  <a:srgbClr val="292934"/>
                </a:solidFill>
              </a:rPr>
              <a:t> </a:t>
            </a:r>
            <a:r>
              <a:rPr lang="tr-TR" sz="2800" i="1" dirty="0" err="1">
                <a:solidFill>
                  <a:srgbClr val="292934"/>
                </a:solidFill>
              </a:rPr>
              <a:t>cepula</a:t>
            </a:r>
            <a:r>
              <a:rPr lang="tr-TR" sz="2800" i="1" dirty="0">
                <a:solidFill>
                  <a:srgbClr val="292934"/>
                </a:solidFill>
              </a:rPr>
              <a:t> </a:t>
            </a:r>
            <a:r>
              <a:rPr lang="tr-TR" sz="2800" dirty="0">
                <a:solidFill>
                  <a:srgbClr val="292934"/>
                </a:solidFill>
              </a:rPr>
              <a:t>First.</a:t>
            </a:r>
            <a:r>
              <a:rPr lang="tr-TR" sz="2800" i="1" dirty="0">
                <a:solidFill>
                  <a:srgbClr val="292934"/>
                </a:solidFill>
              </a:rPr>
              <a:t>) </a:t>
            </a:r>
            <a:endParaRPr lang="tr-TR" sz="2800" dirty="0">
              <a:solidFill>
                <a:srgbClr val="292934"/>
              </a:solidFill>
            </a:endParaRPr>
          </a:p>
        </p:txBody>
      </p:sp>
      <p:sp>
        <p:nvSpPr>
          <p:cNvPr id="7" name="Başlık 1"/>
          <p:cNvSpPr txBox="1">
            <a:spLocks/>
          </p:cNvSpPr>
          <p:nvPr/>
        </p:nvSpPr>
        <p:spPr>
          <a:xfrm>
            <a:off x="395536" y="836712"/>
            <a:ext cx="8229600" cy="70256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8" name="İçerik Yer Tutucusu 2"/>
          <p:cNvSpPr>
            <a:spLocks noGrp="1"/>
          </p:cNvSpPr>
          <p:nvPr>
            <p:ph idx="1"/>
          </p:nvPr>
        </p:nvSpPr>
        <p:spPr>
          <a:xfrm>
            <a:off x="457200" y="1340768"/>
            <a:ext cx="8229600" cy="5136232"/>
          </a:xfrm>
        </p:spPr>
        <p:txBody>
          <a:bodyPr>
            <a:normAutofit fontScale="77500" lnSpcReduction="20000"/>
          </a:bodyPr>
          <a:lstStyle/>
          <a:p>
            <a:r>
              <a:rPr lang="tr-TR" dirty="0" smtClean="0"/>
              <a:t>• </a:t>
            </a:r>
            <a:r>
              <a:rPr lang="tr-TR" dirty="0"/>
              <a:t>Bu hastalık daha çok </a:t>
            </a:r>
            <a:r>
              <a:rPr lang="tr-TR" dirty="0" smtClean="0"/>
              <a:t>kısa </a:t>
            </a:r>
            <a:r>
              <a:rPr lang="tr-TR" dirty="0"/>
              <a:t>soğan yetiştirilen yerlerde görülür. </a:t>
            </a:r>
          </a:p>
          <a:p>
            <a:r>
              <a:rPr lang="tr-TR" dirty="0"/>
              <a:t>• Hastalık derhal </a:t>
            </a:r>
            <a:r>
              <a:rPr lang="tr-TR" dirty="0">
                <a:solidFill>
                  <a:srgbClr val="0070C0"/>
                </a:solidFill>
              </a:rPr>
              <a:t>göze çarpan çizgiler halinde </a:t>
            </a:r>
            <a:r>
              <a:rPr lang="tr-TR" dirty="0"/>
              <a:t>görülür. </a:t>
            </a:r>
          </a:p>
          <a:p>
            <a:r>
              <a:rPr lang="tr-TR" dirty="0"/>
              <a:t>• Bu </a:t>
            </a:r>
            <a:r>
              <a:rPr lang="tr-TR" dirty="0">
                <a:solidFill>
                  <a:srgbClr val="0070C0"/>
                </a:solidFill>
              </a:rPr>
              <a:t>çizgiler yaprak, kın ve yumrularda </a:t>
            </a:r>
            <a:r>
              <a:rPr lang="tr-TR" dirty="0"/>
              <a:t>olabilir. </a:t>
            </a:r>
          </a:p>
          <a:p>
            <a:r>
              <a:rPr lang="tr-TR" dirty="0"/>
              <a:t>• </a:t>
            </a:r>
            <a:r>
              <a:rPr lang="tr-TR" dirty="0">
                <a:solidFill>
                  <a:srgbClr val="0070C0"/>
                </a:solidFill>
              </a:rPr>
              <a:t>Çizgiler koyu kahve mantara ait sporlarla doludur</a:t>
            </a:r>
            <a:r>
              <a:rPr lang="tr-TR" dirty="0"/>
              <a:t>. </a:t>
            </a:r>
          </a:p>
          <a:p>
            <a:r>
              <a:rPr lang="tr-TR" dirty="0"/>
              <a:t>• Lekeler ilk önce bir yapraklı fidelerde çıkar. Bunlar bitkinin bütün gelişimi süresince gelişmelerini sürdürürler. </a:t>
            </a:r>
          </a:p>
          <a:p>
            <a:r>
              <a:rPr lang="tr-TR" dirty="0"/>
              <a:t>• Bazen </a:t>
            </a:r>
            <a:r>
              <a:rPr lang="tr-TR" dirty="0" smtClean="0"/>
              <a:t>hastalığa </a:t>
            </a:r>
            <a:r>
              <a:rPr lang="tr-TR" dirty="0"/>
              <a:t>erken yakalanan </a:t>
            </a:r>
            <a:r>
              <a:rPr lang="tr-TR" dirty="0">
                <a:solidFill>
                  <a:srgbClr val="0070C0"/>
                </a:solidFill>
              </a:rPr>
              <a:t>yapraklarda anormal bükülme, kıvrılma görülür. </a:t>
            </a:r>
          </a:p>
          <a:p>
            <a:r>
              <a:rPr lang="tr-TR" dirty="0"/>
              <a:t>• </a:t>
            </a:r>
            <a:r>
              <a:rPr lang="tr-TR" dirty="0">
                <a:solidFill>
                  <a:srgbClr val="0070C0"/>
                </a:solidFill>
              </a:rPr>
              <a:t>Bitkiler cüce kalır </a:t>
            </a:r>
            <a:r>
              <a:rPr lang="tr-TR" dirty="0"/>
              <a:t>ve gelişiminin herhangi devresinde ölebilirler. </a:t>
            </a:r>
          </a:p>
          <a:p>
            <a:r>
              <a:rPr lang="tr-TR" dirty="0"/>
              <a:t>• Hastalığın yoğun bulaşık olduğu tarlalarda </a:t>
            </a:r>
            <a:r>
              <a:rPr lang="tr-TR" dirty="0">
                <a:solidFill>
                  <a:srgbClr val="0070C0"/>
                </a:solidFill>
              </a:rPr>
              <a:t>bitkiler tamamen kuruyabilir. </a:t>
            </a:r>
          </a:p>
          <a:p>
            <a:r>
              <a:rPr lang="tr-TR" b="1" dirty="0"/>
              <a:t>Hastalığın Görüldüğü Bitkiler </a:t>
            </a:r>
            <a:endParaRPr lang="tr-TR" dirty="0"/>
          </a:p>
          <a:p>
            <a:r>
              <a:rPr lang="tr-TR" dirty="0"/>
              <a:t>• Soğan ve sarımsakta görülür. </a:t>
            </a:r>
          </a:p>
          <a:p>
            <a:r>
              <a:rPr lang="tr-TR" b="1" dirty="0"/>
              <a:t>Mücadele Yöntemleri </a:t>
            </a:r>
            <a:endParaRPr lang="tr-TR" dirty="0"/>
          </a:p>
          <a:p>
            <a:r>
              <a:rPr lang="tr-TR" b="1" dirty="0"/>
              <a:t>Kültürel Önlemler </a:t>
            </a:r>
            <a:endParaRPr lang="tr-TR" dirty="0"/>
          </a:p>
          <a:p>
            <a:r>
              <a:rPr lang="tr-TR" dirty="0"/>
              <a:t>• Hastalığın yoğun zararı görülen </a:t>
            </a:r>
            <a:r>
              <a:rPr lang="tr-TR" dirty="0" smtClean="0"/>
              <a:t>tarlalarda bitkiler </a:t>
            </a:r>
            <a:r>
              <a:rPr lang="tr-TR" dirty="0"/>
              <a:t>tamamen kuruyabilir. </a:t>
            </a:r>
          </a:p>
          <a:p>
            <a:r>
              <a:rPr lang="tr-TR" b="1" dirty="0"/>
              <a:t>Hastalığın Görüldüğü Bitkiler </a:t>
            </a:r>
            <a:endParaRPr lang="tr-TR" dirty="0"/>
          </a:p>
          <a:p>
            <a:r>
              <a:rPr lang="tr-TR" dirty="0"/>
              <a:t>• Soğan ve sarımsakta görülür. </a:t>
            </a:r>
          </a:p>
        </p:txBody>
      </p:sp>
    </p:spTree>
    <p:extLst>
      <p:ext uri="{BB962C8B-B14F-4D97-AF65-F5344CB8AC3E}">
        <p14:creationId xmlns:p14="http://schemas.microsoft.com/office/powerpoint/2010/main" val="1823431877"/>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r>
              <a:rPr lang="tr-TR" b="1" dirty="0" smtClean="0"/>
              <a:t>Kültürel </a:t>
            </a:r>
            <a:r>
              <a:rPr lang="tr-TR" b="1" dirty="0"/>
              <a:t>Önlemler </a:t>
            </a:r>
            <a:endParaRPr lang="tr-TR" dirty="0"/>
          </a:p>
          <a:p>
            <a:r>
              <a:rPr lang="tr-TR" dirty="0"/>
              <a:t>• Hastalığın yoğun zararı görülen tarlalarda </a:t>
            </a:r>
            <a:r>
              <a:rPr lang="tr-TR" dirty="0">
                <a:solidFill>
                  <a:srgbClr val="0070C0"/>
                </a:solidFill>
              </a:rPr>
              <a:t>8-10 yıl ekim nöbeti </a:t>
            </a:r>
            <a:r>
              <a:rPr lang="tr-TR" dirty="0" smtClean="0">
                <a:solidFill>
                  <a:srgbClr val="0070C0"/>
                </a:solidFill>
              </a:rPr>
              <a:t>  </a:t>
            </a:r>
            <a:r>
              <a:rPr lang="tr-TR" dirty="0" smtClean="0"/>
              <a:t>uygulanmalıdır </a:t>
            </a:r>
            <a:endParaRPr lang="tr-TR" dirty="0"/>
          </a:p>
          <a:p>
            <a:r>
              <a:rPr lang="tr-TR" dirty="0"/>
              <a:t>• Bulaşık tarlalardaki hastalıklı </a:t>
            </a:r>
            <a:r>
              <a:rPr lang="tr-TR" dirty="0">
                <a:solidFill>
                  <a:srgbClr val="0070C0"/>
                </a:solidFill>
              </a:rPr>
              <a:t>bitki artıkları yakılmalıdır </a:t>
            </a:r>
          </a:p>
          <a:p>
            <a:r>
              <a:rPr lang="tr-TR" dirty="0"/>
              <a:t>• Hastalıklı arpacık yumruları ayıklanmalı, </a:t>
            </a:r>
            <a:r>
              <a:rPr lang="tr-TR" dirty="0">
                <a:solidFill>
                  <a:srgbClr val="0070C0"/>
                </a:solidFill>
              </a:rPr>
              <a:t>temiz yumrular </a:t>
            </a:r>
            <a:endParaRPr lang="tr-TR" dirty="0" smtClean="0">
              <a:solidFill>
                <a:srgbClr val="0070C0"/>
              </a:solidFill>
            </a:endParaRPr>
          </a:p>
          <a:p>
            <a:pPr marL="0" indent="0">
              <a:buNone/>
            </a:pPr>
            <a:r>
              <a:rPr lang="tr-TR" dirty="0">
                <a:solidFill>
                  <a:srgbClr val="0070C0"/>
                </a:solidFill>
              </a:rPr>
              <a:t> </a:t>
            </a:r>
            <a:r>
              <a:rPr lang="tr-TR" dirty="0" smtClean="0">
                <a:solidFill>
                  <a:srgbClr val="0070C0"/>
                </a:solidFill>
              </a:rPr>
              <a:t>                                                                                 ekilmelidir </a:t>
            </a:r>
            <a:endParaRPr lang="tr-TR" dirty="0">
              <a:solidFill>
                <a:srgbClr val="0070C0"/>
              </a:solidFill>
            </a:endParaRPr>
          </a:p>
          <a:p>
            <a:endParaRPr lang="tr-TR" b="1" dirty="0" smtClean="0"/>
          </a:p>
          <a:p>
            <a:endParaRPr lang="tr-TR" b="1" dirty="0" smtClean="0"/>
          </a:p>
          <a:p>
            <a:r>
              <a:rPr lang="tr-TR" b="1" dirty="0" smtClean="0">
                <a:solidFill>
                  <a:srgbClr val="FF0000"/>
                </a:solidFill>
              </a:rPr>
              <a:t>Kimyasal </a:t>
            </a:r>
            <a:r>
              <a:rPr lang="tr-TR" b="1" dirty="0">
                <a:solidFill>
                  <a:srgbClr val="FF0000"/>
                </a:solidFill>
              </a:rPr>
              <a:t>Mücadelede Kullanılacak İlaçlar </a:t>
            </a:r>
            <a:endParaRPr lang="tr-TR" b="1" dirty="0" smtClean="0">
              <a:solidFill>
                <a:srgbClr val="FF0000"/>
              </a:solidFill>
            </a:endParaRPr>
          </a:p>
          <a:p>
            <a:endParaRPr lang="tr-TR" dirty="0" smtClean="0"/>
          </a:p>
          <a:p>
            <a:r>
              <a:rPr lang="da-DK" dirty="0" smtClean="0"/>
              <a:t>Formaldehyde </a:t>
            </a:r>
            <a:r>
              <a:rPr lang="da-DK" dirty="0"/>
              <a:t>%40 	EC 	2 l/m</a:t>
            </a:r>
            <a:r>
              <a:rPr lang="da-DK" baseline="30000" dirty="0"/>
              <a:t>2 </a:t>
            </a:r>
            <a:r>
              <a:rPr lang="tr-TR" dirty="0" smtClean="0"/>
              <a:t>(</a:t>
            </a:r>
            <a:r>
              <a:rPr lang="tr-TR" dirty="0"/>
              <a:t>ilaçlı su) 	- 	</a:t>
            </a:r>
          </a:p>
          <a:p>
            <a:r>
              <a:rPr lang="tr-TR" dirty="0" err="1">
                <a:solidFill>
                  <a:srgbClr val="0070C0"/>
                </a:solidFill>
              </a:rPr>
              <a:t>Thiram</a:t>
            </a:r>
            <a:r>
              <a:rPr lang="tr-TR" dirty="0">
                <a:solidFill>
                  <a:srgbClr val="0070C0"/>
                </a:solidFill>
              </a:rPr>
              <a:t> %80 	WP/WG </a:t>
            </a:r>
            <a:r>
              <a:rPr lang="tr-TR" dirty="0"/>
              <a:t>	5kg (arpacık tohuma) 	-	</a:t>
            </a:r>
            <a:r>
              <a:rPr lang="tr-TR" b="1" dirty="0" smtClean="0"/>
              <a:t> </a:t>
            </a:r>
            <a:endParaRPr lang="tr-TR" dirty="0"/>
          </a:p>
        </p:txBody>
      </p:sp>
    </p:spTree>
    <p:extLst>
      <p:ext uri="{BB962C8B-B14F-4D97-AF65-F5344CB8AC3E}">
        <p14:creationId xmlns:p14="http://schemas.microsoft.com/office/powerpoint/2010/main" val="814939912"/>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735360"/>
          </a:xfrm>
        </p:spPr>
        <p:txBody>
          <a:bodyPr>
            <a:normAutofit/>
          </a:bodyPr>
          <a:lstStyle/>
          <a:p>
            <a:r>
              <a:rPr lang="tr-TR" sz="3100" b="1" dirty="0" smtClean="0">
                <a:solidFill>
                  <a:srgbClr val="292934"/>
                </a:solidFill>
              </a:rPr>
              <a:t>YAPRAKLARI </a:t>
            </a:r>
            <a:r>
              <a:rPr lang="tr-TR" sz="3100" b="1" dirty="0">
                <a:solidFill>
                  <a:srgbClr val="292934"/>
                </a:solidFill>
              </a:rPr>
              <a:t>YENEN YEŞİL SEBZELER </a:t>
            </a:r>
            <a:endParaRPr lang="tr-TR" sz="3100" dirty="0">
              <a:solidFill>
                <a:srgbClr val="292934"/>
              </a:solidFill>
            </a:endParaRPr>
          </a:p>
        </p:txBody>
      </p:sp>
      <p:sp>
        <p:nvSpPr>
          <p:cNvPr id="5" name="İçerik Yer Tutucusu 2"/>
          <p:cNvSpPr>
            <a:spLocks noGrp="1"/>
          </p:cNvSpPr>
          <p:nvPr>
            <p:ph idx="1"/>
          </p:nvPr>
        </p:nvSpPr>
        <p:spPr>
          <a:xfrm>
            <a:off x="457200" y="1600200"/>
            <a:ext cx="8229600" cy="4876800"/>
          </a:xfrm>
        </p:spPr>
        <p:txBody>
          <a:bodyPr>
            <a:normAutofit fontScale="62500" lnSpcReduction="20000"/>
          </a:bodyPr>
          <a:lstStyle/>
          <a:p>
            <a:pPr marL="0" indent="0">
              <a:buNone/>
            </a:pPr>
            <a:r>
              <a:rPr lang="tr-TR" dirty="0" smtClean="0"/>
              <a:t> </a:t>
            </a:r>
            <a:endParaRPr lang="tr-TR" dirty="0"/>
          </a:p>
          <a:p>
            <a:r>
              <a:rPr lang="tr-TR" b="1" dirty="0"/>
              <a:t>1- KÖK BOĞAZI YANIKLIĞI HASTALIĞI ( </a:t>
            </a:r>
            <a:r>
              <a:rPr lang="tr-TR" i="1" dirty="0" err="1"/>
              <a:t>Phytophthora</a:t>
            </a:r>
            <a:r>
              <a:rPr lang="tr-TR" i="1" dirty="0"/>
              <a:t> </a:t>
            </a:r>
            <a:r>
              <a:rPr lang="tr-TR" i="1" dirty="0" err="1"/>
              <a:t>capsici</a:t>
            </a:r>
            <a:r>
              <a:rPr lang="tr-TR" i="1" dirty="0"/>
              <a:t>) </a:t>
            </a:r>
            <a:r>
              <a:rPr lang="tr-TR" dirty="0"/>
              <a:t>.............................. 12 </a:t>
            </a:r>
          </a:p>
          <a:p>
            <a:r>
              <a:rPr lang="tr-TR" b="1" dirty="0"/>
              <a:t>2- ENGİNAR YAŞ ÇÜRÜKLÜĞÜ </a:t>
            </a:r>
            <a:r>
              <a:rPr lang="tr-TR" i="1" dirty="0"/>
              <a:t>(</a:t>
            </a:r>
            <a:r>
              <a:rPr lang="tr-TR" i="1" dirty="0" err="1"/>
              <a:t>Erwinia</a:t>
            </a:r>
            <a:r>
              <a:rPr lang="tr-TR" i="1" dirty="0"/>
              <a:t> </a:t>
            </a:r>
            <a:r>
              <a:rPr lang="tr-TR" i="1" dirty="0" err="1"/>
              <a:t>carotovora</a:t>
            </a:r>
            <a:r>
              <a:rPr lang="tr-TR" i="1" dirty="0"/>
              <a:t> ) </a:t>
            </a:r>
            <a:r>
              <a:rPr lang="tr-TR" dirty="0"/>
              <a:t>............................................... 13 </a:t>
            </a:r>
          </a:p>
          <a:p>
            <a:r>
              <a:rPr lang="tr-TR" b="1" dirty="0"/>
              <a:t>2-SEBZELERDE BEYAZ ÇÜRÜKLÜKLER (</a:t>
            </a:r>
            <a:r>
              <a:rPr lang="tr-TR" dirty="0" err="1"/>
              <a:t>Sclerotinia</a:t>
            </a:r>
            <a:r>
              <a:rPr lang="tr-TR" dirty="0"/>
              <a:t> </a:t>
            </a:r>
            <a:r>
              <a:rPr lang="tr-TR" dirty="0" err="1"/>
              <a:t>sclerotiorum</a:t>
            </a:r>
            <a:r>
              <a:rPr lang="tr-TR" dirty="0"/>
              <a:t>) ........................ 14 </a:t>
            </a:r>
          </a:p>
          <a:p>
            <a:r>
              <a:rPr lang="tr-TR" b="1" dirty="0"/>
              <a:t>3-SEBZELERDE SEPTORİA LEKE HASTALIĞI </a:t>
            </a:r>
            <a:r>
              <a:rPr lang="tr-TR" dirty="0"/>
              <a:t>(</a:t>
            </a:r>
            <a:r>
              <a:rPr lang="tr-TR" dirty="0" err="1"/>
              <a:t>Septoria</a:t>
            </a:r>
            <a:r>
              <a:rPr lang="tr-TR" dirty="0"/>
              <a:t> </a:t>
            </a:r>
            <a:r>
              <a:rPr lang="tr-TR" dirty="0" err="1"/>
              <a:t>apiicola</a:t>
            </a:r>
            <a:r>
              <a:rPr lang="tr-TR" dirty="0"/>
              <a:t>, </a:t>
            </a:r>
            <a:r>
              <a:rPr lang="tr-TR" dirty="0" err="1"/>
              <a:t>Septoria</a:t>
            </a:r>
            <a:r>
              <a:rPr lang="tr-TR" dirty="0"/>
              <a:t> </a:t>
            </a:r>
            <a:r>
              <a:rPr lang="tr-TR" dirty="0" err="1"/>
              <a:t>lycopersici</a:t>
            </a:r>
            <a:r>
              <a:rPr lang="tr-TR" dirty="0"/>
              <a:t>) .................................................................................................................... 16 </a:t>
            </a:r>
          </a:p>
          <a:p>
            <a:r>
              <a:rPr lang="it-IT" b="1" dirty="0">
                <a:solidFill>
                  <a:srgbClr val="FF0000"/>
                </a:solidFill>
              </a:rPr>
              <a:t>4-ISPANAK MİLDİYÖSÜ (</a:t>
            </a:r>
            <a:r>
              <a:rPr lang="it-IT" i="1" dirty="0">
                <a:solidFill>
                  <a:srgbClr val="FF0000"/>
                </a:solidFill>
              </a:rPr>
              <a:t>Peronospora farinosa </a:t>
            </a:r>
            <a:r>
              <a:rPr lang="it-IT" dirty="0">
                <a:solidFill>
                  <a:srgbClr val="FF0000"/>
                </a:solidFill>
              </a:rPr>
              <a:t>f. sp.) ............................................... 17 </a:t>
            </a:r>
          </a:p>
          <a:p>
            <a:r>
              <a:rPr lang="tr-TR" b="1" dirty="0"/>
              <a:t>5-ISPANAK YAPRAK LEKESİ (</a:t>
            </a:r>
            <a:r>
              <a:rPr lang="tr-TR" i="1" dirty="0" err="1"/>
              <a:t>Cladosporium</a:t>
            </a:r>
            <a:r>
              <a:rPr lang="tr-TR" i="1" dirty="0"/>
              <a:t> </a:t>
            </a:r>
            <a:r>
              <a:rPr lang="tr-TR" i="1" dirty="0" err="1"/>
              <a:t>variabile</a:t>
            </a:r>
            <a:r>
              <a:rPr lang="tr-TR" i="1" dirty="0"/>
              <a:t> </a:t>
            </a:r>
            <a:r>
              <a:rPr lang="tr-TR" dirty="0"/>
              <a:t>) ............................................ 18 </a:t>
            </a:r>
          </a:p>
          <a:p>
            <a:r>
              <a:rPr lang="tr-TR" b="1" dirty="0"/>
              <a:t>6-SEBZE FİDELERİNDE KÖK ÇÜRÜKLÜĞÜ (ÇÖKERTEN) HASTALIĞI (</a:t>
            </a:r>
            <a:r>
              <a:rPr lang="tr-TR" b="1" dirty="0" err="1"/>
              <a:t>Phythium</a:t>
            </a:r>
            <a:r>
              <a:rPr lang="tr-TR" b="1" dirty="0"/>
              <a:t> </a:t>
            </a:r>
            <a:r>
              <a:rPr lang="tr-TR" b="1" dirty="0" err="1"/>
              <a:t>spp</a:t>
            </a:r>
            <a:r>
              <a:rPr lang="tr-TR" b="1" dirty="0"/>
              <a:t>.,</a:t>
            </a:r>
            <a:r>
              <a:rPr lang="tr-TR" b="1" dirty="0" err="1"/>
              <a:t>Rhizoctonia</a:t>
            </a:r>
            <a:r>
              <a:rPr lang="tr-TR" b="1" dirty="0"/>
              <a:t> </a:t>
            </a:r>
            <a:r>
              <a:rPr lang="tr-TR" b="1" dirty="0" err="1"/>
              <a:t>spp</a:t>
            </a:r>
            <a:r>
              <a:rPr lang="tr-TR" b="1" dirty="0"/>
              <a:t>.,</a:t>
            </a:r>
            <a:r>
              <a:rPr lang="tr-TR" b="1" dirty="0" err="1"/>
              <a:t>Fusarium</a:t>
            </a:r>
            <a:r>
              <a:rPr lang="tr-TR" b="1" dirty="0"/>
              <a:t> </a:t>
            </a:r>
            <a:r>
              <a:rPr lang="tr-TR" b="1" dirty="0" err="1"/>
              <a:t>spp</a:t>
            </a:r>
            <a:r>
              <a:rPr lang="tr-TR" b="1" dirty="0"/>
              <a:t>.,</a:t>
            </a:r>
            <a:r>
              <a:rPr lang="tr-TR" b="1" dirty="0" err="1"/>
              <a:t>Alternaria</a:t>
            </a:r>
            <a:r>
              <a:rPr lang="tr-TR" b="1" dirty="0"/>
              <a:t> </a:t>
            </a:r>
            <a:r>
              <a:rPr lang="tr-TR" b="1" dirty="0" err="1"/>
              <a:t>spp</a:t>
            </a:r>
            <a:r>
              <a:rPr lang="tr-TR" b="1" dirty="0"/>
              <a:t>., </a:t>
            </a:r>
            <a:r>
              <a:rPr lang="tr-TR" b="1" dirty="0" err="1"/>
              <a:t>Sclerotinia</a:t>
            </a:r>
            <a:r>
              <a:rPr lang="tr-TR" b="1" dirty="0"/>
              <a:t> </a:t>
            </a:r>
            <a:r>
              <a:rPr lang="tr-TR" b="1" dirty="0" err="1"/>
              <a:t>spp</a:t>
            </a:r>
            <a:r>
              <a:rPr lang="tr-TR" b="1" dirty="0"/>
              <a:t>.) </a:t>
            </a:r>
            <a:r>
              <a:rPr lang="tr-TR" dirty="0"/>
              <a:t>............... 20 </a:t>
            </a:r>
          </a:p>
          <a:p>
            <a:r>
              <a:rPr lang="tr-TR" b="1" dirty="0"/>
              <a:t>7- SEBZELERDE KURŞUNİ KÜF HASTALIĞI (</a:t>
            </a:r>
            <a:r>
              <a:rPr lang="tr-TR" b="1" dirty="0" err="1"/>
              <a:t>Botrytis</a:t>
            </a:r>
            <a:r>
              <a:rPr lang="tr-TR" b="1" dirty="0"/>
              <a:t> </a:t>
            </a:r>
            <a:r>
              <a:rPr lang="tr-TR" b="1" dirty="0" err="1"/>
              <a:t>cinerea</a:t>
            </a:r>
            <a:r>
              <a:rPr lang="tr-TR" b="1" dirty="0"/>
              <a:t>) </a:t>
            </a:r>
            <a:r>
              <a:rPr lang="tr-TR" dirty="0"/>
              <a:t>............................. 22 </a:t>
            </a:r>
          </a:p>
          <a:p>
            <a:r>
              <a:rPr lang="tr-TR" b="1" dirty="0">
                <a:solidFill>
                  <a:srgbClr val="FF0000"/>
                </a:solidFill>
              </a:rPr>
              <a:t>8-MARUL MİLDİYÖSÜ (</a:t>
            </a:r>
            <a:r>
              <a:rPr lang="tr-TR" b="1" i="1" dirty="0" err="1">
                <a:solidFill>
                  <a:srgbClr val="FF0000"/>
                </a:solidFill>
              </a:rPr>
              <a:t>Bremia</a:t>
            </a:r>
            <a:r>
              <a:rPr lang="tr-TR" b="1" i="1" dirty="0">
                <a:solidFill>
                  <a:srgbClr val="FF0000"/>
                </a:solidFill>
              </a:rPr>
              <a:t> </a:t>
            </a:r>
            <a:r>
              <a:rPr lang="tr-TR" b="1" i="1" dirty="0" err="1">
                <a:solidFill>
                  <a:srgbClr val="FF0000"/>
                </a:solidFill>
              </a:rPr>
              <a:t>lactucae</a:t>
            </a:r>
            <a:r>
              <a:rPr lang="tr-TR" b="1" dirty="0">
                <a:solidFill>
                  <a:srgbClr val="FF0000"/>
                </a:solidFill>
              </a:rPr>
              <a:t>) </a:t>
            </a:r>
            <a:r>
              <a:rPr lang="tr-TR" dirty="0">
                <a:solidFill>
                  <a:srgbClr val="FF0000"/>
                </a:solidFill>
              </a:rPr>
              <a:t>.................................................................. 23 </a:t>
            </a:r>
          </a:p>
        </p:txBody>
      </p:sp>
    </p:spTree>
    <p:extLst>
      <p:ext uri="{BB962C8B-B14F-4D97-AF65-F5344CB8AC3E}">
        <p14:creationId xmlns:p14="http://schemas.microsoft.com/office/powerpoint/2010/main" val="97775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420888"/>
            <a:ext cx="8229600" cy="922114"/>
          </a:xfrm>
        </p:spPr>
        <p:txBody>
          <a:bodyPr>
            <a:normAutofit fontScale="90000"/>
          </a:bodyPr>
          <a:lstStyle/>
          <a:p>
            <a:r>
              <a:rPr lang="tr-TR" dirty="0">
                <a:solidFill>
                  <a:srgbClr val="292934"/>
                </a:solidFill>
              </a:rPr>
              <a:t/>
            </a:r>
            <a:br>
              <a:rPr lang="tr-TR" dirty="0">
                <a:solidFill>
                  <a:srgbClr val="292934"/>
                </a:solidFill>
              </a:rPr>
            </a:br>
            <a:r>
              <a:rPr lang="tr-TR" dirty="0" smtClean="0">
                <a:solidFill>
                  <a:srgbClr val="292934"/>
                </a:solidFill>
              </a:rPr>
              <a:t>1.4. </a:t>
            </a:r>
            <a:r>
              <a:rPr lang="tr-TR" sz="3600" b="1" dirty="0" smtClean="0">
                <a:solidFill>
                  <a:srgbClr val="292934"/>
                </a:solidFill>
              </a:rPr>
              <a:t>MEYVE </a:t>
            </a:r>
            <a:r>
              <a:rPr lang="tr-TR" sz="3600" b="1" dirty="0">
                <a:solidFill>
                  <a:srgbClr val="292934"/>
                </a:solidFill>
              </a:rPr>
              <a:t>AĞAÇLARINDA ARMİLLARİA </a:t>
            </a:r>
            <a:r>
              <a:rPr lang="tr-TR" sz="3600" dirty="0">
                <a:solidFill>
                  <a:srgbClr val="292934"/>
                </a:solidFill>
              </a:rPr>
              <a:t/>
            </a:r>
            <a:br>
              <a:rPr lang="tr-TR" sz="3600" dirty="0">
                <a:solidFill>
                  <a:srgbClr val="292934"/>
                </a:solidFill>
              </a:rPr>
            </a:br>
            <a:r>
              <a:rPr lang="tr-TR" sz="3600" b="1" dirty="0">
                <a:solidFill>
                  <a:srgbClr val="292934"/>
                </a:solidFill>
              </a:rPr>
              <a:t>KÖK ÇÜRÜKLÜĞÜ HASTALIĞI </a:t>
            </a:r>
            <a:r>
              <a:rPr lang="tr-TR" sz="3600" dirty="0">
                <a:solidFill>
                  <a:srgbClr val="292934"/>
                </a:solidFill>
              </a:rPr>
              <a:t/>
            </a:r>
            <a:br>
              <a:rPr lang="tr-TR" sz="3600" dirty="0">
                <a:solidFill>
                  <a:srgbClr val="292934"/>
                </a:solidFill>
              </a:rPr>
            </a:br>
            <a:r>
              <a:rPr lang="tr-TR" sz="3600" i="1" dirty="0">
                <a:solidFill>
                  <a:srgbClr val="292934"/>
                </a:solidFill>
              </a:rPr>
              <a:t>(</a:t>
            </a:r>
            <a:r>
              <a:rPr lang="tr-TR" sz="3600" i="1" dirty="0" err="1">
                <a:solidFill>
                  <a:srgbClr val="292934"/>
                </a:solidFill>
              </a:rPr>
              <a:t>Armillaria</a:t>
            </a:r>
            <a:r>
              <a:rPr lang="tr-TR" sz="3600" i="1" dirty="0">
                <a:solidFill>
                  <a:srgbClr val="292934"/>
                </a:solidFill>
              </a:rPr>
              <a:t> </a:t>
            </a:r>
            <a:r>
              <a:rPr lang="tr-TR" sz="3600" i="1" dirty="0" err="1">
                <a:solidFill>
                  <a:srgbClr val="292934"/>
                </a:solidFill>
              </a:rPr>
              <a:t>mellea</a:t>
            </a:r>
            <a:r>
              <a:rPr lang="tr-TR" sz="3600" i="1" dirty="0">
                <a:solidFill>
                  <a:srgbClr val="292934"/>
                </a:solidFill>
              </a:rPr>
              <a:t>)</a:t>
            </a:r>
            <a:endParaRPr lang="tr-TR" sz="3600" dirty="0">
              <a:solidFill>
                <a:srgbClr val="292934"/>
              </a:solidFill>
            </a:endParaRPr>
          </a:p>
        </p:txBody>
      </p:sp>
    </p:spTree>
    <p:extLst>
      <p:ext uri="{BB962C8B-B14F-4D97-AF65-F5344CB8AC3E}">
        <p14:creationId xmlns:p14="http://schemas.microsoft.com/office/powerpoint/2010/main" val="18540661"/>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663352"/>
          </a:xfrm>
        </p:spPr>
        <p:txBody>
          <a:bodyPr>
            <a:normAutofit/>
          </a:bodyPr>
          <a:lstStyle/>
          <a:p>
            <a:r>
              <a:rPr lang="tr-TR" sz="3200" b="1" dirty="0" smtClean="0">
                <a:solidFill>
                  <a:srgbClr val="292934"/>
                </a:solidFill>
              </a:rPr>
              <a:t>MARUL </a:t>
            </a:r>
            <a:r>
              <a:rPr lang="tr-TR" sz="3200" b="1" dirty="0">
                <a:solidFill>
                  <a:srgbClr val="292934"/>
                </a:solidFill>
              </a:rPr>
              <a:t>MİLDİYÖSÜ </a:t>
            </a:r>
            <a:r>
              <a:rPr lang="tr-TR" sz="3200" i="1" dirty="0" smtClean="0">
                <a:solidFill>
                  <a:srgbClr val="292934"/>
                </a:solidFill>
              </a:rPr>
              <a:t>(</a:t>
            </a:r>
            <a:r>
              <a:rPr lang="tr-TR" sz="3200" i="1" dirty="0" err="1">
                <a:solidFill>
                  <a:srgbClr val="292934"/>
                </a:solidFill>
              </a:rPr>
              <a:t>Bremia</a:t>
            </a:r>
            <a:r>
              <a:rPr lang="tr-TR" sz="3200" i="1" dirty="0">
                <a:solidFill>
                  <a:srgbClr val="292934"/>
                </a:solidFill>
              </a:rPr>
              <a:t> </a:t>
            </a:r>
            <a:r>
              <a:rPr lang="tr-TR" sz="3200" i="1" dirty="0" err="1">
                <a:solidFill>
                  <a:srgbClr val="292934"/>
                </a:solidFill>
              </a:rPr>
              <a:t>lactucae</a:t>
            </a:r>
            <a:r>
              <a:rPr lang="tr-TR" sz="3200" i="1" dirty="0">
                <a:solidFill>
                  <a:srgbClr val="292934"/>
                </a:solidFill>
              </a:rPr>
              <a:t>) </a:t>
            </a:r>
            <a:endParaRPr lang="tr-TR" sz="3200" dirty="0">
              <a:solidFill>
                <a:srgbClr val="292934"/>
              </a:solidFill>
            </a:endParaRPr>
          </a:p>
        </p:txBody>
      </p:sp>
      <p:sp>
        <p:nvSpPr>
          <p:cNvPr id="6" name="Başlık 1"/>
          <p:cNvSpPr txBox="1">
            <a:spLocks/>
          </p:cNvSpPr>
          <p:nvPr/>
        </p:nvSpPr>
        <p:spPr>
          <a:xfrm>
            <a:off x="457200" y="1157536"/>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70000" lnSpcReduction="20000"/>
          </a:bodyPr>
          <a:lstStyle/>
          <a:p>
            <a:r>
              <a:rPr lang="tr-TR" b="1" dirty="0" smtClean="0"/>
              <a:t>• </a:t>
            </a:r>
            <a:r>
              <a:rPr lang="tr-TR" dirty="0"/>
              <a:t>Marul </a:t>
            </a:r>
            <a:r>
              <a:rPr lang="tr-TR" dirty="0" err="1"/>
              <a:t>mildiyösünün</a:t>
            </a:r>
            <a:r>
              <a:rPr lang="tr-TR" dirty="0"/>
              <a:t> etmeni mantardır. </a:t>
            </a:r>
          </a:p>
          <a:p>
            <a:r>
              <a:rPr lang="tr-TR" b="1" dirty="0"/>
              <a:t>• </a:t>
            </a:r>
            <a:r>
              <a:rPr lang="tr-TR" dirty="0" err="1"/>
              <a:t>Fungus</a:t>
            </a:r>
            <a:r>
              <a:rPr lang="tr-TR" dirty="0"/>
              <a:t>, kışı hastalıklı yapraklar üzerinde geçirir. </a:t>
            </a:r>
          </a:p>
          <a:p>
            <a:r>
              <a:rPr lang="tr-TR" b="1" dirty="0"/>
              <a:t>• </a:t>
            </a:r>
            <a:r>
              <a:rPr lang="tr-TR" dirty="0"/>
              <a:t>Uygun sıcaklık ve nemde genç fidelere bulaşarak ilk enfeksiyonları meydana getirir. </a:t>
            </a:r>
          </a:p>
          <a:p>
            <a:r>
              <a:rPr lang="tr-TR" b="1" dirty="0"/>
              <a:t>• </a:t>
            </a:r>
            <a:r>
              <a:rPr lang="tr-TR" dirty="0"/>
              <a:t>Hastalıklı bitkilerinden rüzgâr ve diğer yollarla sağlam bitkilere taşınır. </a:t>
            </a:r>
          </a:p>
          <a:p>
            <a:r>
              <a:rPr lang="tr-TR" b="1" dirty="0"/>
              <a:t>• </a:t>
            </a:r>
            <a:r>
              <a:rPr lang="tr-TR" dirty="0"/>
              <a:t>Marul yapraklarında ilk belirtiler açık yeşil veya sarımtırak lekeler halinde görülür. </a:t>
            </a:r>
          </a:p>
          <a:p>
            <a:r>
              <a:rPr lang="tr-TR" b="1" dirty="0"/>
              <a:t>• </a:t>
            </a:r>
            <a:r>
              <a:rPr lang="tr-TR" dirty="0"/>
              <a:t>Genellikle köşeli ve damarlarla çevrili </a:t>
            </a:r>
            <a:r>
              <a:rPr lang="tr-TR" dirty="0" smtClean="0"/>
              <a:t>olan </a:t>
            </a:r>
            <a:r>
              <a:rPr lang="tr-TR" dirty="0"/>
              <a:t>bu lekeler daha sonra esmerleşir. </a:t>
            </a:r>
            <a:r>
              <a:rPr lang="tr-TR" b="1" dirty="0"/>
              <a:t>• </a:t>
            </a:r>
            <a:r>
              <a:rPr lang="tr-TR" dirty="0"/>
              <a:t>Nemli havalarda bu kısımlar kararıp çürürler ve alt yüzünde beyaz kül gibi bir görünüm alır. </a:t>
            </a:r>
          </a:p>
          <a:p>
            <a:r>
              <a:rPr lang="tr-TR" dirty="0"/>
              <a:t>Özellikle marul fidelerinde zararlı olur. </a:t>
            </a:r>
          </a:p>
          <a:p>
            <a:r>
              <a:rPr lang="tr-TR" b="1" dirty="0"/>
              <a:t>• </a:t>
            </a:r>
            <a:r>
              <a:rPr lang="tr-TR" dirty="0"/>
              <a:t>Tarlada genellikle marulların alt yapraklarında görülür. </a:t>
            </a:r>
          </a:p>
          <a:p>
            <a:r>
              <a:rPr lang="tr-TR" b="1" dirty="0"/>
              <a:t>• </a:t>
            </a:r>
            <a:r>
              <a:rPr lang="tr-TR" dirty="0"/>
              <a:t>Ancak fazla serin ve nemli koşullarda üst yapraklara da geçerek marulların satış değerinin düşmesine neden olur. </a:t>
            </a:r>
          </a:p>
          <a:p>
            <a:r>
              <a:rPr lang="tr-TR" b="1" dirty="0"/>
              <a:t>• </a:t>
            </a:r>
            <a:r>
              <a:rPr lang="tr-TR" dirty="0"/>
              <a:t>Epidemi durumunda bitkinin yaprakları ticari değerini kaybederek zarar yüzde yüze yaklaşır. </a:t>
            </a:r>
          </a:p>
          <a:p>
            <a:r>
              <a:rPr lang="tr-TR" b="1" dirty="0"/>
              <a:t>• </a:t>
            </a:r>
            <a:r>
              <a:rPr lang="tr-TR" dirty="0"/>
              <a:t>Bütün marul yetiştirme alanlarında hastalık görülebilmektedir. </a:t>
            </a:r>
            <a:endParaRPr lang="tr-TR" dirty="0" smtClean="0"/>
          </a:p>
          <a:p>
            <a:r>
              <a:rPr lang="tr-TR" b="1" dirty="0" err="1" smtClean="0"/>
              <a:t>Hastalığn</a:t>
            </a:r>
            <a:r>
              <a:rPr lang="tr-TR" b="1" dirty="0" smtClean="0"/>
              <a:t> </a:t>
            </a:r>
            <a:r>
              <a:rPr lang="tr-TR" b="1" dirty="0"/>
              <a:t>Görüldüğü Bitkiler </a:t>
            </a:r>
            <a:r>
              <a:rPr lang="tr-TR" b="1" dirty="0" smtClean="0"/>
              <a:t>: </a:t>
            </a:r>
            <a:r>
              <a:rPr lang="tr-TR" dirty="0" smtClean="0"/>
              <a:t>Marul </a:t>
            </a:r>
            <a:endParaRPr lang="tr-TR" dirty="0"/>
          </a:p>
        </p:txBody>
      </p:sp>
    </p:spTree>
    <p:extLst>
      <p:ext uri="{BB962C8B-B14F-4D97-AF65-F5344CB8AC3E}">
        <p14:creationId xmlns:p14="http://schemas.microsoft.com/office/powerpoint/2010/main" val="347135998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endParaRPr lang="tr-TR" dirty="0"/>
          </a:p>
        </p:txBody>
      </p:sp>
      <p:sp>
        <p:nvSpPr>
          <p:cNvPr id="3" name="İçerik Yer Tutucusu 2"/>
          <p:cNvSpPr>
            <a:spLocks noGrp="1"/>
          </p:cNvSpPr>
          <p:nvPr>
            <p:ph idx="1"/>
          </p:nvPr>
        </p:nvSpPr>
        <p:spPr/>
        <p:txBody>
          <a:bodyPr>
            <a:normAutofit/>
          </a:bodyPr>
          <a:lstStyle/>
          <a:p>
            <a:r>
              <a:rPr lang="tr-TR" b="1" dirty="0" smtClean="0"/>
              <a:t>Kültürel </a:t>
            </a:r>
            <a:r>
              <a:rPr lang="tr-TR" b="1" dirty="0"/>
              <a:t>Önlemler </a:t>
            </a:r>
            <a:endParaRPr lang="tr-TR" dirty="0"/>
          </a:p>
          <a:p>
            <a:r>
              <a:rPr lang="tr-TR" b="1" dirty="0"/>
              <a:t>• </a:t>
            </a:r>
            <a:r>
              <a:rPr lang="tr-TR" dirty="0"/>
              <a:t>Bir yıl önce </a:t>
            </a:r>
            <a:r>
              <a:rPr lang="tr-TR" dirty="0" err="1"/>
              <a:t>mildiyö</a:t>
            </a:r>
            <a:r>
              <a:rPr lang="tr-TR" dirty="0"/>
              <a:t> görülen fideliğin yeri veya toprağı değiştirilmeli veya toprak dezenfekte edilmelidir. </a:t>
            </a:r>
          </a:p>
          <a:p>
            <a:r>
              <a:rPr lang="tr-TR" b="1" dirty="0"/>
              <a:t>• </a:t>
            </a:r>
            <a:r>
              <a:rPr lang="tr-TR" dirty="0"/>
              <a:t>Tohum sık ekilmemelidir. </a:t>
            </a:r>
          </a:p>
          <a:p>
            <a:r>
              <a:rPr lang="tr-TR" b="1" dirty="0"/>
              <a:t>• </a:t>
            </a:r>
            <a:r>
              <a:rPr lang="tr-TR" dirty="0" smtClean="0"/>
              <a:t>Aşırı </a:t>
            </a:r>
            <a:r>
              <a:rPr lang="tr-TR" dirty="0"/>
              <a:t>sulamadan kaçınılmalıdır</a:t>
            </a:r>
            <a:r>
              <a:rPr lang="tr-TR" dirty="0" smtClean="0"/>
              <a:t>.</a:t>
            </a:r>
          </a:p>
          <a:p>
            <a:r>
              <a:rPr lang="tr-TR" dirty="0" smtClean="0"/>
              <a:t>Marul </a:t>
            </a:r>
            <a:r>
              <a:rPr lang="tr-TR" dirty="0" err="1"/>
              <a:t>mildiyösü</a:t>
            </a:r>
            <a:r>
              <a:rPr lang="tr-TR" dirty="0"/>
              <a:t> görülen fideler, hastalıklı yapraklar ve bitkiler sökülüp yok edilmelidir. </a:t>
            </a:r>
          </a:p>
          <a:p>
            <a:r>
              <a:rPr lang="tr-TR" b="1" dirty="0"/>
              <a:t>• </a:t>
            </a:r>
            <a:r>
              <a:rPr lang="tr-TR" dirty="0"/>
              <a:t>Toprak analizi sonuçlarına göre gübre kullanılmalıdır. </a:t>
            </a:r>
          </a:p>
          <a:p>
            <a:r>
              <a:rPr lang="tr-TR" b="1" dirty="0"/>
              <a:t>• </a:t>
            </a:r>
            <a:r>
              <a:rPr lang="tr-TR" dirty="0"/>
              <a:t>Tarlada sık dikimden kaçınılmalıdır. </a:t>
            </a:r>
          </a:p>
        </p:txBody>
      </p:sp>
    </p:spTree>
    <p:extLst>
      <p:ext uri="{BB962C8B-B14F-4D97-AF65-F5344CB8AC3E}">
        <p14:creationId xmlns:p14="http://schemas.microsoft.com/office/powerpoint/2010/main" val="1161916702"/>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Kimyasal </a:t>
            </a:r>
            <a:r>
              <a:rPr lang="tr-TR" b="1" dirty="0" smtClean="0"/>
              <a:t>Mücadele</a:t>
            </a:r>
            <a:endParaRPr lang="tr-TR" dirty="0"/>
          </a:p>
        </p:txBody>
      </p:sp>
      <p:sp>
        <p:nvSpPr>
          <p:cNvPr id="3" name="İçerik Yer Tutucusu 2"/>
          <p:cNvSpPr>
            <a:spLocks noGrp="1"/>
          </p:cNvSpPr>
          <p:nvPr>
            <p:ph idx="1"/>
          </p:nvPr>
        </p:nvSpPr>
        <p:spPr/>
        <p:txBody>
          <a:bodyPr>
            <a:normAutofit fontScale="77500" lnSpcReduction="20000"/>
          </a:bodyPr>
          <a:lstStyle/>
          <a:p>
            <a:r>
              <a:rPr lang="tr-TR" b="1" dirty="0" smtClean="0"/>
              <a:t>• </a:t>
            </a:r>
            <a:r>
              <a:rPr lang="tr-TR" dirty="0"/>
              <a:t>Fideliklerde hastalık görülmeden koruyucu bir ilaçlama yapılmalıdır. </a:t>
            </a:r>
          </a:p>
          <a:p>
            <a:r>
              <a:rPr lang="tr-TR" b="1" dirty="0" smtClean="0"/>
              <a:t>• </a:t>
            </a:r>
            <a:r>
              <a:rPr lang="tr-TR" dirty="0" err="1"/>
              <a:t>Mildiyö</a:t>
            </a:r>
            <a:r>
              <a:rPr lang="tr-TR" dirty="0"/>
              <a:t> görülürse hasta kısımlar toplanıp yok edildikten sonra birer hafta aralarla fidelerin tarlaya şaşırtılmasına kadar ilaçlamalar sürdürülmelidir. </a:t>
            </a:r>
          </a:p>
          <a:p>
            <a:r>
              <a:rPr lang="tr-TR" b="1" dirty="0"/>
              <a:t>• </a:t>
            </a:r>
            <a:r>
              <a:rPr lang="tr-TR" dirty="0"/>
              <a:t>Tarla devresinde hastalığın çevrede görülmesi ile ilaçlamaya başlanmalı, birer hafta aralarla hasattan en az bir hafta öncesine kadar devam edilmelidir. </a:t>
            </a:r>
          </a:p>
          <a:p>
            <a:r>
              <a:rPr lang="tr-TR" b="1" dirty="0"/>
              <a:t>• </a:t>
            </a:r>
            <a:r>
              <a:rPr lang="tr-TR" dirty="0"/>
              <a:t>Fidelikte ilaçlama, sulama yapıldıktan ve yapraklar kuruduktan sonra yapılmalıdır. </a:t>
            </a:r>
          </a:p>
          <a:p>
            <a:r>
              <a:rPr lang="tr-TR" b="1" dirty="0"/>
              <a:t>• </a:t>
            </a:r>
            <a:r>
              <a:rPr lang="tr-TR" dirty="0"/>
              <a:t>Fidelikte ve tarlada yaprakların alt ve üstlerinin iyice ilaçlanmasına özen gösterilmelidir. </a:t>
            </a:r>
          </a:p>
          <a:p>
            <a:r>
              <a:rPr lang="tr-TR" b="1" dirty="0"/>
              <a:t>Kimyasal Mücadelede Kullanılacak </a:t>
            </a:r>
            <a:r>
              <a:rPr lang="tr-TR" b="1" dirty="0" smtClean="0"/>
              <a:t>İlaçlar</a:t>
            </a:r>
          </a:p>
          <a:p>
            <a:r>
              <a:rPr lang="tr-TR" dirty="0" err="1" smtClean="0"/>
              <a:t>Captan</a:t>
            </a:r>
            <a:r>
              <a:rPr lang="tr-TR" dirty="0" smtClean="0"/>
              <a:t> </a:t>
            </a:r>
            <a:r>
              <a:rPr lang="tr-TR" dirty="0"/>
              <a:t>50 % 	WP 	300 g 	7 	</a:t>
            </a:r>
          </a:p>
          <a:p>
            <a:r>
              <a:rPr lang="tr-TR" dirty="0" err="1" smtClean="0"/>
              <a:t>Propineb</a:t>
            </a:r>
            <a:r>
              <a:rPr lang="tr-TR" dirty="0" smtClean="0"/>
              <a:t> </a:t>
            </a:r>
            <a:r>
              <a:rPr lang="tr-TR" dirty="0"/>
              <a:t>70% 	WP 	200 g 	7 	</a:t>
            </a:r>
          </a:p>
          <a:p>
            <a:r>
              <a:rPr lang="tr-TR" dirty="0" err="1" smtClean="0"/>
              <a:t>Phosphorous</a:t>
            </a:r>
            <a:r>
              <a:rPr lang="tr-TR" dirty="0" smtClean="0"/>
              <a:t> acid-400 </a:t>
            </a:r>
            <a:r>
              <a:rPr lang="tr-TR" dirty="0"/>
              <a:t>g/l </a:t>
            </a:r>
            <a:r>
              <a:rPr lang="tr-TR" dirty="0" smtClean="0"/>
              <a:t> SL </a:t>
            </a:r>
            <a:r>
              <a:rPr lang="tr-TR" dirty="0"/>
              <a:t>	400 ml(sera</a:t>
            </a:r>
            <a:r>
              <a:rPr lang="tr-TR" dirty="0" smtClean="0"/>
              <a:t>) </a:t>
            </a:r>
            <a:r>
              <a:rPr lang="tr-TR" dirty="0" smtClean="0">
                <a:solidFill>
                  <a:srgbClr val="FF0000"/>
                </a:solidFill>
              </a:rPr>
              <a:t>AB(-) </a:t>
            </a:r>
            <a:r>
              <a:rPr lang="tr-TR" dirty="0"/>
              <a:t>	</a:t>
            </a:r>
            <a:endParaRPr lang="tr-TR" dirty="0" smtClean="0"/>
          </a:p>
          <a:p>
            <a:r>
              <a:rPr lang="tr-TR" dirty="0" err="1"/>
              <a:t>Phosphorous</a:t>
            </a:r>
            <a:r>
              <a:rPr lang="tr-TR" dirty="0"/>
              <a:t> </a:t>
            </a:r>
            <a:r>
              <a:rPr lang="tr-TR" dirty="0" smtClean="0"/>
              <a:t>acid-600 g/l  SL  275 ml.</a:t>
            </a:r>
            <a:r>
              <a:rPr lang="tr-TR" dirty="0">
                <a:solidFill>
                  <a:srgbClr val="FF0000"/>
                </a:solidFill>
              </a:rPr>
              <a:t> AB(-) </a:t>
            </a:r>
            <a:endParaRPr lang="tr-TR" dirty="0" smtClean="0">
              <a:solidFill>
                <a:srgbClr val="FF0000"/>
              </a:solidFill>
            </a:endParaRPr>
          </a:p>
          <a:p>
            <a:r>
              <a:rPr lang="tr-TR" dirty="0" err="1" smtClean="0"/>
              <a:t>Cymoxanil+Propineb</a:t>
            </a:r>
            <a:r>
              <a:rPr lang="tr-TR" dirty="0" smtClean="0"/>
              <a:t> 6-70% WP 200 g.</a:t>
            </a:r>
          </a:p>
          <a:p>
            <a:r>
              <a:rPr lang="tr-TR" dirty="0" err="1" smtClean="0"/>
              <a:t>Propamocarb</a:t>
            </a:r>
            <a:r>
              <a:rPr lang="tr-TR" dirty="0" smtClean="0"/>
              <a:t> </a:t>
            </a:r>
            <a:r>
              <a:rPr lang="tr-TR" dirty="0" err="1" smtClean="0"/>
              <a:t>hydrochloride+Fluopicolide</a:t>
            </a:r>
            <a:r>
              <a:rPr lang="tr-TR" dirty="0" smtClean="0"/>
              <a:t> 625+225 g/L SC   200 ml/da</a:t>
            </a:r>
            <a:endParaRPr lang="tr-TR" dirty="0"/>
          </a:p>
          <a:p>
            <a:endParaRPr lang="tr-TR" dirty="0"/>
          </a:p>
        </p:txBody>
      </p:sp>
    </p:spTree>
    <p:extLst>
      <p:ext uri="{BB962C8B-B14F-4D97-AF65-F5344CB8AC3E}">
        <p14:creationId xmlns:p14="http://schemas.microsoft.com/office/powerpoint/2010/main" val="2409812697"/>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4624"/>
            <a:ext cx="8229600" cy="990600"/>
          </a:xfrm>
        </p:spPr>
        <p:txBody>
          <a:bodyPr>
            <a:normAutofit/>
          </a:bodyPr>
          <a:lstStyle/>
          <a:p>
            <a:r>
              <a:rPr lang="tr-TR" sz="3100" b="1" dirty="0" smtClean="0">
                <a:solidFill>
                  <a:srgbClr val="292934"/>
                </a:solidFill>
              </a:rPr>
              <a:t>ISPANAK </a:t>
            </a:r>
            <a:r>
              <a:rPr lang="tr-TR" sz="3100" b="1" dirty="0">
                <a:solidFill>
                  <a:srgbClr val="292934"/>
                </a:solidFill>
              </a:rPr>
              <a:t>MİLDİYÖSÜ </a:t>
            </a:r>
            <a:r>
              <a:rPr lang="tr-TR" sz="3100" i="1" dirty="0" smtClean="0">
                <a:solidFill>
                  <a:srgbClr val="292934"/>
                </a:solidFill>
              </a:rPr>
              <a:t>(</a:t>
            </a:r>
            <a:r>
              <a:rPr lang="tr-TR" sz="3100" i="1" dirty="0">
                <a:solidFill>
                  <a:srgbClr val="292934"/>
                </a:solidFill>
              </a:rPr>
              <a:t>Peronospora </a:t>
            </a:r>
            <a:r>
              <a:rPr lang="tr-TR" sz="3100" i="1" dirty="0" err="1">
                <a:solidFill>
                  <a:srgbClr val="292934"/>
                </a:solidFill>
              </a:rPr>
              <a:t>farinosa</a:t>
            </a:r>
            <a:r>
              <a:rPr lang="tr-TR" sz="3100" i="1" dirty="0">
                <a:solidFill>
                  <a:srgbClr val="292934"/>
                </a:solidFill>
              </a:rPr>
              <a:t> ) </a:t>
            </a:r>
            <a:endParaRPr lang="tr-TR" sz="3100" dirty="0">
              <a:solidFill>
                <a:srgbClr val="292934"/>
              </a:solidFill>
            </a:endParaRPr>
          </a:p>
        </p:txBody>
      </p:sp>
      <p:sp>
        <p:nvSpPr>
          <p:cNvPr id="6" name="Başlık 1"/>
          <p:cNvSpPr txBox="1">
            <a:spLocks/>
          </p:cNvSpPr>
          <p:nvPr/>
        </p:nvSpPr>
        <p:spPr>
          <a:xfrm>
            <a:off x="457200" y="1124744"/>
            <a:ext cx="8229600" cy="399256"/>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7" name="İçerik Yer Tutucusu 2"/>
          <p:cNvSpPr>
            <a:spLocks noGrp="1"/>
          </p:cNvSpPr>
          <p:nvPr>
            <p:ph idx="1"/>
          </p:nvPr>
        </p:nvSpPr>
        <p:spPr>
          <a:xfrm>
            <a:off x="457200" y="1412776"/>
            <a:ext cx="8229600" cy="5064224"/>
          </a:xfrm>
        </p:spPr>
        <p:txBody>
          <a:bodyPr>
            <a:normAutofit fontScale="92500" lnSpcReduction="10000"/>
          </a:bodyPr>
          <a:lstStyle/>
          <a:p>
            <a:r>
              <a:rPr lang="tr-TR" b="1" dirty="0" smtClean="0"/>
              <a:t>• </a:t>
            </a:r>
            <a:r>
              <a:rPr lang="tr-TR" dirty="0"/>
              <a:t>Ispanak </a:t>
            </a:r>
            <a:r>
              <a:rPr lang="tr-TR" dirty="0" err="1"/>
              <a:t>mildiyösü</a:t>
            </a:r>
            <a:r>
              <a:rPr lang="tr-TR" dirty="0"/>
              <a:t> yalnızca canlı dokularda yaşayabilen parazittir ve tohumla taşınır. </a:t>
            </a:r>
          </a:p>
          <a:p>
            <a:r>
              <a:rPr lang="tr-TR" b="1" dirty="0"/>
              <a:t>• </a:t>
            </a:r>
            <a:r>
              <a:rPr lang="tr-TR" dirty="0"/>
              <a:t>Hastalık nemli ortamlarda gelişir, hastalık oluşumu ve epidemi için; optimum sıcaklığın 13–21°C, yağmur, yağmurlama sulama ve çiğ gibi ıslak koşulların bir arada bulunması gerekir. </a:t>
            </a:r>
          </a:p>
          <a:p>
            <a:r>
              <a:rPr lang="tr-TR" b="1" dirty="0"/>
              <a:t>• </a:t>
            </a:r>
            <a:r>
              <a:rPr lang="tr-TR" dirty="0"/>
              <a:t>Yapraklarda önce pek belirgin olmayan yağ damlası görünümünde renk açılmaları şeklinde belirtiler görülür. </a:t>
            </a:r>
          </a:p>
          <a:p>
            <a:r>
              <a:rPr lang="tr-TR" b="1" dirty="0"/>
              <a:t>• </a:t>
            </a:r>
            <a:r>
              <a:rPr lang="tr-TR" dirty="0"/>
              <a:t>Daha sonra sınırları belli olmayan sararmalar halinde gelişen lezyonların bulunduğu alanlarda, yaprağın alt yüzeyinde ve çok ender olarak da üst yüzeyinde gri-menekşe renginde </a:t>
            </a:r>
            <a:r>
              <a:rPr lang="tr-TR" dirty="0" err="1"/>
              <a:t>mantari</a:t>
            </a:r>
            <a:r>
              <a:rPr lang="tr-TR" dirty="0"/>
              <a:t> gelişme görülür. </a:t>
            </a:r>
          </a:p>
          <a:p>
            <a:r>
              <a:rPr lang="tr-TR" b="1" dirty="0"/>
              <a:t>• </a:t>
            </a:r>
            <a:r>
              <a:rPr lang="tr-TR" dirty="0"/>
              <a:t>Gözlemlenen bu sararmalar, hastalığın şiddetine bağlı olarak, tüm yaprağı kaplayarak ölümüne neden olabilir . </a:t>
            </a:r>
          </a:p>
          <a:p>
            <a:r>
              <a:rPr lang="tr-TR" b="1" dirty="0"/>
              <a:t>• </a:t>
            </a:r>
            <a:r>
              <a:rPr lang="tr-TR" dirty="0"/>
              <a:t>Ayrıca yapraklarda kıvrılmalar da </a:t>
            </a:r>
            <a:r>
              <a:rPr lang="tr-TR" dirty="0" smtClean="0"/>
              <a:t>gözlenebilir</a:t>
            </a:r>
            <a:r>
              <a:rPr lang="tr-TR" dirty="0"/>
              <a:t>. </a:t>
            </a:r>
          </a:p>
          <a:p>
            <a:r>
              <a:rPr lang="tr-TR" b="1" dirty="0"/>
              <a:t>Hastalığın Görüldüğü Bitkiler </a:t>
            </a:r>
            <a:r>
              <a:rPr lang="tr-TR" b="1" dirty="0" smtClean="0"/>
              <a:t>: </a:t>
            </a:r>
            <a:r>
              <a:rPr lang="tr-TR" dirty="0" smtClean="0"/>
              <a:t>Ispanak</a:t>
            </a:r>
            <a:r>
              <a:rPr lang="tr-TR" dirty="0"/>
              <a:t>. </a:t>
            </a:r>
          </a:p>
        </p:txBody>
      </p:sp>
    </p:spTree>
    <p:extLst>
      <p:ext uri="{BB962C8B-B14F-4D97-AF65-F5344CB8AC3E}">
        <p14:creationId xmlns:p14="http://schemas.microsoft.com/office/powerpoint/2010/main" val="10010248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smtClean="0"/>
              <a:t>Mücadele Yöntemleri</a:t>
            </a:r>
            <a:r>
              <a:rPr lang="tr-TR" dirty="0" smtClean="0"/>
              <a:t> </a:t>
            </a:r>
            <a:r>
              <a:rPr lang="tr-TR" dirty="0"/>
              <a:t/>
            </a:r>
            <a:br>
              <a:rPr lang="tr-TR" dirty="0"/>
            </a:br>
            <a:endParaRPr lang="tr-TR" dirty="0"/>
          </a:p>
        </p:txBody>
      </p:sp>
      <p:sp>
        <p:nvSpPr>
          <p:cNvPr id="3" name="İçerik Yer Tutucusu 2"/>
          <p:cNvSpPr>
            <a:spLocks noGrp="1"/>
          </p:cNvSpPr>
          <p:nvPr>
            <p:ph idx="1"/>
          </p:nvPr>
        </p:nvSpPr>
        <p:spPr>
          <a:xfrm>
            <a:off x="251520" y="1600200"/>
            <a:ext cx="8712968" cy="4876800"/>
          </a:xfrm>
        </p:spPr>
        <p:txBody>
          <a:bodyPr>
            <a:normAutofit fontScale="85000" lnSpcReduction="20000"/>
          </a:bodyPr>
          <a:lstStyle/>
          <a:p>
            <a:r>
              <a:rPr lang="tr-TR" b="1" dirty="0" smtClean="0"/>
              <a:t>Kültürel </a:t>
            </a:r>
            <a:r>
              <a:rPr lang="tr-TR" b="1" dirty="0"/>
              <a:t>Önlemler </a:t>
            </a:r>
            <a:endParaRPr lang="tr-TR" dirty="0"/>
          </a:p>
          <a:p>
            <a:r>
              <a:rPr lang="tr-TR" b="1" dirty="0"/>
              <a:t>• </a:t>
            </a:r>
            <a:r>
              <a:rPr lang="tr-TR" dirty="0"/>
              <a:t>Tohumluk hastalık görülmeyen tarladan alınmalıdır. </a:t>
            </a:r>
          </a:p>
          <a:p>
            <a:r>
              <a:rPr lang="tr-TR" b="1" dirty="0"/>
              <a:t>• </a:t>
            </a:r>
            <a:r>
              <a:rPr lang="tr-TR" dirty="0"/>
              <a:t>Dayanıklı çeşitler kullanılmalıdır. </a:t>
            </a:r>
          </a:p>
          <a:p>
            <a:r>
              <a:rPr lang="tr-TR" b="1" dirty="0"/>
              <a:t>• </a:t>
            </a:r>
            <a:r>
              <a:rPr lang="tr-TR" dirty="0"/>
              <a:t>En az üç yıllık ekim nöbeti uygulanmalıdır. </a:t>
            </a:r>
          </a:p>
          <a:p>
            <a:r>
              <a:rPr lang="tr-TR" b="1" dirty="0"/>
              <a:t>• </a:t>
            </a:r>
            <a:r>
              <a:rPr lang="tr-TR" dirty="0"/>
              <a:t>Sık ekimden kaçınılarak, bitkilerin toprak yüzeyini tamamen örtmesi önlenmeli ve hava sirkülasyonu sağlanmalıdır. </a:t>
            </a:r>
          </a:p>
          <a:p>
            <a:r>
              <a:rPr lang="tr-TR" b="1" dirty="0"/>
              <a:t>• </a:t>
            </a:r>
            <a:r>
              <a:rPr lang="tr-TR" dirty="0"/>
              <a:t>Sulama aralığı uzatılmalı ve verilen su miktarı </a:t>
            </a:r>
          </a:p>
          <a:p>
            <a:r>
              <a:rPr lang="tr-TR" b="1" dirty="0"/>
              <a:t>• </a:t>
            </a:r>
            <a:r>
              <a:rPr lang="tr-TR" dirty="0"/>
              <a:t>Kışlık ıspanak üretimi yapılan alanlarda ve yakınlarında yazlık üretim yapılmamalıdır. </a:t>
            </a:r>
          </a:p>
          <a:p>
            <a:r>
              <a:rPr lang="tr-TR" b="1" dirty="0"/>
              <a:t>• </a:t>
            </a:r>
            <a:r>
              <a:rPr lang="tr-TR" dirty="0"/>
              <a:t>Hastalıklı bitki artıkları tarladan uzaklaştırılmalıdır. </a:t>
            </a:r>
          </a:p>
          <a:p>
            <a:r>
              <a:rPr lang="tr-TR" b="1" dirty="0">
                <a:solidFill>
                  <a:srgbClr val="FF0000"/>
                </a:solidFill>
              </a:rPr>
              <a:t>Kimyasal Mücadele </a:t>
            </a:r>
            <a:endParaRPr lang="tr-TR" dirty="0">
              <a:solidFill>
                <a:srgbClr val="FF0000"/>
              </a:solidFill>
            </a:endParaRPr>
          </a:p>
          <a:p>
            <a:r>
              <a:rPr lang="tr-TR" b="1" dirty="0"/>
              <a:t>• </a:t>
            </a:r>
            <a:r>
              <a:rPr lang="tr-TR" dirty="0"/>
              <a:t>İlk hastalık belirtileri görüldüğünde ilaçlamaya başlanır, hastalığın şiddetine göre 10 gün sonra ikinci bir uygulama </a:t>
            </a:r>
            <a:r>
              <a:rPr lang="tr-TR" dirty="0" smtClean="0"/>
              <a:t>yapılır.</a:t>
            </a:r>
          </a:p>
          <a:p>
            <a:r>
              <a:rPr lang="tr-TR" dirty="0" err="1" smtClean="0"/>
              <a:t>Ametoctradin+Dimethomorph</a:t>
            </a:r>
            <a:r>
              <a:rPr lang="tr-TR" dirty="0" smtClean="0"/>
              <a:t> 300+225 g/L SC   80g/da </a:t>
            </a:r>
            <a:r>
              <a:rPr lang="tr-TR" dirty="0" err="1" smtClean="0">
                <a:solidFill>
                  <a:srgbClr val="0070C0"/>
                </a:solidFill>
              </a:rPr>
              <a:t>Orvego</a:t>
            </a:r>
            <a:r>
              <a:rPr lang="tr-TR" dirty="0" smtClean="0"/>
              <a:t> 2011-Basf</a:t>
            </a:r>
          </a:p>
          <a:p>
            <a:r>
              <a:rPr lang="tr-TR" dirty="0" err="1" smtClean="0"/>
              <a:t>Mandipropamid</a:t>
            </a:r>
            <a:r>
              <a:rPr lang="tr-TR" dirty="0" smtClean="0"/>
              <a:t> 250 g/L. SC…. 70ml/da  </a:t>
            </a:r>
            <a:r>
              <a:rPr lang="tr-TR" dirty="0" err="1" smtClean="0">
                <a:solidFill>
                  <a:srgbClr val="0070C0"/>
                </a:solidFill>
              </a:rPr>
              <a:t>Revus</a:t>
            </a:r>
            <a:r>
              <a:rPr lang="tr-TR" dirty="0" smtClean="0"/>
              <a:t> 250SC Syngentha-2009</a:t>
            </a:r>
            <a:endParaRPr lang="tr-TR" dirty="0"/>
          </a:p>
        </p:txBody>
      </p:sp>
    </p:spTree>
    <p:extLst>
      <p:ext uri="{BB962C8B-B14F-4D97-AF65-F5344CB8AC3E}">
        <p14:creationId xmlns:p14="http://schemas.microsoft.com/office/powerpoint/2010/main" val="353991719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332656"/>
            <a:ext cx="9144000" cy="792088"/>
          </a:xfrm>
        </p:spPr>
        <p:txBody>
          <a:bodyPr>
            <a:normAutofit/>
          </a:bodyPr>
          <a:lstStyle/>
          <a:p>
            <a:r>
              <a:rPr lang="tr-TR" sz="2700" b="1" dirty="0" smtClean="0">
                <a:solidFill>
                  <a:srgbClr val="292934"/>
                </a:solidFill>
              </a:rPr>
              <a:t>LAHANA </a:t>
            </a:r>
            <a:r>
              <a:rPr lang="tr-TR" sz="2700" b="1" dirty="0">
                <a:solidFill>
                  <a:srgbClr val="292934"/>
                </a:solidFill>
              </a:rPr>
              <a:t>MİLDİYÖSÜ HASTALIĞI </a:t>
            </a:r>
            <a:r>
              <a:rPr lang="tr-TR" sz="2700" i="1" dirty="0">
                <a:solidFill>
                  <a:srgbClr val="292934"/>
                </a:solidFill>
              </a:rPr>
              <a:t>(</a:t>
            </a:r>
            <a:r>
              <a:rPr lang="tr-TR" sz="2700" i="1" dirty="0" err="1" smtClean="0">
                <a:solidFill>
                  <a:srgbClr val="292934"/>
                </a:solidFill>
              </a:rPr>
              <a:t>Perenospora</a:t>
            </a:r>
            <a:r>
              <a:rPr lang="tr-TR" sz="2700" i="1" dirty="0" smtClean="0">
                <a:solidFill>
                  <a:srgbClr val="292934"/>
                </a:solidFill>
              </a:rPr>
              <a:t> </a:t>
            </a:r>
            <a:r>
              <a:rPr lang="tr-TR" sz="2700" i="1" dirty="0" err="1">
                <a:solidFill>
                  <a:srgbClr val="292934"/>
                </a:solidFill>
              </a:rPr>
              <a:t>brassicae</a:t>
            </a:r>
            <a:r>
              <a:rPr lang="tr-TR" sz="2700" i="1" dirty="0">
                <a:solidFill>
                  <a:srgbClr val="292934"/>
                </a:solidFill>
              </a:rPr>
              <a:t>) </a:t>
            </a:r>
            <a:endParaRPr lang="tr-TR" sz="2700" dirty="0">
              <a:solidFill>
                <a:srgbClr val="292934"/>
              </a:solidFill>
            </a:endParaRPr>
          </a:p>
        </p:txBody>
      </p:sp>
      <p:sp>
        <p:nvSpPr>
          <p:cNvPr id="7" name="Başlık 1"/>
          <p:cNvSpPr txBox="1">
            <a:spLocks/>
          </p:cNvSpPr>
          <p:nvPr/>
        </p:nvSpPr>
        <p:spPr>
          <a:xfrm>
            <a:off x="457200" y="1052736"/>
            <a:ext cx="8229600" cy="47126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8" name="İçerik Yer Tutucusu 2"/>
          <p:cNvSpPr>
            <a:spLocks noGrp="1"/>
          </p:cNvSpPr>
          <p:nvPr>
            <p:ph idx="1"/>
          </p:nvPr>
        </p:nvSpPr>
        <p:spPr>
          <a:xfrm>
            <a:off x="457200" y="1600200"/>
            <a:ext cx="8229600" cy="4876800"/>
          </a:xfrm>
        </p:spPr>
        <p:txBody>
          <a:bodyPr>
            <a:normAutofit fontScale="92500"/>
          </a:bodyPr>
          <a:lstStyle/>
          <a:p>
            <a:pPr marL="0" indent="0">
              <a:buNone/>
            </a:pPr>
            <a:r>
              <a:rPr lang="tr-TR" b="1" dirty="0" smtClean="0"/>
              <a:t>• </a:t>
            </a:r>
            <a:r>
              <a:rPr lang="tr-TR" dirty="0"/>
              <a:t>Lahana fidelerinde ve tarlada gelişmiş bitkilerin özellikle alt yapraklarından başlamak üzere, yaprakların alt yüzeylerinde gri, kirli beyaz renkte küf tabakaları halinde kendisini belli eder </a:t>
            </a:r>
          </a:p>
          <a:p>
            <a:pPr marL="0" indent="0">
              <a:buNone/>
            </a:pPr>
            <a:r>
              <a:rPr lang="tr-TR" b="1" dirty="0"/>
              <a:t>• </a:t>
            </a:r>
            <a:r>
              <a:rPr lang="tr-TR" dirty="0"/>
              <a:t>Yaprak üzerinde ise sarı lekeler dikkat çeker </a:t>
            </a:r>
          </a:p>
          <a:p>
            <a:pPr marL="0" indent="0">
              <a:buNone/>
            </a:pPr>
            <a:r>
              <a:rPr lang="tr-TR" b="1" dirty="0"/>
              <a:t>• </a:t>
            </a:r>
            <a:r>
              <a:rPr lang="tr-TR" dirty="0"/>
              <a:t>Zamanla bu lekeli kısımlar kurur ve yaprağın ölümüne neden olur </a:t>
            </a:r>
          </a:p>
          <a:p>
            <a:pPr marL="0" indent="0">
              <a:buNone/>
            </a:pPr>
            <a:r>
              <a:rPr lang="tr-TR" b="1" dirty="0"/>
              <a:t>• </a:t>
            </a:r>
            <a:r>
              <a:rPr lang="tr-TR" dirty="0"/>
              <a:t>Hastalık seralarda yetiştirilen fidelerde büyük zarara neden olabilir </a:t>
            </a:r>
          </a:p>
          <a:p>
            <a:pPr marL="0" indent="0">
              <a:buNone/>
            </a:pPr>
            <a:r>
              <a:rPr lang="tr-TR" b="1" dirty="0"/>
              <a:t>• </a:t>
            </a:r>
            <a:r>
              <a:rPr lang="tr-TR" dirty="0"/>
              <a:t>Fazla yağışlı yıllarda, orantılı nemin yüksek durumlarda , akarsu yatağı bulunan vadilerde, orman arazisi ve yüksek yayla bölgelerinde tarla devresinde de bu hastalık önemli ölçüde verim azalmasına neden olur </a:t>
            </a:r>
          </a:p>
          <a:p>
            <a:pPr marL="0" indent="0">
              <a:buNone/>
            </a:pPr>
            <a:r>
              <a:rPr lang="tr-TR" b="1" dirty="0"/>
              <a:t>Hastalığın Görüldüğü </a:t>
            </a:r>
            <a:r>
              <a:rPr lang="tr-TR" b="1" dirty="0" smtClean="0"/>
              <a:t>Bitkiler:</a:t>
            </a:r>
            <a:r>
              <a:rPr lang="tr-TR" dirty="0" smtClean="0"/>
              <a:t> </a:t>
            </a:r>
            <a:r>
              <a:rPr lang="tr-TR" dirty="0" err="1"/>
              <a:t>Lahanagillerde</a:t>
            </a:r>
            <a:r>
              <a:rPr lang="tr-TR" dirty="0"/>
              <a:t> görülür </a:t>
            </a:r>
          </a:p>
        </p:txBody>
      </p:sp>
    </p:spTree>
    <p:extLst>
      <p:ext uri="{BB962C8B-B14F-4D97-AF65-F5344CB8AC3E}">
        <p14:creationId xmlns:p14="http://schemas.microsoft.com/office/powerpoint/2010/main" val="2204335278"/>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457200" y="1600200"/>
            <a:ext cx="8686800" cy="4876800"/>
          </a:xfrm>
        </p:spPr>
        <p:txBody>
          <a:bodyPr>
            <a:normAutofit fontScale="92500" lnSpcReduction="20000"/>
          </a:bodyPr>
          <a:lstStyle/>
          <a:p>
            <a:r>
              <a:rPr lang="tr-TR" b="1" dirty="0" smtClean="0"/>
              <a:t>Kültürel </a:t>
            </a:r>
            <a:r>
              <a:rPr lang="tr-TR" b="1" dirty="0"/>
              <a:t>Önlemler </a:t>
            </a:r>
            <a:endParaRPr lang="tr-TR" dirty="0"/>
          </a:p>
          <a:p>
            <a:r>
              <a:rPr lang="tr-TR" b="1" dirty="0"/>
              <a:t>• </a:t>
            </a:r>
            <a:r>
              <a:rPr lang="tr-TR" dirty="0"/>
              <a:t>Fidelikte birim alana fazla tohum atılmamalı </a:t>
            </a:r>
          </a:p>
          <a:p>
            <a:r>
              <a:rPr lang="tr-TR" b="1" dirty="0"/>
              <a:t>• </a:t>
            </a:r>
            <a:r>
              <a:rPr lang="tr-TR" dirty="0"/>
              <a:t>Lahana fidelikleri açılarak havalandırılmalı, fazla ve sık sulamadan kaçınılmalı </a:t>
            </a:r>
          </a:p>
          <a:p>
            <a:r>
              <a:rPr lang="tr-TR" b="1" dirty="0"/>
              <a:t>• </a:t>
            </a:r>
            <a:r>
              <a:rPr lang="tr-TR" dirty="0"/>
              <a:t>Lahanalar, yeterli miktarda güneş alan yerlere dikilmeli </a:t>
            </a:r>
          </a:p>
          <a:p>
            <a:r>
              <a:rPr lang="tr-TR" b="1" dirty="0"/>
              <a:t>• </a:t>
            </a:r>
            <a:r>
              <a:rPr lang="tr-TR" dirty="0"/>
              <a:t>En az 3 yıllık ekim nöbeti uygulanmalı </a:t>
            </a:r>
          </a:p>
          <a:p>
            <a:r>
              <a:rPr lang="tr-TR" b="1" dirty="0"/>
              <a:t>Kimyasal Mücadele </a:t>
            </a:r>
            <a:endParaRPr lang="tr-TR" dirty="0"/>
          </a:p>
          <a:p>
            <a:r>
              <a:rPr lang="tr-TR" b="1" dirty="0"/>
              <a:t>• </a:t>
            </a:r>
            <a:r>
              <a:rPr lang="tr-TR" dirty="0"/>
              <a:t>İlaçlamaya fideliklerde, </a:t>
            </a:r>
            <a:r>
              <a:rPr lang="tr-TR" dirty="0" err="1"/>
              <a:t>fideciklerin</a:t>
            </a:r>
            <a:r>
              <a:rPr lang="tr-TR" dirty="0"/>
              <a:t> toprak yüzeyine çıkmasıyla, tarlada </a:t>
            </a:r>
            <a:r>
              <a:rPr lang="tr-TR" dirty="0" smtClean="0"/>
              <a:t>ise </a:t>
            </a:r>
            <a:r>
              <a:rPr lang="tr-TR" dirty="0"/>
              <a:t>ilk </a:t>
            </a:r>
            <a:r>
              <a:rPr lang="tr-TR" dirty="0" err="1"/>
              <a:t>mildiyö</a:t>
            </a:r>
            <a:r>
              <a:rPr lang="tr-TR" dirty="0"/>
              <a:t> lekelerinin çevrede görülmesi ile ilaçlamaya başlanılır </a:t>
            </a:r>
          </a:p>
          <a:p>
            <a:r>
              <a:rPr lang="tr-TR" b="1" dirty="0"/>
              <a:t>Kimyasal Mücadelede Kullanılacak İlaçlar </a:t>
            </a:r>
            <a:r>
              <a:rPr lang="tr-TR" b="1" dirty="0" smtClean="0"/>
              <a:t>:</a:t>
            </a:r>
            <a:r>
              <a:rPr lang="tr-TR" dirty="0" smtClean="0"/>
              <a:t>100L/da</a:t>
            </a:r>
          </a:p>
          <a:p>
            <a:r>
              <a:rPr lang="tr-TR" dirty="0" smtClean="0"/>
              <a:t>Bakır </a:t>
            </a:r>
            <a:r>
              <a:rPr lang="tr-TR" dirty="0"/>
              <a:t>sülfat % </a:t>
            </a:r>
            <a:r>
              <a:rPr lang="tr-TR" dirty="0" smtClean="0"/>
              <a:t>25(Bordo </a:t>
            </a:r>
            <a:r>
              <a:rPr lang="tr-TR" dirty="0"/>
              <a:t>bulamacı) 	Suda çözünen kristal 	% 1’lik Bordo Bulamacı </a:t>
            </a:r>
            <a:r>
              <a:rPr lang="tr-TR" dirty="0" smtClean="0"/>
              <a:t>1000 </a:t>
            </a:r>
            <a:r>
              <a:rPr lang="tr-TR" dirty="0"/>
              <a:t>g Göztaşı </a:t>
            </a:r>
            <a:r>
              <a:rPr lang="tr-TR" dirty="0" smtClean="0"/>
              <a:t>+500 </a:t>
            </a:r>
            <a:r>
              <a:rPr lang="tr-TR" dirty="0"/>
              <a:t>g Sönmemiş Kireç 	14 	</a:t>
            </a:r>
          </a:p>
          <a:p>
            <a:r>
              <a:rPr lang="pl-PL" dirty="0"/>
              <a:t>Propineb %70 	WP 	</a:t>
            </a:r>
            <a:r>
              <a:rPr lang="pl-PL" dirty="0" smtClean="0"/>
              <a:t>200g</a:t>
            </a:r>
            <a:r>
              <a:rPr lang="tr-TR" dirty="0" smtClean="0"/>
              <a:t>/da</a:t>
            </a:r>
            <a:r>
              <a:rPr lang="pl-PL" dirty="0" smtClean="0"/>
              <a:t> </a:t>
            </a:r>
            <a:r>
              <a:rPr lang="pl-PL" dirty="0"/>
              <a:t>	7	</a:t>
            </a:r>
          </a:p>
          <a:p>
            <a:endParaRPr lang="tr-TR" dirty="0"/>
          </a:p>
        </p:txBody>
      </p:sp>
    </p:spTree>
    <p:extLst>
      <p:ext uri="{BB962C8B-B14F-4D97-AF65-F5344CB8AC3E}">
        <p14:creationId xmlns:p14="http://schemas.microsoft.com/office/powerpoint/2010/main" val="2977469873"/>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524000"/>
          </a:xfrm>
        </p:spPr>
        <p:txBody>
          <a:bodyPr>
            <a:normAutofit/>
          </a:bodyPr>
          <a:lstStyle/>
          <a:p>
            <a:r>
              <a:rPr lang="tr-TR" sz="3100" b="1" dirty="0" smtClean="0">
                <a:solidFill>
                  <a:srgbClr val="292934"/>
                </a:solidFill>
              </a:rPr>
              <a:t>LAHANA </a:t>
            </a:r>
            <a:r>
              <a:rPr lang="tr-TR" sz="3100" b="1" dirty="0">
                <a:solidFill>
                  <a:srgbClr val="292934"/>
                </a:solidFill>
              </a:rPr>
              <a:t>KÖK-UR HASTALIĞI </a:t>
            </a:r>
            <a:r>
              <a:rPr lang="tr-TR" sz="3100" dirty="0">
                <a:solidFill>
                  <a:srgbClr val="292934"/>
                </a:solidFill>
              </a:rPr>
              <a:t/>
            </a:r>
            <a:br>
              <a:rPr lang="tr-TR" sz="3100" dirty="0">
                <a:solidFill>
                  <a:srgbClr val="292934"/>
                </a:solidFill>
              </a:rPr>
            </a:br>
            <a:r>
              <a:rPr lang="tr-TR" sz="3100" i="1" dirty="0">
                <a:solidFill>
                  <a:srgbClr val="292934"/>
                </a:solidFill>
              </a:rPr>
              <a:t>(</a:t>
            </a:r>
            <a:r>
              <a:rPr lang="tr-TR" sz="3100" i="1" dirty="0" err="1">
                <a:solidFill>
                  <a:srgbClr val="292934"/>
                </a:solidFill>
              </a:rPr>
              <a:t>Plasmodiophora</a:t>
            </a:r>
            <a:r>
              <a:rPr lang="tr-TR" sz="3100" i="1" dirty="0">
                <a:solidFill>
                  <a:srgbClr val="292934"/>
                </a:solidFill>
              </a:rPr>
              <a:t> </a:t>
            </a:r>
            <a:r>
              <a:rPr lang="tr-TR" sz="3100" i="1" dirty="0" err="1">
                <a:solidFill>
                  <a:srgbClr val="292934"/>
                </a:solidFill>
              </a:rPr>
              <a:t>brassicae</a:t>
            </a:r>
            <a:r>
              <a:rPr lang="tr-TR" sz="3100" i="1" dirty="0">
                <a:solidFill>
                  <a:srgbClr val="292934"/>
                </a:solidFill>
              </a:rPr>
              <a:t>) </a:t>
            </a:r>
            <a:endParaRPr lang="tr-TR" sz="3100" dirty="0">
              <a:solidFill>
                <a:srgbClr val="292934"/>
              </a:solidFill>
            </a:endParaRPr>
          </a:p>
        </p:txBody>
      </p:sp>
      <p:sp>
        <p:nvSpPr>
          <p:cNvPr id="6" name="Başlık 1"/>
          <p:cNvSpPr txBox="1">
            <a:spLocks/>
          </p:cNvSpPr>
          <p:nvPr/>
        </p:nvSpPr>
        <p:spPr>
          <a:xfrm>
            <a:off x="457200" y="1196752"/>
            <a:ext cx="8229600" cy="327248"/>
          </a:xfrm>
          <a:prstGeom prst="rect">
            <a:avLst/>
          </a:prstGeom>
        </p:spPr>
        <p:txBody>
          <a:bodyPr vert="horz" lIns="91440" tIns="45720" rIns="91440" bIns="45720" rtlCol="0" anchor="ctr">
            <a:normAutofit fontScale="75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92500" lnSpcReduction="20000"/>
          </a:bodyPr>
          <a:lstStyle/>
          <a:p>
            <a:r>
              <a:rPr lang="tr-TR" b="1" dirty="0" smtClean="0"/>
              <a:t>• </a:t>
            </a:r>
            <a:r>
              <a:rPr lang="tr-TR" dirty="0"/>
              <a:t>Hastalıklı fideler sararır, solar ve kök boğazında küçük urlar teşekkül eder. </a:t>
            </a:r>
          </a:p>
          <a:p>
            <a:r>
              <a:rPr lang="tr-TR" b="1" dirty="0"/>
              <a:t>• </a:t>
            </a:r>
            <a:r>
              <a:rPr lang="tr-TR" dirty="0"/>
              <a:t>Tarlada hastalıklı bitkiler kolaylıkla tanınabilir. Hasta bitkiler solar ve baş bağlamaz. </a:t>
            </a:r>
          </a:p>
          <a:p>
            <a:r>
              <a:rPr lang="tr-TR" b="1" dirty="0"/>
              <a:t>• </a:t>
            </a:r>
            <a:r>
              <a:rPr lang="tr-TR" dirty="0"/>
              <a:t>Geç enfeksiyonlarda bitkiler solgunluk belirtisi göstermediği halde bodur kalır ve küçükbaş bağlar. </a:t>
            </a:r>
          </a:p>
          <a:p>
            <a:r>
              <a:rPr lang="tr-TR" dirty="0"/>
              <a:t>Bitkilerin kök boğazında yumruk gibi, saçak köklerde ise parmak gibi urlar görülür. Urlar kesildiğinde benekli mermer görünümündedir. </a:t>
            </a:r>
          </a:p>
          <a:p>
            <a:r>
              <a:rPr lang="tr-TR" b="1" dirty="0"/>
              <a:t>• </a:t>
            </a:r>
            <a:r>
              <a:rPr lang="tr-TR" dirty="0"/>
              <a:t>Hastalık şiddetine göre verimde azalma görülür. Çok bulaşık topraklarda ise hiç ürün alınmayabilir. </a:t>
            </a:r>
          </a:p>
          <a:p>
            <a:r>
              <a:rPr lang="tr-TR" b="1" dirty="0"/>
              <a:t>Hastalığın Görüldüğü Bitkiler </a:t>
            </a:r>
            <a:endParaRPr lang="tr-TR" dirty="0"/>
          </a:p>
          <a:p>
            <a:r>
              <a:rPr lang="tr-TR" b="1" dirty="0"/>
              <a:t>• </a:t>
            </a:r>
            <a:r>
              <a:rPr lang="tr-TR" dirty="0"/>
              <a:t>Lahana, karnabahar, şalgam, ve turpta zarar yapar. Kolza, </a:t>
            </a:r>
            <a:r>
              <a:rPr lang="tr-TR" dirty="0" smtClean="0"/>
              <a:t>hardal </a:t>
            </a:r>
            <a:r>
              <a:rPr lang="tr-TR" dirty="0"/>
              <a:t>ve gelincik, kokulu muhabbet çiçeği, çayır tırtılı, domuz ayrığı gibi yabancı otlarda da hastalık yapar</a:t>
            </a:r>
          </a:p>
        </p:txBody>
      </p:sp>
    </p:spTree>
    <p:extLst>
      <p:ext uri="{BB962C8B-B14F-4D97-AF65-F5344CB8AC3E}">
        <p14:creationId xmlns:p14="http://schemas.microsoft.com/office/powerpoint/2010/main" val="2705924233"/>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a:bodyPr>
          <a:lstStyle/>
          <a:p>
            <a:r>
              <a:rPr lang="tr-TR" b="1" dirty="0" smtClean="0"/>
              <a:t>Kültürel </a:t>
            </a:r>
            <a:r>
              <a:rPr lang="tr-TR" b="1" dirty="0"/>
              <a:t>Önlemler </a:t>
            </a:r>
            <a:endParaRPr lang="tr-TR" dirty="0"/>
          </a:p>
          <a:p>
            <a:r>
              <a:rPr lang="tr-TR" b="1" dirty="0"/>
              <a:t>• </a:t>
            </a:r>
            <a:r>
              <a:rPr lang="tr-TR" dirty="0"/>
              <a:t>Hastalıksız fide yetiştirilmeli </a:t>
            </a:r>
          </a:p>
          <a:p>
            <a:r>
              <a:rPr lang="tr-TR" b="1" dirty="0"/>
              <a:t>• </a:t>
            </a:r>
            <a:r>
              <a:rPr lang="tr-TR" dirty="0"/>
              <a:t>Su tutan yerlerde drenaj yapılmalı </a:t>
            </a:r>
          </a:p>
          <a:p>
            <a:r>
              <a:rPr lang="tr-TR" b="1" dirty="0"/>
              <a:t>• </a:t>
            </a:r>
            <a:r>
              <a:rPr lang="tr-TR" dirty="0"/>
              <a:t>Hasattan sonra kökler çıkarılıp yakılmalı, toprağa gömülmelidir </a:t>
            </a:r>
          </a:p>
          <a:p>
            <a:r>
              <a:rPr lang="tr-TR" b="1" dirty="0"/>
              <a:t>• </a:t>
            </a:r>
            <a:r>
              <a:rPr lang="tr-TR" dirty="0"/>
              <a:t>Lahana, karnabahar, şalgam, turpta, kolza gibi bitkiler üst üste veya </a:t>
            </a:r>
            <a:r>
              <a:rPr lang="tr-TR" dirty="0" smtClean="0"/>
              <a:t>birbiri </a:t>
            </a:r>
            <a:r>
              <a:rPr lang="tr-TR" dirty="0"/>
              <a:t>ardına 7 yıl süre ile ekilmemelidir. </a:t>
            </a:r>
          </a:p>
          <a:p>
            <a:r>
              <a:rPr lang="tr-TR" b="1" dirty="0" smtClean="0">
                <a:solidFill>
                  <a:srgbClr val="FF0000"/>
                </a:solidFill>
              </a:rPr>
              <a:t>Kimyasal </a:t>
            </a:r>
            <a:r>
              <a:rPr lang="tr-TR" b="1" dirty="0">
                <a:solidFill>
                  <a:srgbClr val="FF0000"/>
                </a:solidFill>
              </a:rPr>
              <a:t>Mücadelede Kullanılacak </a:t>
            </a:r>
            <a:r>
              <a:rPr lang="tr-TR" b="1" dirty="0" smtClean="0">
                <a:solidFill>
                  <a:srgbClr val="FF0000"/>
                </a:solidFill>
              </a:rPr>
              <a:t>İlaçlar:</a:t>
            </a:r>
            <a:endParaRPr lang="tr-TR" dirty="0" smtClean="0"/>
          </a:p>
          <a:p>
            <a:r>
              <a:rPr lang="tr-TR" dirty="0" err="1" smtClean="0"/>
              <a:t>Formaldehyde</a:t>
            </a:r>
            <a:r>
              <a:rPr lang="tr-TR" dirty="0" smtClean="0"/>
              <a:t> </a:t>
            </a:r>
            <a:r>
              <a:rPr lang="tr-TR" dirty="0"/>
              <a:t>400g/l </a:t>
            </a:r>
            <a:r>
              <a:rPr lang="tr-TR" dirty="0" smtClean="0"/>
              <a:t>EC </a:t>
            </a:r>
            <a:r>
              <a:rPr lang="tr-TR" dirty="0"/>
              <a:t>	</a:t>
            </a:r>
            <a:r>
              <a:rPr lang="tr-TR" dirty="0" smtClean="0"/>
              <a:t>21 L/100 L(fidelik </a:t>
            </a:r>
            <a:r>
              <a:rPr lang="tr-TR" dirty="0"/>
              <a:t>ilaçlaması</a:t>
            </a:r>
            <a:r>
              <a:rPr lang="tr-TR" dirty="0" smtClean="0"/>
              <a:t>)- </a:t>
            </a:r>
            <a:endParaRPr lang="tr-TR" dirty="0"/>
          </a:p>
          <a:p>
            <a:r>
              <a:rPr lang="tr-TR" dirty="0" err="1"/>
              <a:t>Metam</a:t>
            </a:r>
            <a:r>
              <a:rPr lang="tr-TR" dirty="0"/>
              <a:t> </a:t>
            </a:r>
            <a:r>
              <a:rPr lang="tr-TR" dirty="0" err="1"/>
              <a:t>sodium</a:t>
            </a:r>
            <a:r>
              <a:rPr lang="tr-TR" dirty="0"/>
              <a:t> 500g/l </a:t>
            </a:r>
            <a:r>
              <a:rPr lang="tr-TR" dirty="0" smtClean="0"/>
              <a:t>EC</a:t>
            </a:r>
            <a:r>
              <a:rPr lang="tr-TR" dirty="0"/>
              <a:t>	75 </a:t>
            </a:r>
            <a:r>
              <a:rPr lang="tr-TR" dirty="0" smtClean="0"/>
              <a:t>L/da (</a:t>
            </a:r>
            <a:r>
              <a:rPr lang="tr-TR" dirty="0"/>
              <a:t>fidelik ilaçlaması</a:t>
            </a:r>
            <a:r>
              <a:rPr lang="tr-TR" dirty="0" smtClean="0"/>
              <a:t>) - </a:t>
            </a:r>
          </a:p>
          <a:p>
            <a:r>
              <a:rPr lang="fi-FI" dirty="0" smtClean="0"/>
              <a:t>Kalsiyum oksit 	Toz 	2 ton</a:t>
            </a:r>
            <a:r>
              <a:rPr lang="tr-TR" dirty="0" smtClean="0"/>
              <a:t>/da</a:t>
            </a:r>
            <a:r>
              <a:rPr lang="fi-FI" dirty="0" smtClean="0"/>
              <a:t> 	- 	</a:t>
            </a:r>
          </a:p>
          <a:p>
            <a:endParaRPr lang="tr-TR" dirty="0"/>
          </a:p>
        </p:txBody>
      </p:sp>
    </p:spTree>
    <p:extLst>
      <p:ext uri="{BB962C8B-B14F-4D97-AF65-F5344CB8AC3E}">
        <p14:creationId xmlns:p14="http://schemas.microsoft.com/office/powerpoint/2010/main" val="2255236372"/>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700" b="1" dirty="0" smtClean="0"/>
              <a:t>ALTERNARİA </a:t>
            </a:r>
            <a:r>
              <a:rPr lang="tr-TR" sz="2700" b="1" dirty="0"/>
              <a:t>YAPRAK LEKESİ </a:t>
            </a:r>
            <a:r>
              <a:rPr lang="tr-TR" sz="2700" dirty="0"/>
              <a:t/>
            </a:r>
            <a:br>
              <a:rPr lang="tr-TR" sz="2700" dirty="0"/>
            </a:br>
            <a:r>
              <a:rPr lang="it-IT" sz="2700" i="1" dirty="0"/>
              <a:t>(Alternaria brassicae, A. brassicicola, A. raphani) </a:t>
            </a:r>
            <a:endParaRPr lang="tr-TR" sz="2700" dirty="0"/>
          </a:p>
        </p:txBody>
      </p:sp>
    </p:spTree>
    <p:extLst>
      <p:ext uri="{BB962C8B-B14F-4D97-AF65-F5344CB8AC3E}">
        <p14:creationId xmlns:p14="http://schemas.microsoft.com/office/powerpoint/2010/main" val="2981983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Hastalık Belirtisi </a:t>
            </a:r>
            <a:r>
              <a:rPr lang="tr-TR" dirty="0"/>
              <a:t/>
            </a:r>
            <a:br>
              <a:rPr lang="tr-TR" dirty="0"/>
            </a:br>
            <a:endParaRPr lang="tr-TR" dirty="0"/>
          </a:p>
        </p:txBody>
      </p:sp>
      <p:sp>
        <p:nvSpPr>
          <p:cNvPr id="3" name="İçerik Yer Tutucusu 2"/>
          <p:cNvSpPr>
            <a:spLocks noGrp="1"/>
          </p:cNvSpPr>
          <p:nvPr>
            <p:ph idx="1"/>
          </p:nvPr>
        </p:nvSpPr>
        <p:spPr>
          <a:xfrm>
            <a:off x="457200" y="764704"/>
            <a:ext cx="8229600" cy="5361459"/>
          </a:xfrm>
        </p:spPr>
        <p:txBody>
          <a:bodyPr>
            <a:normAutofit lnSpcReduction="10000"/>
          </a:bodyPr>
          <a:lstStyle/>
          <a:p>
            <a:endParaRPr lang="tr-TR" dirty="0"/>
          </a:p>
          <a:p>
            <a:r>
              <a:rPr lang="tr-TR" dirty="0" smtClean="0"/>
              <a:t>Hastalık </a:t>
            </a:r>
            <a:r>
              <a:rPr lang="tr-TR" dirty="0"/>
              <a:t>etmeni şapkalı mantardır. </a:t>
            </a:r>
          </a:p>
          <a:p>
            <a:r>
              <a:rPr lang="tr-TR" dirty="0"/>
              <a:t>Orman ve meyve ağaçlarının </a:t>
            </a:r>
            <a:r>
              <a:rPr lang="tr-TR" dirty="0">
                <a:solidFill>
                  <a:srgbClr val="FF0000"/>
                </a:solidFill>
              </a:rPr>
              <a:t>köklerinde çürüklük y</a:t>
            </a:r>
            <a:r>
              <a:rPr lang="tr-TR" dirty="0"/>
              <a:t>aparak ağaçların ölümüne neden olur. </a:t>
            </a:r>
          </a:p>
          <a:p>
            <a:r>
              <a:rPr lang="tr-TR" dirty="0"/>
              <a:t>Hastalığa yakalanan ağaçlarda </a:t>
            </a:r>
            <a:r>
              <a:rPr lang="tr-TR" dirty="0">
                <a:solidFill>
                  <a:srgbClr val="FF0000"/>
                </a:solidFill>
              </a:rPr>
              <a:t>sürgün oluşumu azalır</a:t>
            </a:r>
            <a:r>
              <a:rPr lang="tr-TR" dirty="0"/>
              <a:t>, </a:t>
            </a:r>
            <a:r>
              <a:rPr lang="tr-TR" dirty="0">
                <a:solidFill>
                  <a:srgbClr val="FF0000"/>
                </a:solidFill>
              </a:rPr>
              <a:t>yapraklar sararır ve dökülür</a:t>
            </a:r>
            <a:r>
              <a:rPr lang="tr-TR" dirty="0"/>
              <a:t>. </a:t>
            </a:r>
          </a:p>
          <a:p>
            <a:r>
              <a:rPr lang="tr-TR" dirty="0"/>
              <a:t>Sürgün ve dallar kurumaya ve ölmeye başlar, sonunda ağaçlar tamamen kurur. </a:t>
            </a:r>
          </a:p>
          <a:p>
            <a:r>
              <a:rPr lang="tr-TR" dirty="0"/>
              <a:t>Bu belirtilerin oluşumu ve </a:t>
            </a:r>
            <a:r>
              <a:rPr lang="tr-TR" dirty="0">
                <a:solidFill>
                  <a:srgbClr val="FF0000"/>
                </a:solidFill>
              </a:rPr>
              <a:t>ağaçların ölümü 4 yıllık süreyi </a:t>
            </a:r>
            <a:r>
              <a:rPr lang="tr-TR" dirty="0" smtClean="0"/>
              <a:t> </a:t>
            </a:r>
            <a:r>
              <a:rPr lang="tr-TR" dirty="0" smtClean="0">
                <a:solidFill>
                  <a:srgbClr val="FF0000"/>
                </a:solidFill>
              </a:rPr>
              <a:t>gerektir </a:t>
            </a:r>
            <a:r>
              <a:rPr lang="tr-TR" dirty="0" smtClean="0"/>
              <a:t>ancak </a:t>
            </a:r>
            <a:r>
              <a:rPr lang="tr-TR" dirty="0"/>
              <a:t>şiddetli hastalıklarda bu süre 1–2 yıldır. </a:t>
            </a:r>
          </a:p>
          <a:p>
            <a:r>
              <a:rPr lang="tr-TR" dirty="0"/>
              <a:t>Hastalığa yakalanmış ağaçların kökleri incelendiğinde ikinci </a:t>
            </a:r>
            <a:r>
              <a:rPr lang="tr-TR" dirty="0" err="1"/>
              <a:t>köklerdenbaşlayarak</a:t>
            </a:r>
            <a:r>
              <a:rPr lang="tr-TR" dirty="0"/>
              <a:t> kök boğazına kadar kabuk dokusu ile odun dokusu arasında </a:t>
            </a:r>
            <a:r>
              <a:rPr lang="tr-TR" dirty="0">
                <a:solidFill>
                  <a:srgbClr val="FF0000"/>
                </a:solidFill>
              </a:rPr>
              <a:t>beyaz bir tabakanın </a:t>
            </a:r>
            <a:r>
              <a:rPr lang="tr-TR" dirty="0"/>
              <a:t>oluştuğu görülür. </a:t>
            </a:r>
          </a:p>
          <a:p>
            <a:endParaRPr lang="tr-TR" dirty="0"/>
          </a:p>
        </p:txBody>
      </p:sp>
    </p:spTree>
    <p:extLst>
      <p:ext uri="{BB962C8B-B14F-4D97-AF65-F5344CB8AC3E}">
        <p14:creationId xmlns:p14="http://schemas.microsoft.com/office/powerpoint/2010/main" val="349522293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Hastalık Belirtisi </a:t>
            </a:r>
            <a:endParaRPr lang="tr-TR" dirty="0"/>
          </a:p>
        </p:txBody>
      </p:sp>
      <p:sp>
        <p:nvSpPr>
          <p:cNvPr id="3" name="İçerik Yer Tutucusu 2"/>
          <p:cNvSpPr>
            <a:spLocks noGrp="1"/>
          </p:cNvSpPr>
          <p:nvPr>
            <p:ph idx="1"/>
          </p:nvPr>
        </p:nvSpPr>
        <p:spPr/>
        <p:txBody>
          <a:bodyPr>
            <a:normAutofit fontScale="85000" lnSpcReduction="20000"/>
          </a:bodyPr>
          <a:lstStyle/>
          <a:p>
            <a:r>
              <a:rPr lang="tr-TR" b="1" dirty="0" smtClean="0"/>
              <a:t>• </a:t>
            </a:r>
            <a:r>
              <a:rPr lang="tr-TR" dirty="0"/>
              <a:t>Bu hastalığa bitkilerin her devresinde rastlanır. </a:t>
            </a:r>
          </a:p>
          <a:p>
            <a:r>
              <a:rPr lang="tr-TR" b="1" dirty="0"/>
              <a:t>• </a:t>
            </a:r>
            <a:r>
              <a:rPr lang="tr-TR" dirty="0"/>
              <a:t>Erken devrelerde fidelerde kök çürüklüğü veya kök boğazı yanıklığı yapar. </a:t>
            </a:r>
          </a:p>
          <a:p>
            <a:r>
              <a:rPr lang="tr-TR" b="1" dirty="0"/>
              <a:t>• </a:t>
            </a:r>
            <a:r>
              <a:rPr lang="tr-TR" dirty="0"/>
              <a:t>İlk belirtiler toprağa yakın yaşlı yapraklarda görülür. </a:t>
            </a:r>
          </a:p>
          <a:p>
            <a:r>
              <a:rPr lang="tr-TR" b="1" dirty="0"/>
              <a:t>• </a:t>
            </a:r>
            <a:r>
              <a:rPr lang="tr-TR" dirty="0"/>
              <a:t>Yapraklarda lekeler önceleri </a:t>
            </a:r>
            <a:r>
              <a:rPr lang="tr-TR" dirty="0" err="1"/>
              <a:t>küküçk</a:t>
            </a:r>
            <a:r>
              <a:rPr lang="tr-TR" dirty="0"/>
              <a:t> koyu </a:t>
            </a:r>
            <a:r>
              <a:rPr lang="tr-TR" dirty="0" err="1"/>
              <a:t>kahveregi</a:t>
            </a:r>
            <a:r>
              <a:rPr lang="tr-TR" dirty="0"/>
              <a:t> veya siyah olur. Daha sonraları bu lekeler 5-7 cm kadar büyürler. </a:t>
            </a:r>
          </a:p>
          <a:p>
            <a:r>
              <a:rPr lang="tr-TR" b="1" dirty="0"/>
              <a:t>• </a:t>
            </a:r>
            <a:r>
              <a:rPr lang="tr-TR" dirty="0"/>
              <a:t>Geç dönemdeki </a:t>
            </a:r>
            <a:r>
              <a:rPr lang="tr-TR" dirty="0" err="1"/>
              <a:t>infeksiyonlar</a:t>
            </a:r>
            <a:r>
              <a:rPr lang="tr-TR" dirty="0"/>
              <a:t> fazla ekonomik kayba neden olmaz. </a:t>
            </a:r>
          </a:p>
          <a:p>
            <a:r>
              <a:rPr lang="tr-TR" b="1" dirty="0"/>
              <a:t>• </a:t>
            </a:r>
            <a:r>
              <a:rPr lang="tr-TR" dirty="0" err="1"/>
              <a:t>Brokkoli</a:t>
            </a:r>
            <a:r>
              <a:rPr lang="tr-TR" dirty="0"/>
              <a:t> ve Karnabaharda genelde baş kısımlarında kahverengi lekeler oluşturur. </a:t>
            </a:r>
          </a:p>
          <a:p>
            <a:r>
              <a:rPr lang="tr-TR" b="1" dirty="0"/>
              <a:t>• </a:t>
            </a:r>
            <a:r>
              <a:rPr lang="tr-TR" dirty="0"/>
              <a:t>Hastalık etmeni tohum üretiminin yapıldığı yerlerde önemli kayıplara neden olabilir. </a:t>
            </a:r>
          </a:p>
          <a:p>
            <a:r>
              <a:rPr lang="tr-TR" b="1" dirty="0"/>
              <a:t>• </a:t>
            </a:r>
            <a:r>
              <a:rPr lang="tr-TR" dirty="0"/>
              <a:t>Etmen tohum oluşumunu engelleyebilir. </a:t>
            </a:r>
          </a:p>
          <a:p>
            <a:r>
              <a:rPr lang="tr-TR" b="1" dirty="0"/>
              <a:t>• </a:t>
            </a:r>
            <a:r>
              <a:rPr lang="tr-TR" dirty="0"/>
              <a:t>Tohum ile taşınabilmektedir. </a:t>
            </a:r>
          </a:p>
          <a:p>
            <a:r>
              <a:rPr lang="tr-TR" b="1" dirty="0"/>
              <a:t>Hastalığın Görüldüğü Bitkiler </a:t>
            </a:r>
            <a:endParaRPr lang="tr-TR" dirty="0"/>
          </a:p>
          <a:p>
            <a:r>
              <a:rPr lang="tr-TR" b="1" dirty="0"/>
              <a:t>• </a:t>
            </a:r>
            <a:r>
              <a:rPr lang="tr-TR" dirty="0"/>
              <a:t>Lahana, </a:t>
            </a:r>
            <a:r>
              <a:rPr lang="tr-TR" dirty="0" err="1"/>
              <a:t>karnabaher</a:t>
            </a:r>
            <a:r>
              <a:rPr lang="tr-TR" dirty="0"/>
              <a:t>, </a:t>
            </a:r>
            <a:r>
              <a:rPr lang="tr-TR" dirty="0" err="1"/>
              <a:t>brokkoli</a:t>
            </a:r>
            <a:r>
              <a:rPr lang="tr-TR" dirty="0"/>
              <a:t>, turp olmak üzere </a:t>
            </a:r>
            <a:r>
              <a:rPr lang="tr-TR" dirty="0" err="1"/>
              <a:t>lahanagillerde</a:t>
            </a:r>
            <a:r>
              <a:rPr lang="tr-TR" dirty="0"/>
              <a:t> görülür </a:t>
            </a:r>
          </a:p>
        </p:txBody>
      </p:sp>
    </p:spTree>
    <p:extLst>
      <p:ext uri="{BB962C8B-B14F-4D97-AF65-F5344CB8AC3E}">
        <p14:creationId xmlns:p14="http://schemas.microsoft.com/office/powerpoint/2010/main" val="3970778971"/>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a:t>
            </a:r>
            <a:r>
              <a:rPr lang="tr-TR" b="1" dirty="0" smtClean="0"/>
              <a:t>Yöntemleri</a:t>
            </a:r>
            <a:endParaRPr lang="tr-TR" dirty="0"/>
          </a:p>
        </p:txBody>
      </p:sp>
      <p:sp>
        <p:nvSpPr>
          <p:cNvPr id="3" name="İçerik Yer Tutucusu 2"/>
          <p:cNvSpPr>
            <a:spLocks noGrp="1"/>
          </p:cNvSpPr>
          <p:nvPr>
            <p:ph idx="1"/>
          </p:nvPr>
        </p:nvSpPr>
        <p:spPr/>
        <p:txBody>
          <a:bodyPr/>
          <a:lstStyle/>
          <a:p>
            <a:r>
              <a:rPr lang="tr-TR" b="1" dirty="0" smtClean="0"/>
              <a:t>Kültürel </a:t>
            </a:r>
            <a:r>
              <a:rPr lang="tr-TR" b="1" dirty="0"/>
              <a:t>Önlemler </a:t>
            </a:r>
            <a:endParaRPr lang="tr-TR" dirty="0"/>
          </a:p>
          <a:p>
            <a:r>
              <a:rPr lang="tr-TR" b="1" dirty="0"/>
              <a:t>• </a:t>
            </a:r>
            <a:r>
              <a:rPr lang="tr-TR" dirty="0"/>
              <a:t>Temiz tohum kullanılmalı </a:t>
            </a:r>
          </a:p>
          <a:p>
            <a:r>
              <a:rPr lang="tr-TR" b="1" dirty="0"/>
              <a:t>• </a:t>
            </a:r>
            <a:r>
              <a:rPr lang="tr-TR" dirty="0" err="1"/>
              <a:t>Lahangiller</a:t>
            </a:r>
            <a:r>
              <a:rPr lang="tr-TR" dirty="0"/>
              <a:t> dışındaki bitkiler ile </a:t>
            </a:r>
            <a:r>
              <a:rPr lang="tr-TR" dirty="0" err="1"/>
              <a:t>munavebe</a:t>
            </a:r>
            <a:r>
              <a:rPr lang="tr-TR" dirty="0"/>
              <a:t> yapılmalıdır. </a:t>
            </a:r>
          </a:p>
          <a:p>
            <a:r>
              <a:rPr lang="tr-TR" b="1" dirty="0"/>
              <a:t>• </a:t>
            </a:r>
            <a:r>
              <a:rPr lang="tr-TR" dirty="0"/>
              <a:t>Fidelikler sık sık havalandırılmalı </a:t>
            </a:r>
          </a:p>
          <a:p>
            <a:r>
              <a:rPr lang="tr-TR" b="1" dirty="0"/>
              <a:t>• </a:t>
            </a:r>
            <a:r>
              <a:rPr lang="tr-TR" dirty="0"/>
              <a:t>Hastalıklı bitki artıkları ve fideler tarladan uzaklaştırılmalı </a:t>
            </a:r>
          </a:p>
          <a:p>
            <a:r>
              <a:rPr lang="tr-TR" b="1" dirty="0"/>
              <a:t>Kimyasal Mücadele </a:t>
            </a:r>
            <a:endParaRPr lang="tr-TR" dirty="0"/>
          </a:p>
          <a:p>
            <a:r>
              <a:rPr lang="tr-TR" dirty="0"/>
              <a:t>Ruhsatlı ilacı bulunmamaktadır. </a:t>
            </a:r>
          </a:p>
        </p:txBody>
      </p:sp>
    </p:spTree>
    <p:extLst>
      <p:ext uri="{BB962C8B-B14F-4D97-AF65-F5344CB8AC3E}">
        <p14:creationId xmlns:p14="http://schemas.microsoft.com/office/powerpoint/2010/main" val="832390296"/>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990600"/>
          </a:xfrm>
        </p:spPr>
        <p:txBody>
          <a:bodyPr>
            <a:normAutofit fontScale="90000"/>
          </a:bodyPr>
          <a:lstStyle/>
          <a:p>
            <a:r>
              <a:rPr lang="tr-TR" sz="3100" b="1" dirty="0" smtClean="0">
                <a:solidFill>
                  <a:srgbClr val="292934"/>
                </a:solidFill>
              </a:rPr>
              <a:t>KABAKGİLLERDE </a:t>
            </a:r>
            <a:r>
              <a:rPr lang="tr-TR" sz="3100" b="1" dirty="0">
                <a:solidFill>
                  <a:srgbClr val="292934"/>
                </a:solidFill>
              </a:rPr>
              <a:t>KÜLLEME HASTALIĞI </a:t>
            </a:r>
            <a:r>
              <a:rPr lang="tr-TR" sz="3100" dirty="0">
                <a:solidFill>
                  <a:srgbClr val="292934"/>
                </a:solidFill>
              </a:rPr>
              <a:t/>
            </a:r>
            <a:br>
              <a:rPr lang="tr-TR" sz="3100" dirty="0">
                <a:solidFill>
                  <a:srgbClr val="292934"/>
                </a:solidFill>
              </a:rPr>
            </a:br>
            <a:r>
              <a:rPr lang="tr-TR" sz="3100" i="1" dirty="0">
                <a:solidFill>
                  <a:srgbClr val="292934"/>
                </a:solidFill>
              </a:rPr>
              <a:t>(</a:t>
            </a:r>
            <a:r>
              <a:rPr lang="tr-TR" sz="3100" i="1" dirty="0" err="1">
                <a:solidFill>
                  <a:srgbClr val="292934"/>
                </a:solidFill>
              </a:rPr>
              <a:t>Erysiphe</a:t>
            </a:r>
            <a:r>
              <a:rPr lang="tr-TR" sz="3100" i="1" dirty="0">
                <a:solidFill>
                  <a:srgbClr val="292934"/>
                </a:solidFill>
              </a:rPr>
              <a:t> </a:t>
            </a:r>
            <a:r>
              <a:rPr lang="tr-TR" sz="3100" i="1" dirty="0" err="1">
                <a:solidFill>
                  <a:srgbClr val="292934"/>
                </a:solidFill>
              </a:rPr>
              <a:t>cichoracearum</a:t>
            </a:r>
            <a:r>
              <a:rPr lang="tr-TR" sz="3100" i="1" dirty="0">
                <a:solidFill>
                  <a:srgbClr val="292934"/>
                </a:solidFill>
              </a:rPr>
              <a:t>, </a:t>
            </a:r>
            <a:r>
              <a:rPr lang="tr-TR" sz="3100" i="1" dirty="0" err="1">
                <a:solidFill>
                  <a:srgbClr val="292934"/>
                </a:solidFill>
              </a:rPr>
              <a:t>Sphaerotheca</a:t>
            </a:r>
            <a:r>
              <a:rPr lang="tr-TR" sz="3100" i="1" dirty="0">
                <a:solidFill>
                  <a:srgbClr val="292934"/>
                </a:solidFill>
              </a:rPr>
              <a:t> </a:t>
            </a:r>
            <a:r>
              <a:rPr lang="tr-TR" sz="3100" i="1" dirty="0" err="1">
                <a:solidFill>
                  <a:srgbClr val="292934"/>
                </a:solidFill>
              </a:rPr>
              <a:t>fuliginea</a:t>
            </a:r>
            <a:r>
              <a:rPr lang="tr-TR" sz="3100" i="1" dirty="0">
                <a:solidFill>
                  <a:srgbClr val="292934"/>
                </a:solidFill>
              </a:rPr>
              <a:t>) </a:t>
            </a:r>
            <a:endParaRPr lang="tr-TR" sz="3100" dirty="0">
              <a:solidFill>
                <a:srgbClr val="292934"/>
              </a:solidFill>
            </a:endParaRPr>
          </a:p>
        </p:txBody>
      </p:sp>
      <p:sp>
        <p:nvSpPr>
          <p:cNvPr id="6" name="Başlık 1"/>
          <p:cNvSpPr txBox="1">
            <a:spLocks/>
          </p:cNvSpPr>
          <p:nvPr/>
        </p:nvSpPr>
        <p:spPr>
          <a:xfrm>
            <a:off x="457200" y="1605136"/>
            <a:ext cx="8229600" cy="327248"/>
          </a:xfrm>
          <a:prstGeom prst="rect">
            <a:avLst/>
          </a:prstGeom>
        </p:spPr>
        <p:txBody>
          <a:bodyPr vert="horz" lIns="91440" tIns="45720" rIns="91440" bIns="45720" rtlCol="0" anchor="ctr">
            <a:normAutofit fontScale="75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7" name="İçerik Yer Tutucusu 2"/>
          <p:cNvSpPr>
            <a:spLocks noGrp="1"/>
          </p:cNvSpPr>
          <p:nvPr>
            <p:ph idx="1"/>
          </p:nvPr>
        </p:nvSpPr>
        <p:spPr>
          <a:xfrm>
            <a:off x="457200" y="1821160"/>
            <a:ext cx="8229600" cy="5064224"/>
          </a:xfrm>
        </p:spPr>
        <p:txBody>
          <a:bodyPr>
            <a:normAutofit lnSpcReduction="10000"/>
          </a:bodyPr>
          <a:lstStyle/>
          <a:p>
            <a:r>
              <a:rPr lang="tr-TR" dirty="0" smtClean="0"/>
              <a:t>• </a:t>
            </a:r>
            <a:r>
              <a:rPr lang="tr-TR" dirty="0"/>
              <a:t>Hastalık bitkilerin önce yaşlı yapraklarında görülür, daha sonra genç yapraklara da geçer. </a:t>
            </a:r>
          </a:p>
          <a:p>
            <a:r>
              <a:rPr lang="tr-TR" dirty="0"/>
              <a:t>• Öncelikle yaprağın üst yüzeyinde parça parça, nispeten yuvarlak lekeler belirir, sonradan bu lekeler birleşerek yaprağın her iki yüzeyini, yaprak sapını ve gövdeyi kaplar. </a:t>
            </a:r>
          </a:p>
          <a:p>
            <a:r>
              <a:rPr lang="tr-TR" dirty="0"/>
              <a:t>• Lekeler ilk zamanlarda beyaz renkte toz tabakası gibi görünür, zaman ilerledikçe esmerleşir. </a:t>
            </a:r>
          </a:p>
          <a:p>
            <a:r>
              <a:rPr lang="tr-TR" dirty="0"/>
              <a:t>• Yapraklar kuruyup dökülür ve bitkide gelişme durur. Bunun sonucu olarak da ürün kaybı meydana gelir. </a:t>
            </a:r>
          </a:p>
          <a:p>
            <a:r>
              <a:rPr lang="tr-TR" dirty="0"/>
              <a:t>• Hastalık için en uygun sıcaklık 27 </a:t>
            </a:r>
            <a:r>
              <a:rPr lang="tr-TR" dirty="0" smtClean="0"/>
              <a:t>C’dir</a:t>
            </a:r>
            <a:r>
              <a:rPr lang="tr-TR" dirty="0"/>
              <a:t>. </a:t>
            </a:r>
          </a:p>
          <a:p>
            <a:r>
              <a:rPr lang="tr-TR" b="1" dirty="0"/>
              <a:t>Hastalığın Görüldüğü Bitkiler </a:t>
            </a:r>
            <a:endParaRPr lang="tr-TR" dirty="0"/>
          </a:p>
          <a:p>
            <a:r>
              <a:rPr lang="tr-TR" dirty="0"/>
              <a:t>• Hastalık </a:t>
            </a:r>
            <a:r>
              <a:rPr lang="tr-TR" dirty="0" err="1"/>
              <a:t>kabakgillerde</a:t>
            </a:r>
            <a:r>
              <a:rPr lang="tr-TR" dirty="0"/>
              <a:t> (hıyar, kavun, kabak, karpuz) görülür. </a:t>
            </a:r>
          </a:p>
        </p:txBody>
      </p:sp>
    </p:spTree>
    <p:extLst>
      <p:ext uri="{BB962C8B-B14F-4D97-AF65-F5344CB8AC3E}">
        <p14:creationId xmlns:p14="http://schemas.microsoft.com/office/powerpoint/2010/main" val="2321857256"/>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a:bodyPr>
          <a:lstStyle/>
          <a:p>
            <a:r>
              <a:rPr lang="tr-TR" b="1" dirty="0" smtClean="0"/>
              <a:t>Kültürel </a:t>
            </a:r>
            <a:r>
              <a:rPr lang="tr-TR" b="1" dirty="0"/>
              <a:t>Önlemler </a:t>
            </a:r>
            <a:endParaRPr lang="tr-TR" dirty="0"/>
          </a:p>
          <a:p>
            <a:r>
              <a:rPr lang="tr-TR" dirty="0"/>
              <a:t>• Hasattan sonra hastalıklı bitki artıkları toplanarak yakılmalıdır. </a:t>
            </a:r>
          </a:p>
          <a:p>
            <a:r>
              <a:rPr lang="tr-TR" b="1" dirty="0"/>
              <a:t>Kimyasal Mücadele </a:t>
            </a:r>
            <a:endParaRPr lang="tr-TR" dirty="0"/>
          </a:p>
          <a:p>
            <a:r>
              <a:rPr lang="tr-TR" dirty="0"/>
              <a:t>• İlk hastalık belirtileri görüldüğünde ilaçlamaya başlanır. </a:t>
            </a:r>
          </a:p>
          <a:p>
            <a:r>
              <a:rPr lang="tr-TR" dirty="0"/>
              <a:t>• İlaçlama havanın serin ve sakin olduğu zamanlarda bitkinin her </a:t>
            </a:r>
            <a:r>
              <a:rPr lang="tr-TR" dirty="0" smtClean="0"/>
              <a:t>tarafının </a:t>
            </a:r>
            <a:r>
              <a:rPr lang="tr-TR" dirty="0"/>
              <a:t>ilaçla kaplanması şeklinde olmalıdır. </a:t>
            </a:r>
          </a:p>
          <a:p>
            <a:r>
              <a:rPr lang="tr-TR" dirty="0"/>
              <a:t>• Yağıştan sonra ve fazla çiğ bulunduğunda toz kükürt uygulaması yapılmamalıdır, çünkü çıkabilecek güneş nedeni ile yanıklar meydana gelebilir. </a:t>
            </a:r>
          </a:p>
          <a:p>
            <a:r>
              <a:rPr lang="tr-TR" dirty="0"/>
              <a:t>• Genellikle günlük sıcaklık ortalaması </a:t>
            </a:r>
            <a:r>
              <a:rPr lang="tr-TR" dirty="0" smtClean="0"/>
              <a:t>27 </a:t>
            </a:r>
            <a:r>
              <a:rPr lang="tr-TR" dirty="0"/>
              <a:t>C’nin üstünde ve orantılı nemin de % 50’nin altına düştüğü zamanlarda ilaçlamaya ara verilmeli, şartlar değiştiğinde ise ilaçlamaya devam edilmelidir.</a:t>
            </a:r>
          </a:p>
        </p:txBody>
      </p:sp>
    </p:spTree>
    <p:extLst>
      <p:ext uri="{BB962C8B-B14F-4D97-AF65-F5344CB8AC3E}">
        <p14:creationId xmlns:p14="http://schemas.microsoft.com/office/powerpoint/2010/main" val="4052948718"/>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100" b="1" dirty="0"/>
              <a:t>Kimyasal Mücadelede Kullanılacak İlaçlar </a:t>
            </a:r>
            <a:endParaRPr lang="tr-TR" sz="3100" dirty="0"/>
          </a:p>
        </p:txBody>
      </p:sp>
      <p:sp>
        <p:nvSpPr>
          <p:cNvPr id="3" name="İçerik Yer Tutucusu 2"/>
          <p:cNvSpPr>
            <a:spLocks noGrp="1"/>
          </p:cNvSpPr>
          <p:nvPr>
            <p:ph idx="1"/>
          </p:nvPr>
        </p:nvSpPr>
        <p:spPr/>
        <p:txBody>
          <a:bodyPr>
            <a:normAutofit/>
          </a:bodyPr>
          <a:lstStyle/>
          <a:p>
            <a:pPr marL="0" indent="0">
              <a:buNone/>
            </a:pPr>
            <a:endParaRPr lang="tr-TR" dirty="0" smtClean="0"/>
          </a:p>
          <a:p>
            <a:r>
              <a:rPr lang="tr-TR" dirty="0" err="1" smtClean="0"/>
              <a:t>Azoxystrobin</a:t>
            </a:r>
            <a:r>
              <a:rPr lang="tr-TR" dirty="0" smtClean="0"/>
              <a:t> </a:t>
            </a:r>
            <a:r>
              <a:rPr lang="tr-TR" dirty="0"/>
              <a:t>250 g/l 	SC 	75 ml 	3 	</a:t>
            </a:r>
          </a:p>
          <a:p>
            <a:r>
              <a:rPr lang="de-DE" dirty="0" err="1"/>
              <a:t>Carbendazim</a:t>
            </a:r>
            <a:r>
              <a:rPr lang="de-DE" dirty="0"/>
              <a:t> % 50 	WG 	50 g 	28 	</a:t>
            </a:r>
          </a:p>
          <a:p>
            <a:r>
              <a:rPr lang="tr-TR" dirty="0" err="1"/>
              <a:t>Cyflufenamid</a:t>
            </a:r>
            <a:r>
              <a:rPr lang="tr-TR" dirty="0"/>
              <a:t> 51,3g/l 	EW 	20 </a:t>
            </a:r>
            <a:r>
              <a:rPr lang="tr-TR" dirty="0" smtClean="0"/>
              <a:t>ml(Hıyar-sera</a:t>
            </a:r>
            <a:r>
              <a:rPr lang="tr-TR" dirty="0"/>
              <a:t>) 	1 </a:t>
            </a:r>
            <a:r>
              <a:rPr lang="it-IT" dirty="0" smtClean="0"/>
              <a:t>Diniconazole </a:t>
            </a:r>
            <a:r>
              <a:rPr lang="it-IT" dirty="0"/>
              <a:t>50 g/l 	EC 	30 </a:t>
            </a:r>
            <a:r>
              <a:rPr lang="it-IT" dirty="0" smtClean="0"/>
              <a:t>ml</a:t>
            </a:r>
            <a:r>
              <a:rPr lang="tr-TR" dirty="0" smtClean="0"/>
              <a:t> (Hıyar)</a:t>
            </a:r>
            <a:r>
              <a:rPr lang="tr-TR" dirty="0"/>
              <a:t>	7 </a:t>
            </a:r>
            <a:r>
              <a:rPr lang="tr-TR" dirty="0" smtClean="0">
                <a:solidFill>
                  <a:srgbClr val="FF0000"/>
                </a:solidFill>
              </a:rPr>
              <a:t>AB(-)</a:t>
            </a:r>
          </a:p>
          <a:p>
            <a:r>
              <a:rPr lang="tr-TR" dirty="0" err="1"/>
              <a:t>Fenbuconazole</a:t>
            </a:r>
            <a:r>
              <a:rPr lang="tr-TR" dirty="0"/>
              <a:t> 50 g/l 	EC 	100 ml (kabak) 	3 </a:t>
            </a:r>
          </a:p>
          <a:p>
            <a:r>
              <a:rPr lang="tr-TR" dirty="0" err="1"/>
              <a:t>Kresoxim-Methyl</a:t>
            </a:r>
            <a:r>
              <a:rPr lang="tr-TR" dirty="0"/>
              <a:t> %50 	WG 	25 g (Hıyar) 	7 	</a:t>
            </a:r>
          </a:p>
          <a:p>
            <a:r>
              <a:rPr lang="tr-TR" dirty="0"/>
              <a:t>Kükürt % 80 	WP 	400 g 	7 	</a:t>
            </a:r>
          </a:p>
          <a:p>
            <a:endParaRPr lang="tr-TR" dirty="0"/>
          </a:p>
        </p:txBody>
      </p:sp>
    </p:spTree>
    <p:extLst>
      <p:ext uri="{BB962C8B-B14F-4D97-AF65-F5344CB8AC3E}">
        <p14:creationId xmlns:p14="http://schemas.microsoft.com/office/powerpoint/2010/main" val="2309053059"/>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r>
              <a:rPr lang="tr-TR" dirty="0" err="1" smtClean="0"/>
              <a:t>Myclobutanil</a:t>
            </a:r>
            <a:r>
              <a:rPr lang="tr-TR" dirty="0" smtClean="0"/>
              <a:t> </a:t>
            </a:r>
            <a:r>
              <a:rPr lang="tr-TR" dirty="0"/>
              <a:t>125 g 	EC 	30 ml 	7 	</a:t>
            </a:r>
          </a:p>
          <a:p>
            <a:r>
              <a:rPr lang="fr-FR" dirty="0" err="1"/>
              <a:t>Penconazole</a:t>
            </a:r>
            <a:r>
              <a:rPr lang="fr-FR" dirty="0"/>
              <a:t> 200 g/l 	EW 	20 ml 	3 	</a:t>
            </a:r>
          </a:p>
          <a:p>
            <a:r>
              <a:rPr lang="fr-FR" dirty="0" err="1"/>
              <a:t>Penconazole</a:t>
            </a:r>
            <a:r>
              <a:rPr lang="fr-FR" dirty="0"/>
              <a:t> 100 g/l 	EC 	50 ml(Sera) 	7 	</a:t>
            </a:r>
          </a:p>
          <a:p>
            <a:r>
              <a:rPr lang="en-US" dirty="0"/>
              <a:t>* </a:t>
            </a:r>
            <a:r>
              <a:rPr lang="en-US" dirty="0" err="1"/>
              <a:t>Thiophanate</a:t>
            </a:r>
            <a:r>
              <a:rPr lang="en-US" dirty="0"/>
              <a:t> methyl % 70 	WP 	40 g 	3 	</a:t>
            </a:r>
          </a:p>
          <a:p>
            <a:r>
              <a:rPr lang="tr-TR" dirty="0" err="1"/>
              <a:t>Triadimenol</a:t>
            </a:r>
            <a:r>
              <a:rPr lang="tr-TR" dirty="0"/>
              <a:t> 250 g/l 	EC 	20 ml(sera) 	7 	</a:t>
            </a:r>
          </a:p>
          <a:p>
            <a:r>
              <a:rPr lang="tr-TR" dirty="0" err="1"/>
              <a:t>Triadimenol</a:t>
            </a:r>
            <a:r>
              <a:rPr lang="tr-TR" dirty="0"/>
              <a:t> %1.5+Folpet %70 	WP 	200 g 	7 	</a:t>
            </a:r>
          </a:p>
          <a:p>
            <a:r>
              <a:rPr lang="tr-TR" dirty="0" err="1"/>
              <a:t>Triflumizole</a:t>
            </a:r>
            <a:r>
              <a:rPr lang="tr-TR" dirty="0"/>
              <a:t> %30 	WP 	25 g 	3 	</a:t>
            </a:r>
          </a:p>
          <a:p>
            <a:r>
              <a:rPr lang="tr-TR" dirty="0" err="1"/>
              <a:t>Triflumizole</a:t>
            </a:r>
            <a:r>
              <a:rPr lang="tr-TR" dirty="0"/>
              <a:t> + </a:t>
            </a:r>
            <a:r>
              <a:rPr lang="tr-TR" dirty="0" err="1"/>
              <a:t>Cyflufenamid</a:t>
            </a:r>
            <a:r>
              <a:rPr lang="tr-TR" dirty="0"/>
              <a:t> 15 +3.4 	WG 	15g (Sera) </a:t>
            </a:r>
            <a:r>
              <a:rPr lang="tr-TR" dirty="0" smtClean="0"/>
              <a:t>1 </a:t>
            </a:r>
            <a:endParaRPr lang="tr-TR" dirty="0"/>
          </a:p>
          <a:p>
            <a:r>
              <a:rPr lang="tr-TR" dirty="0" err="1"/>
              <a:t>İmınoctadine</a:t>
            </a:r>
            <a:r>
              <a:rPr lang="tr-TR" dirty="0"/>
              <a:t> </a:t>
            </a:r>
            <a:r>
              <a:rPr lang="tr-TR" dirty="0" err="1"/>
              <a:t>tris</a:t>
            </a:r>
            <a:r>
              <a:rPr lang="tr-TR" dirty="0"/>
              <a:t> </a:t>
            </a:r>
            <a:r>
              <a:rPr lang="tr-TR" dirty="0" err="1"/>
              <a:t>albesilate</a:t>
            </a:r>
            <a:r>
              <a:rPr lang="tr-TR" dirty="0"/>
              <a:t> % 40 	WP 	45 g 	7 </a:t>
            </a:r>
            <a:r>
              <a:rPr lang="tr-TR" dirty="0" smtClean="0">
                <a:solidFill>
                  <a:srgbClr val="FF0000"/>
                </a:solidFill>
              </a:rPr>
              <a:t>AB(-)</a:t>
            </a:r>
            <a:r>
              <a:rPr lang="tr-TR" dirty="0">
                <a:solidFill>
                  <a:srgbClr val="FF0000"/>
                </a:solidFill>
              </a:rPr>
              <a:t>	</a:t>
            </a:r>
          </a:p>
          <a:p>
            <a:r>
              <a:rPr lang="tr-TR" dirty="0" err="1"/>
              <a:t>Tetraconazole</a:t>
            </a:r>
            <a:r>
              <a:rPr lang="tr-TR" dirty="0"/>
              <a:t> 100 g/l 	EC 	50 ml 	7 	</a:t>
            </a:r>
          </a:p>
          <a:p>
            <a:r>
              <a:rPr lang="tr-TR" dirty="0" err="1"/>
              <a:t>Metalaxyl-M+Mancozeb</a:t>
            </a:r>
            <a:r>
              <a:rPr lang="tr-TR" dirty="0"/>
              <a:t> </a:t>
            </a:r>
            <a:r>
              <a:rPr lang="nl-NL" dirty="0" smtClean="0"/>
              <a:t>4+64 </a:t>
            </a:r>
            <a:r>
              <a:rPr lang="nl-NL" dirty="0"/>
              <a:t>% 	WP/WG 	250 g 	10 	</a:t>
            </a:r>
          </a:p>
        </p:txBody>
      </p:sp>
    </p:spTree>
    <p:extLst>
      <p:ext uri="{BB962C8B-B14F-4D97-AF65-F5344CB8AC3E}">
        <p14:creationId xmlns:p14="http://schemas.microsoft.com/office/powerpoint/2010/main" val="2000886078"/>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447328"/>
          </a:xfrm>
        </p:spPr>
        <p:txBody>
          <a:bodyPr>
            <a:normAutofit fontScale="90000"/>
          </a:bodyPr>
          <a:lstStyle/>
          <a:p>
            <a:r>
              <a:rPr lang="tr-TR" sz="3100" b="1" dirty="0" smtClean="0">
                <a:solidFill>
                  <a:srgbClr val="292934"/>
                </a:solidFill>
              </a:rPr>
              <a:t>HIYAR </a:t>
            </a:r>
            <a:r>
              <a:rPr lang="tr-TR" sz="3100" b="1" dirty="0">
                <a:solidFill>
                  <a:srgbClr val="292934"/>
                </a:solidFill>
              </a:rPr>
              <a:t>YAPRAK LEKESİ </a:t>
            </a:r>
            <a:r>
              <a:rPr lang="tr-TR" sz="3100" dirty="0">
                <a:solidFill>
                  <a:srgbClr val="292934"/>
                </a:solidFill>
              </a:rPr>
              <a:t> </a:t>
            </a:r>
            <a:r>
              <a:rPr lang="tr-TR" sz="3100" i="1" dirty="0" smtClean="0">
                <a:solidFill>
                  <a:srgbClr val="292934"/>
                </a:solidFill>
              </a:rPr>
              <a:t>(</a:t>
            </a:r>
            <a:r>
              <a:rPr lang="tr-TR" sz="3100" i="1" dirty="0" err="1">
                <a:solidFill>
                  <a:srgbClr val="292934"/>
                </a:solidFill>
              </a:rPr>
              <a:t>Ulocladium</a:t>
            </a:r>
            <a:r>
              <a:rPr lang="tr-TR" sz="3100" i="1" dirty="0">
                <a:solidFill>
                  <a:srgbClr val="292934"/>
                </a:solidFill>
              </a:rPr>
              <a:t> </a:t>
            </a:r>
            <a:r>
              <a:rPr lang="tr-TR" sz="3100" i="1" dirty="0" err="1">
                <a:solidFill>
                  <a:srgbClr val="292934"/>
                </a:solidFill>
              </a:rPr>
              <a:t>cucurbitae</a:t>
            </a:r>
            <a:r>
              <a:rPr lang="tr-TR" sz="3100" i="1" dirty="0">
                <a:solidFill>
                  <a:srgbClr val="292934"/>
                </a:solidFill>
              </a:rPr>
              <a:t>) </a:t>
            </a:r>
            <a:endParaRPr lang="tr-TR" sz="3100" dirty="0">
              <a:solidFill>
                <a:srgbClr val="292934"/>
              </a:solidFill>
            </a:endParaRPr>
          </a:p>
        </p:txBody>
      </p:sp>
      <p:sp>
        <p:nvSpPr>
          <p:cNvPr id="5" name="Başlık 1"/>
          <p:cNvSpPr txBox="1">
            <a:spLocks/>
          </p:cNvSpPr>
          <p:nvPr/>
        </p:nvSpPr>
        <p:spPr>
          <a:xfrm>
            <a:off x="457200" y="764704"/>
            <a:ext cx="8229600" cy="5432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smtClean="0">
                <a:solidFill>
                  <a:srgbClr val="292934"/>
                </a:solidFill>
              </a:rPr>
              <a:t/>
            </a:r>
            <a:br>
              <a:rPr lang="tr-TR" sz="2400" smtClean="0">
                <a:solidFill>
                  <a:srgbClr val="292934"/>
                </a:solidFill>
              </a:rPr>
            </a:br>
            <a:r>
              <a:rPr lang="tr-TR" sz="2400" b="1" smtClean="0">
                <a:solidFill>
                  <a:srgbClr val="292934"/>
                </a:solidFill>
              </a:rPr>
              <a:t>Hastalık Belirtisi </a:t>
            </a:r>
            <a:r>
              <a:rPr lang="tr-TR" sz="2400" smtClean="0">
                <a:solidFill>
                  <a:srgbClr val="292934"/>
                </a:solidFill>
              </a:rPr>
              <a:t/>
            </a:r>
            <a:br>
              <a:rPr lang="tr-TR" sz="2400" smtClean="0">
                <a:solidFill>
                  <a:srgbClr val="292934"/>
                </a:solidFill>
              </a:rPr>
            </a:br>
            <a:endParaRPr lang="tr-TR" sz="2400" dirty="0">
              <a:solidFill>
                <a:srgbClr val="292934"/>
              </a:solidFill>
            </a:endParaRPr>
          </a:p>
        </p:txBody>
      </p:sp>
      <p:sp>
        <p:nvSpPr>
          <p:cNvPr id="6" name="İçerik Yer Tutucusu 2"/>
          <p:cNvSpPr>
            <a:spLocks noGrp="1"/>
          </p:cNvSpPr>
          <p:nvPr>
            <p:ph idx="1"/>
          </p:nvPr>
        </p:nvSpPr>
        <p:spPr>
          <a:xfrm>
            <a:off x="395536" y="1196752"/>
            <a:ext cx="8229600" cy="5688632"/>
          </a:xfrm>
        </p:spPr>
        <p:txBody>
          <a:bodyPr>
            <a:normAutofit fontScale="85000" lnSpcReduction="20000"/>
          </a:bodyPr>
          <a:lstStyle/>
          <a:p>
            <a:r>
              <a:rPr lang="tr-TR" b="1" dirty="0" smtClean="0"/>
              <a:t>• </a:t>
            </a:r>
            <a:r>
              <a:rPr lang="tr-TR" dirty="0"/>
              <a:t>Hıyar yaprak lekesi etmeni bir </a:t>
            </a:r>
            <a:r>
              <a:rPr lang="tr-TR" dirty="0" err="1"/>
              <a:t>fungus</a:t>
            </a:r>
            <a:r>
              <a:rPr lang="tr-TR" dirty="0"/>
              <a:t> olup, hastalıklı bitki artıklarında bir yıldan daha uzun süre canlılığını sürdürür. </a:t>
            </a:r>
          </a:p>
          <a:p>
            <a:r>
              <a:rPr lang="tr-TR" dirty="0"/>
              <a:t>• Sıcak koşullarda oluşur ve hızla yayılır. </a:t>
            </a:r>
          </a:p>
          <a:p>
            <a:r>
              <a:rPr lang="tr-TR" dirty="0"/>
              <a:t>• Gece ve gündüz sıcaklık farklılıkları hastalığın gelişimini teşvik eder. </a:t>
            </a:r>
          </a:p>
          <a:p>
            <a:r>
              <a:rPr lang="tr-TR" dirty="0"/>
              <a:t>• Hıyar yaprakları üzerindeki ilk belirtiler 1–2 mm çapında ve koyu kahverengindedir. </a:t>
            </a:r>
          </a:p>
          <a:p>
            <a:r>
              <a:rPr lang="tr-TR" dirty="0"/>
              <a:t>• Daha sonraları merkezi bej etrafı koyu kahve bir halka ile çevrili 6-7 mm çapında lekeler oluşur. </a:t>
            </a:r>
          </a:p>
          <a:p>
            <a:r>
              <a:rPr lang="tr-TR" dirty="0"/>
              <a:t>• Lekelerin birkaçı birleşerek daha büyük düzensiz bir şekil alabilir ancak bej renkli merkezleri kalır. </a:t>
            </a:r>
          </a:p>
          <a:p>
            <a:r>
              <a:rPr lang="tr-TR" dirty="0"/>
              <a:t>• İlk belirtiler enfeksiyondan bir hafta sonra görülür </a:t>
            </a:r>
          </a:p>
          <a:p>
            <a:r>
              <a:rPr lang="tr-TR" dirty="0"/>
              <a:t>• Yağmurlama sulama, hava akımı, ilaçlamalar veya çiğ ile yayılmaktadır. </a:t>
            </a:r>
          </a:p>
          <a:p>
            <a:r>
              <a:rPr lang="tr-TR" dirty="0"/>
              <a:t>• Yüksek sıcaklık ve nem varsa lekeler sezon boyunca gelişmiş yapraklar üzerinde ortaya çıkar. </a:t>
            </a:r>
          </a:p>
          <a:p>
            <a:r>
              <a:rPr lang="tr-TR" dirty="0"/>
              <a:t>• Meyvede enfeksiyon görülmez. </a:t>
            </a:r>
          </a:p>
          <a:p>
            <a:r>
              <a:rPr lang="tr-TR" dirty="0"/>
              <a:t>• </a:t>
            </a:r>
            <a:r>
              <a:rPr lang="tr-TR" dirty="0" err="1"/>
              <a:t>Fungus</a:t>
            </a:r>
            <a:r>
              <a:rPr lang="tr-TR" dirty="0"/>
              <a:t> özellikle </a:t>
            </a:r>
            <a:r>
              <a:rPr lang="tr-TR" dirty="0" err="1"/>
              <a:t>örtüaltı</a:t>
            </a:r>
            <a:r>
              <a:rPr lang="tr-TR" dirty="0"/>
              <a:t> hıyar yetiştiriciliğinde görülür. </a:t>
            </a:r>
          </a:p>
          <a:p>
            <a:r>
              <a:rPr lang="tr-TR" b="1" dirty="0"/>
              <a:t>Hastalığın Görüldüğü Bitkiler </a:t>
            </a:r>
            <a:endParaRPr lang="tr-TR" dirty="0"/>
          </a:p>
          <a:p>
            <a:r>
              <a:rPr lang="tr-TR" dirty="0"/>
              <a:t>Bu hastalığın </a:t>
            </a:r>
            <a:r>
              <a:rPr lang="tr-TR" dirty="0">
                <a:solidFill>
                  <a:srgbClr val="0070C0"/>
                </a:solidFill>
              </a:rPr>
              <a:t>konukçusu hıyar bitkisidir</a:t>
            </a:r>
            <a:r>
              <a:rPr lang="tr-TR" b="1" dirty="0">
                <a:solidFill>
                  <a:srgbClr val="0070C0"/>
                </a:solidFill>
              </a:rPr>
              <a:t>. </a:t>
            </a:r>
            <a:endParaRPr lang="tr-TR" dirty="0">
              <a:solidFill>
                <a:srgbClr val="0070C0"/>
              </a:solidFill>
            </a:endParaRPr>
          </a:p>
        </p:txBody>
      </p:sp>
    </p:spTree>
    <p:extLst>
      <p:ext uri="{BB962C8B-B14F-4D97-AF65-F5344CB8AC3E}">
        <p14:creationId xmlns:p14="http://schemas.microsoft.com/office/powerpoint/2010/main" val="3218136128"/>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a:t>
            </a:r>
            <a:r>
              <a:rPr lang="tr-TR" b="1" dirty="0" smtClean="0"/>
              <a:t>Yöntemleri</a:t>
            </a:r>
            <a:endParaRPr lang="tr-TR" dirty="0"/>
          </a:p>
        </p:txBody>
      </p:sp>
      <p:sp>
        <p:nvSpPr>
          <p:cNvPr id="3" name="İçerik Yer Tutucusu 2"/>
          <p:cNvSpPr>
            <a:spLocks noGrp="1"/>
          </p:cNvSpPr>
          <p:nvPr>
            <p:ph idx="1"/>
          </p:nvPr>
        </p:nvSpPr>
        <p:spPr/>
        <p:txBody>
          <a:bodyPr>
            <a:normAutofit lnSpcReduction="10000"/>
          </a:bodyPr>
          <a:lstStyle/>
          <a:p>
            <a:r>
              <a:rPr lang="tr-TR" b="1" dirty="0" smtClean="0"/>
              <a:t>Kültürel </a:t>
            </a:r>
            <a:r>
              <a:rPr lang="tr-TR" b="1" dirty="0"/>
              <a:t>Önlemler </a:t>
            </a:r>
            <a:endParaRPr lang="tr-TR" dirty="0"/>
          </a:p>
          <a:p>
            <a:r>
              <a:rPr lang="tr-TR" dirty="0"/>
              <a:t>• Seralarda havalandırmaya özen gösterilmelidir. </a:t>
            </a:r>
          </a:p>
          <a:p>
            <a:r>
              <a:rPr lang="tr-TR" dirty="0"/>
              <a:t>• Sık sulamadan kaçınmalıdır. </a:t>
            </a:r>
          </a:p>
          <a:p>
            <a:r>
              <a:rPr lang="tr-TR" dirty="0"/>
              <a:t>• Hastalık belirtisi gösteren bitkiler toplanarak imha edilmelidir. </a:t>
            </a:r>
          </a:p>
          <a:p>
            <a:r>
              <a:rPr lang="tr-TR" b="1" dirty="0"/>
              <a:t>Kimyasal Mücadele </a:t>
            </a:r>
            <a:endParaRPr lang="tr-TR" dirty="0"/>
          </a:p>
          <a:p>
            <a:r>
              <a:rPr lang="tr-TR" dirty="0"/>
              <a:t>• Kimyasal ilaçlama yeşil aksam ilaçlamaları şeklinde uygulanır. </a:t>
            </a:r>
          </a:p>
          <a:p>
            <a:r>
              <a:rPr lang="tr-TR" dirty="0"/>
              <a:t>• Serada ilk belirtilerin görülmesiyle ilaçlamaya başlanmalıdır </a:t>
            </a:r>
          </a:p>
          <a:p>
            <a:r>
              <a:rPr lang="tr-TR" dirty="0"/>
              <a:t>• Hastalığın şiddeti, iklim koşulları ve ilacın etkinlik süresi dikkate alınarak ilaçlamaya devam edilmelidir.</a:t>
            </a:r>
          </a:p>
        </p:txBody>
      </p:sp>
    </p:spTree>
    <p:extLst>
      <p:ext uri="{BB962C8B-B14F-4D97-AF65-F5344CB8AC3E}">
        <p14:creationId xmlns:p14="http://schemas.microsoft.com/office/powerpoint/2010/main" val="54171470"/>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990600"/>
          </a:xfrm>
        </p:spPr>
        <p:txBody>
          <a:bodyPr>
            <a:normAutofit fontScale="90000"/>
          </a:bodyPr>
          <a:lstStyle/>
          <a:p>
            <a:r>
              <a:rPr lang="tr-TR" sz="3100" b="1" dirty="0" smtClean="0">
                <a:solidFill>
                  <a:srgbClr val="292934"/>
                </a:solidFill>
              </a:rPr>
              <a:t>KABAKGİLLERDE </a:t>
            </a:r>
            <a:r>
              <a:rPr lang="tr-TR" sz="3100" b="1" dirty="0">
                <a:solidFill>
                  <a:srgbClr val="292934"/>
                </a:solidFill>
              </a:rPr>
              <a:t>ANTRAKNOZ </a:t>
            </a:r>
            <a:r>
              <a:rPr lang="tr-TR" sz="3100" dirty="0">
                <a:solidFill>
                  <a:srgbClr val="292934"/>
                </a:solidFill>
              </a:rPr>
              <a:t/>
            </a:r>
            <a:br>
              <a:rPr lang="tr-TR" sz="3100" dirty="0">
                <a:solidFill>
                  <a:srgbClr val="292934"/>
                </a:solidFill>
              </a:rPr>
            </a:br>
            <a:r>
              <a:rPr lang="tr-TR" sz="3100" i="1" dirty="0">
                <a:solidFill>
                  <a:srgbClr val="292934"/>
                </a:solidFill>
              </a:rPr>
              <a:t>(</a:t>
            </a:r>
            <a:r>
              <a:rPr lang="tr-TR" sz="3100" i="1" dirty="0" err="1">
                <a:solidFill>
                  <a:srgbClr val="292934"/>
                </a:solidFill>
              </a:rPr>
              <a:t>Colletotrichum</a:t>
            </a:r>
            <a:r>
              <a:rPr lang="tr-TR" sz="3100" i="1" dirty="0">
                <a:solidFill>
                  <a:srgbClr val="292934"/>
                </a:solidFill>
              </a:rPr>
              <a:t> </a:t>
            </a:r>
            <a:r>
              <a:rPr lang="tr-TR" sz="3100" i="1" dirty="0" err="1">
                <a:solidFill>
                  <a:srgbClr val="292934"/>
                </a:solidFill>
              </a:rPr>
              <a:t>orbiculare</a:t>
            </a:r>
            <a:r>
              <a:rPr lang="tr-TR" sz="3100" i="1" dirty="0">
                <a:solidFill>
                  <a:srgbClr val="292934"/>
                </a:solidFill>
              </a:rPr>
              <a:t>)</a:t>
            </a:r>
            <a:endParaRPr lang="tr-TR" sz="3100" dirty="0">
              <a:solidFill>
                <a:srgbClr val="292934"/>
              </a:solidFill>
            </a:endParaRPr>
          </a:p>
        </p:txBody>
      </p:sp>
      <p:sp>
        <p:nvSpPr>
          <p:cNvPr id="5" name="Başlık 1"/>
          <p:cNvSpPr txBox="1">
            <a:spLocks/>
          </p:cNvSpPr>
          <p:nvPr/>
        </p:nvSpPr>
        <p:spPr>
          <a:xfrm>
            <a:off x="457200" y="1245096"/>
            <a:ext cx="8229600" cy="47126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1677144"/>
            <a:ext cx="8229600" cy="5280248"/>
          </a:xfrm>
        </p:spPr>
        <p:txBody>
          <a:bodyPr>
            <a:normAutofit fontScale="70000" lnSpcReduction="20000"/>
          </a:bodyPr>
          <a:lstStyle/>
          <a:p>
            <a:pPr marL="0" indent="0">
              <a:buNone/>
            </a:pPr>
            <a:r>
              <a:rPr lang="tr-TR" b="1" dirty="0" smtClean="0"/>
              <a:t>• </a:t>
            </a:r>
            <a:r>
              <a:rPr lang="tr-TR" dirty="0"/>
              <a:t>Bu etmen hastalıklı bitki artıklarıyla toprağa ve topraktan da yeni ekilen bitkilerle geçtiği gibi, tohum ile de taşınabilmektedir. </a:t>
            </a:r>
          </a:p>
          <a:p>
            <a:r>
              <a:rPr lang="tr-TR" b="1" dirty="0"/>
              <a:t>• </a:t>
            </a:r>
            <a:r>
              <a:rPr lang="tr-TR" dirty="0"/>
              <a:t>Ayrıca </a:t>
            </a:r>
            <a:r>
              <a:rPr lang="tr-TR" dirty="0" err="1"/>
              <a:t>antraknozlu</a:t>
            </a:r>
            <a:r>
              <a:rPr lang="tr-TR" dirty="0"/>
              <a:t> bitkilerden, sağlamlara etmenin geçişi yağmur suyu ile sıçraması, ilaçlamalar veya çiğ ile olmaktadır. </a:t>
            </a:r>
          </a:p>
          <a:p>
            <a:r>
              <a:rPr lang="tr-TR" b="1" dirty="0"/>
              <a:t>• </a:t>
            </a:r>
            <a:r>
              <a:rPr lang="tr-TR" dirty="0"/>
              <a:t>Bulaşmalar genellikle 16°C civarında olmakta, 21–26°C sıcaklık ve en az %80 orantılı nem koşullarında epidemi meydana gelmektedir. </a:t>
            </a:r>
          </a:p>
          <a:p>
            <a:r>
              <a:rPr lang="tr-TR" b="1" dirty="0"/>
              <a:t>• </a:t>
            </a:r>
            <a:r>
              <a:rPr lang="tr-TR" dirty="0"/>
              <a:t>Hastalığın </a:t>
            </a:r>
            <a:r>
              <a:rPr lang="tr-TR" dirty="0" err="1"/>
              <a:t>inkübasyon</a:t>
            </a:r>
            <a:r>
              <a:rPr lang="tr-TR" dirty="0"/>
              <a:t> süresi optimum koşullarda 5–6 gündür. </a:t>
            </a:r>
          </a:p>
          <a:p>
            <a:r>
              <a:rPr lang="tr-TR" b="1" dirty="0"/>
              <a:t>• </a:t>
            </a:r>
            <a:r>
              <a:rPr lang="tr-TR" dirty="0"/>
              <a:t>Hastalığın ilk belirtileri yapraklar üzerinde görülen esmer veya siyah renkli yuvarlağa yakın lekeler halindedir. </a:t>
            </a:r>
          </a:p>
          <a:p>
            <a:r>
              <a:rPr lang="tr-TR" b="1" dirty="0"/>
              <a:t>• </a:t>
            </a:r>
            <a:r>
              <a:rPr lang="tr-TR" dirty="0"/>
              <a:t>Bu lekeler zamanla birleşip büyürler ve düzensiz bir şekil alırlar. </a:t>
            </a:r>
          </a:p>
          <a:p>
            <a:r>
              <a:rPr lang="tr-TR" b="1" dirty="0"/>
              <a:t>• </a:t>
            </a:r>
            <a:r>
              <a:rPr lang="tr-TR" dirty="0"/>
              <a:t>Daha sonra buruşup parçalanmaları sonucunda yapraklar ve daha ileriki dönemde bütün bitki kuruyarak ölebilir . </a:t>
            </a:r>
          </a:p>
          <a:p>
            <a:r>
              <a:rPr lang="tr-TR" b="1" dirty="0"/>
              <a:t>• </a:t>
            </a:r>
            <a:r>
              <a:rPr lang="tr-TR" dirty="0"/>
              <a:t>Yaprak sapları üzerindeki lekeler </a:t>
            </a:r>
            <a:r>
              <a:rPr lang="tr-TR" dirty="0" err="1"/>
              <a:t>uzunumsu</a:t>
            </a:r>
            <a:r>
              <a:rPr lang="tr-TR" dirty="0"/>
              <a:t> esmer ve hafif çukurdur </a:t>
            </a:r>
          </a:p>
          <a:p>
            <a:r>
              <a:rPr lang="tr-TR" b="1" dirty="0"/>
              <a:t>• </a:t>
            </a:r>
            <a:r>
              <a:rPr lang="tr-TR" dirty="0"/>
              <a:t>Hastalığın meyvelerdeki belirtileri ise 1–2 mm çapından daha büyük daire veya düzensiz çöküntü halinde lekelerdir . </a:t>
            </a:r>
          </a:p>
          <a:p>
            <a:r>
              <a:rPr lang="tr-TR" b="1" dirty="0"/>
              <a:t>• </a:t>
            </a:r>
            <a:r>
              <a:rPr lang="tr-TR" dirty="0"/>
              <a:t>Rutubetli havalarda bu lezyonlar üzerinde kavuniçi bir renk oluşur, hastalığın tanınması bakımından tipik bir görünümdür. </a:t>
            </a:r>
          </a:p>
          <a:p>
            <a:r>
              <a:rPr lang="tr-TR" b="1" dirty="0"/>
              <a:t>• </a:t>
            </a:r>
            <a:r>
              <a:rPr lang="tr-TR" dirty="0"/>
              <a:t>Bu </a:t>
            </a:r>
            <a:r>
              <a:rPr lang="tr-TR" dirty="0" err="1"/>
              <a:t>fungus</a:t>
            </a:r>
            <a:r>
              <a:rPr lang="tr-TR" dirty="0"/>
              <a:t> yağışlı geçen yıllarda ürün kaybına neden olabilir. </a:t>
            </a:r>
            <a:endParaRPr lang="tr-TR" dirty="0" smtClean="0"/>
          </a:p>
          <a:p>
            <a:r>
              <a:rPr lang="tr-TR" b="1" dirty="0" smtClean="0"/>
              <a:t>Hastalığın </a:t>
            </a:r>
            <a:r>
              <a:rPr lang="tr-TR" b="1" dirty="0"/>
              <a:t>Görüldüğü Bitkiler </a:t>
            </a:r>
            <a:endParaRPr lang="tr-TR" dirty="0"/>
          </a:p>
          <a:p>
            <a:r>
              <a:rPr lang="tr-TR" b="1" dirty="0"/>
              <a:t>• </a:t>
            </a:r>
            <a:r>
              <a:rPr lang="tr-TR" dirty="0"/>
              <a:t>Hastalık, </a:t>
            </a:r>
            <a:r>
              <a:rPr lang="tr-TR" dirty="0" err="1"/>
              <a:t>kabakgillerde</a:t>
            </a:r>
            <a:r>
              <a:rPr lang="tr-TR" dirty="0"/>
              <a:t> (hıyar, kavun, kabak, karpuz) görülmektedir. </a:t>
            </a:r>
          </a:p>
        </p:txBody>
      </p:sp>
    </p:spTree>
    <p:extLst>
      <p:ext uri="{BB962C8B-B14F-4D97-AF65-F5344CB8AC3E}">
        <p14:creationId xmlns:p14="http://schemas.microsoft.com/office/powerpoint/2010/main" val="2015611214"/>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457200" y="1340768"/>
            <a:ext cx="8229600" cy="5136232"/>
          </a:xfrm>
        </p:spPr>
        <p:txBody>
          <a:bodyPr>
            <a:normAutofit fontScale="85000" lnSpcReduction="20000"/>
          </a:bodyPr>
          <a:lstStyle/>
          <a:p>
            <a:r>
              <a:rPr lang="tr-TR" b="1" dirty="0" smtClean="0"/>
              <a:t>Kültürel </a:t>
            </a:r>
            <a:r>
              <a:rPr lang="tr-TR" b="1" dirty="0"/>
              <a:t>Önlemler </a:t>
            </a:r>
            <a:endParaRPr lang="tr-TR" dirty="0"/>
          </a:p>
          <a:p>
            <a:r>
              <a:rPr lang="tr-TR" b="1" dirty="0"/>
              <a:t>• </a:t>
            </a:r>
            <a:r>
              <a:rPr lang="tr-TR" dirty="0"/>
              <a:t>Tohumluk hastalığın görülmediği bitkilerden alınmalıdır. </a:t>
            </a:r>
          </a:p>
          <a:p>
            <a:r>
              <a:rPr lang="tr-TR" b="1" dirty="0"/>
              <a:t>• </a:t>
            </a:r>
            <a:r>
              <a:rPr lang="tr-TR" dirty="0"/>
              <a:t>En az 3 yıllık ekim nöbeti uygulanmalıdır. </a:t>
            </a:r>
          </a:p>
          <a:p>
            <a:r>
              <a:rPr lang="tr-TR" b="1" dirty="0"/>
              <a:t>• </a:t>
            </a:r>
            <a:r>
              <a:rPr lang="tr-TR" dirty="0"/>
              <a:t>Tarladaki </a:t>
            </a:r>
            <a:r>
              <a:rPr lang="tr-TR" dirty="0" err="1"/>
              <a:t>antraknozlu</a:t>
            </a:r>
            <a:r>
              <a:rPr lang="tr-TR" dirty="0"/>
              <a:t> bitki artıkları yok edilmelidir. </a:t>
            </a:r>
          </a:p>
          <a:p>
            <a:r>
              <a:rPr lang="tr-TR" b="1" dirty="0"/>
              <a:t>• </a:t>
            </a:r>
            <a:r>
              <a:rPr lang="tr-TR" dirty="0"/>
              <a:t>Hastalığın her yıl epidemi yaptığı yerlerde varsa dayanıklı çeşitler ekilmelidir. </a:t>
            </a:r>
          </a:p>
          <a:p>
            <a:r>
              <a:rPr lang="tr-TR" b="1" dirty="0"/>
              <a:t>Kimyasal Mücadele </a:t>
            </a:r>
            <a:endParaRPr lang="tr-TR" dirty="0"/>
          </a:p>
          <a:p>
            <a:r>
              <a:rPr lang="tr-TR" b="1" dirty="0"/>
              <a:t>Tohum ilaçlaması </a:t>
            </a:r>
            <a:r>
              <a:rPr lang="tr-TR" dirty="0"/>
              <a:t>Ekimden önce tohumlar 1 saat süre ile ıslatılıp, 1 saat kurutulduktan sonra tohum ilaçlarından biri ile ilaçlanmalıdır. İlacın tohum yüzeyini kaplayabilmesi için bidon, kavanoz veya naylon torbada en az 15 dakika sallanması gereklidir. </a:t>
            </a:r>
          </a:p>
          <a:p>
            <a:r>
              <a:rPr lang="tr-TR" b="1" dirty="0"/>
              <a:t>Yeşil aksam ilaçlaması </a:t>
            </a:r>
            <a:r>
              <a:rPr lang="tr-TR" dirty="0"/>
              <a:t>Günlük ortalama sıcaklığın 16°C olması ve orantılı nemin en az %80’e ulaşması ile mücadeleye başlanması gerekirse de; uygulamada en pratik yol, bitkilerinin yaprak ve saplarında ilk </a:t>
            </a:r>
            <a:r>
              <a:rPr lang="tr-TR" dirty="0" err="1"/>
              <a:t>antraknoz</a:t>
            </a:r>
            <a:r>
              <a:rPr lang="tr-TR" dirty="0"/>
              <a:t> lekelerinin tespiti ile ilaçlamaya başlanmalıdır. </a:t>
            </a:r>
          </a:p>
          <a:p>
            <a:r>
              <a:rPr lang="tr-TR" b="1" dirty="0" smtClean="0"/>
              <a:t>•</a:t>
            </a:r>
            <a:endParaRPr lang="tr-TR" dirty="0"/>
          </a:p>
        </p:txBody>
      </p:sp>
    </p:spTree>
    <p:extLst>
      <p:ext uri="{BB962C8B-B14F-4D97-AF65-F5344CB8AC3E}">
        <p14:creationId xmlns:p14="http://schemas.microsoft.com/office/powerpoint/2010/main" val="35131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B. BAKTERİYEL HASTALIKLAR</a:t>
            </a:r>
            <a:br>
              <a:rPr lang="tr-TR" b="1"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smtClean="0"/>
              <a:t>1</a:t>
            </a:r>
            <a:r>
              <a:rPr lang="tr-TR" dirty="0"/>
              <a:t>. </a:t>
            </a:r>
            <a:r>
              <a:rPr lang="tr-TR" dirty="0" err="1"/>
              <a:t>Turunçgil</a:t>
            </a:r>
            <a:r>
              <a:rPr lang="tr-TR" dirty="0"/>
              <a:t> </a:t>
            </a:r>
            <a:r>
              <a:rPr lang="tr-TR" dirty="0">
                <a:solidFill>
                  <a:srgbClr val="0070C0"/>
                </a:solidFill>
              </a:rPr>
              <a:t>Dal </a:t>
            </a:r>
            <a:r>
              <a:rPr lang="tr-TR" dirty="0" smtClean="0">
                <a:solidFill>
                  <a:srgbClr val="0070C0"/>
                </a:solidFill>
              </a:rPr>
              <a:t>Yanıklığı </a:t>
            </a:r>
          </a:p>
          <a:p>
            <a:pPr marL="0" indent="0">
              <a:buNone/>
            </a:pPr>
            <a:r>
              <a:rPr lang="tr-TR" dirty="0" smtClean="0"/>
              <a:t>2</a:t>
            </a:r>
            <a:r>
              <a:rPr lang="tr-TR" dirty="0"/>
              <a:t>. Kiraz </a:t>
            </a:r>
            <a:r>
              <a:rPr lang="tr-TR" dirty="0" smtClean="0"/>
              <a:t>Dal Yanıklığı</a:t>
            </a:r>
          </a:p>
          <a:p>
            <a:pPr marL="0" indent="0">
              <a:buNone/>
            </a:pPr>
            <a:r>
              <a:rPr lang="tr-TR" dirty="0" smtClean="0"/>
              <a:t>3. Yumuşak </a:t>
            </a:r>
            <a:r>
              <a:rPr lang="tr-TR" dirty="0"/>
              <a:t>Çekirdekli Meyve Ağaçlarında </a:t>
            </a:r>
            <a:endParaRPr lang="tr-TR" dirty="0" smtClean="0"/>
          </a:p>
          <a:p>
            <a:pPr marL="0" indent="0">
              <a:buNone/>
            </a:pPr>
            <a:r>
              <a:rPr lang="tr-TR" dirty="0" smtClean="0"/>
              <a:t>                                            </a:t>
            </a:r>
            <a:r>
              <a:rPr lang="tr-TR" dirty="0" smtClean="0">
                <a:solidFill>
                  <a:srgbClr val="0070C0"/>
                </a:solidFill>
              </a:rPr>
              <a:t>Ateş </a:t>
            </a:r>
            <a:r>
              <a:rPr lang="tr-TR" dirty="0" smtClean="0">
                <a:solidFill>
                  <a:schemeClr val="accent3"/>
                </a:solidFill>
              </a:rPr>
              <a:t> </a:t>
            </a:r>
            <a:r>
              <a:rPr lang="tr-TR" dirty="0" smtClean="0">
                <a:solidFill>
                  <a:srgbClr val="0070C0"/>
                </a:solidFill>
              </a:rPr>
              <a:t>Yanıklığı</a:t>
            </a:r>
            <a:r>
              <a:rPr lang="tr-TR" dirty="0" smtClean="0">
                <a:solidFill>
                  <a:schemeClr val="accent3"/>
                </a:solidFill>
              </a:rPr>
              <a:t> </a:t>
            </a:r>
            <a:r>
              <a:rPr lang="tr-TR" dirty="0" smtClean="0"/>
              <a:t>Hastalığı</a:t>
            </a:r>
          </a:p>
          <a:p>
            <a:pPr marL="0" indent="0">
              <a:buNone/>
            </a:pPr>
            <a:r>
              <a:rPr lang="tr-TR" dirty="0" smtClean="0"/>
              <a:t>4</a:t>
            </a:r>
            <a:r>
              <a:rPr lang="tr-TR" dirty="0"/>
              <a:t>. </a:t>
            </a:r>
            <a:r>
              <a:rPr lang="tr-TR" dirty="0">
                <a:solidFill>
                  <a:srgbClr val="0070C0"/>
                </a:solidFill>
              </a:rPr>
              <a:t>Kök Uru </a:t>
            </a:r>
            <a:r>
              <a:rPr lang="tr-TR" dirty="0" smtClean="0"/>
              <a:t>Hastalığı</a:t>
            </a:r>
            <a:endParaRPr lang="tr-TR" dirty="0"/>
          </a:p>
        </p:txBody>
      </p:sp>
    </p:spTree>
    <p:extLst>
      <p:ext uri="{BB962C8B-B14F-4D97-AF65-F5344CB8AC3E}">
        <p14:creationId xmlns:p14="http://schemas.microsoft.com/office/powerpoint/2010/main" val="107081575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a:p>
          <a:p>
            <a:r>
              <a:rPr lang="tr-TR" dirty="0" smtClean="0"/>
              <a:t>Hastalığın </a:t>
            </a:r>
            <a:r>
              <a:rPr lang="tr-TR" dirty="0"/>
              <a:t>başlangıcında odun dokusu </a:t>
            </a:r>
            <a:r>
              <a:rPr lang="tr-TR" dirty="0">
                <a:solidFill>
                  <a:srgbClr val="FF0000"/>
                </a:solidFill>
              </a:rPr>
              <a:t>açık kahverengidir,</a:t>
            </a:r>
            <a:r>
              <a:rPr lang="tr-TR" dirty="0"/>
              <a:t> daha sonra sarımtırak veya </a:t>
            </a:r>
            <a:r>
              <a:rPr lang="tr-TR" dirty="0">
                <a:solidFill>
                  <a:srgbClr val="FF0000"/>
                </a:solidFill>
              </a:rPr>
              <a:t>beyaz</a:t>
            </a:r>
            <a:r>
              <a:rPr lang="tr-TR" dirty="0"/>
              <a:t> </a:t>
            </a:r>
            <a:r>
              <a:rPr lang="tr-TR" dirty="0">
                <a:solidFill>
                  <a:srgbClr val="FF0000"/>
                </a:solidFill>
              </a:rPr>
              <a:t>süngerimsi</a:t>
            </a:r>
            <a:r>
              <a:rPr lang="tr-TR" dirty="0"/>
              <a:t> dokuya dönüşür. </a:t>
            </a:r>
          </a:p>
          <a:p>
            <a:r>
              <a:rPr lang="tr-TR" b="1" dirty="0"/>
              <a:t>Hastalığın Görüldüğü Bitkiler </a:t>
            </a:r>
            <a:endParaRPr lang="tr-TR" dirty="0"/>
          </a:p>
          <a:p>
            <a:r>
              <a:rPr lang="tr-TR" dirty="0">
                <a:solidFill>
                  <a:srgbClr val="FF0000"/>
                </a:solidFill>
              </a:rPr>
              <a:t>Orman ve meyve</a:t>
            </a:r>
            <a:r>
              <a:rPr lang="tr-TR" dirty="0"/>
              <a:t> ağaçlarıdır. Yaygın olarak görüldüğü meyve ağaçları elma, armut, erik, şeftali, kiraz, vişne, kayısı, dut, nar, asma, zeytin, </a:t>
            </a:r>
            <a:r>
              <a:rPr lang="tr-TR" dirty="0" smtClean="0"/>
              <a:t>kestane ve </a:t>
            </a:r>
            <a:r>
              <a:rPr lang="tr-TR" dirty="0"/>
              <a:t>ceviz, orman ağaçları ise meşe ve iğne yapraklılardır </a:t>
            </a:r>
          </a:p>
        </p:txBody>
      </p:sp>
    </p:spTree>
    <p:extLst>
      <p:ext uri="{BB962C8B-B14F-4D97-AF65-F5344CB8AC3E}">
        <p14:creationId xmlns:p14="http://schemas.microsoft.com/office/powerpoint/2010/main" val="2909372572"/>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Kimyasal Mücadele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İlaçlamanın bitki yapraklarının alt ve üst yüzeylerine gelecek şekilde yapılması gereklidir. Uygulamalar </a:t>
            </a:r>
            <a:r>
              <a:rPr lang="tr-TR" dirty="0" err="1"/>
              <a:t>rüzgârsız</a:t>
            </a:r>
            <a:r>
              <a:rPr lang="tr-TR" dirty="0"/>
              <a:t> bir havada sabah ve akşam saatlerinde yapılmalıdır. </a:t>
            </a:r>
          </a:p>
          <a:p>
            <a:r>
              <a:rPr lang="tr-TR" b="1" dirty="0"/>
              <a:t>• </a:t>
            </a:r>
            <a:r>
              <a:rPr lang="tr-TR" dirty="0"/>
              <a:t>Hastalığın şiddeti, iklim koşulları ve ilacın etkinlik süresine bağlı olarak ilaçlamaya devam edilmelidir. </a:t>
            </a:r>
          </a:p>
          <a:p>
            <a:endParaRPr lang="tr-TR" b="1" dirty="0" smtClean="0"/>
          </a:p>
          <a:p>
            <a:r>
              <a:rPr lang="tr-TR" b="1" dirty="0" smtClean="0">
                <a:solidFill>
                  <a:srgbClr val="0070C0"/>
                </a:solidFill>
              </a:rPr>
              <a:t>Kimyasal </a:t>
            </a:r>
            <a:r>
              <a:rPr lang="tr-TR" b="1" dirty="0">
                <a:solidFill>
                  <a:srgbClr val="0070C0"/>
                </a:solidFill>
              </a:rPr>
              <a:t>Mücadelede kullanılacak </a:t>
            </a:r>
            <a:r>
              <a:rPr lang="tr-TR" b="1" dirty="0" smtClean="0">
                <a:solidFill>
                  <a:srgbClr val="0070C0"/>
                </a:solidFill>
              </a:rPr>
              <a:t>ilaçlar</a:t>
            </a:r>
            <a:endParaRPr lang="tr-TR" dirty="0">
              <a:solidFill>
                <a:srgbClr val="0070C0"/>
              </a:solidFill>
            </a:endParaRPr>
          </a:p>
          <a:p>
            <a:endParaRPr lang="tr-TR" dirty="0"/>
          </a:p>
          <a:p>
            <a:r>
              <a:rPr lang="tr-TR" dirty="0" err="1">
                <a:solidFill>
                  <a:srgbClr val="0070C0"/>
                </a:solidFill>
              </a:rPr>
              <a:t>Thiram</a:t>
            </a:r>
            <a:r>
              <a:rPr lang="tr-TR" dirty="0">
                <a:solidFill>
                  <a:srgbClr val="0070C0"/>
                </a:solidFill>
              </a:rPr>
              <a:t> </a:t>
            </a:r>
            <a:r>
              <a:rPr lang="tr-TR" dirty="0"/>
              <a:t>80 % 	WP 	300g/ </a:t>
            </a:r>
            <a:r>
              <a:rPr lang="tr-TR" dirty="0" smtClean="0"/>
              <a:t>100 </a:t>
            </a:r>
            <a:r>
              <a:rPr lang="tr-TR" dirty="0"/>
              <a:t>kg tohuma 	</a:t>
            </a:r>
          </a:p>
          <a:p>
            <a:endParaRPr lang="tr-TR" dirty="0"/>
          </a:p>
        </p:txBody>
      </p:sp>
    </p:spTree>
    <p:extLst>
      <p:ext uri="{BB962C8B-B14F-4D97-AF65-F5344CB8AC3E}">
        <p14:creationId xmlns:p14="http://schemas.microsoft.com/office/powerpoint/2010/main" val="1868337321"/>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990600"/>
          </a:xfrm>
        </p:spPr>
        <p:txBody>
          <a:bodyPr>
            <a:normAutofit fontScale="90000"/>
          </a:bodyPr>
          <a:lstStyle/>
          <a:p>
            <a:r>
              <a:rPr lang="tr-TR" sz="3100" b="1" dirty="0" smtClean="0">
                <a:solidFill>
                  <a:srgbClr val="292934"/>
                </a:solidFill>
              </a:rPr>
              <a:t>KABAKGİLLERDE </a:t>
            </a:r>
            <a:r>
              <a:rPr lang="tr-TR" sz="3100" b="1" dirty="0">
                <a:solidFill>
                  <a:srgbClr val="292934"/>
                </a:solidFill>
              </a:rPr>
              <a:t>MİLDİYÖ HASTALIĞI </a:t>
            </a:r>
            <a:r>
              <a:rPr lang="tr-TR" sz="3100" dirty="0">
                <a:solidFill>
                  <a:srgbClr val="292934"/>
                </a:solidFill>
              </a:rPr>
              <a:t/>
            </a:r>
            <a:br>
              <a:rPr lang="tr-TR" sz="3100" dirty="0">
                <a:solidFill>
                  <a:srgbClr val="292934"/>
                </a:solidFill>
              </a:rPr>
            </a:br>
            <a:r>
              <a:rPr lang="tr-TR" sz="3100" i="1" dirty="0">
                <a:solidFill>
                  <a:srgbClr val="292934"/>
                </a:solidFill>
              </a:rPr>
              <a:t>(</a:t>
            </a:r>
            <a:r>
              <a:rPr lang="tr-TR" sz="3100" i="1" dirty="0" err="1">
                <a:solidFill>
                  <a:srgbClr val="292934"/>
                </a:solidFill>
              </a:rPr>
              <a:t>Pseudoperonospora</a:t>
            </a:r>
            <a:r>
              <a:rPr lang="tr-TR" sz="3100" i="1" dirty="0">
                <a:solidFill>
                  <a:srgbClr val="292934"/>
                </a:solidFill>
              </a:rPr>
              <a:t> </a:t>
            </a:r>
            <a:r>
              <a:rPr lang="tr-TR" sz="3100" i="1" dirty="0" err="1">
                <a:solidFill>
                  <a:srgbClr val="292934"/>
                </a:solidFill>
              </a:rPr>
              <a:t>cubensis</a:t>
            </a:r>
            <a:r>
              <a:rPr lang="tr-TR" sz="3100" i="1" dirty="0">
                <a:solidFill>
                  <a:srgbClr val="292934"/>
                </a:solidFill>
              </a:rPr>
              <a:t>) </a:t>
            </a:r>
            <a:endParaRPr lang="tr-TR" sz="3100" dirty="0">
              <a:solidFill>
                <a:srgbClr val="292934"/>
              </a:solidFill>
            </a:endParaRPr>
          </a:p>
        </p:txBody>
      </p:sp>
      <p:sp>
        <p:nvSpPr>
          <p:cNvPr id="5" name="Başlık 1"/>
          <p:cNvSpPr txBox="1">
            <a:spLocks/>
          </p:cNvSpPr>
          <p:nvPr/>
        </p:nvSpPr>
        <p:spPr>
          <a:xfrm>
            <a:off x="457200" y="1245096"/>
            <a:ext cx="8229600" cy="47126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1792560"/>
            <a:ext cx="8229600" cy="4876800"/>
          </a:xfrm>
        </p:spPr>
        <p:txBody>
          <a:bodyPr>
            <a:normAutofit fontScale="92500" lnSpcReduction="10000"/>
          </a:bodyPr>
          <a:lstStyle/>
          <a:p>
            <a:r>
              <a:rPr lang="tr-TR" dirty="0" smtClean="0"/>
              <a:t>Hastalık </a:t>
            </a:r>
            <a:r>
              <a:rPr lang="tr-TR" dirty="0"/>
              <a:t>yapraklar üzerinde küçük, soluk yeşil veya sarımsı lekelerle kendini belli eder. Hastalık ilerledikçe bu lekeler koyulaşır. </a:t>
            </a:r>
          </a:p>
          <a:p>
            <a:r>
              <a:rPr lang="tr-TR" dirty="0" smtClean="0"/>
              <a:t>Yaprağın </a:t>
            </a:r>
            <a:r>
              <a:rPr lang="tr-TR" dirty="0"/>
              <a:t>alt yüzünde ve bu lekelerin tam altında gri veya menekşe renginde küf tabakası oluşur. </a:t>
            </a:r>
          </a:p>
          <a:p>
            <a:r>
              <a:rPr lang="tr-TR" dirty="0" smtClean="0"/>
              <a:t>Hastalığın </a:t>
            </a:r>
            <a:r>
              <a:rPr lang="tr-TR" dirty="0"/>
              <a:t>şiddetine göre bitkideki hastalıklı yapraklar sararıp, kahverengine döner, önce yaşlı yapraklar, bir süre sonra da taze ve genç yapraklar kurur ve bitki tamamen ölür. </a:t>
            </a:r>
          </a:p>
          <a:p>
            <a:r>
              <a:rPr lang="tr-TR" dirty="0" smtClean="0"/>
              <a:t>Orantılı </a:t>
            </a:r>
            <a:r>
              <a:rPr lang="tr-TR" dirty="0"/>
              <a:t>nemin yüksek olduğu üretim alanlarında ekonomik seviyede ürün kaybına neden olabilir. </a:t>
            </a:r>
          </a:p>
          <a:p>
            <a:r>
              <a:rPr lang="tr-TR" dirty="0" smtClean="0"/>
              <a:t>Hastalık </a:t>
            </a:r>
            <a:r>
              <a:rPr lang="tr-TR" dirty="0"/>
              <a:t>için en uygun koşullar 20–22 0C sıcaklık ve % 90 </a:t>
            </a:r>
            <a:r>
              <a:rPr lang="tr-TR" dirty="0" smtClean="0"/>
              <a:t>orantılı nemdir</a:t>
            </a:r>
            <a:r>
              <a:rPr lang="tr-TR" dirty="0"/>
              <a:t>. </a:t>
            </a:r>
          </a:p>
          <a:p>
            <a:r>
              <a:rPr lang="tr-TR" b="1" dirty="0"/>
              <a:t>Hastalığın Görüldüğü Bitkiler </a:t>
            </a:r>
            <a:endParaRPr lang="tr-TR" dirty="0"/>
          </a:p>
          <a:p>
            <a:r>
              <a:rPr lang="tr-TR" dirty="0" smtClean="0"/>
              <a:t>Hastalık </a:t>
            </a:r>
            <a:r>
              <a:rPr lang="tr-TR" dirty="0"/>
              <a:t>hıyar, kavun ve su kabağında görülür. </a:t>
            </a:r>
            <a:r>
              <a:rPr lang="tr-TR" dirty="0" smtClean="0"/>
              <a:t> </a:t>
            </a:r>
            <a:endParaRPr lang="tr-TR" dirty="0"/>
          </a:p>
        </p:txBody>
      </p:sp>
    </p:spTree>
    <p:extLst>
      <p:ext uri="{BB962C8B-B14F-4D97-AF65-F5344CB8AC3E}">
        <p14:creationId xmlns:p14="http://schemas.microsoft.com/office/powerpoint/2010/main" val="403389072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a:t>
            </a:r>
            <a:r>
              <a:rPr lang="tr-TR" b="1" dirty="0" smtClean="0"/>
              <a:t>Yöntemleri</a:t>
            </a:r>
            <a:endParaRPr lang="tr-TR" dirty="0"/>
          </a:p>
        </p:txBody>
      </p:sp>
      <p:sp>
        <p:nvSpPr>
          <p:cNvPr id="3" name="İçerik Yer Tutucusu 2"/>
          <p:cNvSpPr>
            <a:spLocks noGrp="1"/>
          </p:cNvSpPr>
          <p:nvPr>
            <p:ph idx="1"/>
          </p:nvPr>
        </p:nvSpPr>
        <p:spPr/>
        <p:txBody>
          <a:bodyPr>
            <a:normAutofit/>
          </a:bodyPr>
          <a:lstStyle/>
          <a:p>
            <a:r>
              <a:rPr lang="tr-TR" b="1" dirty="0" smtClean="0"/>
              <a:t>Kültürel </a:t>
            </a:r>
            <a:r>
              <a:rPr lang="tr-TR" b="1" dirty="0"/>
              <a:t>Önlemler </a:t>
            </a:r>
            <a:endParaRPr lang="tr-TR" dirty="0"/>
          </a:p>
          <a:p>
            <a:r>
              <a:rPr lang="tr-TR" dirty="0"/>
              <a:t>• Sık dikim yapılmamalı, yapılmış ise zamanında gerekli seyreltme yapılmalıdır. </a:t>
            </a:r>
          </a:p>
          <a:p>
            <a:r>
              <a:rPr lang="tr-TR" b="1" dirty="0"/>
              <a:t>Kimyasal Mücadele </a:t>
            </a:r>
            <a:endParaRPr lang="tr-TR" dirty="0"/>
          </a:p>
          <a:p>
            <a:r>
              <a:rPr lang="tr-TR" dirty="0"/>
              <a:t>• İlaçlamaya çevrede ilk </a:t>
            </a:r>
            <a:r>
              <a:rPr lang="tr-TR" dirty="0" err="1"/>
              <a:t>mildiyö</a:t>
            </a:r>
            <a:r>
              <a:rPr lang="tr-TR" dirty="0"/>
              <a:t> belirtileri görüldüğünde başlanır. </a:t>
            </a:r>
          </a:p>
          <a:p>
            <a:r>
              <a:rPr lang="tr-TR" dirty="0"/>
              <a:t>• İlaçlamalar hastalığın şiddetine ve iklim koşullarına göre 7–10 gün aralıklarla sürdürülür. </a:t>
            </a:r>
          </a:p>
          <a:p>
            <a:r>
              <a:rPr lang="tr-TR" dirty="0"/>
              <a:t>• İlaçlamaların bitkinin her tarafını, özellikle de yaprak altlarını kaplayacak şekilde yapılması gerekmektedir.</a:t>
            </a:r>
          </a:p>
        </p:txBody>
      </p:sp>
    </p:spTree>
    <p:extLst>
      <p:ext uri="{BB962C8B-B14F-4D97-AF65-F5344CB8AC3E}">
        <p14:creationId xmlns:p14="http://schemas.microsoft.com/office/powerpoint/2010/main" val="3562267834"/>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990600"/>
          </a:xfrm>
        </p:spPr>
        <p:txBody>
          <a:bodyPr>
            <a:noAutofit/>
          </a:bodyPr>
          <a:lstStyle/>
          <a:p>
            <a:r>
              <a:rPr lang="tr-TR" sz="3200" dirty="0"/>
              <a:t/>
            </a:r>
            <a:br>
              <a:rPr lang="tr-TR" sz="3200" dirty="0"/>
            </a:br>
            <a:r>
              <a:rPr lang="tr-TR" sz="3200" b="1" dirty="0"/>
              <a:t>Kimyasal Mücadelede kullanılacak ilaçlar </a:t>
            </a:r>
            <a:endParaRPr lang="tr-TR" sz="3200" dirty="0"/>
          </a:p>
        </p:txBody>
      </p:sp>
      <p:sp>
        <p:nvSpPr>
          <p:cNvPr id="3" name="İçerik Yer Tutucusu 2"/>
          <p:cNvSpPr>
            <a:spLocks noGrp="1"/>
          </p:cNvSpPr>
          <p:nvPr>
            <p:ph idx="1"/>
          </p:nvPr>
        </p:nvSpPr>
        <p:spPr/>
        <p:txBody>
          <a:bodyPr>
            <a:normAutofit fontScale="70000" lnSpcReduction="20000"/>
          </a:bodyPr>
          <a:lstStyle/>
          <a:p>
            <a:endParaRPr lang="tr-TR" dirty="0"/>
          </a:p>
          <a:p>
            <a:r>
              <a:rPr lang="tr-TR" dirty="0" err="1"/>
              <a:t>Azoxystrobin</a:t>
            </a:r>
            <a:r>
              <a:rPr lang="tr-TR" dirty="0"/>
              <a:t> 250 g/l 	SC 	60 ml 	3 	</a:t>
            </a:r>
          </a:p>
          <a:p>
            <a:r>
              <a:rPr lang="tr-TR" dirty="0"/>
              <a:t>Bakır </a:t>
            </a:r>
            <a:r>
              <a:rPr lang="tr-TR" dirty="0" err="1"/>
              <a:t>kompleksi+Mancozeb</a:t>
            </a:r>
            <a:r>
              <a:rPr lang="tr-TR" dirty="0"/>
              <a:t> %21+%20 	WP 	250 g </a:t>
            </a:r>
            <a:r>
              <a:rPr lang="tr-TR" dirty="0" smtClean="0"/>
              <a:t> (</a:t>
            </a:r>
            <a:r>
              <a:rPr lang="tr-TR" dirty="0"/>
              <a:t>Hıyar) 	14 </a:t>
            </a:r>
          </a:p>
          <a:p>
            <a:r>
              <a:rPr lang="en-US" dirty="0" err="1"/>
              <a:t>Chlorothalonil</a:t>
            </a:r>
            <a:r>
              <a:rPr lang="en-US" dirty="0"/>
              <a:t> % 75 	WP 	200 g </a:t>
            </a:r>
            <a:r>
              <a:rPr lang="tr-TR" dirty="0" smtClean="0"/>
              <a:t>(</a:t>
            </a:r>
            <a:r>
              <a:rPr lang="tr-TR" dirty="0"/>
              <a:t>Hıyar) 	3 	</a:t>
            </a:r>
          </a:p>
          <a:p>
            <a:r>
              <a:rPr lang="tr-TR" dirty="0" err="1"/>
              <a:t>Chlorothalonil</a:t>
            </a:r>
            <a:r>
              <a:rPr lang="tr-TR" dirty="0"/>
              <a:t> 500 g/l 	FL 	250 ml 	3 	</a:t>
            </a:r>
          </a:p>
          <a:p>
            <a:r>
              <a:rPr lang="tr-TR" dirty="0" err="1"/>
              <a:t>Chlorathalonil</a:t>
            </a:r>
            <a:r>
              <a:rPr lang="tr-TR" dirty="0"/>
              <a:t> 450 g/l + </a:t>
            </a:r>
            <a:r>
              <a:rPr lang="tr-TR" dirty="0" err="1"/>
              <a:t>Carbendazim</a:t>
            </a:r>
            <a:r>
              <a:rPr lang="tr-TR" dirty="0"/>
              <a:t> 100 g/l 	SC 	200 </a:t>
            </a:r>
            <a:r>
              <a:rPr lang="tr-TR" dirty="0" smtClean="0"/>
              <a:t>ml (Hıyar</a:t>
            </a:r>
            <a:r>
              <a:rPr lang="tr-TR" dirty="0"/>
              <a:t>) 	14 </a:t>
            </a:r>
          </a:p>
          <a:p>
            <a:r>
              <a:rPr lang="tr-TR" dirty="0" err="1"/>
              <a:t>Cymoxanil</a:t>
            </a:r>
            <a:r>
              <a:rPr lang="tr-TR" dirty="0"/>
              <a:t> % 50 	WP 	50 g 	3 	</a:t>
            </a:r>
          </a:p>
          <a:p>
            <a:r>
              <a:rPr lang="tr-TR" dirty="0" err="1"/>
              <a:t>Cymoxanil</a:t>
            </a:r>
            <a:r>
              <a:rPr lang="tr-TR" dirty="0"/>
              <a:t> % 5 + </a:t>
            </a:r>
            <a:r>
              <a:rPr lang="tr-TR" dirty="0" err="1"/>
              <a:t>Mancozeb</a:t>
            </a:r>
            <a:r>
              <a:rPr lang="tr-TR" dirty="0"/>
              <a:t> % 45 	WP 	300 g 	14 	</a:t>
            </a:r>
          </a:p>
          <a:p>
            <a:r>
              <a:rPr lang="pt-BR" dirty="0"/>
              <a:t>Cymoxanil % 4.8 + Metiram %57 	WG 	200 g 	21 	</a:t>
            </a:r>
          </a:p>
          <a:p>
            <a:r>
              <a:rPr lang="tr-TR" dirty="0" err="1"/>
              <a:t>Cymoxanil</a:t>
            </a:r>
            <a:r>
              <a:rPr lang="tr-TR" dirty="0"/>
              <a:t> % 6 + </a:t>
            </a:r>
            <a:r>
              <a:rPr lang="tr-TR" dirty="0" err="1"/>
              <a:t>Propineb</a:t>
            </a:r>
            <a:r>
              <a:rPr lang="tr-TR" dirty="0"/>
              <a:t> % 70 	WP 	200 g 	21 	</a:t>
            </a:r>
          </a:p>
          <a:p>
            <a:r>
              <a:rPr lang="tr-TR" dirty="0" err="1"/>
              <a:t>Dimethomorph</a:t>
            </a:r>
            <a:r>
              <a:rPr lang="tr-TR" dirty="0"/>
              <a:t> % 9 + </a:t>
            </a:r>
            <a:r>
              <a:rPr lang="tr-TR" dirty="0" err="1"/>
              <a:t>Mancozeb</a:t>
            </a:r>
            <a:r>
              <a:rPr lang="tr-TR" dirty="0"/>
              <a:t> % </a:t>
            </a:r>
            <a:r>
              <a:rPr lang="tr-TR" dirty="0" smtClean="0"/>
              <a:t>60WP/WG 200 </a:t>
            </a:r>
            <a:r>
              <a:rPr lang="tr-TR" dirty="0"/>
              <a:t>g(Hıyar- Tarla-Sera) 	3 </a:t>
            </a:r>
          </a:p>
          <a:p>
            <a:r>
              <a:rPr lang="tr-TR" dirty="0" err="1"/>
              <a:t>Famoxadone</a:t>
            </a:r>
            <a:r>
              <a:rPr lang="tr-TR" dirty="0"/>
              <a:t> + </a:t>
            </a:r>
            <a:r>
              <a:rPr lang="tr-TR" dirty="0" err="1"/>
              <a:t>Cymoxanil</a:t>
            </a:r>
            <a:r>
              <a:rPr lang="tr-TR" dirty="0"/>
              <a:t> %22.5 + %30 	DF 	40 g </a:t>
            </a:r>
            <a:r>
              <a:rPr lang="tr-TR" dirty="0" smtClean="0"/>
              <a:t>(</a:t>
            </a:r>
            <a:r>
              <a:rPr lang="tr-TR" dirty="0"/>
              <a:t>Hıyar) 	3 </a:t>
            </a:r>
            <a:r>
              <a:rPr lang="en-US" dirty="0" err="1" smtClean="0"/>
              <a:t>Famoxadone</a:t>
            </a:r>
            <a:r>
              <a:rPr lang="en-US" dirty="0" smtClean="0"/>
              <a:t> </a:t>
            </a:r>
            <a:r>
              <a:rPr lang="en-US" dirty="0"/>
              <a:t>%6.25+ </a:t>
            </a:r>
            <a:r>
              <a:rPr lang="en-US" dirty="0" err="1"/>
              <a:t>Mancozeb</a:t>
            </a:r>
            <a:r>
              <a:rPr lang="en-US" dirty="0"/>
              <a:t> % </a:t>
            </a:r>
            <a:r>
              <a:rPr lang="en-US" dirty="0" smtClean="0"/>
              <a:t>62.50</a:t>
            </a:r>
            <a:r>
              <a:rPr lang="tr-TR" dirty="0" smtClean="0"/>
              <a:t> </a:t>
            </a:r>
            <a:r>
              <a:rPr lang="en-US" dirty="0" smtClean="0"/>
              <a:t>DF</a:t>
            </a:r>
            <a:r>
              <a:rPr lang="en-US" dirty="0"/>
              <a:t>	120 </a:t>
            </a:r>
            <a:r>
              <a:rPr lang="en-US" dirty="0" smtClean="0"/>
              <a:t>g</a:t>
            </a:r>
            <a:r>
              <a:rPr lang="tr-TR" dirty="0" smtClean="0"/>
              <a:t>(Hıyar</a:t>
            </a:r>
            <a:r>
              <a:rPr lang="tr-TR" dirty="0"/>
              <a:t>) 	14 	</a:t>
            </a:r>
          </a:p>
          <a:p>
            <a:r>
              <a:rPr lang="pt-BR" dirty="0"/>
              <a:t>Folpet +Triadimenol 70+ 1,5 % 	WP 	200 g 	7 	</a:t>
            </a:r>
          </a:p>
          <a:p>
            <a:r>
              <a:rPr lang="nl-NL" dirty="0"/>
              <a:t>Folpet % 50 	WP 	350 g </a:t>
            </a:r>
            <a:r>
              <a:rPr lang="tr-TR" dirty="0" smtClean="0"/>
              <a:t>(</a:t>
            </a:r>
            <a:r>
              <a:rPr lang="tr-TR" dirty="0"/>
              <a:t>Hıyar) 	7 	</a:t>
            </a:r>
          </a:p>
        </p:txBody>
      </p:sp>
    </p:spTree>
    <p:extLst>
      <p:ext uri="{BB962C8B-B14F-4D97-AF65-F5344CB8AC3E}">
        <p14:creationId xmlns:p14="http://schemas.microsoft.com/office/powerpoint/2010/main" val="1226524478"/>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smtClean="0"/>
          </a:p>
          <a:p>
            <a:endParaRPr lang="tr-TR" dirty="0"/>
          </a:p>
          <a:p>
            <a:r>
              <a:rPr lang="tr-TR" dirty="0" err="1" smtClean="0"/>
              <a:t>Fosetyl</a:t>
            </a:r>
            <a:r>
              <a:rPr lang="tr-TR" dirty="0" smtClean="0"/>
              <a:t>-Al </a:t>
            </a:r>
            <a:r>
              <a:rPr lang="tr-TR" dirty="0"/>
              <a:t>% 80 	WP/WG 	200 g </a:t>
            </a:r>
            <a:r>
              <a:rPr lang="tr-TR" dirty="0" smtClean="0"/>
              <a:t>(</a:t>
            </a:r>
            <a:r>
              <a:rPr lang="tr-TR" dirty="0"/>
              <a:t>Hıyar- Kavun) 	3 	</a:t>
            </a:r>
          </a:p>
          <a:p>
            <a:r>
              <a:rPr lang="it-IT" dirty="0"/>
              <a:t>Fosetyl-Al %35 + Mancozeb %35 	</a:t>
            </a:r>
            <a:r>
              <a:rPr lang="it-IT" dirty="0" smtClean="0"/>
              <a:t>WG</a:t>
            </a:r>
            <a:r>
              <a:rPr lang="tr-TR" dirty="0" smtClean="0"/>
              <a:t> </a:t>
            </a:r>
            <a:r>
              <a:rPr lang="it-IT" dirty="0" smtClean="0"/>
              <a:t>350 g</a:t>
            </a:r>
            <a:r>
              <a:rPr lang="tr-TR" dirty="0" smtClean="0"/>
              <a:t> (Hıyar- </a:t>
            </a:r>
            <a:r>
              <a:rPr lang="tr-TR" dirty="0"/>
              <a:t>Kavun 	7 	</a:t>
            </a:r>
          </a:p>
          <a:p>
            <a:r>
              <a:rPr lang="tr-TR" dirty="0" err="1"/>
              <a:t>Iprovalicarb</a:t>
            </a:r>
            <a:r>
              <a:rPr lang="tr-TR" dirty="0"/>
              <a:t> % 5.5 + </a:t>
            </a:r>
            <a:r>
              <a:rPr lang="tr-TR" dirty="0" err="1"/>
              <a:t>Propineb</a:t>
            </a:r>
            <a:r>
              <a:rPr lang="tr-TR" dirty="0"/>
              <a:t> % </a:t>
            </a:r>
            <a:r>
              <a:rPr lang="tr-TR" dirty="0" smtClean="0"/>
              <a:t>61.3 WP   225 g  (Hıyar</a:t>
            </a:r>
            <a:r>
              <a:rPr lang="tr-TR" dirty="0"/>
              <a:t>) 	7 	</a:t>
            </a:r>
          </a:p>
          <a:p>
            <a:r>
              <a:rPr lang="tr-TR" dirty="0" err="1"/>
              <a:t>Mancozeb</a:t>
            </a:r>
            <a:r>
              <a:rPr lang="tr-TR" dirty="0"/>
              <a:t> % 80 	WP 	200 g 	14 	</a:t>
            </a:r>
          </a:p>
          <a:p>
            <a:r>
              <a:rPr lang="tr-TR" dirty="0" err="1" smtClean="0"/>
              <a:t>Maneb</a:t>
            </a:r>
            <a:r>
              <a:rPr lang="tr-TR" dirty="0" smtClean="0"/>
              <a:t> </a:t>
            </a:r>
            <a:r>
              <a:rPr lang="tr-TR" dirty="0"/>
              <a:t>% 80 	WP 	170 g 	28 	</a:t>
            </a:r>
          </a:p>
          <a:p>
            <a:r>
              <a:rPr lang="it-IT" dirty="0"/>
              <a:t>Mandipropamid 250g/l 	SC 	60 ml (hıyar-sera) 	3 	</a:t>
            </a:r>
          </a:p>
          <a:p>
            <a:r>
              <a:rPr lang="tr-TR" dirty="0" err="1"/>
              <a:t>Metalaxyl</a:t>
            </a:r>
            <a:r>
              <a:rPr lang="tr-TR" dirty="0"/>
              <a:t> % 8 + </a:t>
            </a:r>
            <a:r>
              <a:rPr lang="tr-TR" dirty="0" err="1"/>
              <a:t>Mancozeb</a:t>
            </a:r>
            <a:r>
              <a:rPr lang="tr-TR" dirty="0"/>
              <a:t> % 64 	WP 	250 g 	7 	</a:t>
            </a:r>
          </a:p>
          <a:p>
            <a:r>
              <a:rPr lang="tr-TR" dirty="0" err="1"/>
              <a:t>Metalaxyl</a:t>
            </a:r>
            <a:r>
              <a:rPr lang="tr-TR" dirty="0"/>
              <a:t> % 4 + </a:t>
            </a:r>
            <a:r>
              <a:rPr lang="tr-TR" dirty="0" err="1"/>
              <a:t>Mancozeb</a:t>
            </a:r>
            <a:r>
              <a:rPr lang="tr-TR" dirty="0"/>
              <a:t> % 64 	WP/WG 	250 g 	10 	</a:t>
            </a:r>
          </a:p>
          <a:p>
            <a:r>
              <a:rPr lang="tr-TR" dirty="0" err="1"/>
              <a:t>Propamocarb</a:t>
            </a:r>
            <a:r>
              <a:rPr lang="tr-TR" dirty="0"/>
              <a:t> </a:t>
            </a:r>
            <a:r>
              <a:rPr lang="tr-TR" dirty="0" err="1"/>
              <a:t>hidroklorit</a:t>
            </a:r>
            <a:r>
              <a:rPr lang="tr-TR" dirty="0"/>
              <a:t> 722 g/l 	EC 	250 ml 	3 	</a:t>
            </a:r>
          </a:p>
          <a:p>
            <a:r>
              <a:rPr lang="tr-TR" dirty="0"/>
              <a:t>625g/l </a:t>
            </a:r>
            <a:r>
              <a:rPr lang="tr-TR" dirty="0" err="1"/>
              <a:t>Propamocarb</a:t>
            </a:r>
            <a:r>
              <a:rPr lang="tr-TR" dirty="0"/>
              <a:t> -HCL + 62,5g/l </a:t>
            </a:r>
            <a:r>
              <a:rPr lang="tr-TR" dirty="0" err="1"/>
              <a:t>Fluopicolide</a:t>
            </a:r>
            <a:r>
              <a:rPr lang="tr-TR" dirty="0"/>
              <a:t> </a:t>
            </a:r>
            <a:r>
              <a:rPr lang="tr-TR" dirty="0" smtClean="0"/>
              <a:t>SC </a:t>
            </a:r>
            <a:r>
              <a:rPr lang="tr-TR" dirty="0"/>
              <a:t>	150 ml 	</a:t>
            </a:r>
          </a:p>
          <a:p>
            <a:r>
              <a:rPr lang="pl-PL" dirty="0"/>
              <a:t>Propineb % 70 	WP 	200 g 	7 	</a:t>
            </a:r>
          </a:p>
          <a:p>
            <a:r>
              <a:rPr lang="tr-TR" dirty="0" err="1"/>
              <a:t>Pyraclostrobin</a:t>
            </a:r>
            <a:r>
              <a:rPr lang="tr-TR" dirty="0"/>
              <a:t> %5 + </a:t>
            </a:r>
            <a:r>
              <a:rPr lang="tr-TR" dirty="0" err="1"/>
              <a:t>Metiram</a:t>
            </a:r>
            <a:r>
              <a:rPr lang="tr-TR" dirty="0"/>
              <a:t> %55 	</a:t>
            </a:r>
            <a:r>
              <a:rPr lang="tr-TR" dirty="0" smtClean="0"/>
              <a:t>WG 250 g(Hıyar</a:t>
            </a:r>
            <a:r>
              <a:rPr lang="tr-TR" dirty="0"/>
              <a:t>)-sera 	7 	</a:t>
            </a:r>
          </a:p>
          <a:p>
            <a:r>
              <a:rPr lang="tr-TR" dirty="0" err="1"/>
              <a:t>Phosphorous</a:t>
            </a:r>
            <a:r>
              <a:rPr lang="tr-TR" dirty="0"/>
              <a:t> </a:t>
            </a:r>
            <a:r>
              <a:rPr lang="tr-TR" dirty="0" err="1"/>
              <a:t>acid</a:t>
            </a:r>
            <a:r>
              <a:rPr lang="tr-TR" dirty="0"/>
              <a:t> 400 g/l 	SL 	400 ml 	- </a:t>
            </a:r>
            <a:r>
              <a:rPr lang="tr-TR" dirty="0" smtClean="0">
                <a:solidFill>
                  <a:srgbClr val="FF0000"/>
                </a:solidFill>
              </a:rPr>
              <a:t>AB(-)</a:t>
            </a:r>
            <a:r>
              <a:rPr lang="tr-TR" dirty="0"/>
              <a:t>	</a:t>
            </a:r>
          </a:p>
          <a:p>
            <a:r>
              <a:rPr lang="nn-NO" dirty="0"/>
              <a:t>Folpet % 80 	WG 	200 g 	7 	</a:t>
            </a:r>
          </a:p>
          <a:p>
            <a:r>
              <a:rPr lang="fi-FI" dirty="0"/>
              <a:t>Hidrojen peroksit + asetik asit 260g/l + 90g/l 	SL 	300 g 	- 	</a:t>
            </a:r>
          </a:p>
        </p:txBody>
      </p:sp>
    </p:spTree>
    <p:extLst>
      <p:ext uri="{BB962C8B-B14F-4D97-AF65-F5344CB8AC3E}">
        <p14:creationId xmlns:p14="http://schemas.microsoft.com/office/powerpoint/2010/main" val="3094030641"/>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990600"/>
          </a:xfrm>
        </p:spPr>
        <p:txBody>
          <a:bodyPr>
            <a:normAutofit fontScale="90000"/>
          </a:bodyPr>
          <a:lstStyle/>
          <a:p>
            <a:r>
              <a:rPr lang="tr-TR" sz="2700" b="1" dirty="0" smtClean="0">
                <a:solidFill>
                  <a:srgbClr val="292934"/>
                </a:solidFill>
              </a:rPr>
              <a:t>KABAKGİLLERDE </a:t>
            </a:r>
            <a:r>
              <a:rPr lang="tr-TR" sz="2700" b="1" dirty="0">
                <a:solidFill>
                  <a:srgbClr val="292934"/>
                </a:solidFill>
              </a:rPr>
              <a:t>SOLGUNLUK VE KÖK ÇÜRÜKLÜĞÜ </a:t>
            </a:r>
            <a:r>
              <a:rPr lang="tr-TR" sz="2700" dirty="0" smtClean="0">
                <a:solidFill>
                  <a:srgbClr val="292934"/>
                </a:solidFill>
              </a:rPr>
              <a:t>(</a:t>
            </a:r>
            <a:r>
              <a:rPr lang="tr-TR" sz="2700" i="1" dirty="0" err="1" smtClean="0">
                <a:solidFill>
                  <a:srgbClr val="292934"/>
                </a:solidFill>
              </a:rPr>
              <a:t>Fusarium</a:t>
            </a:r>
            <a:r>
              <a:rPr lang="tr-TR" sz="2700" i="1" dirty="0" smtClean="0">
                <a:solidFill>
                  <a:srgbClr val="292934"/>
                </a:solidFill>
              </a:rPr>
              <a:t> </a:t>
            </a:r>
            <a:r>
              <a:rPr lang="tr-TR" sz="2700" dirty="0" err="1">
                <a:solidFill>
                  <a:srgbClr val="292934"/>
                </a:solidFill>
              </a:rPr>
              <a:t>spp</a:t>
            </a:r>
            <a:r>
              <a:rPr lang="tr-TR" sz="2700" b="1" i="1" dirty="0">
                <a:solidFill>
                  <a:srgbClr val="292934"/>
                </a:solidFill>
              </a:rPr>
              <a:t>.</a:t>
            </a:r>
            <a:r>
              <a:rPr lang="tr-TR" sz="2700" b="1" dirty="0">
                <a:solidFill>
                  <a:srgbClr val="292934"/>
                </a:solidFill>
              </a:rPr>
              <a:t>, </a:t>
            </a:r>
            <a:r>
              <a:rPr lang="tr-TR" sz="2700" i="1" dirty="0" err="1">
                <a:solidFill>
                  <a:srgbClr val="292934"/>
                </a:solidFill>
              </a:rPr>
              <a:t>Pythium</a:t>
            </a:r>
            <a:r>
              <a:rPr lang="tr-TR" sz="2700" i="1" dirty="0">
                <a:solidFill>
                  <a:srgbClr val="292934"/>
                </a:solidFill>
              </a:rPr>
              <a:t> </a:t>
            </a:r>
            <a:r>
              <a:rPr lang="tr-TR" sz="2700" dirty="0" err="1">
                <a:solidFill>
                  <a:srgbClr val="292934"/>
                </a:solidFill>
              </a:rPr>
              <a:t>spp</a:t>
            </a:r>
            <a:r>
              <a:rPr lang="tr-TR" sz="2700" b="1" i="1" dirty="0">
                <a:solidFill>
                  <a:srgbClr val="292934"/>
                </a:solidFill>
              </a:rPr>
              <a:t>., </a:t>
            </a:r>
            <a:r>
              <a:rPr lang="tr-TR" sz="2700" i="1" dirty="0" err="1">
                <a:solidFill>
                  <a:srgbClr val="292934"/>
                </a:solidFill>
              </a:rPr>
              <a:t>Rhizoctonia</a:t>
            </a:r>
            <a:r>
              <a:rPr lang="tr-TR" sz="2700" i="1" dirty="0">
                <a:solidFill>
                  <a:srgbClr val="292934"/>
                </a:solidFill>
              </a:rPr>
              <a:t> </a:t>
            </a:r>
            <a:r>
              <a:rPr lang="tr-TR" sz="2700" dirty="0" err="1">
                <a:solidFill>
                  <a:srgbClr val="292934"/>
                </a:solidFill>
              </a:rPr>
              <a:t>spp</a:t>
            </a:r>
            <a:r>
              <a:rPr lang="tr-TR" sz="2700" b="1" dirty="0">
                <a:solidFill>
                  <a:srgbClr val="292934"/>
                </a:solidFill>
              </a:rPr>
              <a:t>.</a:t>
            </a:r>
            <a:r>
              <a:rPr lang="tr-TR" sz="2700" dirty="0">
                <a:solidFill>
                  <a:srgbClr val="292934"/>
                </a:solidFill>
              </a:rPr>
              <a:t>) </a:t>
            </a:r>
          </a:p>
        </p:txBody>
      </p:sp>
      <p:sp>
        <p:nvSpPr>
          <p:cNvPr id="6" name="Başlık 1"/>
          <p:cNvSpPr txBox="1">
            <a:spLocks/>
          </p:cNvSpPr>
          <p:nvPr/>
        </p:nvSpPr>
        <p:spPr>
          <a:xfrm>
            <a:off x="457200" y="1340768"/>
            <a:ext cx="8229600" cy="3272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a:t>
            </a:r>
            <a:r>
              <a:rPr lang="tr-TR" sz="2400" smtClean="0">
                <a:solidFill>
                  <a:srgbClr val="292934"/>
                </a:solidFill>
              </a:rPr>
              <a:t> </a:t>
            </a:r>
            <a:endParaRPr lang="tr-TR" sz="2400" dirty="0">
              <a:solidFill>
                <a:srgbClr val="292934"/>
              </a:solidFill>
            </a:endParaRPr>
          </a:p>
        </p:txBody>
      </p:sp>
      <p:sp>
        <p:nvSpPr>
          <p:cNvPr id="7" name="İçerik Yer Tutucusu 2"/>
          <p:cNvSpPr>
            <a:spLocks noGrp="1"/>
          </p:cNvSpPr>
          <p:nvPr>
            <p:ph idx="1"/>
          </p:nvPr>
        </p:nvSpPr>
        <p:spPr>
          <a:xfrm>
            <a:off x="457200" y="1423392"/>
            <a:ext cx="8229600" cy="4876800"/>
          </a:xfrm>
        </p:spPr>
        <p:txBody>
          <a:bodyPr>
            <a:normAutofit fontScale="92500" lnSpcReduction="20000"/>
          </a:bodyPr>
          <a:lstStyle/>
          <a:p>
            <a:endParaRPr lang="tr-TR" dirty="0"/>
          </a:p>
          <a:p>
            <a:r>
              <a:rPr lang="tr-TR" dirty="0" err="1"/>
              <a:t>Kabakgillerde</a:t>
            </a:r>
            <a:r>
              <a:rPr lang="tr-TR" dirty="0"/>
              <a:t> solgunluk ve kök çürüklüğünün etmenleri </a:t>
            </a:r>
            <a:r>
              <a:rPr lang="tr-TR" i="1" dirty="0" err="1"/>
              <a:t>Fusarium</a:t>
            </a:r>
            <a:r>
              <a:rPr lang="tr-TR" i="1" dirty="0"/>
              <a:t> </a:t>
            </a:r>
            <a:r>
              <a:rPr lang="tr-TR" dirty="0" err="1"/>
              <a:t>spp</a:t>
            </a:r>
            <a:r>
              <a:rPr lang="tr-TR" i="1" dirty="0"/>
              <a:t>., </a:t>
            </a:r>
            <a:r>
              <a:rPr lang="tr-TR" i="1" dirty="0" err="1"/>
              <a:t>Pythium</a:t>
            </a:r>
            <a:r>
              <a:rPr lang="tr-TR" i="1" dirty="0"/>
              <a:t> </a:t>
            </a:r>
            <a:r>
              <a:rPr lang="tr-TR" dirty="0" err="1"/>
              <a:t>spp</a:t>
            </a:r>
            <a:r>
              <a:rPr lang="tr-TR" i="1" dirty="0"/>
              <a:t>. </a:t>
            </a:r>
            <a:r>
              <a:rPr lang="tr-TR" dirty="0"/>
              <a:t>ve </a:t>
            </a:r>
            <a:r>
              <a:rPr lang="tr-TR" i="1" dirty="0" err="1"/>
              <a:t>Rhizoctonia</a:t>
            </a:r>
            <a:r>
              <a:rPr lang="tr-TR" i="1" dirty="0"/>
              <a:t> </a:t>
            </a:r>
            <a:r>
              <a:rPr lang="tr-TR" dirty="0" err="1"/>
              <a:t>spp</a:t>
            </a:r>
            <a:r>
              <a:rPr lang="tr-TR" dirty="0"/>
              <a:t>.’</a:t>
            </a:r>
            <a:r>
              <a:rPr lang="tr-TR" dirty="0" err="1"/>
              <a:t>dir</a:t>
            </a:r>
            <a:r>
              <a:rPr lang="tr-TR" dirty="0"/>
              <a:t>. Bu mantarlar genellikle yaşamlarını toprakta sürdürürler. </a:t>
            </a:r>
          </a:p>
          <a:p>
            <a:r>
              <a:rPr lang="tr-TR" dirty="0"/>
              <a:t>• Uygun ekolojik koşullarda hızla çoğalmakta ve uzun yıllar konukçuları olmadan canlı kalabilmektedirler. </a:t>
            </a:r>
          </a:p>
          <a:p>
            <a:r>
              <a:rPr lang="tr-TR" dirty="0"/>
              <a:t>• Bu özellikleri nedeniyle, önemli bitki patojeni </a:t>
            </a:r>
            <a:r>
              <a:rPr lang="tr-TR" dirty="0" err="1"/>
              <a:t>fungal</a:t>
            </a:r>
            <a:r>
              <a:rPr lang="tr-TR" dirty="0"/>
              <a:t> etmenler arasında yer almaktadırlar. </a:t>
            </a:r>
          </a:p>
          <a:p>
            <a:r>
              <a:rPr lang="tr-TR" dirty="0"/>
              <a:t>• Bu etmenlerin bir yıldan diğer yıla geçişleri, genellikle tarlada kalan hastalıklı bitki artıkları ile bazı türler de ise tohumla olmaktadır. </a:t>
            </a:r>
          </a:p>
          <a:p>
            <a:r>
              <a:rPr lang="tr-TR" dirty="0"/>
              <a:t>• Hastalık etmenleri, tek tek veya bir arada tohumun çimlenmesiyle başlayan ve bütün vejetasyon devresi süresince bitkileri </a:t>
            </a:r>
            <a:r>
              <a:rPr lang="tr-TR" dirty="0" err="1"/>
              <a:t>enfekte</a:t>
            </a:r>
            <a:r>
              <a:rPr lang="tr-TR" dirty="0"/>
              <a:t> ederler ve zarar meydana getirirler. </a:t>
            </a:r>
          </a:p>
          <a:p>
            <a:r>
              <a:rPr lang="tr-TR" dirty="0"/>
              <a:t>• Çimlenme ve çıkışı takiben fide devresinde kök çürüklüğü (çökerten) hastalığına sebep olurlar. </a:t>
            </a:r>
          </a:p>
          <a:p>
            <a:endParaRPr lang="tr-TR" dirty="0"/>
          </a:p>
        </p:txBody>
      </p:sp>
    </p:spTree>
    <p:extLst>
      <p:ext uri="{BB962C8B-B14F-4D97-AF65-F5344CB8AC3E}">
        <p14:creationId xmlns:p14="http://schemas.microsoft.com/office/powerpoint/2010/main" val="1227514318"/>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 Bu devrede hastalığa yakalanan fideler çoğunlukla tamamen kururlar. </a:t>
            </a:r>
            <a:r>
              <a:rPr lang="tr-TR" dirty="0" smtClean="0"/>
              <a:t>Canlı </a:t>
            </a:r>
            <a:r>
              <a:rPr lang="tr-TR" dirty="0"/>
              <a:t>kalanlar ise, kök boğazı ve kılcal köklerindeki lokal yaralar ve çürümeler nedeniyle, ileriki devrelerde solgunluk hastalığına daha duyarlı hale gelmektedirler . Tipik iletim demetleri lekelenmeleri ve kol uçlarından başlayan solgunluk sonucu önce yapraklarda daha sonra tüm bitkide çökme meydana gelmektedir. </a:t>
            </a:r>
          </a:p>
          <a:p>
            <a:r>
              <a:rPr lang="tr-TR" dirty="0"/>
              <a:t>• Bu bitkilerin kök boğazını çepeçevre saran şekilde açık ve koyu kahve renkli bir yanıklık ve bazı hallerde ise ayrıca bir </a:t>
            </a:r>
            <a:r>
              <a:rPr lang="tr-TR" dirty="0" err="1"/>
              <a:t>zamklaşma</a:t>
            </a:r>
            <a:r>
              <a:rPr lang="tr-TR" dirty="0"/>
              <a:t> görülür. </a:t>
            </a:r>
          </a:p>
          <a:p>
            <a:r>
              <a:rPr lang="tr-TR" dirty="0"/>
              <a:t>• </a:t>
            </a:r>
            <a:r>
              <a:rPr lang="tr-TR" dirty="0" err="1"/>
              <a:t>Kabakgil</a:t>
            </a:r>
            <a:r>
              <a:rPr lang="tr-TR" dirty="0"/>
              <a:t> ekiliş alanlarında ekonomik ürün kayıplarına neden olabilen bir hastalıktır. </a:t>
            </a:r>
          </a:p>
          <a:p>
            <a:r>
              <a:rPr lang="tr-TR" dirty="0"/>
              <a:t>• Ülkemizde bütün </a:t>
            </a:r>
            <a:r>
              <a:rPr lang="tr-TR" dirty="0" err="1"/>
              <a:t>kabakgil</a:t>
            </a:r>
            <a:r>
              <a:rPr lang="tr-TR" dirty="0"/>
              <a:t> ekim alanlarında görülmektedir. </a:t>
            </a:r>
          </a:p>
          <a:p>
            <a:r>
              <a:rPr lang="tr-TR" b="1" dirty="0"/>
              <a:t>Hastalığın Görüldüğü Bitkiler </a:t>
            </a:r>
            <a:endParaRPr lang="tr-TR" dirty="0"/>
          </a:p>
          <a:p>
            <a:r>
              <a:rPr lang="tr-TR" dirty="0"/>
              <a:t>Kavun, karpuz ve hıyar, kabak bitkileri başlıca konukçuları arasındadır </a:t>
            </a:r>
          </a:p>
        </p:txBody>
      </p:sp>
    </p:spTree>
    <p:extLst>
      <p:ext uri="{BB962C8B-B14F-4D97-AF65-F5344CB8AC3E}">
        <p14:creationId xmlns:p14="http://schemas.microsoft.com/office/powerpoint/2010/main" val="2039620597"/>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Kültürel </a:t>
            </a:r>
            <a:r>
              <a:rPr lang="tr-TR" b="1" dirty="0"/>
              <a:t>Önlemler </a:t>
            </a:r>
            <a:endParaRPr lang="tr-TR" dirty="0"/>
          </a:p>
          <a:p>
            <a:r>
              <a:rPr lang="tr-TR" dirty="0"/>
              <a:t>• Ekim nöbeti uygulanmasına özen gösterilmelidir. </a:t>
            </a:r>
          </a:p>
          <a:p>
            <a:r>
              <a:rPr lang="tr-TR" dirty="0"/>
              <a:t>• Sırta dikim yapılmalı ve sulama esnasında kök boğazına suyun değmemesine dikkat edilmelidir. </a:t>
            </a:r>
          </a:p>
          <a:p>
            <a:r>
              <a:rPr lang="tr-TR" dirty="0"/>
              <a:t>• Bitkilerin suyu ark içerisinden sızarak alabileceği şekilde karıklar oluşturulmalıdır. </a:t>
            </a:r>
          </a:p>
          <a:p>
            <a:r>
              <a:rPr lang="tr-TR" dirty="0"/>
              <a:t>• Toprağın fiziki yapısını düzeltmek, bitkilerde iyi bir gelişmeyi ve patojen etmenlere karşı yararlı mikroorganizma yoğunluğunun artmasını sağlamak için tarlaya iyi yanmış çiftlik gübresi verilmeli ve yeşil gübre uygulaması yapılmalıdır. </a:t>
            </a:r>
          </a:p>
          <a:p>
            <a:r>
              <a:rPr lang="tr-TR" dirty="0"/>
              <a:t>• Toprak analizi sonuçlarına göre gübreleme yapılmalıdır. </a:t>
            </a:r>
          </a:p>
          <a:p>
            <a:r>
              <a:rPr lang="tr-TR" dirty="0"/>
              <a:t>• Hastalığa dayanıklı çeşitler yetiştirilmelidir. </a:t>
            </a:r>
          </a:p>
          <a:p>
            <a:r>
              <a:rPr lang="tr-TR" dirty="0"/>
              <a:t>• Hastalığa yakalanmış bitkiler sökülerek imha edilmelidir.</a:t>
            </a:r>
          </a:p>
        </p:txBody>
      </p:sp>
    </p:spTree>
    <p:extLst>
      <p:ext uri="{BB962C8B-B14F-4D97-AF65-F5344CB8AC3E}">
        <p14:creationId xmlns:p14="http://schemas.microsoft.com/office/powerpoint/2010/main" val="3678861406"/>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endParaRPr lang="tr-TR" dirty="0"/>
          </a:p>
          <a:p>
            <a:r>
              <a:rPr lang="tr-TR" b="1" dirty="0"/>
              <a:t>Fiziksel ve Kimyasal Mücadele </a:t>
            </a:r>
            <a:endParaRPr lang="tr-TR" dirty="0"/>
          </a:p>
          <a:p>
            <a:r>
              <a:rPr lang="tr-TR" dirty="0"/>
              <a:t>Uygulamalar toprak boşken yapılır. Bu amaçla aşağıdaki önerilerden biri toprağın dezenfeksiyonu için uygulanır. </a:t>
            </a:r>
          </a:p>
          <a:p>
            <a:r>
              <a:rPr lang="tr-TR" dirty="0"/>
              <a:t>• </a:t>
            </a:r>
            <a:r>
              <a:rPr lang="tr-TR" dirty="0" err="1"/>
              <a:t>Solarizasyon+önerilen</a:t>
            </a:r>
            <a:r>
              <a:rPr lang="tr-TR" dirty="0"/>
              <a:t> toprak </a:t>
            </a:r>
            <a:r>
              <a:rPr lang="tr-TR" dirty="0" err="1"/>
              <a:t>fumigantlarının</a:t>
            </a:r>
            <a:r>
              <a:rPr lang="tr-TR" dirty="0"/>
              <a:t> düşük dozlarının kombinasyonu </a:t>
            </a:r>
          </a:p>
          <a:p>
            <a:r>
              <a:rPr lang="tr-TR" dirty="0"/>
              <a:t>• </a:t>
            </a:r>
            <a:r>
              <a:rPr lang="tr-TR" dirty="0" err="1"/>
              <a:t>Solarizasyon+Yaş</a:t>
            </a:r>
            <a:r>
              <a:rPr lang="tr-TR" dirty="0"/>
              <a:t> tavuk gübresi (1 ton/da) </a:t>
            </a:r>
          </a:p>
          <a:p>
            <a:r>
              <a:rPr lang="tr-TR" dirty="0"/>
              <a:t>• </a:t>
            </a:r>
            <a:r>
              <a:rPr lang="tr-TR" dirty="0" err="1"/>
              <a:t>Solarizasyon+Yaş</a:t>
            </a:r>
            <a:r>
              <a:rPr lang="tr-TR" dirty="0"/>
              <a:t> sığır gübresi (4 ton/da) </a:t>
            </a:r>
          </a:p>
          <a:p>
            <a:r>
              <a:rPr lang="tr-TR" dirty="0"/>
              <a:t>Bu uygulamaların başarılı olması için aşağıdaki hususlara dikkat edilmelidir: </a:t>
            </a:r>
          </a:p>
          <a:p>
            <a:r>
              <a:rPr lang="tr-TR" dirty="0"/>
              <a:t>• Bu uygulamalar sıcak yaz aylarına sahip olan bölgelerde temmuz ve ağustos aylarında başarılı olmaktadır. </a:t>
            </a:r>
          </a:p>
          <a:p>
            <a:r>
              <a:rPr lang="tr-TR" dirty="0"/>
              <a:t>• Uygulama süresi 4 haftadan az olmamak üzere 8-10 haftaya kadar uzatılabilir. </a:t>
            </a:r>
          </a:p>
          <a:p>
            <a:r>
              <a:rPr lang="tr-TR" dirty="0"/>
              <a:t>• Uygulama boyunca toprağın tavda tutulması sağlanmalıdır. </a:t>
            </a:r>
          </a:p>
          <a:p>
            <a:r>
              <a:rPr lang="tr-TR" dirty="0"/>
              <a:t>• Şeffaf plastik örtünün delinmemesine özen gösterilmelidir. </a:t>
            </a:r>
          </a:p>
          <a:p>
            <a:r>
              <a:rPr lang="tr-TR" dirty="0"/>
              <a:t>• Uygulama sonrası toprağın yüzeysel (10-15 cm) işlenmesi </a:t>
            </a:r>
            <a:r>
              <a:rPr lang="tr-TR" dirty="0" smtClean="0"/>
              <a:t>sağlanmalıdır</a:t>
            </a:r>
            <a:r>
              <a:rPr lang="tr-TR" dirty="0"/>
              <a:t>. </a:t>
            </a:r>
          </a:p>
          <a:p>
            <a:r>
              <a:rPr lang="tr-TR" dirty="0"/>
              <a:t>Solgunluk ve kök çürüklüğü hastalıklarına karşı mücadele, toprak boşken dezenfeksiyon amacı ile yapılır.</a:t>
            </a:r>
          </a:p>
        </p:txBody>
      </p:sp>
    </p:spTree>
    <p:extLst>
      <p:ext uri="{BB962C8B-B14F-4D97-AF65-F5344CB8AC3E}">
        <p14:creationId xmlns:p14="http://schemas.microsoft.com/office/powerpoint/2010/main" val="2918308155"/>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152128"/>
          </a:xfrm>
        </p:spPr>
        <p:txBody>
          <a:bodyPr>
            <a:normAutofit/>
          </a:bodyPr>
          <a:lstStyle/>
          <a:p>
            <a:r>
              <a:rPr lang="tr-TR" sz="2800" b="1" dirty="0" smtClean="0">
                <a:solidFill>
                  <a:srgbClr val="292934"/>
                </a:solidFill>
              </a:rPr>
              <a:t>KAVUN </a:t>
            </a:r>
            <a:r>
              <a:rPr lang="tr-TR" sz="2800" b="1" dirty="0">
                <a:solidFill>
                  <a:srgbClr val="292934"/>
                </a:solidFill>
              </a:rPr>
              <a:t>KARPUZDA ANTRAKNOZ </a:t>
            </a:r>
            <a:r>
              <a:rPr lang="tr-TR" sz="2800" b="1" dirty="0" smtClean="0">
                <a:solidFill>
                  <a:srgbClr val="292934"/>
                </a:solidFill>
              </a:rPr>
              <a:t>HASTALIĞI </a:t>
            </a:r>
            <a:r>
              <a:rPr lang="tr-TR" sz="2800" i="1" dirty="0" smtClean="0">
                <a:solidFill>
                  <a:srgbClr val="292934"/>
                </a:solidFill>
              </a:rPr>
              <a:t>(</a:t>
            </a:r>
            <a:r>
              <a:rPr lang="tr-TR" sz="2800" i="1" dirty="0" err="1" smtClean="0">
                <a:solidFill>
                  <a:srgbClr val="292934"/>
                </a:solidFill>
              </a:rPr>
              <a:t>Coletotrichum</a:t>
            </a:r>
            <a:r>
              <a:rPr lang="tr-TR" sz="2800" i="1" dirty="0" smtClean="0">
                <a:solidFill>
                  <a:srgbClr val="292934"/>
                </a:solidFill>
              </a:rPr>
              <a:t> </a:t>
            </a:r>
            <a:r>
              <a:rPr lang="tr-TR" sz="2800" i="1" dirty="0" err="1">
                <a:solidFill>
                  <a:srgbClr val="292934"/>
                </a:solidFill>
              </a:rPr>
              <a:t>lagenarium</a:t>
            </a:r>
            <a:r>
              <a:rPr lang="tr-TR" sz="2800" i="1" dirty="0">
                <a:solidFill>
                  <a:srgbClr val="292934"/>
                </a:solidFill>
              </a:rPr>
              <a:t>) </a:t>
            </a:r>
            <a:endParaRPr lang="tr-TR" sz="2800" dirty="0">
              <a:solidFill>
                <a:srgbClr val="292934"/>
              </a:solidFill>
            </a:endParaRPr>
          </a:p>
        </p:txBody>
      </p:sp>
      <p:sp>
        <p:nvSpPr>
          <p:cNvPr id="6" name="Başlık 1"/>
          <p:cNvSpPr txBox="1">
            <a:spLocks/>
          </p:cNvSpPr>
          <p:nvPr/>
        </p:nvSpPr>
        <p:spPr>
          <a:xfrm>
            <a:off x="457200" y="1389112"/>
            <a:ext cx="8229600" cy="2552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dirty="0" smtClean="0">
                <a:solidFill>
                  <a:srgbClr val="292934"/>
                </a:solidFill>
              </a:rPr>
              <a:t>Hastalık Belirtisi </a:t>
            </a:r>
            <a:endParaRPr lang="tr-TR" sz="2400" dirty="0">
              <a:solidFill>
                <a:srgbClr val="292934"/>
              </a:solidFill>
            </a:endParaRPr>
          </a:p>
        </p:txBody>
      </p:sp>
      <p:sp>
        <p:nvSpPr>
          <p:cNvPr id="7" name="İçerik Yer Tutucusu 2"/>
          <p:cNvSpPr>
            <a:spLocks noGrp="1"/>
          </p:cNvSpPr>
          <p:nvPr>
            <p:ph idx="1"/>
          </p:nvPr>
        </p:nvSpPr>
        <p:spPr>
          <a:xfrm>
            <a:off x="457200" y="1720552"/>
            <a:ext cx="8229600" cy="4876800"/>
          </a:xfrm>
        </p:spPr>
        <p:txBody>
          <a:bodyPr>
            <a:normAutofit fontScale="92500" lnSpcReduction="10000"/>
          </a:bodyPr>
          <a:lstStyle/>
          <a:p>
            <a:r>
              <a:rPr lang="tr-TR" dirty="0" smtClean="0"/>
              <a:t>• </a:t>
            </a:r>
            <a:r>
              <a:rPr lang="tr-TR" dirty="0" err="1"/>
              <a:t>Antraknoz</a:t>
            </a:r>
            <a:r>
              <a:rPr lang="tr-TR" dirty="0"/>
              <a:t> yapraklarda esmer veya siyaha yuvarlağa yakın gayri muntazam lekeler halinde belirir. </a:t>
            </a:r>
          </a:p>
          <a:p>
            <a:r>
              <a:rPr lang="tr-TR" dirty="0"/>
              <a:t>• Lekeler birleşip büyürler, buruşup parçalanırlar tüm yaprak hatta bütün bitki kuruyarak ölebilir. </a:t>
            </a:r>
          </a:p>
          <a:p>
            <a:r>
              <a:rPr lang="tr-TR" dirty="0"/>
              <a:t>• Yaprak sapları üzerinde </a:t>
            </a:r>
            <a:r>
              <a:rPr lang="tr-TR" dirty="0" err="1"/>
              <a:t>uzunumsu</a:t>
            </a:r>
            <a:r>
              <a:rPr lang="tr-TR" dirty="0"/>
              <a:t>, esmer hafif çökük lekeler meydana gelir. </a:t>
            </a:r>
          </a:p>
          <a:p>
            <a:r>
              <a:rPr lang="tr-TR" dirty="0"/>
              <a:t>• Meyvelerde 1–2 mm çapında büyük daire bazen da gayri muntazam çökük lekeler oluşturur. Daha sonra kavuniçi renk alması ile tanınır. </a:t>
            </a:r>
          </a:p>
          <a:p>
            <a:r>
              <a:rPr lang="tr-TR" dirty="0"/>
              <a:t>• Bu mantar Haziran, Temmuz ayları yağışlı geçen yılarda salgın yaparak önemli seviyede ürün kaybına neden olur. </a:t>
            </a:r>
          </a:p>
          <a:p>
            <a:r>
              <a:rPr lang="tr-TR" b="1" dirty="0"/>
              <a:t>Hastalığın Görüldüğü Bitkiler </a:t>
            </a:r>
            <a:endParaRPr lang="tr-TR" dirty="0"/>
          </a:p>
          <a:p>
            <a:r>
              <a:rPr lang="tr-TR" dirty="0"/>
              <a:t>• Bu hastalığın konukçuları kavun, karpuz, hıyar ve kabak bitkileridir. </a:t>
            </a:r>
          </a:p>
        </p:txBody>
      </p:sp>
    </p:spTree>
    <p:extLst>
      <p:ext uri="{BB962C8B-B14F-4D97-AF65-F5344CB8AC3E}">
        <p14:creationId xmlns:p14="http://schemas.microsoft.com/office/powerpoint/2010/main" val="3910512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1008112"/>
          </a:xfrm>
        </p:spPr>
        <p:txBody>
          <a:bodyPr>
            <a:normAutofit fontScale="90000"/>
          </a:bodyPr>
          <a:lstStyle/>
          <a:p>
            <a:r>
              <a:rPr lang="tr-TR" b="1" dirty="0" smtClean="0"/>
              <a:t/>
            </a:r>
            <a:br>
              <a:rPr lang="tr-TR" b="1" dirty="0" smtClean="0"/>
            </a:br>
            <a:r>
              <a:rPr lang="tr-TR" b="1" dirty="0"/>
              <a:t/>
            </a:r>
            <a:br>
              <a:rPr lang="tr-TR" b="1" dirty="0"/>
            </a:br>
            <a:r>
              <a:rPr lang="tr-TR" b="1" dirty="0" smtClean="0"/>
              <a:t>Mücadele </a:t>
            </a:r>
            <a:r>
              <a:rPr lang="tr-TR" b="1" dirty="0"/>
              <a:t>Yöntemleri </a:t>
            </a:r>
            <a:r>
              <a:rPr lang="tr-TR" dirty="0"/>
              <a:t/>
            </a:r>
            <a:br>
              <a:rPr lang="tr-TR" dirty="0"/>
            </a:br>
            <a:r>
              <a:rPr lang="tr-TR" b="1" dirty="0"/>
              <a:t>Kültürel Önlemler </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endParaRPr lang="tr-TR" dirty="0"/>
          </a:p>
          <a:p>
            <a:r>
              <a:rPr lang="tr-TR" dirty="0" smtClean="0">
                <a:solidFill>
                  <a:srgbClr val="FF0000"/>
                </a:solidFill>
              </a:rPr>
              <a:t>Kuruyan </a:t>
            </a:r>
            <a:r>
              <a:rPr lang="tr-TR" dirty="0">
                <a:solidFill>
                  <a:srgbClr val="FF0000"/>
                </a:solidFill>
              </a:rPr>
              <a:t>ağaçlar bahçeden sökülerek imha edilmeli </a:t>
            </a:r>
            <a:r>
              <a:rPr lang="tr-TR" dirty="0"/>
              <a:t>ve yerlerinde </a:t>
            </a:r>
            <a:r>
              <a:rPr lang="tr-TR" dirty="0">
                <a:solidFill>
                  <a:srgbClr val="FF0000"/>
                </a:solidFill>
              </a:rPr>
              <a:t>kireç söndürülmelidir</a:t>
            </a:r>
            <a:r>
              <a:rPr lang="tr-TR" dirty="0"/>
              <a:t>, </a:t>
            </a:r>
          </a:p>
          <a:p>
            <a:r>
              <a:rPr lang="tr-TR" dirty="0"/>
              <a:t>Hastalık bahçenin belli kesimlerinde ise hastalığın sağlam ağaçlara bulaşmaması için </a:t>
            </a:r>
            <a:r>
              <a:rPr lang="tr-TR" dirty="0">
                <a:solidFill>
                  <a:srgbClr val="FF0000"/>
                </a:solidFill>
              </a:rPr>
              <a:t>hasta olan ağaçların etrafına 60 cm derinlik ve 30 cm genişlikte hendekler </a:t>
            </a:r>
            <a:r>
              <a:rPr lang="tr-TR" dirty="0"/>
              <a:t>açılmalıdır, </a:t>
            </a:r>
          </a:p>
          <a:p>
            <a:r>
              <a:rPr lang="tr-TR" dirty="0"/>
              <a:t>Çevre bahçelerde hastalığın bulunduğu durumlarda sel sularının getireceği hastalıklı parçaların girişini önlemek için bahçenin çevresine 60–70 cm </a:t>
            </a:r>
            <a:r>
              <a:rPr lang="tr-TR" dirty="0" smtClean="0"/>
              <a:t>derinlikte </a:t>
            </a:r>
            <a:r>
              <a:rPr lang="tr-TR" dirty="0"/>
              <a:t>hendekler açılmalıdır, </a:t>
            </a:r>
          </a:p>
          <a:p>
            <a:r>
              <a:rPr lang="tr-TR" dirty="0"/>
              <a:t>Ağaçlar sağlam ve sağlıklı yetiştirilmeli, bunun için tekniğin gerektirdiği </a:t>
            </a:r>
            <a:r>
              <a:rPr lang="tr-TR" dirty="0" smtClean="0"/>
              <a:t>önlemler </a:t>
            </a:r>
            <a:r>
              <a:rPr lang="tr-TR" dirty="0"/>
              <a:t>alınmalıdır, </a:t>
            </a:r>
          </a:p>
          <a:p>
            <a:r>
              <a:rPr lang="tr-TR" dirty="0"/>
              <a:t>Orman alanlarının kesimiyle elde edilen </a:t>
            </a:r>
            <a:r>
              <a:rPr lang="tr-TR" dirty="0">
                <a:solidFill>
                  <a:srgbClr val="FF0000"/>
                </a:solidFill>
              </a:rPr>
              <a:t>boş araziye hemen meyve bahçesi kurulmamalı,</a:t>
            </a:r>
            <a:r>
              <a:rPr lang="tr-TR" dirty="0"/>
              <a:t> toprak 2–3 yıl boş bırakılmalıdır, </a:t>
            </a:r>
          </a:p>
        </p:txBody>
      </p:sp>
    </p:spTree>
    <p:extLst>
      <p:ext uri="{BB962C8B-B14F-4D97-AF65-F5344CB8AC3E}">
        <p14:creationId xmlns:p14="http://schemas.microsoft.com/office/powerpoint/2010/main" val="350012845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Kültürel </a:t>
            </a:r>
            <a:r>
              <a:rPr lang="tr-TR" b="1" dirty="0"/>
              <a:t>Önlemler </a:t>
            </a:r>
            <a:endParaRPr lang="tr-TR" dirty="0"/>
          </a:p>
          <a:p>
            <a:r>
              <a:rPr lang="tr-TR" dirty="0"/>
              <a:t>• Tohumluk hastalığın görülmediği tarla veya bölgelerden alınmalı </a:t>
            </a:r>
          </a:p>
          <a:p>
            <a:r>
              <a:rPr lang="tr-TR" dirty="0"/>
              <a:t>• En az 3 yıllık ekim nöbeti uygulanmalı </a:t>
            </a:r>
          </a:p>
          <a:p>
            <a:r>
              <a:rPr lang="tr-TR" dirty="0"/>
              <a:t>• Tarladaki hastalıklı bitki artıkları imha edilmeli </a:t>
            </a:r>
          </a:p>
          <a:p>
            <a:r>
              <a:rPr lang="tr-TR" dirty="0"/>
              <a:t>• Hastalığın her yıl görüldüğü yerlerde </a:t>
            </a:r>
            <a:r>
              <a:rPr lang="tr-TR" dirty="0">
                <a:solidFill>
                  <a:srgbClr val="0070C0"/>
                </a:solidFill>
              </a:rPr>
              <a:t>dayanıklı tohum </a:t>
            </a:r>
            <a:r>
              <a:rPr lang="tr-TR" dirty="0"/>
              <a:t>kullanılmalıdır. </a:t>
            </a:r>
          </a:p>
          <a:p>
            <a:r>
              <a:rPr lang="tr-TR" b="1" dirty="0"/>
              <a:t>Kimyasal Önlemler </a:t>
            </a:r>
            <a:endParaRPr lang="tr-TR" dirty="0"/>
          </a:p>
          <a:p>
            <a:r>
              <a:rPr lang="tr-TR" b="1" dirty="0" smtClean="0"/>
              <a:t>Kimyasal </a:t>
            </a:r>
            <a:r>
              <a:rPr lang="tr-TR" b="1" dirty="0"/>
              <a:t>Mücadelede Kullanılacak </a:t>
            </a:r>
            <a:r>
              <a:rPr lang="tr-TR" b="1" dirty="0" smtClean="0"/>
              <a:t>İlaçlar</a:t>
            </a:r>
          </a:p>
          <a:p>
            <a:r>
              <a:rPr lang="tr-TR" dirty="0" err="1" smtClean="0"/>
              <a:t>Maneb</a:t>
            </a:r>
            <a:r>
              <a:rPr lang="tr-TR" dirty="0" smtClean="0"/>
              <a:t> </a:t>
            </a:r>
            <a:r>
              <a:rPr lang="tr-TR" dirty="0"/>
              <a:t>% 80 	WP 	</a:t>
            </a:r>
            <a:r>
              <a:rPr lang="tr-TR" dirty="0" smtClean="0"/>
              <a:t>200g/ 100 L. suya </a:t>
            </a:r>
            <a:r>
              <a:rPr lang="tr-TR" dirty="0"/>
              <a:t>	28 	</a:t>
            </a:r>
          </a:p>
          <a:p>
            <a:r>
              <a:rPr lang="tr-TR" dirty="0" err="1"/>
              <a:t>Mancozeb</a:t>
            </a:r>
            <a:r>
              <a:rPr lang="tr-TR" dirty="0"/>
              <a:t> %80 	WP 	</a:t>
            </a:r>
            <a:r>
              <a:rPr lang="tr-TR" dirty="0" smtClean="0"/>
              <a:t>200g  </a:t>
            </a:r>
            <a:r>
              <a:rPr lang="tr-TR" dirty="0"/>
              <a:t>100 L. suya 	7 	</a:t>
            </a:r>
          </a:p>
          <a:p>
            <a:r>
              <a:rPr lang="pl-PL" dirty="0"/>
              <a:t>Propineb 70 % 	WP 	200g </a:t>
            </a:r>
            <a:r>
              <a:rPr lang="tr-TR" dirty="0" smtClean="0"/>
              <a:t> </a:t>
            </a:r>
            <a:r>
              <a:rPr lang="tr-TR" dirty="0"/>
              <a:t>100 L. suya </a:t>
            </a:r>
            <a:r>
              <a:rPr lang="pl-PL" dirty="0" smtClean="0"/>
              <a:t>7 </a:t>
            </a:r>
            <a:r>
              <a:rPr lang="pl-PL" dirty="0"/>
              <a:t>	</a:t>
            </a:r>
          </a:p>
          <a:p>
            <a:r>
              <a:rPr lang="tr-TR" dirty="0" err="1"/>
              <a:t>Thiram</a:t>
            </a:r>
            <a:r>
              <a:rPr lang="tr-TR" dirty="0"/>
              <a:t> 80 % 	WP 	300g</a:t>
            </a:r>
            <a:r>
              <a:rPr lang="tr-TR" dirty="0" smtClean="0"/>
              <a:t>/ 100 kg tohuma 	</a:t>
            </a:r>
          </a:p>
          <a:p>
            <a:endParaRPr lang="tr-TR" dirty="0"/>
          </a:p>
        </p:txBody>
      </p:sp>
    </p:spTree>
    <p:extLst>
      <p:ext uri="{BB962C8B-B14F-4D97-AF65-F5344CB8AC3E}">
        <p14:creationId xmlns:p14="http://schemas.microsoft.com/office/powerpoint/2010/main" val="4270547478"/>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008112"/>
          </a:xfrm>
        </p:spPr>
        <p:txBody>
          <a:bodyPr>
            <a:normAutofit/>
          </a:bodyPr>
          <a:lstStyle/>
          <a:p>
            <a:r>
              <a:rPr lang="tr-TR" sz="2800" b="1" dirty="0" smtClean="0">
                <a:solidFill>
                  <a:srgbClr val="292934"/>
                </a:solidFill>
              </a:rPr>
              <a:t>KARPUZDA </a:t>
            </a:r>
            <a:r>
              <a:rPr lang="tr-TR" sz="2800" b="1" dirty="0" smtClean="0">
                <a:solidFill>
                  <a:srgbClr val="292934"/>
                </a:solidFill>
              </a:rPr>
              <a:t>ALTERNARYA </a:t>
            </a:r>
            <a:r>
              <a:rPr lang="tr-TR" sz="2800" b="1" dirty="0">
                <a:solidFill>
                  <a:srgbClr val="292934"/>
                </a:solidFill>
              </a:rPr>
              <a:t>YAPRAK </a:t>
            </a:r>
            <a:r>
              <a:rPr lang="tr-TR" sz="2800" b="1" dirty="0" smtClean="0">
                <a:solidFill>
                  <a:srgbClr val="292934"/>
                </a:solidFill>
              </a:rPr>
              <a:t>YANIKLIĞI </a:t>
            </a:r>
            <a:r>
              <a:rPr lang="tr-TR" sz="2800" i="1" dirty="0" smtClean="0">
                <a:solidFill>
                  <a:srgbClr val="292934"/>
                </a:solidFill>
              </a:rPr>
              <a:t>(</a:t>
            </a:r>
            <a:r>
              <a:rPr lang="tr-TR" sz="2800" i="1" dirty="0" err="1" smtClean="0">
                <a:solidFill>
                  <a:srgbClr val="292934"/>
                </a:solidFill>
              </a:rPr>
              <a:t>Alternaria</a:t>
            </a:r>
            <a:r>
              <a:rPr lang="tr-TR" sz="2800" i="1" dirty="0" smtClean="0">
                <a:solidFill>
                  <a:srgbClr val="292934"/>
                </a:solidFill>
              </a:rPr>
              <a:t> </a:t>
            </a:r>
            <a:r>
              <a:rPr lang="tr-TR" sz="2800" i="1" dirty="0" err="1">
                <a:solidFill>
                  <a:srgbClr val="292934"/>
                </a:solidFill>
              </a:rPr>
              <a:t>cucumerina</a:t>
            </a:r>
            <a:r>
              <a:rPr lang="tr-TR" sz="2800" i="1" dirty="0">
                <a:solidFill>
                  <a:srgbClr val="292934"/>
                </a:solidFill>
              </a:rPr>
              <a:t> </a:t>
            </a:r>
            <a:r>
              <a:rPr lang="tr-TR" sz="2800" i="1" dirty="0" err="1">
                <a:solidFill>
                  <a:srgbClr val="292934"/>
                </a:solidFill>
              </a:rPr>
              <a:t>Elliott</a:t>
            </a:r>
            <a:r>
              <a:rPr lang="tr-TR" sz="2800" i="1" dirty="0">
                <a:solidFill>
                  <a:srgbClr val="292934"/>
                </a:solidFill>
              </a:rPr>
              <a:t>)</a:t>
            </a:r>
            <a:endParaRPr lang="tr-TR" sz="2800" dirty="0">
              <a:solidFill>
                <a:srgbClr val="292934"/>
              </a:solidFill>
            </a:endParaRPr>
          </a:p>
        </p:txBody>
      </p:sp>
      <p:sp>
        <p:nvSpPr>
          <p:cNvPr id="5" name="Başlık 1"/>
          <p:cNvSpPr txBox="1">
            <a:spLocks/>
          </p:cNvSpPr>
          <p:nvPr/>
        </p:nvSpPr>
        <p:spPr>
          <a:xfrm>
            <a:off x="457200" y="1484784"/>
            <a:ext cx="8229600" cy="327248"/>
          </a:xfrm>
          <a:prstGeom prst="rect">
            <a:avLst/>
          </a:prstGeom>
        </p:spPr>
        <p:txBody>
          <a:bodyPr vert="horz" lIns="91440" tIns="45720" rIns="91440" bIns="45720" rtlCol="0" anchor="ctr">
            <a:normAutofit fontScale="67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Belirtileri</a:t>
            </a:r>
            <a:endParaRPr lang="tr-TR" sz="2800" dirty="0">
              <a:solidFill>
                <a:srgbClr val="292934"/>
              </a:solidFill>
            </a:endParaRPr>
          </a:p>
        </p:txBody>
      </p:sp>
      <p:sp>
        <p:nvSpPr>
          <p:cNvPr id="6" name="İçerik Yer Tutucusu 2"/>
          <p:cNvSpPr>
            <a:spLocks noGrp="1"/>
          </p:cNvSpPr>
          <p:nvPr>
            <p:ph idx="1"/>
          </p:nvPr>
        </p:nvSpPr>
        <p:spPr>
          <a:xfrm>
            <a:off x="457200" y="1495400"/>
            <a:ext cx="8229600" cy="4876800"/>
          </a:xfrm>
        </p:spPr>
        <p:txBody>
          <a:bodyPr>
            <a:normAutofit/>
          </a:bodyPr>
          <a:lstStyle/>
          <a:p>
            <a:endParaRPr lang="tr-TR" dirty="0"/>
          </a:p>
          <a:p>
            <a:r>
              <a:rPr lang="tr-TR" dirty="0"/>
              <a:t>• Yapraktaki ilk belirtiler, daha yaşlı yapraklarda görülür. </a:t>
            </a:r>
          </a:p>
          <a:p>
            <a:r>
              <a:rPr lang="tr-TR" dirty="0"/>
              <a:t>• Lekeler başlangıçta açık yeşil veya sarı haleli sarımsı kahverengi, küçük (0.5 mm çapında), genişledikçe </a:t>
            </a:r>
            <a:r>
              <a:rPr lang="tr-TR" dirty="0" err="1"/>
              <a:t>konsantrik</a:t>
            </a:r>
            <a:r>
              <a:rPr lang="tr-TR" dirty="0"/>
              <a:t> görünümlü kahverengi nekrotik alanlar oluşur . </a:t>
            </a:r>
          </a:p>
          <a:p>
            <a:r>
              <a:rPr lang="tr-TR" dirty="0"/>
              <a:t>• Lekeler birleşerek yaprak yüzeyini kaplar, yaprak ölür, güneşten zarar gören meyvenin kalite ve </a:t>
            </a:r>
            <a:r>
              <a:rPr lang="tr-TR" dirty="0" err="1"/>
              <a:t>kantitesi</a:t>
            </a:r>
            <a:r>
              <a:rPr lang="tr-TR" dirty="0"/>
              <a:t> bozulur. </a:t>
            </a:r>
          </a:p>
          <a:p>
            <a:r>
              <a:rPr lang="tr-TR" dirty="0"/>
              <a:t>• Hastalık yağmurlama sulama yapılan karpuz tarlalarında </a:t>
            </a:r>
            <a:r>
              <a:rPr lang="tr-TR" dirty="0" smtClean="0"/>
              <a:t>sorun olabilmektedir.</a:t>
            </a:r>
            <a:endParaRPr lang="tr-TR" dirty="0"/>
          </a:p>
          <a:p>
            <a:r>
              <a:rPr lang="tr-TR" b="1" dirty="0"/>
              <a:t>Hastalığın Görüldüğü Bitkiler </a:t>
            </a:r>
            <a:endParaRPr lang="tr-TR" dirty="0"/>
          </a:p>
          <a:p>
            <a:r>
              <a:rPr lang="tr-TR" dirty="0"/>
              <a:t>Karpuz, kavun, hıyar ve kabakta </a:t>
            </a:r>
          </a:p>
        </p:txBody>
      </p:sp>
    </p:spTree>
    <p:extLst>
      <p:ext uri="{BB962C8B-B14F-4D97-AF65-F5344CB8AC3E}">
        <p14:creationId xmlns:p14="http://schemas.microsoft.com/office/powerpoint/2010/main" val="3144020887"/>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 Yöntemleri</a:t>
            </a:r>
            <a:endParaRPr lang="tr-TR" dirty="0"/>
          </a:p>
        </p:txBody>
      </p:sp>
      <p:sp>
        <p:nvSpPr>
          <p:cNvPr id="3" name="İçerik Yer Tutucusu 2"/>
          <p:cNvSpPr>
            <a:spLocks noGrp="1"/>
          </p:cNvSpPr>
          <p:nvPr>
            <p:ph idx="1"/>
          </p:nvPr>
        </p:nvSpPr>
        <p:spPr>
          <a:xfrm>
            <a:off x="457200" y="1600200"/>
            <a:ext cx="8686800" cy="4876800"/>
          </a:xfrm>
        </p:spPr>
        <p:txBody>
          <a:bodyPr>
            <a:normAutofit/>
          </a:bodyPr>
          <a:lstStyle/>
          <a:p>
            <a:r>
              <a:rPr lang="tr-TR" b="1" dirty="0" smtClean="0"/>
              <a:t>Kültürel </a:t>
            </a:r>
            <a:r>
              <a:rPr lang="tr-TR" b="1" dirty="0"/>
              <a:t>Önlemler </a:t>
            </a:r>
            <a:endParaRPr lang="tr-TR" dirty="0"/>
          </a:p>
          <a:p>
            <a:r>
              <a:rPr lang="tr-TR" dirty="0"/>
              <a:t>• </a:t>
            </a:r>
            <a:r>
              <a:rPr lang="tr-TR" dirty="0" err="1"/>
              <a:t>Kabakgillerden</a:t>
            </a:r>
            <a:r>
              <a:rPr lang="tr-TR" dirty="0"/>
              <a:t> sonra en az 2 yıllık rotasyon uygulanmalıdır. </a:t>
            </a:r>
          </a:p>
          <a:p>
            <a:r>
              <a:rPr lang="tr-TR" dirty="0"/>
              <a:t>• Rotasyon pratik değilse hasattan sonra bitki artıkları toplanmalı veya derine gömülmelidir. </a:t>
            </a:r>
          </a:p>
          <a:p>
            <a:r>
              <a:rPr lang="tr-TR" dirty="0"/>
              <a:t>• Yaprak ıslaklığı süresinin uzamasına engel olmak için üstten sulamadan kaçınılmalıdır. </a:t>
            </a:r>
          </a:p>
          <a:p>
            <a:r>
              <a:rPr lang="tr-TR" b="1" dirty="0"/>
              <a:t>Kimyasal Mücadele </a:t>
            </a:r>
            <a:endParaRPr lang="tr-TR" dirty="0"/>
          </a:p>
          <a:p>
            <a:r>
              <a:rPr lang="tr-TR" dirty="0"/>
              <a:t>Kimyasal ilaçlama yeşil aksam ilaçlamaları şeklinde uygulanır. </a:t>
            </a:r>
            <a:r>
              <a:rPr lang="tr-TR" dirty="0" smtClean="0"/>
              <a:t>Çevrede </a:t>
            </a:r>
            <a:r>
              <a:rPr lang="tr-TR" dirty="0"/>
              <a:t>ilk belirtilerin görülmesiyle ilaçlamaya başlanmalıdır. Hastalığın şiddeti, iklim koşulları ve ilacın etkinlik süresi dikkate alınarak ilaçlamaya devam edilir.</a:t>
            </a:r>
          </a:p>
          <a:p>
            <a:endParaRPr lang="tr-TR" dirty="0"/>
          </a:p>
        </p:txBody>
      </p:sp>
    </p:spTree>
    <p:extLst>
      <p:ext uri="{BB962C8B-B14F-4D97-AF65-F5344CB8AC3E}">
        <p14:creationId xmlns:p14="http://schemas.microsoft.com/office/powerpoint/2010/main" val="256663533"/>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600" b="1" dirty="0"/>
              <a:t>Kimyasal Mücadelede Kullanılacak İlaçlar</a:t>
            </a:r>
            <a:endParaRPr lang="tr-TR" sz="3600" dirty="0"/>
          </a:p>
        </p:txBody>
      </p:sp>
      <p:sp>
        <p:nvSpPr>
          <p:cNvPr id="3" name="İçerik Yer Tutucusu 2"/>
          <p:cNvSpPr>
            <a:spLocks noGrp="1"/>
          </p:cNvSpPr>
          <p:nvPr>
            <p:ph idx="1"/>
          </p:nvPr>
        </p:nvSpPr>
        <p:spPr/>
        <p:txBody>
          <a:bodyPr>
            <a:normAutofit fontScale="92500"/>
          </a:bodyPr>
          <a:lstStyle/>
          <a:p>
            <a:endParaRPr lang="tr-TR" dirty="0"/>
          </a:p>
          <a:p>
            <a:r>
              <a:rPr lang="tr-TR" dirty="0" err="1"/>
              <a:t>Iminoctadine</a:t>
            </a:r>
            <a:r>
              <a:rPr lang="tr-TR" dirty="0"/>
              <a:t> </a:t>
            </a:r>
            <a:r>
              <a:rPr lang="tr-TR" dirty="0" err="1"/>
              <a:t>trisalbesilate</a:t>
            </a:r>
            <a:r>
              <a:rPr lang="tr-TR" dirty="0"/>
              <a:t> % 40 	WP 	75 g 	7 </a:t>
            </a:r>
            <a:r>
              <a:rPr lang="tr-TR" dirty="0" smtClean="0">
                <a:solidFill>
                  <a:srgbClr val="FF0000"/>
                </a:solidFill>
              </a:rPr>
              <a:t>AB(-)</a:t>
            </a:r>
            <a:r>
              <a:rPr lang="tr-TR" dirty="0">
                <a:solidFill>
                  <a:srgbClr val="FF0000"/>
                </a:solidFill>
              </a:rPr>
              <a:t>	</a:t>
            </a:r>
          </a:p>
          <a:p>
            <a:r>
              <a:rPr lang="tr-TR" dirty="0" err="1"/>
              <a:t>Trifloxystrobin</a:t>
            </a:r>
            <a:r>
              <a:rPr lang="tr-TR" dirty="0"/>
              <a:t> % 50 	WG 	20 g 	3 	</a:t>
            </a:r>
          </a:p>
          <a:p>
            <a:r>
              <a:rPr lang="tr-TR" dirty="0" err="1"/>
              <a:t>Metiram</a:t>
            </a:r>
            <a:r>
              <a:rPr lang="tr-TR" dirty="0"/>
              <a:t> % 55 +</a:t>
            </a:r>
            <a:r>
              <a:rPr lang="tr-TR" dirty="0" err="1"/>
              <a:t>Pyraclostrobin</a:t>
            </a:r>
            <a:r>
              <a:rPr lang="tr-TR" dirty="0"/>
              <a:t> 5 % 	</a:t>
            </a:r>
            <a:r>
              <a:rPr lang="tr-TR" dirty="0" smtClean="0"/>
              <a:t>WG200 </a:t>
            </a:r>
            <a:r>
              <a:rPr lang="tr-TR" dirty="0"/>
              <a:t>g (Karpuz -</a:t>
            </a:r>
            <a:r>
              <a:rPr lang="tr-TR" dirty="0" smtClean="0"/>
              <a:t>sera) 7 </a:t>
            </a:r>
            <a:endParaRPr lang="tr-TR" dirty="0"/>
          </a:p>
          <a:p>
            <a:r>
              <a:rPr lang="pt-BR" dirty="0"/>
              <a:t>Cymoxanil+Metiram 4.8+57 % 	WG 	200 g 	14 	</a:t>
            </a:r>
          </a:p>
          <a:p>
            <a:r>
              <a:rPr lang="tr-TR" dirty="0" err="1"/>
              <a:t>Famoxadone</a:t>
            </a:r>
            <a:r>
              <a:rPr lang="tr-TR" dirty="0"/>
              <a:t> + </a:t>
            </a:r>
            <a:r>
              <a:rPr lang="tr-TR" dirty="0" err="1"/>
              <a:t>Cymoxanil</a:t>
            </a:r>
            <a:r>
              <a:rPr lang="tr-TR" dirty="0"/>
              <a:t> %22.5 + %30 	WG 	40 </a:t>
            </a:r>
            <a:r>
              <a:rPr lang="tr-TR" dirty="0" smtClean="0"/>
              <a:t>g</a:t>
            </a:r>
          </a:p>
          <a:p>
            <a:pPr marL="0" indent="0">
              <a:buNone/>
            </a:pPr>
            <a:r>
              <a:rPr lang="tr-TR" dirty="0"/>
              <a:t> </a:t>
            </a:r>
            <a:r>
              <a:rPr lang="tr-TR" dirty="0" smtClean="0"/>
              <a:t>                      </a:t>
            </a:r>
            <a:r>
              <a:rPr lang="tr-TR" dirty="0"/>
              <a:t>(Domates-sera) 	40g (tarla-karpuz) 	3 </a:t>
            </a:r>
          </a:p>
          <a:p>
            <a:r>
              <a:rPr lang="tr-TR" dirty="0" err="1"/>
              <a:t>Propiconazole</a:t>
            </a:r>
            <a:r>
              <a:rPr lang="tr-TR" dirty="0"/>
              <a:t> 150 g/l + </a:t>
            </a:r>
            <a:r>
              <a:rPr lang="tr-TR" dirty="0" err="1"/>
              <a:t>Difenconazole</a:t>
            </a:r>
            <a:r>
              <a:rPr lang="tr-TR" dirty="0"/>
              <a:t> 150 g/l </a:t>
            </a:r>
            <a:r>
              <a:rPr lang="tr-TR" dirty="0" smtClean="0"/>
              <a:t>EC</a:t>
            </a:r>
          </a:p>
          <a:p>
            <a:pPr marL="0" indent="0">
              <a:buNone/>
            </a:pPr>
            <a:r>
              <a:rPr lang="tr-TR" dirty="0" smtClean="0"/>
              <a:t>                                        </a:t>
            </a:r>
            <a:r>
              <a:rPr lang="tr-TR" dirty="0"/>
              <a:t>	50 ml (Karpuz) 	21 	</a:t>
            </a:r>
          </a:p>
          <a:p>
            <a:r>
              <a:rPr lang="tr-TR" dirty="0" err="1"/>
              <a:t>Propineb</a:t>
            </a:r>
            <a:r>
              <a:rPr lang="tr-TR" dirty="0"/>
              <a:t> + </a:t>
            </a:r>
            <a:r>
              <a:rPr lang="tr-TR" dirty="0" err="1"/>
              <a:t>Cymoxanil</a:t>
            </a:r>
            <a:r>
              <a:rPr lang="tr-TR" dirty="0"/>
              <a:t> %70+%6 	WP 	200 g 	28 	</a:t>
            </a:r>
          </a:p>
          <a:p>
            <a:r>
              <a:rPr lang="tr-TR" dirty="0" err="1"/>
              <a:t>Bakıroksiklorür</a:t>
            </a:r>
            <a:r>
              <a:rPr lang="tr-TR" dirty="0"/>
              <a:t> + </a:t>
            </a:r>
            <a:r>
              <a:rPr lang="tr-TR" dirty="0" err="1"/>
              <a:t>Cymoxanil</a:t>
            </a:r>
            <a:r>
              <a:rPr lang="tr-TR" dirty="0"/>
              <a:t> %39,75+%</a:t>
            </a:r>
            <a:r>
              <a:rPr lang="tr-TR" dirty="0" smtClean="0"/>
              <a:t>4,2 DF </a:t>
            </a:r>
            <a:r>
              <a:rPr lang="tr-TR" dirty="0"/>
              <a:t>	200 g 	28 	</a:t>
            </a:r>
          </a:p>
          <a:p>
            <a:endParaRPr lang="tr-TR" dirty="0"/>
          </a:p>
        </p:txBody>
      </p:sp>
    </p:spTree>
    <p:extLst>
      <p:ext uri="{BB962C8B-B14F-4D97-AF65-F5344CB8AC3E}">
        <p14:creationId xmlns:p14="http://schemas.microsoft.com/office/powerpoint/2010/main" val="2564541800"/>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
            </a:r>
            <a:br>
              <a:rPr lang="tr-TR" b="1" dirty="0" smtClean="0">
                <a:solidFill>
                  <a:srgbClr val="FF0000"/>
                </a:solidFill>
              </a:rPr>
            </a:br>
            <a:r>
              <a:rPr lang="tr-TR" b="1" dirty="0" smtClean="0">
                <a:solidFill>
                  <a:srgbClr val="FF0000"/>
                </a:solidFill>
              </a:rPr>
              <a:t>B. BAKTERİYEL HASTALIKLAR</a:t>
            </a:r>
            <a:br>
              <a:rPr lang="tr-TR" b="1" dirty="0" smtClean="0">
                <a:solidFill>
                  <a:srgbClr val="FF0000"/>
                </a:solidFill>
              </a:rPr>
            </a:br>
            <a:r>
              <a:rPr lang="tr-TR" b="1" dirty="0" smtClean="0">
                <a:solidFill>
                  <a:srgbClr val="FF0000"/>
                </a:solidFill>
              </a:rPr>
              <a:t>     </a:t>
            </a:r>
            <a:br>
              <a:rPr lang="tr-TR" b="1"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smtClean="0"/>
              <a:t>1</a:t>
            </a:r>
            <a:r>
              <a:rPr lang="tr-TR" dirty="0"/>
              <a:t>. </a:t>
            </a:r>
            <a:r>
              <a:rPr lang="tr-TR" dirty="0" err="1"/>
              <a:t>Turunçgil</a:t>
            </a:r>
            <a:r>
              <a:rPr lang="tr-TR" dirty="0"/>
              <a:t> </a:t>
            </a:r>
            <a:r>
              <a:rPr lang="tr-TR" dirty="0">
                <a:solidFill>
                  <a:srgbClr val="0070C0"/>
                </a:solidFill>
              </a:rPr>
              <a:t>Dal </a:t>
            </a:r>
            <a:r>
              <a:rPr lang="tr-TR" dirty="0" smtClean="0">
                <a:solidFill>
                  <a:srgbClr val="0070C0"/>
                </a:solidFill>
              </a:rPr>
              <a:t>Yanıklığı </a:t>
            </a:r>
          </a:p>
          <a:p>
            <a:pPr marL="0" indent="0">
              <a:buNone/>
            </a:pPr>
            <a:r>
              <a:rPr lang="tr-TR" dirty="0" smtClean="0">
                <a:solidFill>
                  <a:srgbClr val="0070C0"/>
                </a:solidFill>
              </a:rPr>
              <a:t>2</a:t>
            </a:r>
            <a:r>
              <a:rPr lang="tr-TR" dirty="0">
                <a:solidFill>
                  <a:srgbClr val="0070C0"/>
                </a:solidFill>
              </a:rPr>
              <a:t>. Kiraz </a:t>
            </a:r>
            <a:r>
              <a:rPr lang="tr-TR" dirty="0" smtClean="0">
                <a:solidFill>
                  <a:srgbClr val="0070C0"/>
                </a:solidFill>
              </a:rPr>
              <a:t>Dal Yanıklığı</a:t>
            </a:r>
          </a:p>
          <a:p>
            <a:pPr marL="0" indent="0">
              <a:buNone/>
            </a:pPr>
            <a:r>
              <a:rPr lang="tr-TR" dirty="0" smtClean="0"/>
              <a:t>3. Yumuşak </a:t>
            </a:r>
            <a:r>
              <a:rPr lang="tr-TR" dirty="0"/>
              <a:t>Çekirdekli Meyve Ağaçlarında </a:t>
            </a:r>
            <a:endParaRPr lang="tr-TR" dirty="0" smtClean="0"/>
          </a:p>
          <a:p>
            <a:pPr marL="0" indent="0">
              <a:buNone/>
            </a:pPr>
            <a:r>
              <a:rPr lang="tr-TR" dirty="0" smtClean="0"/>
              <a:t>    </a:t>
            </a:r>
            <a:r>
              <a:rPr lang="tr-TR" dirty="0" smtClean="0">
                <a:solidFill>
                  <a:srgbClr val="0070C0"/>
                </a:solidFill>
              </a:rPr>
              <a:t>Ateş </a:t>
            </a:r>
            <a:r>
              <a:rPr lang="tr-TR" dirty="0" smtClean="0">
                <a:solidFill>
                  <a:schemeClr val="accent3"/>
                </a:solidFill>
              </a:rPr>
              <a:t> </a:t>
            </a:r>
            <a:r>
              <a:rPr lang="tr-TR" dirty="0" smtClean="0">
                <a:solidFill>
                  <a:srgbClr val="0070C0"/>
                </a:solidFill>
              </a:rPr>
              <a:t>Yanıklığı</a:t>
            </a:r>
            <a:r>
              <a:rPr lang="tr-TR" dirty="0" smtClean="0">
                <a:solidFill>
                  <a:schemeClr val="accent3"/>
                </a:solidFill>
              </a:rPr>
              <a:t> </a:t>
            </a:r>
            <a:r>
              <a:rPr lang="tr-TR" dirty="0" smtClean="0"/>
              <a:t>Hastalığı</a:t>
            </a:r>
          </a:p>
          <a:p>
            <a:pPr marL="0" indent="0">
              <a:buNone/>
            </a:pPr>
            <a:r>
              <a:rPr lang="tr-TR" dirty="0" smtClean="0"/>
              <a:t>4</a:t>
            </a:r>
            <a:r>
              <a:rPr lang="tr-TR" dirty="0"/>
              <a:t>. </a:t>
            </a:r>
            <a:r>
              <a:rPr lang="tr-TR" dirty="0">
                <a:solidFill>
                  <a:srgbClr val="0070C0"/>
                </a:solidFill>
              </a:rPr>
              <a:t>Kök Uru </a:t>
            </a:r>
            <a:r>
              <a:rPr lang="tr-TR" dirty="0" smtClean="0"/>
              <a:t>Hastalığı</a:t>
            </a:r>
            <a:endParaRPr lang="tr-TR" dirty="0"/>
          </a:p>
        </p:txBody>
      </p:sp>
    </p:spTree>
    <p:extLst>
      <p:ext uri="{BB962C8B-B14F-4D97-AF65-F5344CB8AC3E}">
        <p14:creationId xmlns:p14="http://schemas.microsoft.com/office/powerpoint/2010/main" val="3424682172"/>
      </p:ext>
    </p:extLst>
  </p:cSld>
  <p:clrMapOvr>
    <a:masterClrMapping/>
  </p:clrMapOvr>
  <p:timing>
    <p:tnLst>
      <p:par>
        <p:cTn xmlns:p14="http://schemas.microsoft.com/office/powerpoint/2010/mai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1. </a:t>
            </a:r>
            <a:r>
              <a:rPr lang="tr-TR" b="1" dirty="0" err="1">
                <a:solidFill>
                  <a:srgbClr val="0070C0"/>
                </a:solidFill>
              </a:rPr>
              <a:t>Turunçgil</a:t>
            </a:r>
            <a:r>
              <a:rPr lang="tr-TR" b="1" dirty="0">
                <a:solidFill>
                  <a:srgbClr val="0070C0"/>
                </a:solidFill>
              </a:rPr>
              <a:t> Dal </a:t>
            </a:r>
            <a:r>
              <a:rPr lang="tr-TR" b="1" dirty="0" smtClean="0">
                <a:solidFill>
                  <a:srgbClr val="0070C0"/>
                </a:solidFill>
              </a:rPr>
              <a:t>Yanıklığı</a:t>
            </a:r>
            <a:br>
              <a:rPr lang="tr-TR" b="1" dirty="0" smtClean="0">
                <a:solidFill>
                  <a:srgbClr val="0070C0"/>
                </a:solidFill>
              </a:rPr>
            </a:br>
            <a:r>
              <a:rPr lang="tr-TR" i="1" dirty="0" smtClean="0">
                <a:solidFill>
                  <a:srgbClr val="FF0000"/>
                </a:solidFill>
              </a:rPr>
              <a:t>(</a:t>
            </a:r>
            <a:r>
              <a:rPr lang="tr-TR" i="1" dirty="0" err="1">
                <a:solidFill>
                  <a:srgbClr val="FF0000"/>
                </a:solidFill>
              </a:rPr>
              <a:t>Pseudomonas</a:t>
            </a:r>
            <a:r>
              <a:rPr lang="tr-TR" i="1" dirty="0">
                <a:solidFill>
                  <a:srgbClr val="FF0000"/>
                </a:solidFill>
              </a:rPr>
              <a:t> </a:t>
            </a:r>
            <a:r>
              <a:rPr lang="tr-TR" i="1" dirty="0" err="1">
                <a:solidFill>
                  <a:srgbClr val="FF0000"/>
                </a:solidFill>
              </a:rPr>
              <a:t>syringae</a:t>
            </a:r>
            <a:r>
              <a:rPr lang="tr-TR" i="1" dirty="0">
                <a:solidFill>
                  <a:srgbClr val="FF0000"/>
                </a:solidFill>
              </a:rPr>
              <a:t> </a:t>
            </a:r>
            <a:r>
              <a:rPr lang="tr-TR" i="1" dirty="0" err="1">
                <a:solidFill>
                  <a:srgbClr val="FF0000"/>
                </a:solidFill>
              </a:rPr>
              <a:t>pv</a:t>
            </a:r>
            <a:r>
              <a:rPr lang="tr-TR" i="1" dirty="0">
                <a:solidFill>
                  <a:srgbClr val="FF0000"/>
                </a:solidFill>
              </a:rPr>
              <a:t>. </a:t>
            </a:r>
            <a:r>
              <a:rPr lang="tr-TR" i="1" dirty="0" err="1">
                <a:solidFill>
                  <a:srgbClr val="FF0000"/>
                </a:solidFill>
              </a:rPr>
              <a:t>s</a:t>
            </a:r>
            <a:r>
              <a:rPr lang="tr-TR" i="1" dirty="0" err="1" smtClean="0">
                <a:solidFill>
                  <a:srgbClr val="FF0000"/>
                </a:solidFill>
              </a:rPr>
              <a:t>yringae</a:t>
            </a:r>
            <a:r>
              <a:rPr lang="tr-TR" i="1" dirty="0">
                <a:solidFill>
                  <a:srgbClr val="FF0000"/>
                </a:solidFill>
              </a:rPr>
              <a:t>) </a:t>
            </a:r>
            <a:endParaRPr lang="tr-TR" b="1"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pPr marL="0" indent="0">
              <a:buNone/>
            </a:pPr>
            <a:r>
              <a:rPr lang="tr-TR" b="1" dirty="0" smtClean="0">
                <a:solidFill>
                  <a:srgbClr val="0070C0"/>
                </a:solidFill>
              </a:rPr>
              <a:t>Hastalık </a:t>
            </a:r>
            <a:r>
              <a:rPr lang="tr-TR" b="1" dirty="0">
                <a:solidFill>
                  <a:srgbClr val="0070C0"/>
                </a:solidFill>
              </a:rPr>
              <a:t>Belirtisi </a:t>
            </a:r>
            <a:endParaRPr lang="tr-TR" dirty="0">
              <a:solidFill>
                <a:srgbClr val="0070C0"/>
              </a:solidFill>
            </a:endParaRPr>
          </a:p>
          <a:p>
            <a:pPr marL="0" indent="0">
              <a:buNone/>
            </a:pPr>
            <a:r>
              <a:rPr lang="tr-TR" dirty="0"/>
              <a:t>• Bakteri </a:t>
            </a:r>
            <a:r>
              <a:rPr lang="tr-TR" dirty="0">
                <a:solidFill>
                  <a:srgbClr val="0070C0"/>
                </a:solidFill>
              </a:rPr>
              <a:t>nemli ve serin havalarda iyi gelişir</a:t>
            </a:r>
            <a:r>
              <a:rPr lang="tr-TR" dirty="0"/>
              <a:t>. Bu nedenle enfeksiyonlarını, </a:t>
            </a:r>
            <a:r>
              <a:rPr lang="tr-TR" dirty="0">
                <a:solidFill>
                  <a:srgbClr val="0070C0"/>
                </a:solidFill>
              </a:rPr>
              <a:t>mart-nisan aylarında, yaprak saplarında ve genç sürgünlerde </a:t>
            </a:r>
            <a:r>
              <a:rPr lang="tr-TR" dirty="0"/>
              <a:t>yapar. Sıcak ve kurak aylarda </a:t>
            </a:r>
            <a:r>
              <a:rPr lang="tr-TR" dirty="0">
                <a:solidFill>
                  <a:srgbClr val="0070C0"/>
                </a:solidFill>
              </a:rPr>
              <a:t>pasif </a:t>
            </a:r>
            <a:r>
              <a:rPr lang="tr-TR" dirty="0"/>
              <a:t>duruma geçer. </a:t>
            </a:r>
          </a:p>
          <a:p>
            <a:pPr marL="0" indent="0">
              <a:buNone/>
            </a:pPr>
            <a:r>
              <a:rPr lang="tr-TR" dirty="0"/>
              <a:t>• Genç sürgünlerin </a:t>
            </a:r>
            <a:r>
              <a:rPr lang="tr-TR" dirty="0">
                <a:solidFill>
                  <a:srgbClr val="0070C0"/>
                </a:solidFill>
              </a:rPr>
              <a:t>yaprak sapı siyahlaşır, yaprak yüzeyinde ıslağımsı esmer lekeler </a:t>
            </a:r>
            <a:r>
              <a:rPr lang="tr-TR" dirty="0"/>
              <a:t>oluşur, yaprak turgorunu kaybeder ve </a:t>
            </a:r>
            <a:r>
              <a:rPr lang="tr-TR" dirty="0">
                <a:solidFill>
                  <a:srgbClr val="0070C0"/>
                </a:solidFill>
              </a:rPr>
              <a:t>orta damar boyunca kıvrılarak aşağı doğru sarkar. </a:t>
            </a:r>
          </a:p>
          <a:p>
            <a:pPr marL="0" indent="0">
              <a:buNone/>
            </a:pPr>
            <a:r>
              <a:rPr lang="tr-TR" dirty="0"/>
              <a:t>• Hastalık, </a:t>
            </a:r>
            <a:r>
              <a:rPr lang="tr-TR" dirty="0">
                <a:solidFill>
                  <a:srgbClr val="0070C0"/>
                </a:solidFill>
              </a:rPr>
              <a:t>genç sürgünlerde soğuktan yanmış gibi zarar </a:t>
            </a:r>
            <a:r>
              <a:rPr lang="tr-TR" dirty="0"/>
              <a:t>yapar. Sürgünler kısa zamanda çıplaklaşır ve kurur. </a:t>
            </a:r>
          </a:p>
          <a:p>
            <a:pPr marL="0" indent="0">
              <a:buNone/>
            </a:pPr>
            <a:r>
              <a:rPr lang="tr-TR" dirty="0"/>
              <a:t>• Hastalığın ilerlemiş halinde, </a:t>
            </a:r>
            <a:r>
              <a:rPr lang="tr-TR" dirty="0">
                <a:solidFill>
                  <a:srgbClr val="0070C0"/>
                </a:solidFill>
              </a:rPr>
              <a:t>siyahlık yaprak sapından dala geçerek dalda oval ve </a:t>
            </a:r>
            <a:r>
              <a:rPr lang="tr-TR" dirty="0" err="1">
                <a:solidFill>
                  <a:srgbClr val="0070C0"/>
                </a:solidFill>
              </a:rPr>
              <a:t>uzunumsu</a:t>
            </a:r>
            <a:r>
              <a:rPr lang="tr-TR" dirty="0">
                <a:solidFill>
                  <a:srgbClr val="0070C0"/>
                </a:solidFill>
              </a:rPr>
              <a:t> siyah lekeler meydana getirir. </a:t>
            </a:r>
            <a:r>
              <a:rPr lang="tr-TR" dirty="0"/>
              <a:t>Yaprak düşer ve zamanla lekeler kızıl kahverengine döner. Eski lekeler, çatlayarak kabuk şeklinde daldan ayrılır. </a:t>
            </a:r>
          </a:p>
          <a:p>
            <a:pPr marL="0" indent="0">
              <a:buNone/>
            </a:pPr>
            <a:endParaRPr lang="tr-TR" b="1" dirty="0" smtClean="0"/>
          </a:p>
          <a:p>
            <a:pPr marL="0" indent="0">
              <a:buNone/>
            </a:pPr>
            <a:r>
              <a:rPr lang="tr-TR" b="1" dirty="0" smtClean="0">
                <a:solidFill>
                  <a:srgbClr val="0070C0"/>
                </a:solidFill>
              </a:rPr>
              <a:t>Hastalığın </a:t>
            </a:r>
            <a:r>
              <a:rPr lang="tr-TR" b="1" dirty="0">
                <a:solidFill>
                  <a:srgbClr val="0070C0"/>
                </a:solidFill>
              </a:rPr>
              <a:t>Görüldüğü Bitkiler </a:t>
            </a:r>
            <a:endParaRPr lang="tr-TR" dirty="0">
              <a:solidFill>
                <a:srgbClr val="0070C0"/>
              </a:solidFill>
            </a:endParaRPr>
          </a:p>
          <a:p>
            <a:pPr marL="0" indent="0">
              <a:buNone/>
            </a:pPr>
            <a:r>
              <a:rPr lang="tr-TR" dirty="0"/>
              <a:t>• Konukçuları </a:t>
            </a:r>
            <a:r>
              <a:rPr lang="tr-TR" dirty="0">
                <a:solidFill>
                  <a:srgbClr val="0070C0"/>
                </a:solidFill>
              </a:rPr>
              <a:t>limon, portakal, mandarindir</a:t>
            </a:r>
            <a:r>
              <a:rPr lang="tr-TR" dirty="0"/>
              <a:t>. Ayrıca leylak, karakavak, kayısı, dişbudak, fasulye, armut, şeftali, erik, meşe, gül, darı, söğüt, yonca, badem, ceviz, domates, zakkum, bakla ve mısırdır. </a:t>
            </a:r>
          </a:p>
        </p:txBody>
      </p:sp>
    </p:spTree>
    <p:extLst>
      <p:ext uri="{BB962C8B-B14F-4D97-AF65-F5344CB8AC3E}">
        <p14:creationId xmlns:p14="http://schemas.microsoft.com/office/powerpoint/2010/main" val="2227138824"/>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Yöntemleri </a:t>
            </a:r>
            <a:endParaRPr lang="tr-TR" dirty="0">
              <a:solidFill>
                <a:srgbClr val="0070C0"/>
              </a:solidFill>
            </a:endParaRPr>
          </a:p>
        </p:txBody>
      </p:sp>
      <p:sp>
        <p:nvSpPr>
          <p:cNvPr id="3" name="İçerik Yer Tutucusu 2"/>
          <p:cNvSpPr>
            <a:spLocks noGrp="1"/>
          </p:cNvSpPr>
          <p:nvPr>
            <p:ph idx="1"/>
          </p:nvPr>
        </p:nvSpPr>
        <p:spPr>
          <a:xfrm>
            <a:off x="457200" y="1340768"/>
            <a:ext cx="8229600" cy="4785395"/>
          </a:xfrm>
        </p:spPr>
        <p:txBody>
          <a:bodyPr>
            <a:normAutofit fontScale="92500" lnSpcReduction="20000"/>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dirty="0"/>
              <a:t>• Sulama, gübreleme ve budama işlemleri zamanında yapılmalı, yeni dal ve sürgünler kış mevsimine, olgunlaşmış ve odunlaşmış olarak girmelidir. </a:t>
            </a:r>
          </a:p>
          <a:p>
            <a:pPr marL="0" indent="0">
              <a:buNone/>
            </a:pPr>
            <a:r>
              <a:rPr lang="tr-TR" dirty="0"/>
              <a:t>• </a:t>
            </a:r>
            <a:r>
              <a:rPr lang="tr-TR" dirty="0" err="1"/>
              <a:t>Turunçgil</a:t>
            </a:r>
            <a:r>
              <a:rPr lang="tr-TR" dirty="0"/>
              <a:t> bahçeleri hakim rüzgarlara karşı rüzgar kıran ağaçlar yardımıyla korunmalıdır. </a:t>
            </a:r>
          </a:p>
          <a:p>
            <a:pPr marL="0" indent="0">
              <a:buNone/>
            </a:pPr>
            <a:r>
              <a:rPr lang="tr-TR" dirty="0"/>
              <a:t>• Yeni kurulan bahçelerde </a:t>
            </a:r>
            <a:r>
              <a:rPr lang="tr-TR" dirty="0">
                <a:solidFill>
                  <a:srgbClr val="0070C0"/>
                </a:solidFill>
              </a:rPr>
              <a:t>üçgen usulü dikim </a:t>
            </a:r>
            <a:r>
              <a:rPr lang="tr-TR" dirty="0"/>
              <a:t>tercih edilmelidir. </a:t>
            </a:r>
          </a:p>
          <a:p>
            <a:pPr marL="0" indent="0">
              <a:buNone/>
            </a:pPr>
            <a:r>
              <a:rPr lang="tr-TR" dirty="0"/>
              <a:t>• Fazla su tutan topraklarda drenaj kanalları açılmalıdır. </a:t>
            </a:r>
          </a:p>
          <a:p>
            <a:pPr marL="0" indent="0">
              <a:buNone/>
            </a:pPr>
            <a:r>
              <a:rPr lang="tr-TR" dirty="0"/>
              <a:t>• Hastalıkla çok bulaşık dallar kesilip yakılmalıdır. </a:t>
            </a:r>
          </a:p>
          <a:p>
            <a:pPr marL="0" indent="0">
              <a:buNone/>
            </a:pPr>
            <a:r>
              <a:rPr lang="tr-TR" dirty="0"/>
              <a:t>• </a:t>
            </a:r>
            <a:r>
              <a:rPr lang="tr-TR" dirty="0">
                <a:solidFill>
                  <a:srgbClr val="0070C0"/>
                </a:solidFill>
              </a:rPr>
              <a:t>Budamada kullanılan aletler her seferinde %10’luk </a:t>
            </a:r>
            <a:r>
              <a:rPr lang="tr-TR" dirty="0" smtClean="0">
                <a:solidFill>
                  <a:srgbClr val="0070C0"/>
                </a:solidFill>
              </a:rPr>
              <a:t>sodyum</a:t>
            </a:r>
          </a:p>
          <a:p>
            <a:pPr marL="0" indent="0">
              <a:buNone/>
            </a:pPr>
            <a:r>
              <a:rPr lang="tr-TR" dirty="0">
                <a:solidFill>
                  <a:srgbClr val="0070C0"/>
                </a:solidFill>
              </a:rPr>
              <a:t> </a:t>
            </a:r>
            <a:r>
              <a:rPr lang="tr-TR" dirty="0" smtClean="0">
                <a:solidFill>
                  <a:srgbClr val="0070C0"/>
                </a:solidFill>
              </a:rPr>
              <a:t> </a:t>
            </a:r>
            <a:r>
              <a:rPr lang="tr-TR" dirty="0" err="1">
                <a:solidFill>
                  <a:srgbClr val="0070C0"/>
                </a:solidFill>
              </a:rPr>
              <a:t>hipoklorite</a:t>
            </a:r>
            <a:r>
              <a:rPr lang="tr-TR" dirty="0">
                <a:solidFill>
                  <a:srgbClr val="0070C0"/>
                </a:solidFill>
              </a:rPr>
              <a:t> (çamaşır suyu) daldırılarak dezenfekte edilmelidir. </a:t>
            </a:r>
          </a:p>
          <a:p>
            <a:pPr marL="0" indent="0">
              <a:buNone/>
            </a:pPr>
            <a:endParaRPr lang="tr-TR" b="1" dirty="0" smtClean="0"/>
          </a:p>
          <a:p>
            <a:pPr marL="0" indent="0">
              <a:buNone/>
            </a:pPr>
            <a:r>
              <a:rPr lang="tr-TR" b="1" dirty="0" smtClean="0"/>
              <a:t>Kimyasal </a:t>
            </a:r>
            <a:r>
              <a:rPr lang="tr-TR" b="1" dirty="0"/>
              <a:t>Mücadele </a:t>
            </a:r>
            <a:endParaRPr lang="tr-TR" dirty="0"/>
          </a:p>
          <a:p>
            <a:pPr marL="0" indent="0">
              <a:buNone/>
            </a:pPr>
            <a:r>
              <a:rPr lang="tr-TR" dirty="0"/>
              <a:t>İlaçlamaya, </a:t>
            </a:r>
            <a:r>
              <a:rPr lang="tr-TR" dirty="0">
                <a:solidFill>
                  <a:srgbClr val="0070C0"/>
                </a:solidFill>
              </a:rPr>
              <a:t>hasattan sonra çok kuru dallar temizlendikten sonra başlanır. </a:t>
            </a:r>
          </a:p>
        </p:txBody>
      </p:sp>
    </p:spTree>
    <p:extLst>
      <p:ext uri="{BB962C8B-B14F-4D97-AF65-F5344CB8AC3E}">
        <p14:creationId xmlns:p14="http://schemas.microsoft.com/office/powerpoint/2010/main" val="4210188366"/>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188640"/>
            <a:ext cx="8445624" cy="1143000"/>
          </a:xfrm>
        </p:spPr>
        <p:txBody>
          <a:bodyPr>
            <a:normAutofit fontScale="90000"/>
          </a:bodyPr>
          <a:lstStyle/>
          <a:p>
            <a:r>
              <a:rPr lang="tr-TR" sz="2800" b="1" dirty="0" smtClean="0">
                <a:solidFill>
                  <a:srgbClr val="FF0000"/>
                </a:solidFill>
              </a:rPr>
              <a:t/>
            </a:r>
            <a:br>
              <a:rPr lang="tr-TR" sz="2800" b="1" dirty="0" smtClean="0">
                <a:solidFill>
                  <a:srgbClr val="FF0000"/>
                </a:solidFill>
              </a:rPr>
            </a:br>
            <a:r>
              <a:rPr lang="tr-TR" sz="2800" b="1" dirty="0">
                <a:solidFill>
                  <a:srgbClr val="FF0000"/>
                </a:solidFill>
              </a:rPr>
              <a:t/>
            </a:r>
            <a:br>
              <a:rPr lang="tr-TR" sz="2800" b="1" dirty="0">
                <a:solidFill>
                  <a:srgbClr val="FF0000"/>
                </a:solidFill>
              </a:rPr>
            </a:br>
            <a:r>
              <a:rPr lang="tr-TR" sz="2800" b="1" dirty="0" smtClean="0">
                <a:solidFill>
                  <a:srgbClr val="FF0000"/>
                </a:solidFill>
              </a:rPr>
              <a:t>Kimyasal </a:t>
            </a:r>
            <a:r>
              <a:rPr lang="tr-TR" sz="2800" b="1" dirty="0">
                <a:solidFill>
                  <a:srgbClr val="FF0000"/>
                </a:solidFill>
              </a:rPr>
              <a:t>Mücadelede Kullanılacak İlaçlar ve Dozları </a:t>
            </a:r>
            <a:r>
              <a:rPr lang="tr-TR" sz="2800" dirty="0">
                <a:solidFill>
                  <a:srgbClr val="FF0000"/>
                </a:solidFill>
              </a:rPr>
              <a:t/>
            </a:r>
            <a:br>
              <a:rPr lang="tr-TR" sz="2800" dirty="0">
                <a:solidFill>
                  <a:srgbClr val="FF0000"/>
                </a:solidFill>
              </a:rPr>
            </a:br>
            <a:endParaRPr lang="tr-TR" sz="2800" dirty="0">
              <a:solidFill>
                <a:srgbClr val="FF0000"/>
              </a:solidFill>
            </a:endParaRPr>
          </a:p>
        </p:txBody>
      </p:sp>
      <p:sp>
        <p:nvSpPr>
          <p:cNvPr id="3" name="İçerik Yer Tutucusu 2"/>
          <p:cNvSpPr>
            <a:spLocks noGrp="1"/>
          </p:cNvSpPr>
          <p:nvPr>
            <p:ph idx="1"/>
          </p:nvPr>
        </p:nvSpPr>
        <p:spPr>
          <a:xfrm>
            <a:off x="276225" y="908720"/>
            <a:ext cx="8688263" cy="5217443"/>
          </a:xfrm>
        </p:spPr>
        <p:txBody>
          <a:bodyPr>
            <a:normAutofit/>
          </a:bodyPr>
          <a:lstStyle/>
          <a:p>
            <a:endParaRPr lang="tr-TR" dirty="0"/>
          </a:p>
          <a:p>
            <a:endParaRPr lang="tr-TR" dirty="0" smtClean="0"/>
          </a:p>
          <a:p>
            <a:r>
              <a:rPr lang="tr-TR" dirty="0" smtClean="0"/>
              <a:t>Bakır </a:t>
            </a:r>
            <a:r>
              <a:rPr lang="tr-TR" dirty="0"/>
              <a:t>sülfat % 25 	Suda çözünen kristal </a:t>
            </a:r>
            <a:endParaRPr lang="tr-TR" dirty="0" smtClean="0"/>
          </a:p>
          <a:p>
            <a:r>
              <a:rPr lang="tr-TR" dirty="0" smtClean="0">
                <a:solidFill>
                  <a:srgbClr val="FF0000"/>
                </a:solidFill>
              </a:rPr>
              <a:t>%</a:t>
            </a:r>
            <a:r>
              <a:rPr lang="tr-TR" dirty="0">
                <a:solidFill>
                  <a:srgbClr val="FF0000"/>
                </a:solidFill>
              </a:rPr>
              <a:t>1’lik Bordo </a:t>
            </a:r>
            <a:r>
              <a:rPr lang="tr-TR" dirty="0" smtClean="0">
                <a:solidFill>
                  <a:srgbClr val="FF0000"/>
                </a:solidFill>
              </a:rPr>
              <a:t>Bulamacı</a:t>
            </a:r>
          </a:p>
          <a:p>
            <a:pPr marL="0" indent="0">
              <a:buNone/>
            </a:pPr>
            <a:r>
              <a:rPr lang="tr-TR" dirty="0"/>
              <a:t> </a:t>
            </a:r>
            <a:r>
              <a:rPr lang="tr-TR" dirty="0" smtClean="0"/>
              <a:t>      </a:t>
            </a:r>
            <a:r>
              <a:rPr lang="tr-TR" dirty="0"/>
              <a:t>1000g. Göztaşı+500 g sönmemiş kireç) </a:t>
            </a:r>
          </a:p>
          <a:p>
            <a:r>
              <a:rPr lang="tr-TR" dirty="0">
                <a:solidFill>
                  <a:srgbClr val="FF0000"/>
                </a:solidFill>
              </a:rPr>
              <a:t>%1,5’luk Bordo Bulamacı </a:t>
            </a:r>
            <a:endParaRPr lang="tr-TR" dirty="0" smtClean="0">
              <a:solidFill>
                <a:srgbClr val="FF0000"/>
              </a:solidFill>
            </a:endParaRPr>
          </a:p>
          <a:p>
            <a:pPr marL="0" indent="0">
              <a:buNone/>
            </a:pPr>
            <a:r>
              <a:rPr lang="tr-TR" dirty="0"/>
              <a:t> </a:t>
            </a:r>
            <a:r>
              <a:rPr lang="tr-TR" dirty="0" smtClean="0"/>
              <a:t>       (</a:t>
            </a:r>
            <a:r>
              <a:rPr lang="tr-TR" dirty="0"/>
              <a:t>1500g. Göztaşı+750 g sönmemiş kireç) </a:t>
            </a:r>
          </a:p>
          <a:p>
            <a:r>
              <a:rPr lang="tr-TR" dirty="0">
                <a:solidFill>
                  <a:srgbClr val="FF0000"/>
                </a:solidFill>
              </a:rPr>
              <a:t>%2’lik Bordo </a:t>
            </a:r>
            <a:r>
              <a:rPr lang="tr-TR" dirty="0" smtClean="0">
                <a:solidFill>
                  <a:srgbClr val="FF0000"/>
                </a:solidFill>
              </a:rPr>
              <a:t>Bulamacı</a:t>
            </a:r>
          </a:p>
          <a:p>
            <a:pPr marL="0" indent="0">
              <a:buNone/>
            </a:pPr>
            <a:r>
              <a:rPr lang="tr-TR" dirty="0" smtClean="0"/>
              <a:t>         2000g</a:t>
            </a:r>
            <a:r>
              <a:rPr lang="tr-TR" dirty="0"/>
              <a:t>. Göztaşı+1000 g sönmemiş </a:t>
            </a:r>
            <a:r>
              <a:rPr lang="tr-TR" dirty="0" smtClean="0"/>
              <a:t>kireç  21</a:t>
            </a:r>
            <a:r>
              <a:rPr lang="tr-TR" dirty="0"/>
              <a:t>	</a:t>
            </a:r>
          </a:p>
          <a:p>
            <a:endParaRPr lang="tr-TR" dirty="0"/>
          </a:p>
        </p:txBody>
      </p:sp>
    </p:spTree>
    <p:extLst>
      <p:ext uri="{BB962C8B-B14F-4D97-AF65-F5344CB8AC3E}">
        <p14:creationId xmlns:p14="http://schemas.microsoft.com/office/powerpoint/2010/main" val="3807021100"/>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2. Kiraz Dal </a:t>
            </a:r>
            <a:r>
              <a:rPr lang="tr-TR" b="1" dirty="0" smtClean="0">
                <a:solidFill>
                  <a:srgbClr val="0070C0"/>
                </a:solidFill>
              </a:rPr>
              <a:t>Yanıklığı </a:t>
            </a:r>
            <a:endParaRPr lang="tr-TR" b="1" dirty="0">
              <a:solidFill>
                <a:srgbClr val="0070C0"/>
              </a:solidFill>
            </a:endParaRPr>
          </a:p>
        </p:txBody>
      </p:sp>
      <p:sp>
        <p:nvSpPr>
          <p:cNvPr id="3" name="İçerik Yer Tutucusu 2"/>
          <p:cNvSpPr>
            <a:spLocks noGrp="1"/>
          </p:cNvSpPr>
          <p:nvPr>
            <p:ph idx="1"/>
          </p:nvPr>
        </p:nvSpPr>
        <p:spPr>
          <a:xfrm>
            <a:off x="395536" y="1556792"/>
            <a:ext cx="8229600" cy="4525963"/>
          </a:xfrm>
        </p:spPr>
        <p:txBody>
          <a:bodyPr/>
          <a:lstStyle/>
          <a:p>
            <a:pPr marL="0" indent="0">
              <a:buNone/>
            </a:pPr>
            <a:r>
              <a:rPr lang="tr-TR" b="1" dirty="0"/>
              <a:t>SERT ÇEKİRDEKLİ MEYVE AĞAÇLARINDA</a:t>
            </a:r>
          </a:p>
          <a:p>
            <a:pPr marL="0" indent="0">
              <a:buNone/>
            </a:pPr>
            <a:r>
              <a:rPr lang="tr-TR" b="1" dirty="0" smtClean="0"/>
              <a:t> BAKTERİYEL </a:t>
            </a:r>
            <a:r>
              <a:rPr lang="tr-TR" b="1" dirty="0"/>
              <a:t>KANSER </a:t>
            </a:r>
            <a:r>
              <a:rPr lang="tr-TR" b="1" dirty="0" smtClean="0"/>
              <a:t>VE</a:t>
            </a:r>
          </a:p>
          <a:p>
            <a:pPr marL="0" indent="0">
              <a:buNone/>
            </a:pPr>
            <a:r>
              <a:rPr lang="tr-TR" b="1" dirty="0" smtClean="0"/>
              <a:t> </a:t>
            </a:r>
            <a:r>
              <a:rPr lang="tr-TR" b="1" dirty="0"/>
              <a:t>ZAMKLANMA HASTALIĞI</a:t>
            </a:r>
          </a:p>
          <a:p>
            <a:pPr marL="0" indent="0">
              <a:buNone/>
            </a:pPr>
            <a:endParaRPr lang="tr-TR" i="1" dirty="0" smtClean="0"/>
          </a:p>
          <a:p>
            <a:pPr marL="0" indent="0">
              <a:buNone/>
            </a:pPr>
            <a:r>
              <a:rPr lang="tr-TR" i="1" dirty="0" smtClean="0"/>
              <a:t>(</a:t>
            </a:r>
            <a:r>
              <a:rPr lang="tr-TR" i="1" dirty="0" err="1"/>
              <a:t>Pseudomonas</a:t>
            </a:r>
            <a:r>
              <a:rPr lang="tr-TR" i="1" dirty="0"/>
              <a:t> </a:t>
            </a:r>
            <a:r>
              <a:rPr lang="tr-TR" i="1" dirty="0" err="1"/>
              <a:t>syringae</a:t>
            </a:r>
            <a:r>
              <a:rPr lang="tr-TR" i="1" dirty="0"/>
              <a:t> </a:t>
            </a:r>
            <a:r>
              <a:rPr lang="tr-TR" dirty="0" err="1"/>
              <a:t>pv</a:t>
            </a:r>
            <a:r>
              <a:rPr lang="tr-TR" i="1" dirty="0"/>
              <a:t>. </a:t>
            </a:r>
            <a:r>
              <a:rPr lang="tr-TR" i="1" dirty="0" err="1">
                <a:solidFill>
                  <a:srgbClr val="FF0000"/>
                </a:solidFill>
              </a:rPr>
              <a:t>syringae</a:t>
            </a:r>
            <a:r>
              <a:rPr lang="tr-TR" i="1" dirty="0"/>
              <a:t>)</a:t>
            </a:r>
          </a:p>
          <a:p>
            <a:pPr marL="0" indent="0">
              <a:buNone/>
            </a:pPr>
            <a:r>
              <a:rPr lang="tr-TR" i="1" dirty="0"/>
              <a:t>(</a:t>
            </a:r>
            <a:r>
              <a:rPr lang="tr-TR" i="1" dirty="0" err="1"/>
              <a:t>Pseudomonas</a:t>
            </a:r>
            <a:r>
              <a:rPr lang="tr-TR" i="1" dirty="0"/>
              <a:t> </a:t>
            </a:r>
            <a:r>
              <a:rPr lang="tr-TR" i="1" dirty="0" err="1"/>
              <a:t>syringae</a:t>
            </a:r>
            <a:r>
              <a:rPr lang="tr-TR" i="1" dirty="0"/>
              <a:t> </a:t>
            </a:r>
            <a:r>
              <a:rPr lang="tr-TR" dirty="0" err="1"/>
              <a:t>pv</a:t>
            </a:r>
            <a:r>
              <a:rPr lang="tr-TR" i="1" dirty="0"/>
              <a:t>. </a:t>
            </a:r>
            <a:r>
              <a:rPr lang="tr-TR" i="1" dirty="0" err="1">
                <a:solidFill>
                  <a:srgbClr val="FF0000"/>
                </a:solidFill>
              </a:rPr>
              <a:t>morsprunorum</a:t>
            </a:r>
            <a:r>
              <a:rPr lang="tr-TR" i="1" dirty="0"/>
              <a:t>)</a:t>
            </a:r>
            <a:endParaRPr lang="tr-TR" dirty="0"/>
          </a:p>
        </p:txBody>
      </p:sp>
    </p:spTree>
    <p:extLst>
      <p:ext uri="{BB962C8B-B14F-4D97-AF65-F5344CB8AC3E}">
        <p14:creationId xmlns:p14="http://schemas.microsoft.com/office/powerpoint/2010/main" val="2292245358"/>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Hastalık </a:t>
            </a:r>
            <a:r>
              <a:rPr lang="tr-TR" b="1" dirty="0" smtClean="0">
                <a:solidFill>
                  <a:srgbClr val="0070C0"/>
                </a:solidFill>
              </a:rPr>
              <a:t>Belirtisi</a:t>
            </a:r>
            <a:endParaRPr lang="tr-TR" b="1" dirty="0">
              <a:solidFill>
                <a:srgbClr val="0070C0"/>
              </a:solidFill>
            </a:endParaRPr>
          </a:p>
        </p:txBody>
      </p:sp>
      <p:sp>
        <p:nvSpPr>
          <p:cNvPr id="3" name="İçerik Yer Tutucusu 2"/>
          <p:cNvSpPr>
            <a:spLocks noGrp="1"/>
          </p:cNvSpPr>
          <p:nvPr>
            <p:ph idx="1"/>
          </p:nvPr>
        </p:nvSpPr>
        <p:spPr>
          <a:xfrm>
            <a:off x="457200" y="1412776"/>
            <a:ext cx="8229600" cy="4713387"/>
          </a:xfrm>
        </p:spPr>
        <p:txBody>
          <a:bodyPr>
            <a:normAutofit fontScale="85000" lnSpcReduction="10000"/>
          </a:bodyPr>
          <a:lstStyle/>
          <a:p>
            <a:pPr marL="0" indent="0">
              <a:buNone/>
            </a:pPr>
            <a:endParaRPr lang="tr-TR" dirty="0" smtClean="0"/>
          </a:p>
          <a:p>
            <a:pPr marL="0" indent="0">
              <a:buNone/>
            </a:pPr>
            <a:r>
              <a:rPr lang="tr-TR" dirty="0" smtClean="0"/>
              <a:t>• </a:t>
            </a:r>
            <a:r>
              <a:rPr lang="tr-TR" dirty="0"/>
              <a:t>Bakteriyel kanser ve </a:t>
            </a:r>
            <a:r>
              <a:rPr lang="tr-TR" dirty="0" err="1"/>
              <a:t>zamklanma</a:t>
            </a:r>
            <a:r>
              <a:rPr lang="tr-TR" dirty="0"/>
              <a:t> </a:t>
            </a:r>
            <a:r>
              <a:rPr lang="tr-TR" dirty="0" smtClean="0"/>
              <a:t>hastalığını oluşturan </a:t>
            </a:r>
            <a:r>
              <a:rPr lang="tr-TR" i="1" dirty="0" err="1"/>
              <a:t>Pseudomonas</a:t>
            </a:r>
            <a:r>
              <a:rPr lang="tr-TR" i="1" dirty="0"/>
              <a:t> </a:t>
            </a:r>
            <a:r>
              <a:rPr lang="tr-TR" i="1" dirty="0" err="1"/>
              <a:t>syringae</a:t>
            </a:r>
            <a:r>
              <a:rPr lang="tr-TR" i="1" dirty="0"/>
              <a:t> </a:t>
            </a:r>
            <a:r>
              <a:rPr lang="tr-TR" dirty="0" err="1"/>
              <a:t>pv</a:t>
            </a:r>
            <a:r>
              <a:rPr lang="tr-TR" dirty="0"/>
              <a:t>. </a:t>
            </a:r>
            <a:r>
              <a:rPr lang="tr-TR" i="1" dirty="0" err="1" smtClean="0">
                <a:solidFill>
                  <a:srgbClr val="FF0000"/>
                </a:solidFill>
              </a:rPr>
              <a:t>syringae</a:t>
            </a:r>
            <a:r>
              <a:rPr lang="tr-TR" dirty="0" smtClean="0"/>
              <a:t>, başta </a:t>
            </a:r>
            <a:r>
              <a:rPr lang="tr-TR" dirty="0">
                <a:solidFill>
                  <a:srgbClr val="0070C0"/>
                </a:solidFill>
              </a:rPr>
              <a:t>kiraz</a:t>
            </a:r>
            <a:r>
              <a:rPr lang="tr-TR" dirty="0"/>
              <a:t> ve </a:t>
            </a:r>
            <a:r>
              <a:rPr lang="tr-TR" dirty="0">
                <a:solidFill>
                  <a:srgbClr val="0070C0"/>
                </a:solidFill>
              </a:rPr>
              <a:t>kayısı </a:t>
            </a:r>
            <a:r>
              <a:rPr lang="tr-TR" dirty="0"/>
              <a:t>olmak üzere sert </a:t>
            </a:r>
            <a:r>
              <a:rPr lang="tr-TR" dirty="0" smtClean="0"/>
              <a:t>çekirdekli meyve </a:t>
            </a:r>
            <a:r>
              <a:rPr lang="tr-TR" dirty="0"/>
              <a:t>ağaçlarında hastalığa neden olurken; </a:t>
            </a:r>
            <a:r>
              <a:rPr lang="tr-TR" i="1" dirty="0" err="1" smtClean="0">
                <a:solidFill>
                  <a:srgbClr val="FF0000"/>
                </a:solidFill>
              </a:rPr>
              <a:t>P.s</a:t>
            </a:r>
            <a:r>
              <a:rPr lang="tr-TR" i="1" dirty="0">
                <a:solidFill>
                  <a:srgbClr val="FF0000"/>
                </a:solidFill>
              </a:rPr>
              <a:t>. </a:t>
            </a:r>
            <a:r>
              <a:rPr lang="tr-TR" dirty="0" err="1">
                <a:solidFill>
                  <a:srgbClr val="FF0000"/>
                </a:solidFill>
              </a:rPr>
              <a:t>pv</a:t>
            </a:r>
            <a:r>
              <a:rPr lang="tr-TR" i="1" dirty="0">
                <a:solidFill>
                  <a:srgbClr val="FF0000"/>
                </a:solidFill>
              </a:rPr>
              <a:t>. </a:t>
            </a:r>
            <a:r>
              <a:rPr lang="tr-TR" i="1" dirty="0" err="1">
                <a:solidFill>
                  <a:srgbClr val="FF0000"/>
                </a:solidFill>
              </a:rPr>
              <a:t>morsprunorum</a:t>
            </a:r>
            <a:r>
              <a:rPr lang="tr-TR" i="1" dirty="0">
                <a:solidFill>
                  <a:srgbClr val="FF0000"/>
                </a:solidFill>
              </a:rPr>
              <a:t> </a:t>
            </a:r>
            <a:r>
              <a:rPr lang="tr-TR" dirty="0"/>
              <a:t>ise sadece </a:t>
            </a:r>
            <a:r>
              <a:rPr lang="tr-TR" dirty="0">
                <a:solidFill>
                  <a:srgbClr val="0070C0"/>
                </a:solidFill>
              </a:rPr>
              <a:t>kiraz, erik</a:t>
            </a:r>
            <a:r>
              <a:rPr lang="tr-TR" dirty="0"/>
              <a:t> </a:t>
            </a:r>
            <a:r>
              <a:rPr lang="tr-TR" dirty="0" smtClean="0"/>
              <a:t>ve </a:t>
            </a:r>
            <a:r>
              <a:rPr lang="tr-TR" dirty="0" smtClean="0">
                <a:solidFill>
                  <a:srgbClr val="0070C0"/>
                </a:solidFill>
              </a:rPr>
              <a:t>badem</a:t>
            </a:r>
            <a:r>
              <a:rPr lang="tr-TR" dirty="0" smtClean="0"/>
              <a:t> </a:t>
            </a:r>
            <a:r>
              <a:rPr lang="tr-TR" dirty="0"/>
              <a:t>türlerine özelleşmiştir.</a:t>
            </a:r>
          </a:p>
          <a:p>
            <a:pPr marL="0" indent="0">
              <a:buNone/>
            </a:pPr>
            <a:endParaRPr lang="tr-TR" dirty="0" smtClean="0"/>
          </a:p>
          <a:p>
            <a:pPr marL="0" indent="0">
              <a:buNone/>
            </a:pPr>
            <a:r>
              <a:rPr lang="tr-TR" dirty="0" smtClean="0"/>
              <a:t>• </a:t>
            </a:r>
            <a:r>
              <a:rPr lang="tr-TR" dirty="0">
                <a:solidFill>
                  <a:srgbClr val="0070C0"/>
                </a:solidFill>
              </a:rPr>
              <a:t>Bakteriler kanserlerin kenarlarındaki </a:t>
            </a:r>
            <a:r>
              <a:rPr lang="tr-TR" dirty="0" smtClean="0">
                <a:solidFill>
                  <a:srgbClr val="0070C0"/>
                </a:solidFill>
              </a:rPr>
              <a:t>kabuk dokusunda </a:t>
            </a:r>
            <a:r>
              <a:rPr lang="tr-TR" dirty="0">
                <a:solidFill>
                  <a:srgbClr val="0070C0"/>
                </a:solidFill>
              </a:rPr>
              <a:t>kışı geçirir. </a:t>
            </a:r>
            <a:r>
              <a:rPr lang="tr-TR" dirty="0"/>
              <a:t>İlkbaharda bakteri </a:t>
            </a:r>
            <a:r>
              <a:rPr lang="tr-TR" dirty="0" smtClean="0"/>
              <a:t>bu kanserlerde </a:t>
            </a:r>
            <a:r>
              <a:rPr lang="tr-TR" dirty="0"/>
              <a:t>çoğalmaya başlar ve </a:t>
            </a:r>
            <a:r>
              <a:rPr lang="tr-TR" dirty="0" smtClean="0">
                <a:solidFill>
                  <a:srgbClr val="0070C0"/>
                </a:solidFill>
              </a:rPr>
              <a:t>yağmurla çiçek </a:t>
            </a:r>
            <a:r>
              <a:rPr lang="tr-TR" dirty="0">
                <a:solidFill>
                  <a:srgbClr val="0070C0"/>
                </a:solidFill>
              </a:rPr>
              <a:t>ve genç yapraklara yayılır.</a:t>
            </a:r>
            <a:r>
              <a:rPr lang="tr-TR" dirty="0"/>
              <a:t> </a:t>
            </a:r>
            <a:r>
              <a:rPr lang="tr-TR" dirty="0" smtClean="0"/>
              <a:t>Gözlerdeki çatlaklardan </a:t>
            </a:r>
            <a:r>
              <a:rPr lang="tr-TR" dirty="0"/>
              <a:t>ve budama yerlerindeki </a:t>
            </a:r>
            <a:r>
              <a:rPr lang="tr-TR" dirty="0" smtClean="0"/>
              <a:t>yaralardan bitkiye </a:t>
            </a:r>
            <a:r>
              <a:rPr lang="tr-TR" dirty="0"/>
              <a:t>girer.</a:t>
            </a:r>
          </a:p>
          <a:p>
            <a:pPr marL="0" indent="0">
              <a:buNone/>
            </a:pPr>
            <a:endParaRPr lang="tr-TR" dirty="0" smtClean="0"/>
          </a:p>
          <a:p>
            <a:pPr marL="0" indent="0">
              <a:buNone/>
            </a:pPr>
            <a:r>
              <a:rPr lang="tr-TR" dirty="0" smtClean="0"/>
              <a:t>• </a:t>
            </a:r>
            <a:r>
              <a:rPr lang="tr-TR" dirty="0"/>
              <a:t>Yapraklarda </a:t>
            </a:r>
            <a:r>
              <a:rPr lang="tr-TR" dirty="0">
                <a:solidFill>
                  <a:srgbClr val="0070C0"/>
                </a:solidFill>
              </a:rPr>
              <a:t>küçük, yağ yeşili, sarımtırak </a:t>
            </a:r>
            <a:r>
              <a:rPr lang="tr-TR" dirty="0" smtClean="0">
                <a:solidFill>
                  <a:srgbClr val="0070C0"/>
                </a:solidFill>
              </a:rPr>
              <a:t>haleli, zamanla </a:t>
            </a:r>
            <a:r>
              <a:rPr lang="tr-TR" dirty="0">
                <a:solidFill>
                  <a:srgbClr val="0070C0"/>
                </a:solidFill>
              </a:rPr>
              <a:t>morumsu kahverengi renk alan </a:t>
            </a:r>
            <a:r>
              <a:rPr lang="tr-TR" dirty="0" smtClean="0">
                <a:solidFill>
                  <a:srgbClr val="0070C0"/>
                </a:solidFill>
              </a:rPr>
              <a:t>lekeler oluşur</a:t>
            </a:r>
            <a:r>
              <a:rPr lang="tr-TR" dirty="0"/>
              <a:t>. Bu lekeler zamanla kurur ve düşer.</a:t>
            </a:r>
          </a:p>
          <a:p>
            <a:pPr marL="0" indent="0">
              <a:buNone/>
            </a:pPr>
            <a:r>
              <a:rPr lang="tr-TR" dirty="0" smtClean="0">
                <a:solidFill>
                  <a:srgbClr val="0070C0"/>
                </a:solidFill>
              </a:rPr>
              <a:t>Yapraklar </a:t>
            </a:r>
            <a:r>
              <a:rPr lang="tr-TR" dirty="0">
                <a:solidFill>
                  <a:srgbClr val="0070C0"/>
                </a:solidFill>
              </a:rPr>
              <a:t>saçma ile delinmiş bir görünüm alır.</a:t>
            </a:r>
          </a:p>
        </p:txBody>
      </p:sp>
    </p:spTree>
    <p:extLst>
      <p:ext uri="{BB962C8B-B14F-4D97-AF65-F5344CB8AC3E}">
        <p14:creationId xmlns:p14="http://schemas.microsoft.com/office/powerpoint/2010/main" val="167925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solidFill>
                  <a:srgbClr val="FF0000"/>
                </a:solidFill>
              </a:rPr>
              <a:t>Sonbaharın ilk yağmurlarından sonra </a:t>
            </a:r>
            <a:r>
              <a:rPr lang="tr-TR" dirty="0"/>
              <a:t>oluşan etmenin şapkaları ve oluştukları yerdeki kök parçaları imha edilmelidir, </a:t>
            </a:r>
          </a:p>
          <a:p>
            <a:r>
              <a:rPr lang="tr-TR" dirty="0"/>
              <a:t>Ağaçlar </a:t>
            </a:r>
            <a:r>
              <a:rPr lang="tr-TR" dirty="0">
                <a:solidFill>
                  <a:srgbClr val="FF0000"/>
                </a:solidFill>
              </a:rPr>
              <a:t>derin dikilmemeli</a:t>
            </a:r>
            <a:r>
              <a:rPr lang="tr-TR" dirty="0"/>
              <a:t>, aşırı sulanmamalı ve köklerin yaralanmamasına </a:t>
            </a:r>
            <a:r>
              <a:rPr lang="tr-TR" dirty="0" smtClean="0"/>
              <a:t>dikkat </a:t>
            </a:r>
            <a:r>
              <a:rPr lang="tr-TR" dirty="0"/>
              <a:t>edilmelidir. </a:t>
            </a:r>
          </a:p>
          <a:p>
            <a:endParaRPr lang="tr-TR" dirty="0"/>
          </a:p>
        </p:txBody>
      </p:sp>
    </p:spTree>
    <p:extLst>
      <p:ext uri="{BB962C8B-B14F-4D97-AF65-F5344CB8AC3E}">
        <p14:creationId xmlns:p14="http://schemas.microsoft.com/office/powerpoint/2010/main" val="2487284849"/>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r>
              <a:rPr lang="tr-TR" b="1" dirty="0" smtClean="0">
                <a:solidFill>
                  <a:srgbClr val="0070C0"/>
                </a:solidFill>
              </a:rPr>
              <a:t/>
            </a:r>
            <a:br>
              <a:rPr lang="tr-TR" b="1" dirty="0" smtClean="0">
                <a:solidFill>
                  <a:srgbClr val="0070C0"/>
                </a:solidFill>
              </a:rPr>
            </a:br>
            <a:r>
              <a:rPr lang="tr-TR" b="1" dirty="0" smtClean="0">
                <a:solidFill>
                  <a:srgbClr val="0070C0"/>
                </a:solidFill>
              </a:rPr>
              <a:t>Hastalık </a:t>
            </a:r>
            <a:r>
              <a:rPr lang="tr-TR" b="1" dirty="0">
                <a:solidFill>
                  <a:srgbClr val="0070C0"/>
                </a:solidFill>
              </a:rPr>
              <a:t>Belirtisi</a:t>
            </a:r>
            <a:endParaRPr lang="tr-TR" dirty="0"/>
          </a:p>
        </p:txBody>
      </p:sp>
      <p:sp>
        <p:nvSpPr>
          <p:cNvPr id="3" name="İçerik Yer Tutucusu 2"/>
          <p:cNvSpPr>
            <a:spLocks noGrp="1"/>
          </p:cNvSpPr>
          <p:nvPr>
            <p:ph idx="1"/>
          </p:nvPr>
        </p:nvSpPr>
        <p:spPr>
          <a:xfrm>
            <a:off x="457200" y="1052736"/>
            <a:ext cx="8229600" cy="5616624"/>
          </a:xfrm>
        </p:spPr>
        <p:txBody>
          <a:bodyPr>
            <a:normAutofit fontScale="92500"/>
          </a:bodyPr>
          <a:lstStyle/>
          <a:p>
            <a:pPr marL="0" indent="0">
              <a:buNone/>
            </a:pPr>
            <a:r>
              <a:rPr lang="tr-TR" dirty="0"/>
              <a:t>• Kanserli dalların uç kısımlarındaki </a:t>
            </a:r>
            <a:r>
              <a:rPr lang="tr-TR" dirty="0" smtClean="0"/>
              <a:t>yapraklar ilkbahar </a:t>
            </a:r>
            <a:r>
              <a:rPr lang="tr-TR" dirty="0"/>
              <a:t>sonları ve yaz aylarında </a:t>
            </a:r>
            <a:r>
              <a:rPr lang="tr-TR" dirty="0" smtClean="0"/>
              <a:t>solgunlaşıp, ölebilir.</a:t>
            </a:r>
          </a:p>
          <a:p>
            <a:pPr marL="0" indent="0">
              <a:buNone/>
            </a:pPr>
            <a:r>
              <a:rPr lang="tr-TR" dirty="0">
                <a:solidFill>
                  <a:srgbClr val="0070C0"/>
                </a:solidFill>
              </a:rPr>
              <a:t>• Hastalıklı çiçekler solar, kahverengi renk alır </a:t>
            </a:r>
            <a:r>
              <a:rPr lang="tr-TR" dirty="0" smtClean="0">
                <a:solidFill>
                  <a:srgbClr val="0070C0"/>
                </a:solidFill>
              </a:rPr>
              <a:t>ve dalda </a:t>
            </a:r>
            <a:r>
              <a:rPr lang="tr-TR" dirty="0">
                <a:solidFill>
                  <a:srgbClr val="0070C0"/>
                </a:solidFill>
              </a:rPr>
              <a:t>asılı kalır.</a:t>
            </a:r>
          </a:p>
          <a:p>
            <a:pPr marL="0" indent="0">
              <a:buNone/>
            </a:pPr>
            <a:r>
              <a:rPr lang="tr-TR" dirty="0"/>
              <a:t>• Hastalıklı </a:t>
            </a:r>
            <a:r>
              <a:rPr lang="tr-TR" dirty="0">
                <a:solidFill>
                  <a:srgbClr val="0070C0"/>
                </a:solidFill>
              </a:rPr>
              <a:t>tomurcuklar kahverengileşerek kurur.</a:t>
            </a:r>
          </a:p>
          <a:p>
            <a:pPr marL="0" indent="0">
              <a:buNone/>
            </a:pPr>
            <a:r>
              <a:rPr lang="tr-TR" dirty="0"/>
              <a:t>• İnce dallar ve sürgünlerde yanıklık, </a:t>
            </a:r>
            <a:r>
              <a:rPr lang="tr-TR" dirty="0" smtClean="0">
                <a:solidFill>
                  <a:srgbClr val="0070C0"/>
                </a:solidFill>
              </a:rPr>
              <a:t>kabukta esmer</a:t>
            </a:r>
            <a:r>
              <a:rPr lang="tr-TR" dirty="0">
                <a:solidFill>
                  <a:srgbClr val="0070C0"/>
                </a:solidFill>
              </a:rPr>
              <a:t>, </a:t>
            </a:r>
            <a:r>
              <a:rPr lang="tr-TR" dirty="0" smtClean="0">
                <a:solidFill>
                  <a:srgbClr val="0070C0"/>
                </a:solidFill>
              </a:rPr>
              <a:t>çökük </a:t>
            </a:r>
            <a:r>
              <a:rPr lang="tr-TR" dirty="0">
                <a:solidFill>
                  <a:srgbClr val="0070C0"/>
                </a:solidFill>
              </a:rPr>
              <a:t>lekeler görülür</a:t>
            </a:r>
            <a:r>
              <a:rPr lang="tr-TR" dirty="0"/>
              <a:t> ve fazla </a:t>
            </a:r>
            <a:r>
              <a:rPr lang="tr-TR" dirty="0" smtClean="0"/>
              <a:t>sayıdaki lekeler </a:t>
            </a:r>
            <a:r>
              <a:rPr lang="tr-TR" dirty="0"/>
              <a:t>dalın kurumasına yol açar.</a:t>
            </a:r>
          </a:p>
          <a:p>
            <a:pPr marL="0" indent="0">
              <a:buNone/>
            </a:pPr>
            <a:r>
              <a:rPr lang="sv-SE" dirty="0"/>
              <a:t>• </a:t>
            </a:r>
            <a:r>
              <a:rPr lang="sv-SE" dirty="0">
                <a:solidFill>
                  <a:srgbClr val="0070C0"/>
                </a:solidFill>
              </a:rPr>
              <a:t>Ana dallar ve gövde üzerinde kanserler </a:t>
            </a:r>
            <a:r>
              <a:rPr lang="sv-SE" dirty="0" smtClean="0">
                <a:solidFill>
                  <a:srgbClr val="0070C0"/>
                </a:solidFill>
              </a:rPr>
              <a:t>oluşur.</a:t>
            </a:r>
            <a:r>
              <a:rPr lang="tr-TR" dirty="0" smtClean="0">
                <a:solidFill>
                  <a:srgbClr val="0070C0"/>
                </a:solidFill>
              </a:rPr>
              <a:t> </a:t>
            </a:r>
            <a:r>
              <a:rPr lang="sv-SE" dirty="0" smtClean="0"/>
              <a:t>İlkbaharda </a:t>
            </a:r>
            <a:r>
              <a:rPr lang="sv-SE" dirty="0"/>
              <a:t>kanserler hızla ilerler. </a:t>
            </a:r>
            <a:r>
              <a:rPr lang="sv-SE" dirty="0" smtClean="0"/>
              <a:t>Kanserli</a:t>
            </a:r>
            <a:r>
              <a:rPr lang="tr-TR" dirty="0" smtClean="0"/>
              <a:t> dokuların </a:t>
            </a:r>
            <a:r>
              <a:rPr lang="tr-TR" dirty="0"/>
              <a:t>yüzeyi ıslak ve yanık görünümlüdür. </a:t>
            </a:r>
            <a:r>
              <a:rPr lang="tr-TR" dirty="0" smtClean="0"/>
              <a:t>Bu bölgelerden </a:t>
            </a:r>
            <a:r>
              <a:rPr lang="tr-TR" dirty="0">
                <a:solidFill>
                  <a:srgbClr val="0070C0"/>
                </a:solidFill>
              </a:rPr>
              <a:t>zamk çıkışı </a:t>
            </a:r>
            <a:r>
              <a:rPr lang="tr-TR" dirty="0" smtClean="0"/>
              <a:t>gözlenir. Meyvelerde </a:t>
            </a:r>
            <a:r>
              <a:rPr lang="tr-TR" dirty="0"/>
              <a:t>küçük, hafifçe çökük kahverengi lekeler oluşabilir</a:t>
            </a:r>
            <a:r>
              <a:rPr lang="tr-TR" dirty="0" smtClean="0"/>
              <a:t>.</a:t>
            </a:r>
          </a:p>
          <a:p>
            <a:pPr marL="0" indent="0">
              <a:buNone/>
            </a:pPr>
            <a:r>
              <a:rPr lang="tr-TR" b="1" dirty="0">
                <a:solidFill>
                  <a:srgbClr val="0070C0"/>
                </a:solidFill>
              </a:rPr>
              <a:t>Hastalığın Görüldüğü </a:t>
            </a:r>
            <a:r>
              <a:rPr lang="tr-TR" b="1" dirty="0" smtClean="0">
                <a:solidFill>
                  <a:srgbClr val="0070C0"/>
                </a:solidFill>
              </a:rPr>
              <a:t>Bitkiler: </a:t>
            </a:r>
            <a:r>
              <a:rPr lang="tr-TR" dirty="0" smtClean="0"/>
              <a:t>Kiraz</a:t>
            </a:r>
            <a:r>
              <a:rPr lang="tr-TR" dirty="0"/>
              <a:t>, erik, kayısı, turunçgiller, armut, şeftali</a:t>
            </a:r>
            <a:r>
              <a:rPr lang="tr-TR" dirty="0" smtClean="0"/>
              <a:t>, </a:t>
            </a:r>
            <a:r>
              <a:rPr lang="tr-TR" dirty="0"/>
              <a:t>badem, ceviz gibi meyve ağaçları ve gül, leylak</a:t>
            </a:r>
            <a:r>
              <a:rPr lang="tr-TR" dirty="0" smtClean="0"/>
              <a:t>,</a:t>
            </a:r>
          </a:p>
          <a:p>
            <a:pPr marL="0" indent="0">
              <a:buNone/>
            </a:pPr>
            <a:r>
              <a:rPr lang="tr-TR" dirty="0" smtClean="0"/>
              <a:t>karakavak</a:t>
            </a:r>
            <a:r>
              <a:rPr lang="tr-TR" dirty="0"/>
              <a:t>, dişbudak, meşe, söğüt </a:t>
            </a:r>
            <a:r>
              <a:rPr lang="tr-TR" dirty="0">
                <a:solidFill>
                  <a:srgbClr val="0070C0"/>
                </a:solidFill>
              </a:rPr>
              <a:t>gibi </a:t>
            </a:r>
            <a:r>
              <a:rPr lang="tr-TR" dirty="0" smtClean="0">
                <a:solidFill>
                  <a:srgbClr val="0070C0"/>
                </a:solidFill>
              </a:rPr>
              <a:t>çeşitli </a:t>
            </a:r>
            <a:r>
              <a:rPr lang="tr-TR" dirty="0">
                <a:solidFill>
                  <a:srgbClr val="0070C0"/>
                </a:solidFill>
              </a:rPr>
              <a:t>bitkiler.</a:t>
            </a:r>
          </a:p>
          <a:p>
            <a:pPr marL="0" indent="0">
              <a:buNone/>
            </a:pPr>
            <a:endParaRPr lang="tr-TR" b="1"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656730356"/>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a:t>
            </a:r>
            <a:r>
              <a:rPr lang="tr-TR" b="1" dirty="0" smtClean="0">
                <a:solidFill>
                  <a:srgbClr val="0070C0"/>
                </a:solidFill>
              </a:rPr>
              <a:t>Yöntemleri</a:t>
            </a:r>
            <a:endParaRPr lang="tr-TR" dirty="0">
              <a:solidFill>
                <a:srgbClr val="0070C0"/>
              </a:solidFill>
            </a:endParaRPr>
          </a:p>
        </p:txBody>
      </p:sp>
      <p:sp>
        <p:nvSpPr>
          <p:cNvPr id="3" name="İçerik Yer Tutucusu 2"/>
          <p:cNvSpPr>
            <a:spLocks noGrp="1"/>
          </p:cNvSpPr>
          <p:nvPr>
            <p:ph idx="1"/>
          </p:nvPr>
        </p:nvSpPr>
        <p:spPr/>
        <p:txBody>
          <a:bodyPr>
            <a:normAutofit fontScale="92500"/>
          </a:bodyPr>
          <a:lstStyle/>
          <a:p>
            <a:pPr marL="0" indent="0">
              <a:buNone/>
            </a:pPr>
            <a:r>
              <a:rPr lang="tr-TR" b="1" dirty="0">
                <a:solidFill>
                  <a:srgbClr val="0070C0"/>
                </a:solidFill>
              </a:rPr>
              <a:t>Kültürel </a:t>
            </a:r>
            <a:r>
              <a:rPr lang="tr-TR" b="1" dirty="0" smtClean="0">
                <a:solidFill>
                  <a:srgbClr val="0070C0"/>
                </a:solidFill>
              </a:rPr>
              <a:t>Önlemler</a:t>
            </a:r>
          </a:p>
          <a:p>
            <a:pPr marL="0" indent="0">
              <a:buNone/>
            </a:pPr>
            <a:endParaRPr lang="tr-TR" b="1" dirty="0"/>
          </a:p>
          <a:p>
            <a:pPr marL="0" indent="0">
              <a:buNone/>
            </a:pPr>
            <a:r>
              <a:rPr lang="tr-TR" dirty="0"/>
              <a:t>• Fidan üretiminde </a:t>
            </a:r>
            <a:r>
              <a:rPr lang="tr-TR" dirty="0">
                <a:solidFill>
                  <a:srgbClr val="0070C0"/>
                </a:solidFill>
              </a:rPr>
              <a:t>sağlıklı çöğür ve gözler </a:t>
            </a:r>
            <a:r>
              <a:rPr lang="tr-TR" dirty="0"/>
              <a:t>kullanılmalıdır.</a:t>
            </a:r>
          </a:p>
          <a:p>
            <a:pPr marL="0" indent="0">
              <a:buNone/>
            </a:pPr>
            <a:r>
              <a:rPr lang="tr-TR" dirty="0"/>
              <a:t>• Ağır hasta </a:t>
            </a:r>
            <a:r>
              <a:rPr lang="tr-TR" dirty="0">
                <a:solidFill>
                  <a:srgbClr val="0070C0"/>
                </a:solidFill>
              </a:rPr>
              <a:t>ağaçlar sökülüp yakılmalıdır.</a:t>
            </a:r>
          </a:p>
          <a:p>
            <a:pPr marL="0" indent="0">
              <a:buNone/>
            </a:pPr>
            <a:r>
              <a:rPr lang="tr-TR" dirty="0"/>
              <a:t>• Ağaçlar üzerindeki kurumuş veya belirti bulunan dallar </a:t>
            </a:r>
            <a:r>
              <a:rPr lang="tr-TR" dirty="0" smtClean="0"/>
              <a:t>ve</a:t>
            </a:r>
          </a:p>
          <a:p>
            <a:pPr marL="0" indent="0">
              <a:buNone/>
            </a:pPr>
            <a:r>
              <a:rPr lang="tr-TR" dirty="0"/>
              <a:t> </a:t>
            </a:r>
            <a:r>
              <a:rPr lang="tr-TR" dirty="0" smtClean="0"/>
              <a:t> gövde üzerinde </a:t>
            </a:r>
            <a:r>
              <a:rPr lang="tr-TR" dirty="0"/>
              <a:t>bulunan </a:t>
            </a:r>
            <a:r>
              <a:rPr lang="tr-TR" dirty="0">
                <a:solidFill>
                  <a:srgbClr val="0070C0"/>
                </a:solidFill>
              </a:rPr>
              <a:t>kanserler sonbaharda </a:t>
            </a:r>
            <a:r>
              <a:rPr lang="tr-TR" dirty="0" smtClean="0">
                <a:solidFill>
                  <a:srgbClr val="0070C0"/>
                </a:solidFill>
              </a:rPr>
              <a:t>ilaçlamadan</a:t>
            </a:r>
          </a:p>
          <a:p>
            <a:pPr marL="0" indent="0">
              <a:buNone/>
            </a:pPr>
            <a:r>
              <a:rPr lang="tr-TR" dirty="0">
                <a:solidFill>
                  <a:srgbClr val="0070C0"/>
                </a:solidFill>
              </a:rPr>
              <a:t> </a:t>
            </a:r>
            <a:r>
              <a:rPr lang="tr-TR" dirty="0" smtClean="0">
                <a:solidFill>
                  <a:srgbClr val="0070C0"/>
                </a:solidFill>
              </a:rPr>
              <a:t> önce </a:t>
            </a:r>
            <a:r>
              <a:rPr lang="tr-TR" dirty="0" err="1" smtClean="0">
                <a:solidFill>
                  <a:srgbClr val="0070C0"/>
                </a:solidFill>
              </a:rPr>
              <a:t>enfekteli</a:t>
            </a:r>
            <a:r>
              <a:rPr lang="tr-TR" dirty="0" smtClean="0">
                <a:solidFill>
                  <a:srgbClr val="0070C0"/>
                </a:solidFill>
              </a:rPr>
              <a:t>   kısmın </a:t>
            </a:r>
            <a:r>
              <a:rPr lang="tr-TR" dirty="0">
                <a:solidFill>
                  <a:srgbClr val="0070C0"/>
                </a:solidFill>
              </a:rPr>
              <a:t>30-60 cm altından kesilerek yakılmalıdır.</a:t>
            </a:r>
          </a:p>
          <a:p>
            <a:pPr marL="0" indent="0">
              <a:buNone/>
            </a:pPr>
            <a:endParaRPr lang="tr-TR" dirty="0" smtClean="0"/>
          </a:p>
          <a:p>
            <a:pPr marL="0" indent="0">
              <a:buNone/>
            </a:pPr>
            <a:r>
              <a:rPr lang="tr-TR" dirty="0" smtClean="0"/>
              <a:t>• </a:t>
            </a:r>
            <a:r>
              <a:rPr lang="tr-TR" dirty="0"/>
              <a:t>Budamada </a:t>
            </a:r>
            <a:r>
              <a:rPr lang="tr-TR" dirty="0">
                <a:solidFill>
                  <a:srgbClr val="0070C0"/>
                </a:solidFill>
              </a:rPr>
              <a:t>kullanılan aletler her seferinde % 10’luk </a:t>
            </a:r>
            <a:r>
              <a:rPr lang="tr-TR" dirty="0" smtClean="0">
                <a:solidFill>
                  <a:srgbClr val="0070C0"/>
                </a:solidFill>
              </a:rPr>
              <a:t>çamaşır</a:t>
            </a:r>
          </a:p>
          <a:p>
            <a:pPr marL="0" indent="0">
              <a:buNone/>
            </a:pPr>
            <a:r>
              <a:rPr lang="tr-TR" dirty="0">
                <a:solidFill>
                  <a:srgbClr val="0070C0"/>
                </a:solidFill>
              </a:rPr>
              <a:t>  </a:t>
            </a:r>
            <a:r>
              <a:rPr lang="tr-TR" dirty="0" smtClean="0">
                <a:solidFill>
                  <a:srgbClr val="0070C0"/>
                </a:solidFill>
              </a:rPr>
              <a:t> suyuna daldırılarak </a:t>
            </a:r>
            <a:r>
              <a:rPr lang="tr-TR" dirty="0">
                <a:solidFill>
                  <a:srgbClr val="0070C0"/>
                </a:solidFill>
              </a:rPr>
              <a:t>dezenfekte edilmelidir.</a:t>
            </a:r>
          </a:p>
          <a:p>
            <a:pPr marL="0" indent="0">
              <a:buNone/>
            </a:pPr>
            <a:r>
              <a:rPr lang="tr-TR" dirty="0"/>
              <a:t>• Bahçede yabancı ot mücadelesi yapılmalıdır</a:t>
            </a:r>
            <a:r>
              <a:rPr lang="tr-TR" dirty="0" smtClean="0"/>
              <a:t>.</a:t>
            </a:r>
            <a:endParaRPr lang="tr-TR" dirty="0"/>
          </a:p>
        </p:txBody>
      </p:sp>
    </p:spTree>
    <p:extLst>
      <p:ext uri="{BB962C8B-B14F-4D97-AF65-F5344CB8AC3E}">
        <p14:creationId xmlns:p14="http://schemas.microsoft.com/office/powerpoint/2010/main" val="26548714"/>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Kimyasal </a:t>
            </a:r>
            <a:r>
              <a:rPr lang="tr-TR" b="1" dirty="0" smtClean="0">
                <a:solidFill>
                  <a:srgbClr val="FF0000"/>
                </a:solidFill>
              </a:rPr>
              <a:t>Mücadele</a:t>
            </a:r>
            <a:endParaRPr lang="tr-TR" dirty="0">
              <a:solidFill>
                <a:srgbClr val="FF0000"/>
              </a:solidFill>
            </a:endParaRPr>
          </a:p>
        </p:txBody>
      </p:sp>
      <p:sp>
        <p:nvSpPr>
          <p:cNvPr id="3" name="İçerik Yer Tutucusu 2"/>
          <p:cNvSpPr>
            <a:spLocks noGrp="1"/>
          </p:cNvSpPr>
          <p:nvPr>
            <p:ph idx="1"/>
          </p:nvPr>
        </p:nvSpPr>
        <p:spPr>
          <a:xfrm>
            <a:off x="457200" y="1600200"/>
            <a:ext cx="8435280" cy="4525963"/>
          </a:xfrm>
        </p:spPr>
        <p:txBody>
          <a:bodyPr>
            <a:normAutofit/>
          </a:bodyPr>
          <a:lstStyle/>
          <a:p>
            <a:pPr marL="0" indent="0">
              <a:buNone/>
            </a:pPr>
            <a:r>
              <a:rPr lang="tr-TR" dirty="0"/>
              <a:t>• İlaçlamalar Bordo bulamacı ile sonbaharda yaprakların </a:t>
            </a:r>
            <a:endParaRPr lang="tr-TR" dirty="0" smtClean="0"/>
          </a:p>
          <a:p>
            <a:pPr marL="0" indent="0">
              <a:buNone/>
            </a:pPr>
            <a:r>
              <a:rPr lang="tr-TR" dirty="0"/>
              <a:t> </a:t>
            </a:r>
            <a:r>
              <a:rPr lang="tr-TR" dirty="0" smtClean="0"/>
              <a:t> % 75’i döküldükten </a:t>
            </a:r>
            <a:r>
              <a:rPr lang="tr-TR" dirty="0"/>
              <a:t>sonra 1. ilaçlama ve ilkbaharda </a:t>
            </a:r>
            <a:r>
              <a:rPr lang="tr-TR" dirty="0" smtClean="0"/>
              <a:t>gözler</a:t>
            </a:r>
          </a:p>
          <a:p>
            <a:pPr marL="0" indent="0">
              <a:buNone/>
            </a:pPr>
            <a:r>
              <a:rPr lang="tr-TR" dirty="0"/>
              <a:t> </a:t>
            </a:r>
            <a:r>
              <a:rPr lang="tr-TR" dirty="0" smtClean="0"/>
              <a:t> uyanmadan önce 2</a:t>
            </a:r>
            <a:r>
              <a:rPr lang="tr-TR" dirty="0"/>
              <a:t>. ilaçlama olmak üzere yılda iki </a:t>
            </a:r>
            <a:r>
              <a:rPr lang="tr-TR" dirty="0" smtClean="0"/>
              <a:t>defa</a:t>
            </a:r>
          </a:p>
          <a:p>
            <a:pPr marL="0" indent="0">
              <a:buNone/>
            </a:pPr>
            <a:r>
              <a:rPr lang="tr-TR" dirty="0"/>
              <a:t> </a:t>
            </a:r>
            <a:r>
              <a:rPr lang="tr-TR" dirty="0" smtClean="0"/>
              <a:t> yapılır</a:t>
            </a:r>
            <a:r>
              <a:rPr lang="tr-TR" dirty="0"/>
              <a:t>. </a:t>
            </a:r>
            <a:endParaRPr lang="tr-TR" dirty="0" smtClean="0"/>
          </a:p>
          <a:p>
            <a:pPr marL="0" indent="0">
              <a:buNone/>
            </a:pPr>
            <a:endParaRPr lang="tr-TR" dirty="0"/>
          </a:p>
          <a:p>
            <a:pPr marL="0" indent="0">
              <a:buNone/>
            </a:pPr>
            <a:r>
              <a:rPr lang="tr-TR" dirty="0" smtClean="0">
                <a:solidFill>
                  <a:srgbClr val="FF0000"/>
                </a:solidFill>
              </a:rPr>
              <a:t>Kiraz ağaçlarına uygulanacak </a:t>
            </a:r>
            <a:r>
              <a:rPr lang="tr-TR" dirty="0">
                <a:solidFill>
                  <a:srgbClr val="FF0000"/>
                </a:solidFill>
              </a:rPr>
              <a:t>Bordo bulamacının dozu </a:t>
            </a:r>
            <a:r>
              <a:rPr lang="tr-TR" dirty="0"/>
              <a:t>diğer sert çekirdekli </a:t>
            </a:r>
            <a:r>
              <a:rPr lang="tr-TR" dirty="0" smtClean="0"/>
              <a:t>meyve ağaçlarına </a:t>
            </a:r>
            <a:r>
              <a:rPr lang="tr-TR" dirty="0"/>
              <a:t>uygulanacak dozdan </a:t>
            </a:r>
            <a:r>
              <a:rPr lang="tr-TR" dirty="0">
                <a:solidFill>
                  <a:srgbClr val="FF0000"/>
                </a:solidFill>
              </a:rPr>
              <a:t>farklıdır.</a:t>
            </a:r>
          </a:p>
        </p:txBody>
      </p:sp>
    </p:spTree>
    <p:extLst>
      <p:ext uri="{BB962C8B-B14F-4D97-AF65-F5344CB8AC3E}">
        <p14:creationId xmlns:p14="http://schemas.microsoft.com/office/powerpoint/2010/main" val="2745159060"/>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Kimyasal Mücadelede Kullanılacak ilaçlar ve Dozları</a:t>
            </a:r>
            <a:endParaRPr lang="tr-TR" dirty="0">
              <a:solidFill>
                <a:srgbClr val="FF0000"/>
              </a:solidFill>
            </a:endParaRPr>
          </a:p>
        </p:txBody>
      </p:sp>
      <p:sp>
        <p:nvSpPr>
          <p:cNvPr id="3" name="İçerik Yer Tutucusu 2"/>
          <p:cNvSpPr>
            <a:spLocks noGrp="1"/>
          </p:cNvSpPr>
          <p:nvPr>
            <p:ph idx="1"/>
          </p:nvPr>
        </p:nvSpPr>
        <p:spPr>
          <a:xfrm>
            <a:off x="457200" y="1600200"/>
            <a:ext cx="8229600" cy="4925144"/>
          </a:xfrm>
        </p:spPr>
        <p:txBody>
          <a:bodyPr>
            <a:normAutofit fontScale="85000" lnSpcReduction="20000"/>
          </a:bodyPr>
          <a:lstStyle/>
          <a:p>
            <a:r>
              <a:rPr lang="tr-TR" i="1" dirty="0" smtClean="0"/>
              <a:t>(</a:t>
            </a:r>
            <a:r>
              <a:rPr lang="tr-TR" i="1" dirty="0" err="1"/>
              <a:t>Pseudomonas</a:t>
            </a:r>
            <a:r>
              <a:rPr lang="tr-TR" i="1" dirty="0"/>
              <a:t> </a:t>
            </a:r>
            <a:r>
              <a:rPr lang="tr-TR" i="1" dirty="0" err="1"/>
              <a:t>syringae</a:t>
            </a:r>
            <a:r>
              <a:rPr lang="tr-TR" i="1" dirty="0"/>
              <a:t> </a:t>
            </a:r>
            <a:r>
              <a:rPr lang="tr-TR" dirty="0" err="1"/>
              <a:t>pv</a:t>
            </a:r>
            <a:r>
              <a:rPr lang="tr-TR" i="1" dirty="0"/>
              <a:t>. </a:t>
            </a:r>
            <a:r>
              <a:rPr lang="tr-TR" i="1" dirty="0" err="1">
                <a:solidFill>
                  <a:srgbClr val="FF0000"/>
                </a:solidFill>
              </a:rPr>
              <a:t>syringae</a:t>
            </a:r>
            <a:r>
              <a:rPr lang="tr-TR" i="1" dirty="0" smtClean="0"/>
              <a:t>) </a:t>
            </a:r>
            <a:r>
              <a:rPr lang="tr-TR" dirty="0" smtClean="0"/>
              <a:t>için</a:t>
            </a:r>
          </a:p>
          <a:p>
            <a:pPr marL="0" indent="0">
              <a:buNone/>
            </a:pPr>
            <a:endParaRPr lang="tr-TR" dirty="0" smtClean="0"/>
          </a:p>
          <a:p>
            <a:r>
              <a:rPr lang="tr-TR" dirty="0" smtClean="0">
                <a:solidFill>
                  <a:srgbClr val="FF0000"/>
                </a:solidFill>
              </a:rPr>
              <a:t>Bakır sülfat%25 Suda çözünen kristal</a:t>
            </a:r>
            <a:endParaRPr lang="tr-TR" dirty="0">
              <a:solidFill>
                <a:srgbClr val="FF0000"/>
              </a:solidFill>
            </a:endParaRPr>
          </a:p>
          <a:p>
            <a:pPr marL="0" indent="0">
              <a:buNone/>
            </a:pPr>
            <a:r>
              <a:rPr lang="tr-TR" dirty="0" smtClean="0">
                <a:solidFill>
                  <a:srgbClr val="FF0000"/>
                </a:solidFill>
              </a:rPr>
              <a:t>      %</a:t>
            </a:r>
            <a:r>
              <a:rPr lang="tr-TR" dirty="0">
                <a:solidFill>
                  <a:srgbClr val="FF0000"/>
                </a:solidFill>
              </a:rPr>
              <a:t>3’ lük </a:t>
            </a:r>
            <a:r>
              <a:rPr lang="tr-TR" dirty="0" smtClean="0"/>
              <a:t>bordo bulamacı 1.ilaçlama</a:t>
            </a:r>
          </a:p>
          <a:p>
            <a:pPr marL="0" indent="0">
              <a:buNone/>
            </a:pPr>
            <a:r>
              <a:rPr lang="tr-TR" dirty="0"/>
              <a:t> </a:t>
            </a:r>
            <a:r>
              <a:rPr lang="tr-TR" dirty="0" smtClean="0"/>
              <a:t>    (3000g göztaşı+1500g sönmemiş kireç)</a:t>
            </a:r>
          </a:p>
          <a:p>
            <a:pPr marL="0" indent="0">
              <a:buNone/>
            </a:pPr>
            <a:r>
              <a:rPr lang="tr-TR" dirty="0" smtClean="0">
                <a:solidFill>
                  <a:srgbClr val="FF0000"/>
                </a:solidFill>
              </a:rPr>
              <a:t>      %</a:t>
            </a:r>
            <a:r>
              <a:rPr lang="tr-TR" dirty="0">
                <a:solidFill>
                  <a:srgbClr val="FF0000"/>
                </a:solidFill>
              </a:rPr>
              <a:t>1’lik </a:t>
            </a:r>
            <a:r>
              <a:rPr lang="tr-TR" dirty="0" smtClean="0"/>
              <a:t>bordo bulamacı 2.ilaçlama </a:t>
            </a:r>
          </a:p>
          <a:p>
            <a:pPr marL="0" indent="0">
              <a:buNone/>
            </a:pPr>
            <a:r>
              <a:rPr lang="tr-TR" dirty="0" smtClean="0"/>
              <a:t>     (1000g.göztaşı+500g.sönmemiş kireç)  21</a:t>
            </a:r>
          </a:p>
          <a:p>
            <a:pPr marL="0" indent="0">
              <a:buNone/>
            </a:pPr>
            <a:endParaRPr lang="tr-TR" i="1" dirty="0" smtClean="0"/>
          </a:p>
          <a:p>
            <a:pPr marL="0" indent="0">
              <a:buNone/>
            </a:pPr>
            <a:r>
              <a:rPr lang="tr-TR" i="1" dirty="0" err="1" smtClean="0"/>
              <a:t>Pseudomonas</a:t>
            </a:r>
            <a:r>
              <a:rPr lang="tr-TR" i="1" dirty="0" smtClean="0"/>
              <a:t> </a:t>
            </a:r>
            <a:r>
              <a:rPr lang="tr-TR" i="1" dirty="0" err="1"/>
              <a:t>syringae</a:t>
            </a:r>
            <a:r>
              <a:rPr lang="tr-TR" i="1" dirty="0"/>
              <a:t> </a:t>
            </a:r>
            <a:r>
              <a:rPr lang="tr-TR" dirty="0" err="1"/>
              <a:t>pv</a:t>
            </a:r>
            <a:r>
              <a:rPr lang="tr-TR" i="1" dirty="0"/>
              <a:t>. </a:t>
            </a:r>
            <a:r>
              <a:rPr lang="tr-TR" i="1" dirty="0" err="1">
                <a:solidFill>
                  <a:srgbClr val="FF0000"/>
                </a:solidFill>
              </a:rPr>
              <a:t>morsprunorum</a:t>
            </a:r>
            <a:r>
              <a:rPr lang="tr-TR" i="1" dirty="0" smtClean="0"/>
              <a:t>) </a:t>
            </a:r>
            <a:r>
              <a:rPr lang="tr-TR" dirty="0" smtClean="0"/>
              <a:t>için</a:t>
            </a:r>
          </a:p>
          <a:p>
            <a:pPr marL="0" indent="0">
              <a:buNone/>
            </a:pPr>
            <a:endParaRPr lang="tr-TR" dirty="0"/>
          </a:p>
          <a:p>
            <a:pPr marL="0" indent="0">
              <a:buNone/>
            </a:pPr>
            <a:r>
              <a:rPr lang="tr-TR" dirty="0" smtClean="0">
                <a:solidFill>
                  <a:srgbClr val="FF0000"/>
                </a:solidFill>
              </a:rPr>
              <a:t>Bakır </a:t>
            </a:r>
            <a:r>
              <a:rPr lang="tr-TR" dirty="0">
                <a:solidFill>
                  <a:srgbClr val="FF0000"/>
                </a:solidFill>
              </a:rPr>
              <a:t>sülfat%25 Suda çözünen kristal </a:t>
            </a:r>
          </a:p>
          <a:p>
            <a:pPr marL="0" indent="0">
              <a:buNone/>
            </a:pPr>
            <a:r>
              <a:rPr lang="tr-TR" dirty="0">
                <a:solidFill>
                  <a:srgbClr val="FF0000"/>
                </a:solidFill>
              </a:rPr>
              <a:t>%1’ </a:t>
            </a:r>
            <a:r>
              <a:rPr lang="tr-TR" dirty="0" err="1"/>
              <a:t>lik</a:t>
            </a:r>
            <a:r>
              <a:rPr lang="tr-TR" dirty="0"/>
              <a:t> bordo bulamacı 1.ilaçlama</a:t>
            </a:r>
          </a:p>
          <a:p>
            <a:pPr marL="0" indent="0">
              <a:buNone/>
            </a:pPr>
            <a:r>
              <a:rPr lang="tr-TR" dirty="0"/>
              <a:t>   (1000g göztaşı+500g sönmemiş kireç)kiraz için</a:t>
            </a:r>
          </a:p>
          <a:p>
            <a:pPr marL="0" indent="0">
              <a:buNone/>
            </a:pPr>
            <a:r>
              <a:rPr lang="tr-TR" dirty="0">
                <a:solidFill>
                  <a:srgbClr val="FF0000"/>
                </a:solidFill>
              </a:rPr>
              <a:t>%0,6’lık </a:t>
            </a:r>
            <a:r>
              <a:rPr lang="tr-TR" dirty="0"/>
              <a:t>bordo bulamacı 2.ilaçlama</a:t>
            </a:r>
          </a:p>
          <a:p>
            <a:pPr marL="0" indent="0">
              <a:buNone/>
            </a:pPr>
            <a:r>
              <a:rPr lang="tr-TR" dirty="0"/>
              <a:t>   (600g.göztaşı+300g.sönmemiş kireç)Kiraz için</a:t>
            </a:r>
            <a:endParaRPr lang="tr-TR" dirty="0" smtClean="0"/>
          </a:p>
          <a:p>
            <a:pPr marL="0" indent="0">
              <a:buNone/>
            </a:pPr>
            <a:endParaRPr lang="tr-TR" i="1" dirty="0" smtClean="0"/>
          </a:p>
          <a:p>
            <a:pPr marL="0" indent="0">
              <a:buNone/>
            </a:pPr>
            <a:endParaRPr lang="tr-TR" dirty="0"/>
          </a:p>
        </p:txBody>
      </p:sp>
    </p:spTree>
    <p:extLst>
      <p:ext uri="{BB962C8B-B14F-4D97-AF65-F5344CB8AC3E}">
        <p14:creationId xmlns:p14="http://schemas.microsoft.com/office/powerpoint/2010/main" val="1989761640"/>
      </p:ext>
    </p:extLst>
  </p:cSld>
  <p:clrMapOvr>
    <a:masterClrMapping/>
  </p:clrMapOvr>
  <p:timing>
    <p:tnLst>
      <p:par>
        <p:cTn xmlns:p14="http://schemas.microsoft.com/office/powerpoint/2010/mai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496" y="116632"/>
            <a:ext cx="8928992" cy="1498178"/>
          </a:xfrm>
        </p:spPr>
        <p:txBody>
          <a:bodyPr>
            <a:normAutofit fontScale="90000"/>
          </a:bodyPr>
          <a:lstStyle/>
          <a:p>
            <a:r>
              <a:rPr lang="tr-TR" dirty="0" smtClean="0"/>
              <a:t> </a:t>
            </a:r>
            <a:r>
              <a:rPr lang="tr-TR" sz="3100" dirty="0" smtClean="0">
                <a:solidFill>
                  <a:srgbClr val="0070C0"/>
                </a:solidFill>
              </a:rPr>
              <a:t>ELMA </a:t>
            </a:r>
            <a:r>
              <a:rPr lang="tr-TR" sz="3100" dirty="0">
                <a:solidFill>
                  <a:srgbClr val="0070C0"/>
                </a:solidFill>
              </a:rPr>
              <a:t>VE ARMUTTA </a:t>
            </a:r>
            <a:r>
              <a:rPr lang="tr-TR" sz="3100" dirty="0" smtClean="0">
                <a:solidFill>
                  <a:srgbClr val="0070C0"/>
                </a:solidFill>
              </a:rPr>
              <a:t/>
            </a:r>
            <a:br>
              <a:rPr lang="tr-TR" sz="3100" dirty="0" smtClean="0">
                <a:solidFill>
                  <a:srgbClr val="0070C0"/>
                </a:solidFill>
              </a:rPr>
            </a:br>
            <a:r>
              <a:rPr lang="tr-TR" sz="3100" b="1" dirty="0" smtClean="0">
                <a:solidFill>
                  <a:srgbClr val="0070C0"/>
                </a:solidFill>
              </a:rPr>
              <a:t>PSEUDOMONAS </a:t>
            </a:r>
            <a:r>
              <a:rPr lang="tr-TR" sz="3100" dirty="0">
                <a:solidFill>
                  <a:srgbClr val="0070C0"/>
                </a:solidFill>
              </a:rPr>
              <a:t>ÇİÇEK YANIKLIĞI </a:t>
            </a:r>
            <a:br>
              <a:rPr lang="tr-TR" sz="3100" dirty="0">
                <a:solidFill>
                  <a:srgbClr val="0070C0"/>
                </a:solidFill>
              </a:rPr>
            </a:br>
            <a:r>
              <a:rPr lang="tr-TR" sz="3100" b="1" i="1" dirty="0" err="1">
                <a:solidFill>
                  <a:srgbClr val="FF0000"/>
                </a:solidFill>
              </a:rPr>
              <a:t>Pseudomonas</a:t>
            </a:r>
            <a:r>
              <a:rPr lang="tr-TR" sz="3100" b="1" i="1" dirty="0">
                <a:solidFill>
                  <a:srgbClr val="FF0000"/>
                </a:solidFill>
              </a:rPr>
              <a:t> </a:t>
            </a:r>
            <a:r>
              <a:rPr lang="tr-TR" sz="3100" b="1" i="1" dirty="0" err="1">
                <a:solidFill>
                  <a:srgbClr val="FF0000"/>
                </a:solidFill>
              </a:rPr>
              <a:t>syringae</a:t>
            </a:r>
            <a:r>
              <a:rPr lang="tr-TR" sz="3100" b="1" i="1" dirty="0">
                <a:solidFill>
                  <a:srgbClr val="FF0000"/>
                </a:solidFill>
              </a:rPr>
              <a:t> </a:t>
            </a:r>
            <a:r>
              <a:rPr lang="tr-TR" sz="3100" b="1" dirty="0" err="1">
                <a:solidFill>
                  <a:srgbClr val="FF0000"/>
                </a:solidFill>
              </a:rPr>
              <a:t>pv</a:t>
            </a:r>
            <a:r>
              <a:rPr lang="tr-TR" sz="3100" b="1" i="1" dirty="0">
                <a:solidFill>
                  <a:srgbClr val="FF0000"/>
                </a:solidFill>
              </a:rPr>
              <a:t>. </a:t>
            </a:r>
            <a:r>
              <a:rPr lang="tr-TR" sz="3100" b="1" i="1" dirty="0" err="1" smtClean="0">
                <a:solidFill>
                  <a:srgbClr val="FF0000"/>
                </a:solidFill>
              </a:rPr>
              <a:t>Syringae</a:t>
            </a:r>
            <a:r>
              <a:rPr lang="tr-TR" sz="3100" b="1" i="1" dirty="0" smtClean="0">
                <a:solidFill>
                  <a:srgbClr val="FF0000"/>
                </a:solidFill>
              </a:rPr>
              <a:t> </a:t>
            </a:r>
            <a:endParaRPr lang="tr-TR" sz="3100" dirty="0">
              <a:solidFill>
                <a:srgbClr val="0070C0"/>
              </a:solidFill>
            </a:endParaRPr>
          </a:p>
        </p:txBody>
      </p:sp>
      <p:sp>
        <p:nvSpPr>
          <p:cNvPr id="5" name="Başlık 1"/>
          <p:cNvSpPr txBox="1">
            <a:spLocks/>
          </p:cNvSpPr>
          <p:nvPr/>
        </p:nvSpPr>
        <p:spPr>
          <a:xfrm>
            <a:off x="457200" y="1869355"/>
            <a:ext cx="8229600" cy="63408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smtClean="0">
                <a:solidFill>
                  <a:srgbClr val="292934"/>
                </a:solidFill>
              </a:rPr>
              <a:t> </a:t>
            </a:r>
            <a:r>
              <a:rPr lang="tr-TR" sz="2400" b="1" smtClean="0">
                <a:solidFill>
                  <a:srgbClr val="292934"/>
                </a:solidFill>
              </a:rPr>
              <a:t>1. TANIMI VE YAŞAYIŞI </a:t>
            </a:r>
            <a:endParaRPr lang="tr-TR" sz="2000" dirty="0">
              <a:solidFill>
                <a:srgbClr val="292934"/>
              </a:solidFill>
            </a:endParaRPr>
          </a:p>
        </p:txBody>
      </p:sp>
      <p:sp>
        <p:nvSpPr>
          <p:cNvPr id="6" name="İçerik Yer Tutucusu 2"/>
          <p:cNvSpPr>
            <a:spLocks noGrp="1"/>
          </p:cNvSpPr>
          <p:nvPr>
            <p:ph idx="1"/>
          </p:nvPr>
        </p:nvSpPr>
        <p:spPr>
          <a:xfrm>
            <a:off x="323528" y="2431429"/>
            <a:ext cx="8301608" cy="4021907"/>
          </a:xfrm>
        </p:spPr>
        <p:txBody>
          <a:bodyPr>
            <a:normAutofit fontScale="70000" lnSpcReduction="20000"/>
          </a:bodyPr>
          <a:lstStyle/>
          <a:p>
            <a:endParaRPr lang="tr-TR" dirty="0"/>
          </a:p>
          <a:p>
            <a:r>
              <a:rPr lang="tr-TR" dirty="0">
                <a:solidFill>
                  <a:srgbClr val="0070C0"/>
                </a:solidFill>
              </a:rPr>
              <a:t> Armut ve elmada </a:t>
            </a:r>
            <a:r>
              <a:rPr lang="tr-TR" dirty="0" err="1"/>
              <a:t>Pseudomonas</a:t>
            </a:r>
            <a:r>
              <a:rPr lang="tr-TR" dirty="0"/>
              <a:t> çiçek yanıklığı hastalığını oluşturan </a:t>
            </a:r>
            <a:r>
              <a:rPr lang="tr-TR" i="1" dirty="0" err="1"/>
              <a:t>Pseudomonas</a:t>
            </a:r>
            <a:r>
              <a:rPr lang="tr-TR" i="1" dirty="0"/>
              <a:t> </a:t>
            </a:r>
            <a:r>
              <a:rPr lang="tr-TR" i="1" dirty="0" err="1"/>
              <a:t>syringae</a:t>
            </a:r>
            <a:r>
              <a:rPr lang="tr-TR" i="1" dirty="0"/>
              <a:t> </a:t>
            </a:r>
            <a:r>
              <a:rPr lang="tr-TR" dirty="0" err="1"/>
              <a:t>pv</a:t>
            </a:r>
            <a:r>
              <a:rPr lang="tr-TR" dirty="0"/>
              <a:t>. </a:t>
            </a:r>
            <a:r>
              <a:rPr lang="tr-TR" i="1" dirty="0" err="1"/>
              <a:t>syringae</a:t>
            </a:r>
            <a:r>
              <a:rPr lang="tr-TR" i="1" dirty="0"/>
              <a:t> </a:t>
            </a:r>
            <a:r>
              <a:rPr lang="tr-TR" dirty="0">
                <a:solidFill>
                  <a:srgbClr val="0070C0"/>
                </a:solidFill>
              </a:rPr>
              <a:t>pek çok bitki türünü hastalandırabilen ve yaygın olarak bulunan bir bakteridir.</a:t>
            </a:r>
            <a:r>
              <a:rPr lang="tr-TR" dirty="0"/>
              <a:t> Etmenin optimum gelişme sıcaklığı 28-30</a:t>
            </a:r>
            <a:r>
              <a:rPr lang="tr-TR" baseline="30000" dirty="0"/>
              <a:t>o</a:t>
            </a:r>
            <a:r>
              <a:rPr lang="tr-TR" dirty="0"/>
              <a:t>C, maksimum 35</a:t>
            </a:r>
            <a:r>
              <a:rPr lang="tr-TR" baseline="30000" dirty="0"/>
              <a:t>o</a:t>
            </a:r>
            <a:r>
              <a:rPr lang="tr-TR" dirty="0"/>
              <a:t>C, minimum 1</a:t>
            </a:r>
            <a:r>
              <a:rPr lang="tr-TR" baseline="30000" dirty="0"/>
              <a:t>o</a:t>
            </a:r>
            <a:r>
              <a:rPr lang="tr-TR" dirty="0"/>
              <a:t>C’nin altındadır. </a:t>
            </a:r>
          </a:p>
          <a:p>
            <a:r>
              <a:rPr lang="tr-TR" dirty="0"/>
              <a:t>Hastalık, ılık ve nemli havayı tercih eden Ateş Yanıklığı (</a:t>
            </a:r>
            <a:r>
              <a:rPr lang="tr-TR" i="1" dirty="0" err="1"/>
              <a:t>Erwinia</a:t>
            </a:r>
            <a:r>
              <a:rPr lang="tr-TR" i="1" dirty="0"/>
              <a:t> </a:t>
            </a:r>
            <a:r>
              <a:rPr lang="tr-TR" i="1" dirty="0" err="1"/>
              <a:t>amylovora</a:t>
            </a:r>
            <a:r>
              <a:rPr lang="tr-TR" dirty="0"/>
              <a:t>) hastalığından farklı olarak, serin ve nemli koşullarda oluşur. </a:t>
            </a:r>
            <a:r>
              <a:rPr lang="tr-TR" dirty="0">
                <a:solidFill>
                  <a:srgbClr val="0070C0"/>
                </a:solidFill>
              </a:rPr>
              <a:t>Yağmur ve özellikle de çiçeklenme döneminde görülen düşük sıcaklık veya don çiçek enfeksiyonlarının oranını arttırır. </a:t>
            </a:r>
            <a:r>
              <a:rPr lang="tr-TR" dirty="0"/>
              <a:t>Ilık ve kuru hava bakterinin gelişimini engeller. </a:t>
            </a:r>
          </a:p>
          <a:p>
            <a:r>
              <a:rPr lang="tr-TR" dirty="0"/>
              <a:t>Bakteri, </a:t>
            </a:r>
            <a:r>
              <a:rPr lang="tr-TR" dirty="0">
                <a:solidFill>
                  <a:srgbClr val="0070C0"/>
                </a:solidFill>
              </a:rPr>
              <a:t>yara yerlerinden bitkiye giriş </a:t>
            </a:r>
            <a:r>
              <a:rPr lang="tr-TR" dirty="0"/>
              <a:t>yapar. </a:t>
            </a:r>
            <a:r>
              <a:rPr lang="tr-TR" dirty="0" err="1">
                <a:solidFill>
                  <a:srgbClr val="0070C0"/>
                </a:solidFill>
              </a:rPr>
              <a:t>Syringomycin</a:t>
            </a:r>
            <a:r>
              <a:rPr lang="tr-TR" dirty="0"/>
              <a:t> adlı güçlü bitki toksini oluşturur. Bu toksin </a:t>
            </a:r>
            <a:r>
              <a:rPr lang="tr-TR" dirty="0">
                <a:solidFill>
                  <a:srgbClr val="0070C0"/>
                </a:solidFill>
              </a:rPr>
              <a:t>bitkide etmenin çoğalabildiği yaraların oluşumuna neden olur</a:t>
            </a:r>
            <a:r>
              <a:rPr lang="tr-TR" dirty="0"/>
              <a:t>. Ayrıca </a:t>
            </a:r>
            <a:r>
              <a:rPr lang="tr-TR" dirty="0">
                <a:solidFill>
                  <a:srgbClr val="0070C0"/>
                </a:solidFill>
              </a:rPr>
              <a:t>oluşturduğu bir protein sayesinde buz çekirdeği aktivitesi gösterir ve don yaralarını arttırır.</a:t>
            </a:r>
            <a:r>
              <a:rPr lang="tr-TR" dirty="0"/>
              <a:t> Bu aktivite bitkilerin normalden daha yüksek derecelerde don zararı görmesine yol açar. </a:t>
            </a:r>
          </a:p>
          <a:p>
            <a:r>
              <a:rPr lang="tr-TR" dirty="0"/>
              <a:t>Etmen pek çok bitki türünün yüzeyinde canlılığını sürdürür ve gelişir. </a:t>
            </a:r>
            <a:r>
              <a:rPr lang="tr-TR" dirty="0">
                <a:solidFill>
                  <a:srgbClr val="0070C0"/>
                </a:solidFill>
              </a:rPr>
              <a:t>Sıçrayan yağmur damlaları ve böcekler yayılmasını sağlar. </a:t>
            </a:r>
          </a:p>
          <a:p>
            <a:r>
              <a:rPr lang="tr-TR" dirty="0"/>
              <a:t>Hastalığa karşı </a:t>
            </a:r>
            <a:r>
              <a:rPr lang="tr-TR" dirty="0">
                <a:solidFill>
                  <a:srgbClr val="0070C0"/>
                </a:solidFill>
              </a:rPr>
              <a:t>armut çeşitleri elma çeşitlerinden daha duyarlıdır. </a:t>
            </a:r>
          </a:p>
        </p:txBody>
      </p:sp>
    </p:spTree>
    <p:extLst>
      <p:ext uri="{BB962C8B-B14F-4D97-AF65-F5344CB8AC3E}">
        <p14:creationId xmlns:p14="http://schemas.microsoft.com/office/powerpoint/2010/main" val="3918752963"/>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b="1" dirty="0">
                <a:solidFill>
                  <a:srgbClr val="0070C0"/>
                </a:solidFill>
              </a:rPr>
              <a:t>2. BELİRTİLERİ, EKONOMİK ÖNEMİ VE YAYILIŞI </a:t>
            </a:r>
            <a:endParaRPr lang="tr-TR" sz="3200" dirty="0">
              <a:solidFill>
                <a:srgbClr val="0070C0"/>
              </a:solidFill>
            </a:endParaRPr>
          </a:p>
        </p:txBody>
      </p:sp>
      <p:sp>
        <p:nvSpPr>
          <p:cNvPr id="3" name="İçerik Yer Tutucusu 2"/>
          <p:cNvSpPr>
            <a:spLocks noGrp="1"/>
          </p:cNvSpPr>
          <p:nvPr>
            <p:ph idx="1"/>
          </p:nvPr>
        </p:nvSpPr>
        <p:spPr>
          <a:xfrm>
            <a:off x="395536" y="1196752"/>
            <a:ext cx="8229600" cy="4525963"/>
          </a:xfrm>
        </p:spPr>
        <p:txBody>
          <a:bodyPr>
            <a:normAutofit fontScale="92500" lnSpcReduction="10000"/>
          </a:bodyPr>
          <a:lstStyle/>
          <a:p>
            <a:endParaRPr lang="tr-TR" dirty="0"/>
          </a:p>
          <a:p>
            <a:r>
              <a:rPr lang="tr-TR" dirty="0" smtClean="0"/>
              <a:t>Hastalık </a:t>
            </a:r>
            <a:r>
              <a:rPr lang="tr-TR" dirty="0"/>
              <a:t>etmeni </a:t>
            </a:r>
            <a:r>
              <a:rPr lang="tr-TR" dirty="0">
                <a:solidFill>
                  <a:srgbClr val="0070C0"/>
                </a:solidFill>
              </a:rPr>
              <a:t>çiçek yanıklığı, yaprak lekeleri, dallarda geriye doğru ölüm, </a:t>
            </a:r>
            <a:r>
              <a:rPr lang="tr-TR" dirty="0" err="1">
                <a:solidFill>
                  <a:srgbClr val="0070C0"/>
                </a:solidFill>
              </a:rPr>
              <a:t>dormant</a:t>
            </a:r>
            <a:r>
              <a:rPr lang="tr-TR" dirty="0">
                <a:solidFill>
                  <a:srgbClr val="0070C0"/>
                </a:solidFill>
              </a:rPr>
              <a:t> gözlerde ölüm ve kabukta çöküntü ve çatlamalara(kanser) sebep olur. </a:t>
            </a:r>
            <a:r>
              <a:rPr lang="tr-TR" dirty="0"/>
              <a:t>Hastalığa elma ve armutta </a:t>
            </a:r>
            <a:r>
              <a:rPr lang="tr-TR" dirty="0" err="1"/>
              <a:t>Pseudomonas</a:t>
            </a:r>
            <a:r>
              <a:rPr lang="tr-TR" dirty="0"/>
              <a:t> </a:t>
            </a:r>
            <a:r>
              <a:rPr lang="tr-TR" dirty="0">
                <a:solidFill>
                  <a:srgbClr val="0070C0"/>
                </a:solidFill>
              </a:rPr>
              <a:t>çiçek </a:t>
            </a:r>
            <a:r>
              <a:rPr lang="tr-TR" dirty="0" err="1">
                <a:solidFill>
                  <a:srgbClr val="0070C0"/>
                </a:solidFill>
              </a:rPr>
              <a:t>yanıklılığı</a:t>
            </a:r>
            <a:r>
              <a:rPr lang="tr-TR" dirty="0">
                <a:solidFill>
                  <a:srgbClr val="0070C0"/>
                </a:solidFill>
              </a:rPr>
              <a:t> denmesinin sebebi ani gelişen yanıklığın genç göz ve çiçekleri öldürmesidir. </a:t>
            </a:r>
          </a:p>
          <a:p>
            <a:r>
              <a:rPr lang="tr-TR" dirty="0"/>
              <a:t>Armutta </a:t>
            </a:r>
            <a:r>
              <a:rPr lang="tr-TR" dirty="0">
                <a:solidFill>
                  <a:srgbClr val="0070C0"/>
                </a:solidFill>
              </a:rPr>
              <a:t>etkilenen gözler ilkbaharda açılamaz, kurur ve ölür. </a:t>
            </a:r>
            <a:r>
              <a:rPr lang="tr-TR" dirty="0"/>
              <a:t>Çiçeklenme sonrası belirtiler gelişen </a:t>
            </a:r>
            <a:r>
              <a:rPr lang="tr-TR" dirty="0">
                <a:solidFill>
                  <a:srgbClr val="0070C0"/>
                </a:solidFill>
              </a:rPr>
              <a:t>meyvenin </a:t>
            </a:r>
            <a:r>
              <a:rPr lang="tr-TR" dirty="0" err="1">
                <a:solidFill>
                  <a:srgbClr val="0070C0"/>
                </a:solidFill>
              </a:rPr>
              <a:t>kaliks</a:t>
            </a:r>
            <a:r>
              <a:rPr lang="tr-TR" dirty="0">
                <a:solidFill>
                  <a:srgbClr val="0070C0"/>
                </a:solidFill>
              </a:rPr>
              <a:t> kenarının siyahlaşması, </a:t>
            </a:r>
            <a:r>
              <a:rPr lang="tr-TR" dirty="0"/>
              <a:t>demetteki yapraklar etkilenmeden </a:t>
            </a:r>
            <a:r>
              <a:rPr lang="tr-TR" dirty="0">
                <a:solidFill>
                  <a:srgbClr val="0070C0"/>
                </a:solidFill>
              </a:rPr>
              <a:t>çiçeklerin siyahlaşması </a:t>
            </a:r>
            <a:r>
              <a:rPr lang="tr-TR" dirty="0"/>
              <a:t>veya çiçek ve yapraklarıyla birlikte </a:t>
            </a:r>
            <a:r>
              <a:rPr lang="tr-TR" dirty="0">
                <a:solidFill>
                  <a:srgbClr val="0070C0"/>
                </a:solidFill>
              </a:rPr>
              <a:t>demetlerin tamamen ölümü </a:t>
            </a:r>
            <a:r>
              <a:rPr lang="tr-TR" dirty="0" smtClean="0"/>
              <a:t>şeklindedir. </a:t>
            </a:r>
            <a:r>
              <a:rPr lang="tr-TR" dirty="0"/>
              <a:t>Çiçeklenme sonrası enfeksiyonlarda ayrıca </a:t>
            </a:r>
            <a:r>
              <a:rPr lang="tr-TR" dirty="0">
                <a:solidFill>
                  <a:srgbClr val="0070C0"/>
                </a:solidFill>
              </a:rPr>
              <a:t>meyve ve yapraklarda parlak siyah lekeler oluşur. </a:t>
            </a:r>
          </a:p>
        </p:txBody>
      </p:sp>
    </p:spTree>
    <p:extLst>
      <p:ext uri="{BB962C8B-B14F-4D97-AF65-F5344CB8AC3E}">
        <p14:creationId xmlns:p14="http://schemas.microsoft.com/office/powerpoint/2010/main" val="2719577468"/>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ln>
            <a:solidFill>
              <a:schemeClr val="accent1"/>
            </a:solidFill>
          </a:ln>
        </p:spPr>
        <p:txBody>
          <a:bodyPr>
            <a:normAutofit fontScale="90000"/>
          </a:bodyPr>
          <a:lstStyle/>
          <a:p>
            <a:r>
              <a:rPr lang="tr-TR" sz="3200" b="1" dirty="0">
                <a:solidFill>
                  <a:srgbClr val="0070C0"/>
                </a:solidFill>
              </a:rPr>
              <a:t>2. BELİRTİLERİ, EKONOMİK ÖNEMİ VE YAYILIŞI </a:t>
            </a:r>
            <a:endParaRPr lang="tr-TR" sz="3200" dirty="0"/>
          </a:p>
        </p:txBody>
      </p:sp>
      <p:sp>
        <p:nvSpPr>
          <p:cNvPr id="3" name="İçerik Yer Tutucusu 2"/>
          <p:cNvSpPr>
            <a:spLocks noGrp="1"/>
          </p:cNvSpPr>
          <p:nvPr>
            <p:ph idx="1"/>
          </p:nvPr>
        </p:nvSpPr>
        <p:spPr/>
        <p:txBody>
          <a:bodyPr>
            <a:normAutofit/>
          </a:bodyPr>
          <a:lstStyle/>
          <a:p>
            <a:r>
              <a:rPr lang="tr-TR" dirty="0" smtClean="0">
                <a:solidFill>
                  <a:srgbClr val="0070C0"/>
                </a:solidFill>
              </a:rPr>
              <a:t>Sürgünlerin </a:t>
            </a:r>
            <a:r>
              <a:rPr lang="tr-TR" dirty="0">
                <a:solidFill>
                  <a:srgbClr val="0070C0"/>
                </a:solidFill>
              </a:rPr>
              <a:t>ucu kahverengi siyaha döner ve ölür. </a:t>
            </a:r>
            <a:r>
              <a:rPr lang="tr-TR" dirty="0"/>
              <a:t>Sürgün üzerinde oluşan </a:t>
            </a:r>
            <a:r>
              <a:rPr lang="tr-TR" dirty="0">
                <a:solidFill>
                  <a:srgbClr val="0070C0"/>
                </a:solidFill>
              </a:rPr>
              <a:t>kabuk kanserleri</a:t>
            </a:r>
            <a:r>
              <a:rPr lang="tr-TR" dirty="0"/>
              <a:t> kahverengi, düzensiz lekeler şeklinde </a:t>
            </a:r>
            <a:r>
              <a:rPr lang="tr-TR" dirty="0" smtClean="0"/>
              <a:t>başlar </a:t>
            </a:r>
            <a:r>
              <a:rPr lang="tr-TR" dirty="0"/>
              <a:t>ve lekelerin üzerindeki </a:t>
            </a:r>
            <a:r>
              <a:rPr lang="tr-TR" dirty="0">
                <a:solidFill>
                  <a:srgbClr val="0070C0"/>
                </a:solidFill>
              </a:rPr>
              <a:t>dış kabuk zamanla kağıt gibi soyulur </a:t>
            </a:r>
            <a:r>
              <a:rPr lang="tr-TR" dirty="0" smtClean="0"/>
              <a:t>. </a:t>
            </a:r>
            <a:r>
              <a:rPr lang="tr-TR" dirty="0"/>
              <a:t>Hastalık meyve tutumunu azaltabilir</a:t>
            </a:r>
            <a:r>
              <a:rPr lang="tr-TR" dirty="0" smtClean="0"/>
              <a:t>.</a:t>
            </a:r>
            <a:r>
              <a:rPr lang="tr-TR" dirty="0"/>
              <a:t> Bu hastalığın </a:t>
            </a:r>
            <a:r>
              <a:rPr lang="tr-TR" dirty="0">
                <a:solidFill>
                  <a:srgbClr val="0070C0"/>
                </a:solidFill>
              </a:rPr>
              <a:t>belirtileri Ateş Yanıklığı </a:t>
            </a:r>
            <a:r>
              <a:rPr lang="tr-TR" dirty="0"/>
              <a:t>(</a:t>
            </a:r>
            <a:r>
              <a:rPr lang="tr-TR" i="1" dirty="0"/>
              <a:t>E. </a:t>
            </a:r>
            <a:r>
              <a:rPr lang="tr-TR" i="1" dirty="0" err="1"/>
              <a:t>amylovora</a:t>
            </a:r>
            <a:r>
              <a:rPr lang="tr-TR" dirty="0"/>
              <a:t>) hastalığının belirtilerine </a:t>
            </a:r>
            <a:r>
              <a:rPr lang="tr-TR" dirty="0">
                <a:solidFill>
                  <a:srgbClr val="0070C0"/>
                </a:solidFill>
              </a:rPr>
              <a:t>çok benzer</a:t>
            </a:r>
            <a:r>
              <a:rPr lang="tr-TR" dirty="0"/>
              <a:t>. Ancak Ateş </a:t>
            </a:r>
            <a:r>
              <a:rPr lang="tr-TR" dirty="0" err="1"/>
              <a:t>Yanıklılığı</a:t>
            </a:r>
            <a:r>
              <a:rPr lang="tr-TR" dirty="0"/>
              <a:t> hastalığına göre bazı farklılıklar </a:t>
            </a:r>
            <a:r>
              <a:rPr lang="tr-TR" dirty="0" err="1" smtClean="0"/>
              <a:t>Pseudomonas</a:t>
            </a:r>
            <a:r>
              <a:rPr lang="tr-TR" dirty="0" smtClean="0"/>
              <a:t> </a:t>
            </a:r>
            <a:r>
              <a:rPr lang="tr-TR" dirty="0"/>
              <a:t>çiçek </a:t>
            </a:r>
            <a:r>
              <a:rPr lang="tr-TR" dirty="0" err="1"/>
              <a:t>yanıklılığı</a:t>
            </a:r>
            <a:r>
              <a:rPr lang="tr-TR" dirty="0"/>
              <a:t> hastalığını ayırt etmede yardımcı olur. </a:t>
            </a:r>
            <a:r>
              <a:rPr lang="tr-TR" dirty="0" smtClean="0"/>
              <a:t>Bu </a:t>
            </a:r>
            <a:r>
              <a:rPr lang="tr-TR" dirty="0"/>
              <a:t>farklılıklar şunlardır: </a:t>
            </a:r>
            <a:r>
              <a:rPr lang="tr-TR" dirty="0" smtClean="0"/>
              <a:t> </a:t>
            </a:r>
            <a:endParaRPr lang="tr-TR" dirty="0"/>
          </a:p>
          <a:p>
            <a:endParaRPr lang="tr-TR" dirty="0"/>
          </a:p>
        </p:txBody>
      </p:sp>
    </p:spTree>
    <p:extLst>
      <p:ext uri="{BB962C8B-B14F-4D97-AF65-F5344CB8AC3E}">
        <p14:creationId xmlns:p14="http://schemas.microsoft.com/office/powerpoint/2010/main" val="3305956240"/>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r>
              <a:rPr lang="tr-TR" i="1" dirty="0" err="1">
                <a:solidFill>
                  <a:srgbClr val="0070C0"/>
                </a:solidFill>
              </a:rPr>
              <a:t>Pseudomonas</a:t>
            </a:r>
            <a:r>
              <a:rPr lang="tr-TR" dirty="0"/>
              <a:t> &amp; </a:t>
            </a:r>
            <a:r>
              <a:rPr lang="tr-TR" i="1" dirty="0" err="1">
                <a:solidFill>
                  <a:srgbClr val="0070C0"/>
                </a:solidFill>
              </a:rPr>
              <a:t>Erwinia</a:t>
            </a:r>
            <a:r>
              <a:rPr lang="tr-TR" dirty="0"/>
              <a:t> Farkları</a:t>
            </a:r>
          </a:p>
        </p:txBody>
      </p:sp>
      <p:sp>
        <p:nvSpPr>
          <p:cNvPr id="3" name="İçerik Yer Tutucusu 2"/>
          <p:cNvSpPr>
            <a:spLocks noGrp="1"/>
          </p:cNvSpPr>
          <p:nvPr>
            <p:ph idx="1"/>
          </p:nvPr>
        </p:nvSpPr>
        <p:spPr>
          <a:xfrm>
            <a:off x="179512" y="1268760"/>
            <a:ext cx="8964488" cy="5112568"/>
          </a:xfrm>
        </p:spPr>
        <p:txBody>
          <a:bodyPr>
            <a:normAutofit fontScale="85000" lnSpcReduction="10000"/>
          </a:bodyPr>
          <a:lstStyle/>
          <a:p>
            <a:pPr marL="0" indent="0">
              <a:buNone/>
            </a:pPr>
            <a:r>
              <a:rPr lang="tr-TR" dirty="0" smtClean="0"/>
              <a:t>1</a:t>
            </a:r>
            <a:r>
              <a:rPr lang="tr-TR" dirty="0"/>
              <a:t>) </a:t>
            </a:r>
            <a:r>
              <a:rPr lang="tr-TR" dirty="0" smtClean="0"/>
              <a:t>Enfeksiyonlar ve belirti oluşumu </a:t>
            </a:r>
            <a:r>
              <a:rPr lang="tr-TR" dirty="0" smtClean="0">
                <a:solidFill>
                  <a:srgbClr val="0070C0"/>
                </a:solidFill>
              </a:rPr>
              <a:t>genelde daha erken dönemde </a:t>
            </a:r>
            <a:r>
              <a:rPr lang="tr-TR" dirty="0" smtClean="0"/>
              <a:t>olur, </a:t>
            </a:r>
            <a:endParaRPr lang="tr-TR" dirty="0"/>
          </a:p>
          <a:p>
            <a:pPr marL="0" indent="0">
              <a:buNone/>
            </a:pPr>
            <a:r>
              <a:rPr lang="tr-TR" dirty="0"/>
              <a:t>2) </a:t>
            </a:r>
            <a:r>
              <a:rPr lang="tr-TR" dirty="0">
                <a:solidFill>
                  <a:srgbClr val="0070C0"/>
                </a:solidFill>
              </a:rPr>
              <a:t>Enfeksiyonlar başlangıç noktasında kalarak </a:t>
            </a:r>
            <a:r>
              <a:rPr lang="tr-TR" dirty="0"/>
              <a:t>nadiren meyve </a:t>
            </a:r>
            <a:r>
              <a:rPr lang="tr-TR" dirty="0" smtClean="0"/>
              <a:t>dalcığından</a:t>
            </a:r>
          </a:p>
          <a:p>
            <a:pPr marL="0" indent="0">
              <a:buNone/>
            </a:pPr>
            <a:r>
              <a:rPr lang="tr-TR" dirty="0"/>
              <a:t> </a:t>
            </a:r>
            <a:r>
              <a:rPr lang="tr-TR" dirty="0" smtClean="0"/>
              <a:t>          </a:t>
            </a:r>
            <a:r>
              <a:rPr lang="tr-TR" dirty="0"/>
              <a:t>aşağıya ilerler, </a:t>
            </a:r>
            <a:r>
              <a:rPr lang="tr-TR" dirty="0">
                <a:solidFill>
                  <a:srgbClr val="0070C0"/>
                </a:solidFill>
              </a:rPr>
              <a:t>genelde ağacın alt kısımlarında sınırlı kalır, </a:t>
            </a:r>
            <a:r>
              <a:rPr lang="tr-TR" dirty="0"/>
              <a:t>buna </a:t>
            </a:r>
            <a:r>
              <a:rPr lang="tr-TR" dirty="0" smtClean="0"/>
              <a:t>karşın</a:t>
            </a:r>
          </a:p>
          <a:p>
            <a:pPr marL="0" indent="0">
              <a:buNone/>
            </a:pPr>
            <a:r>
              <a:rPr lang="tr-TR" dirty="0"/>
              <a:t> </a:t>
            </a:r>
            <a:r>
              <a:rPr lang="tr-TR" dirty="0" smtClean="0"/>
              <a:t>          </a:t>
            </a:r>
            <a:r>
              <a:rPr lang="tr-TR" dirty="0"/>
              <a:t>Ateş Yanıklığı hastalığında uygun koşullar oluştuğunda </a:t>
            </a:r>
            <a:r>
              <a:rPr lang="tr-TR" dirty="0" smtClean="0"/>
              <a:t>enfeksiyonlar</a:t>
            </a:r>
          </a:p>
          <a:p>
            <a:pPr marL="0" indent="0">
              <a:buNone/>
            </a:pPr>
            <a:r>
              <a:rPr lang="tr-TR" dirty="0"/>
              <a:t> </a:t>
            </a:r>
            <a:r>
              <a:rPr lang="tr-TR" dirty="0" smtClean="0"/>
              <a:t>          </a:t>
            </a:r>
            <a:r>
              <a:rPr lang="tr-TR" dirty="0"/>
              <a:t>hızla ilerleyerek ağacın tamamını sarar, </a:t>
            </a:r>
          </a:p>
          <a:p>
            <a:pPr marL="0" indent="0">
              <a:buNone/>
            </a:pPr>
            <a:r>
              <a:rPr lang="tr-TR" dirty="0"/>
              <a:t>3) </a:t>
            </a:r>
            <a:r>
              <a:rPr lang="tr-TR" dirty="0" err="1"/>
              <a:t>Enfekteli</a:t>
            </a:r>
            <a:r>
              <a:rPr lang="tr-TR" dirty="0"/>
              <a:t> dokuların üzerinde Ateş Yanıklığı hastalığı için tipik olan </a:t>
            </a:r>
            <a:endParaRPr lang="tr-TR" dirty="0" smtClean="0"/>
          </a:p>
          <a:p>
            <a:pPr marL="0" indent="0">
              <a:buNone/>
            </a:pPr>
            <a:r>
              <a:rPr lang="tr-TR" dirty="0" smtClean="0">
                <a:solidFill>
                  <a:srgbClr val="0070C0"/>
                </a:solidFill>
              </a:rPr>
              <a:t>     bakteriyel akıntı oluşmaz, </a:t>
            </a:r>
            <a:endParaRPr lang="tr-TR" dirty="0">
              <a:solidFill>
                <a:srgbClr val="0070C0"/>
              </a:solidFill>
            </a:endParaRPr>
          </a:p>
          <a:p>
            <a:pPr marL="0" indent="0">
              <a:buNone/>
            </a:pPr>
            <a:r>
              <a:rPr lang="tr-TR" dirty="0"/>
              <a:t>4) Vejetasyonun ileri dönemlerinde </a:t>
            </a:r>
            <a:r>
              <a:rPr lang="tr-TR" dirty="0">
                <a:solidFill>
                  <a:srgbClr val="0070C0"/>
                </a:solidFill>
              </a:rPr>
              <a:t>genç sürgünlerin canlı ve nekrotik </a:t>
            </a:r>
            <a:endParaRPr lang="tr-TR" dirty="0" smtClean="0">
              <a:solidFill>
                <a:srgbClr val="0070C0"/>
              </a:solidFill>
            </a:endParaRPr>
          </a:p>
          <a:p>
            <a:pPr marL="0" indent="0">
              <a:buNone/>
            </a:pPr>
            <a:r>
              <a:rPr lang="tr-TR" dirty="0" smtClean="0">
                <a:solidFill>
                  <a:srgbClr val="0070C0"/>
                </a:solidFill>
              </a:rPr>
              <a:t>           dokusu </a:t>
            </a:r>
            <a:r>
              <a:rPr lang="tr-TR" dirty="0">
                <a:solidFill>
                  <a:srgbClr val="0070C0"/>
                </a:solidFill>
              </a:rPr>
              <a:t>arasında keskin sınır bulunur, </a:t>
            </a:r>
          </a:p>
          <a:p>
            <a:pPr marL="0" indent="0">
              <a:buNone/>
            </a:pPr>
            <a:r>
              <a:rPr lang="tr-TR" dirty="0"/>
              <a:t>5) Yanıklık gösteren </a:t>
            </a:r>
            <a:r>
              <a:rPr lang="tr-TR" dirty="0">
                <a:solidFill>
                  <a:srgbClr val="0070C0"/>
                </a:solidFill>
              </a:rPr>
              <a:t>sürgünlerin dibinde dış kabuk soyulur, </a:t>
            </a:r>
          </a:p>
          <a:p>
            <a:pPr marL="0" indent="0">
              <a:buNone/>
            </a:pPr>
            <a:r>
              <a:rPr lang="tr-TR" dirty="0"/>
              <a:t>6) Ateş </a:t>
            </a:r>
            <a:r>
              <a:rPr lang="tr-TR" dirty="0" err="1"/>
              <a:t>Yanıklılığı</a:t>
            </a:r>
            <a:r>
              <a:rPr lang="tr-TR" dirty="0"/>
              <a:t> hastalığı için çok tipik olan “</a:t>
            </a:r>
            <a:r>
              <a:rPr lang="tr-TR" dirty="0">
                <a:solidFill>
                  <a:srgbClr val="0070C0"/>
                </a:solidFill>
              </a:rPr>
              <a:t>çoban değneği’’ </a:t>
            </a:r>
            <a:r>
              <a:rPr lang="tr-TR" dirty="0"/>
              <a:t>şeklindeki </a:t>
            </a:r>
            <a:endParaRPr lang="tr-TR" dirty="0" smtClean="0"/>
          </a:p>
          <a:p>
            <a:pPr marL="0" indent="0">
              <a:buNone/>
            </a:pPr>
            <a:r>
              <a:rPr lang="tr-TR" dirty="0" smtClean="0"/>
              <a:t>           sürgün </a:t>
            </a:r>
            <a:r>
              <a:rPr lang="tr-TR" dirty="0"/>
              <a:t>ucu kıvrılmaları görülmez, </a:t>
            </a:r>
          </a:p>
          <a:p>
            <a:pPr marL="0" indent="0">
              <a:buNone/>
            </a:pPr>
            <a:r>
              <a:rPr lang="tr-TR" dirty="0"/>
              <a:t>7) Yaprak ve meyve enfeksiyonlarında </a:t>
            </a:r>
            <a:r>
              <a:rPr lang="tr-TR" dirty="0">
                <a:solidFill>
                  <a:srgbClr val="0070C0"/>
                </a:solidFill>
              </a:rPr>
              <a:t>kuru ve lokal lekeler oluşur, </a:t>
            </a:r>
          </a:p>
          <a:p>
            <a:pPr marL="0" indent="0">
              <a:buNone/>
            </a:pPr>
            <a:r>
              <a:rPr lang="tr-TR" dirty="0"/>
              <a:t>8) Hastalık </a:t>
            </a:r>
            <a:r>
              <a:rPr lang="tr-TR" dirty="0">
                <a:solidFill>
                  <a:srgbClr val="0070C0"/>
                </a:solidFill>
              </a:rPr>
              <a:t>çiçeklere daha çok zarar verir, </a:t>
            </a:r>
            <a:r>
              <a:rPr lang="tr-TR" dirty="0"/>
              <a:t>dal ve gövde ölümleri ise </a:t>
            </a:r>
            <a:r>
              <a:rPr lang="tr-TR" dirty="0" smtClean="0"/>
              <a:t>nadiren</a:t>
            </a:r>
          </a:p>
          <a:p>
            <a:pPr marL="0" indent="0">
              <a:buNone/>
            </a:pPr>
            <a:r>
              <a:rPr lang="tr-TR" dirty="0" smtClean="0"/>
              <a:t>           </a:t>
            </a:r>
            <a:r>
              <a:rPr lang="tr-TR" dirty="0"/>
              <a:t>gerçekleşir. </a:t>
            </a:r>
          </a:p>
          <a:p>
            <a:endParaRPr lang="tr-TR" dirty="0"/>
          </a:p>
          <a:p>
            <a:pPr marL="0" indent="0">
              <a:buNone/>
            </a:pPr>
            <a:endParaRPr lang="tr-TR" dirty="0"/>
          </a:p>
        </p:txBody>
      </p:sp>
    </p:spTree>
    <p:extLst>
      <p:ext uri="{BB962C8B-B14F-4D97-AF65-F5344CB8AC3E}">
        <p14:creationId xmlns:p14="http://schemas.microsoft.com/office/powerpoint/2010/main" val="3090881326"/>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3. KONUKÇULARI </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i="1" dirty="0" smtClean="0"/>
              <a:t>P</a:t>
            </a:r>
            <a:r>
              <a:rPr lang="tr-TR" i="1" dirty="0"/>
              <a:t>. s. </a:t>
            </a:r>
            <a:r>
              <a:rPr lang="tr-TR" dirty="0" err="1"/>
              <a:t>pv</a:t>
            </a:r>
            <a:r>
              <a:rPr lang="tr-TR" dirty="0"/>
              <a:t>. </a:t>
            </a:r>
            <a:r>
              <a:rPr lang="tr-TR" i="1" dirty="0" err="1"/>
              <a:t>syringae</a:t>
            </a:r>
            <a:r>
              <a:rPr lang="tr-TR" i="1" dirty="0"/>
              <a:t> </a:t>
            </a:r>
            <a:r>
              <a:rPr lang="tr-TR" dirty="0">
                <a:solidFill>
                  <a:srgbClr val="0070C0"/>
                </a:solidFill>
              </a:rPr>
              <a:t>geniş bir konukçu dizilişine sahiptir. </a:t>
            </a:r>
            <a:r>
              <a:rPr lang="tr-TR" dirty="0"/>
              <a:t>Armut ve elmanın yanı sıra kiraz, kayısı, şeftali, erik gibi sert çekirdekli meyve türlerinde ve bunun yanında </a:t>
            </a:r>
            <a:r>
              <a:rPr lang="tr-TR" dirty="0" err="1"/>
              <a:t>turunçgil</a:t>
            </a:r>
            <a:r>
              <a:rPr lang="tr-TR" dirty="0"/>
              <a:t>, badem, ceviz, gül, leylak, zakkum, karakavak, dişbudak, meşe, söğüt gibi çeşitli bitkilerde ve hatta pek çok otsu bitki türünde zarar yapmaktadır. </a:t>
            </a:r>
          </a:p>
        </p:txBody>
      </p:sp>
    </p:spTree>
    <p:extLst>
      <p:ext uri="{BB962C8B-B14F-4D97-AF65-F5344CB8AC3E}">
        <p14:creationId xmlns:p14="http://schemas.microsoft.com/office/powerpoint/2010/main" val="4134751500"/>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smtClean="0"/>
              <a:t>4</a:t>
            </a:r>
            <a:r>
              <a:rPr lang="tr-TR" b="1" dirty="0">
                <a:solidFill>
                  <a:srgbClr val="0070C0"/>
                </a:solidFill>
              </a:rPr>
              <a:t>. MÜCADELESİ </a:t>
            </a:r>
            <a:br>
              <a:rPr lang="tr-TR" b="1" dirty="0">
                <a:solidFill>
                  <a:srgbClr val="0070C0"/>
                </a:solidFill>
              </a:rPr>
            </a:br>
            <a:endParaRPr lang="tr-TR" dirty="0">
              <a:solidFill>
                <a:srgbClr val="0070C0"/>
              </a:solidFill>
            </a:endParaRPr>
          </a:p>
        </p:txBody>
      </p:sp>
      <p:sp>
        <p:nvSpPr>
          <p:cNvPr id="3" name="İçerik Yer Tutucusu 2"/>
          <p:cNvSpPr>
            <a:spLocks noGrp="1"/>
          </p:cNvSpPr>
          <p:nvPr>
            <p:ph idx="1"/>
          </p:nvPr>
        </p:nvSpPr>
        <p:spPr>
          <a:xfrm>
            <a:off x="457200" y="1340768"/>
            <a:ext cx="8229600" cy="5040560"/>
          </a:xfrm>
        </p:spPr>
        <p:txBody>
          <a:bodyPr>
            <a:normAutofit fontScale="85000" lnSpcReduction="20000"/>
          </a:bodyPr>
          <a:lstStyle/>
          <a:p>
            <a:r>
              <a:rPr lang="tr-TR" b="1" dirty="0" smtClean="0">
                <a:solidFill>
                  <a:srgbClr val="0070C0"/>
                </a:solidFill>
              </a:rPr>
              <a:t>4.1</a:t>
            </a:r>
            <a:r>
              <a:rPr lang="tr-TR" b="1" dirty="0">
                <a:solidFill>
                  <a:srgbClr val="0070C0"/>
                </a:solidFill>
              </a:rPr>
              <a:t>. Kültürel Önlemler </a:t>
            </a:r>
            <a:endParaRPr lang="tr-TR" b="1" dirty="0" smtClean="0">
              <a:solidFill>
                <a:srgbClr val="0070C0"/>
              </a:solidFill>
            </a:endParaRPr>
          </a:p>
          <a:p>
            <a:r>
              <a:rPr lang="tr-TR" dirty="0" smtClean="0"/>
              <a:t>- </a:t>
            </a:r>
            <a:r>
              <a:rPr lang="tr-TR" dirty="0"/>
              <a:t>Ağaçlar </a:t>
            </a:r>
            <a:r>
              <a:rPr lang="tr-TR" dirty="0">
                <a:solidFill>
                  <a:srgbClr val="0070C0"/>
                </a:solidFill>
              </a:rPr>
              <a:t>don zararından korunmalıdır. </a:t>
            </a:r>
          </a:p>
          <a:p>
            <a:r>
              <a:rPr lang="tr-TR" dirty="0"/>
              <a:t>– Ağaçlar üzerindeki </a:t>
            </a:r>
            <a:r>
              <a:rPr lang="tr-TR" dirty="0">
                <a:solidFill>
                  <a:srgbClr val="0070C0"/>
                </a:solidFill>
              </a:rPr>
              <a:t>hasta dallar sıcak ve kuru havalarda kesilerek </a:t>
            </a:r>
            <a:endParaRPr lang="tr-TR" dirty="0" smtClean="0">
              <a:solidFill>
                <a:srgbClr val="0070C0"/>
              </a:solidFill>
            </a:endParaRPr>
          </a:p>
          <a:p>
            <a:pPr marL="0" indent="0">
              <a:buNone/>
            </a:pPr>
            <a:r>
              <a:rPr lang="tr-TR" dirty="0">
                <a:solidFill>
                  <a:srgbClr val="0070C0"/>
                </a:solidFill>
              </a:rPr>
              <a:t> </a:t>
            </a:r>
            <a:r>
              <a:rPr lang="tr-TR" dirty="0" smtClean="0">
                <a:solidFill>
                  <a:srgbClr val="0070C0"/>
                </a:solidFill>
              </a:rPr>
              <a:t>        yakılmalıdır</a:t>
            </a:r>
            <a:r>
              <a:rPr lang="tr-TR" dirty="0">
                <a:solidFill>
                  <a:srgbClr val="0070C0"/>
                </a:solidFill>
              </a:rPr>
              <a:t>. </a:t>
            </a:r>
          </a:p>
          <a:p>
            <a:r>
              <a:rPr lang="tr-TR" dirty="0"/>
              <a:t>– Budamada kullanılan </a:t>
            </a:r>
            <a:r>
              <a:rPr lang="tr-TR" dirty="0">
                <a:solidFill>
                  <a:srgbClr val="0070C0"/>
                </a:solidFill>
              </a:rPr>
              <a:t>aletler her seferinde %10’luk sodyum </a:t>
            </a:r>
            <a:r>
              <a:rPr lang="tr-TR" dirty="0" err="1" smtClean="0">
                <a:solidFill>
                  <a:srgbClr val="0070C0"/>
                </a:solidFill>
              </a:rPr>
              <a:t>hipoklorite</a:t>
            </a:r>
            <a:endParaRPr lang="tr-TR" dirty="0" smtClean="0">
              <a:solidFill>
                <a:srgbClr val="0070C0"/>
              </a:solidFill>
            </a:endParaRPr>
          </a:p>
          <a:p>
            <a:pPr marL="0" indent="0">
              <a:buNone/>
            </a:pPr>
            <a:r>
              <a:rPr lang="tr-TR" dirty="0">
                <a:solidFill>
                  <a:srgbClr val="0070C0"/>
                </a:solidFill>
              </a:rPr>
              <a:t> </a:t>
            </a:r>
            <a:r>
              <a:rPr lang="tr-TR" dirty="0" smtClean="0">
                <a:solidFill>
                  <a:srgbClr val="0070C0"/>
                </a:solidFill>
              </a:rPr>
              <a:t>        </a:t>
            </a:r>
            <a:r>
              <a:rPr lang="tr-TR" dirty="0">
                <a:solidFill>
                  <a:srgbClr val="0070C0"/>
                </a:solidFill>
              </a:rPr>
              <a:t>(çamaşır suyu) daldırılarak dezenfekte edilmelidir. </a:t>
            </a:r>
            <a:r>
              <a:rPr lang="tr-TR" b="1" dirty="0" smtClean="0">
                <a:solidFill>
                  <a:srgbClr val="0070C0"/>
                </a:solidFill>
              </a:rPr>
              <a:t> </a:t>
            </a:r>
          </a:p>
          <a:p>
            <a:r>
              <a:rPr lang="tr-TR" dirty="0"/>
              <a:t>– Bahçede yabancı ot mücadelesi yapılmalıdır </a:t>
            </a:r>
          </a:p>
          <a:p>
            <a:pPr marL="0" indent="0">
              <a:buNone/>
            </a:pPr>
            <a:endParaRPr lang="tr-TR" b="1" dirty="0" smtClean="0"/>
          </a:p>
          <a:p>
            <a:r>
              <a:rPr lang="tr-TR" b="1" dirty="0" smtClean="0">
                <a:solidFill>
                  <a:srgbClr val="FF0000"/>
                </a:solidFill>
              </a:rPr>
              <a:t>4.2</a:t>
            </a:r>
            <a:r>
              <a:rPr lang="tr-TR" b="1" dirty="0">
                <a:solidFill>
                  <a:srgbClr val="FF0000"/>
                </a:solidFill>
              </a:rPr>
              <a:t>. Kimyasal Mücadele </a:t>
            </a:r>
            <a:endParaRPr lang="tr-TR" dirty="0">
              <a:solidFill>
                <a:srgbClr val="FF0000"/>
              </a:solidFill>
            </a:endParaRPr>
          </a:p>
          <a:p>
            <a:r>
              <a:rPr lang="tr-TR" b="1" dirty="0">
                <a:solidFill>
                  <a:srgbClr val="0070C0"/>
                </a:solidFill>
              </a:rPr>
              <a:t>4.2.1. İlaçlama Zamanı </a:t>
            </a:r>
            <a:endParaRPr lang="tr-TR" dirty="0">
              <a:solidFill>
                <a:srgbClr val="0070C0"/>
              </a:solidFill>
            </a:endParaRPr>
          </a:p>
          <a:p>
            <a:r>
              <a:rPr lang="tr-TR" u="sng" dirty="0"/>
              <a:t>1. ilaçlama: </a:t>
            </a:r>
            <a:r>
              <a:rPr lang="tr-TR" dirty="0"/>
              <a:t>Sonbaharda yaprakların %75’i döküldüğünde, </a:t>
            </a:r>
          </a:p>
          <a:p>
            <a:r>
              <a:rPr lang="tr-TR" u="sng" dirty="0"/>
              <a:t>2. ilaçlama: </a:t>
            </a:r>
            <a:r>
              <a:rPr lang="tr-TR" dirty="0"/>
              <a:t>İlkbaharda gözler uyanmadan önce yapılır. </a:t>
            </a:r>
            <a:endParaRPr lang="tr-TR" dirty="0" smtClean="0"/>
          </a:p>
          <a:p>
            <a:pPr marL="0" indent="0">
              <a:buNone/>
            </a:pPr>
            <a:endParaRPr lang="tr-TR" dirty="0"/>
          </a:p>
          <a:p>
            <a:r>
              <a:rPr lang="tr-TR" b="1" dirty="0">
                <a:solidFill>
                  <a:srgbClr val="FF0000"/>
                </a:solidFill>
              </a:rPr>
              <a:t>4.2.2. Kullanılacak İlaçlar ve Dozları </a:t>
            </a:r>
            <a:endParaRPr lang="tr-TR" dirty="0">
              <a:solidFill>
                <a:srgbClr val="FF0000"/>
              </a:solidFill>
            </a:endParaRPr>
          </a:p>
          <a:p>
            <a:r>
              <a:rPr lang="tr-TR" dirty="0">
                <a:solidFill>
                  <a:srgbClr val="0070C0"/>
                </a:solidFill>
              </a:rPr>
              <a:t>Bakanlık tarafından </a:t>
            </a:r>
            <a:r>
              <a:rPr lang="tr-TR" dirty="0" smtClean="0">
                <a:solidFill>
                  <a:srgbClr val="0070C0"/>
                </a:solidFill>
              </a:rPr>
              <a:t>önerilen ilaçlar kullanılmalıdır.</a:t>
            </a:r>
            <a:r>
              <a:rPr lang="tr-TR" dirty="0" smtClean="0"/>
              <a:t> </a:t>
            </a:r>
            <a:endParaRPr lang="tr-TR" dirty="0"/>
          </a:p>
          <a:p>
            <a:endParaRPr lang="tr-TR" b="1" dirty="0"/>
          </a:p>
          <a:p>
            <a:endParaRPr lang="tr-TR" dirty="0"/>
          </a:p>
          <a:p>
            <a:pPr marL="0" indent="0">
              <a:buNone/>
            </a:pPr>
            <a:endParaRPr lang="tr-TR" dirty="0"/>
          </a:p>
        </p:txBody>
      </p:sp>
    </p:spTree>
    <p:extLst>
      <p:ext uri="{BB962C8B-B14F-4D97-AF65-F5344CB8AC3E}">
        <p14:creationId xmlns:p14="http://schemas.microsoft.com/office/powerpoint/2010/main" val="28539360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Kimyasal Mücadele </a:t>
            </a:r>
            <a:r>
              <a:rPr lang="tr-TR" dirty="0"/>
              <a:t/>
            </a:r>
            <a:br>
              <a:rPr lang="tr-TR" dirty="0"/>
            </a:br>
            <a:endParaRPr lang="tr-TR" dirty="0"/>
          </a:p>
        </p:txBody>
      </p:sp>
      <p:sp>
        <p:nvSpPr>
          <p:cNvPr id="3" name="İçerik Yer Tutucusu 2"/>
          <p:cNvSpPr>
            <a:spLocks noGrp="1"/>
          </p:cNvSpPr>
          <p:nvPr>
            <p:ph idx="1"/>
          </p:nvPr>
        </p:nvSpPr>
        <p:spPr>
          <a:xfrm>
            <a:off x="467544" y="1052736"/>
            <a:ext cx="8229600" cy="4929411"/>
          </a:xfrm>
        </p:spPr>
        <p:txBody>
          <a:bodyPr>
            <a:normAutofit fontScale="92500" lnSpcReduction="10000"/>
          </a:bodyPr>
          <a:lstStyle/>
          <a:p>
            <a:endParaRPr lang="tr-TR" dirty="0"/>
          </a:p>
          <a:p>
            <a:r>
              <a:rPr lang="tr-TR" b="1" dirty="0" smtClean="0"/>
              <a:t>İlaçlama </a:t>
            </a:r>
            <a:r>
              <a:rPr lang="tr-TR" b="1" dirty="0"/>
              <a:t>Zamanları </a:t>
            </a:r>
            <a:endParaRPr lang="tr-TR" dirty="0"/>
          </a:p>
          <a:p>
            <a:r>
              <a:rPr lang="tr-TR" dirty="0"/>
              <a:t>İlaçlamalara </a:t>
            </a:r>
            <a:r>
              <a:rPr lang="tr-TR" dirty="0">
                <a:solidFill>
                  <a:srgbClr val="FF0000"/>
                </a:solidFill>
              </a:rPr>
              <a:t>hastalık görüldüğünde </a:t>
            </a:r>
            <a:r>
              <a:rPr lang="tr-TR" dirty="0"/>
              <a:t>başlanır. </a:t>
            </a:r>
          </a:p>
          <a:p>
            <a:r>
              <a:rPr lang="tr-TR" b="1" dirty="0"/>
              <a:t>İlaçlama tekniği </a:t>
            </a:r>
            <a:endParaRPr lang="tr-TR" dirty="0"/>
          </a:p>
          <a:p>
            <a:r>
              <a:rPr lang="tr-TR" dirty="0"/>
              <a:t>Hastalık yeni başlamış ise</a:t>
            </a:r>
            <a:r>
              <a:rPr lang="tr-TR" dirty="0" smtClean="0"/>
              <a:t>, </a:t>
            </a:r>
            <a:r>
              <a:rPr lang="tr-TR" dirty="0" smtClean="0">
                <a:solidFill>
                  <a:srgbClr val="FF0000"/>
                </a:solidFill>
              </a:rPr>
              <a:t>hasta kökleri kesilip </a:t>
            </a:r>
            <a:r>
              <a:rPr lang="tr-TR" dirty="0" smtClean="0"/>
              <a:t>hasta kısımlar </a:t>
            </a:r>
            <a:r>
              <a:rPr lang="tr-TR" dirty="0"/>
              <a:t>kazındıktan sonra </a:t>
            </a:r>
            <a:r>
              <a:rPr lang="tr-TR" dirty="0">
                <a:solidFill>
                  <a:srgbClr val="FF0000"/>
                </a:solidFill>
              </a:rPr>
              <a:t>bu yerlere %5’lik Bordo bulamacı </a:t>
            </a:r>
            <a:r>
              <a:rPr lang="tr-TR" dirty="0"/>
              <a:t>veya </a:t>
            </a:r>
            <a:r>
              <a:rPr lang="tr-TR" dirty="0">
                <a:solidFill>
                  <a:srgbClr val="FF0000"/>
                </a:solidFill>
              </a:rPr>
              <a:t>%2’li</a:t>
            </a:r>
            <a:r>
              <a:rPr lang="tr-TR" dirty="0"/>
              <a:t>k </a:t>
            </a:r>
            <a:r>
              <a:rPr lang="tr-TR" dirty="0">
                <a:solidFill>
                  <a:srgbClr val="FF0000"/>
                </a:solidFill>
              </a:rPr>
              <a:t>Göztaşı </a:t>
            </a:r>
            <a:r>
              <a:rPr lang="tr-TR" dirty="0"/>
              <a:t>ilaçlarından biri fırça ile sürülür, ilaç kuruduktan sonra üzeri aşı macunu veya </a:t>
            </a:r>
            <a:r>
              <a:rPr lang="tr-TR" dirty="0">
                <a:solidFill>
                  <a:srgbClr val="FF0000"/>
                </a:solidFill>
              </a:rPr>
              <a:t>750 gram Ardıç katranı+250 gram Göztaşı karışımı </a:t>
            </a:r>
            <a:r>
              <a:rPr lang="tr-TR" dirty="0"/>
              <a:t>ile kapatılmalıdır. </a:t>
            </a:r>
          </a:p>
          <a:p>
            <a:r>
              <a:rPr lang="tr-TR" dirty="0"/>
              <a:t>Kökler tamamen hasta ise, ince köklere kadar </a:t>
            </a:r>
            <a:r>
              <a:rPr lang="tr-TR" dirty="0">
                <a:solidFill>
                  <a:srgbClr val="FF0000"/>
                </a:solidFill>
              </a:rPr>
              <a:t>sökülerek kendi çukurunda yakılır, yerine sönmemiş kireç dökülerek kapatılır. </a:t>
            </a:r>
          </a:p>
          <a:p>
            <a:r>
              <a:rPr lang="tr-TR" dirty="0"/>
              <a:t>Hasta bahçedeki sağlamları korumak için sonbaharda veya ilkbahara </a:t>
            </a:r>
            <a:r>
              <a:rPr lang="tr-TR" dirty="0" smtClean="0"/>
              <a:t>girerken </a:t>
            </a:r>
            <a:r>
              <a:rPr lang="tr-TR" dirty="0" smtClean="0">
                <a:solidFill>
                  <a:srgbClr val="FF0000"/>
                </a:solidFill>
              </a:rPr>
              <a:t>ağaçların taç izdüşümleri%5’lik Karaboya,%2’likGöztaşı m2’ye 10 litre ilaçlı su ile ilaçlanmalıdır. </a:t>
            </a:r>
            <a:endParaRPr lang="tr-TR" dirty="0">
              <a:solidFill>
                <a:srgbClr val="FF0000"/>
              </a:solidFill>
            </a:endParaRPr>
          </a:p>
        </p:txBody>
      </p:sp>
    </p:spTree>
    <p:extLst>
      <p:ext uri="{BB962C8B-B14F-4D97-AF65-F5344CB8AC3E}">
        <p14:creationId xmlns:p14="http://schemas.microsoft.com/office/powerpoint/2010/main" val="2916812589"/>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435280" cy="1080120"/>
          </a:xfrm>
        </p:spPr>
        <p:txBody>
          <a:bodyPr>
            <a:normAutofit fontScale="90000"/>
          </a:bodyPr>
          <a:lstStyle/>
          <a:p>
            <a:pPr algn="l"/>
            <a:r>
              <a:rPr lang="tr-TR" sz="3600" b="1" dirty="0" smtClean="0">
                <a:solidFill>
                  <a:srgbClr val="292934"/>
                </a:solidFill>
              </a:rPr>
              <a:t>3</a:t>
            </a:r>
            <a:r>
              <a:rPr lang="tr-TR" sz="3600" b="1" dirty="0">
                <a:solidFill>
                  <a:srgbClr val="292934"/>
                </a:solidFill>
              </a:rPr>
              <a:t>. Yumuşak Çekirdekli Meyve </a:t>
            </a:r>
            <a:r>
              <a:rPr lang="tr-TR" sz="3600" b="1" dirty="0" smtClean="0">
                <a:solidFill>
                  <a:srgbClr val="292934"/>
                </a:solidFill>
              </a:rPr>
              <a:t>Ağaçlarında</a:t>
            </a:r>
            <a:br>
              <a:rPr lang="tr-TR" sz="3600" b="1" dirty="0" smtClean="0">
                <a:solidFill>
                  <a:srgbClr val="292934"/>
                </a:solidFill>
              </a:rPr>
            </a:br>
            <a:r>
              <a:rPr lang="tr-TR" sz="3600" b="1" dirty="0" smtClean="0">
                <a:solidFill>
                  <a:srgbClr val="292934"/>
                </a:solidFill>
              </a:rPr>
              <a:t>Ateş  </a:t>
            </a:r>
            <a:r>
              <a:rPr lang="tr-TR" sz="3600" b="1" dirty="0">
                <a:solidFill>
                  <a:srgbClr val="292934"/>
                </a:solidFill>
              </a:rPr>
              <a:t>Yanıklığı </a:t>
            </a:r>
            <a:r>
              <a:rPr lang="tr-TR" sz="3600" b="1" dirty="0" smtClean="0">
                <a:solidFill>
                  <a:srgbClr val="292934"/>
                </a:solidFill>
              </a:rPr>
              <a:t>Hastalığı </a:t>
            </a:r>
            <a:r>
              <a:rPr lang="tr-TR" dirty="0" smtClean="0">
                <a:solidFill>
                  <a:srgbClr val="292934"/>
                </a:solidFill>
              </a:rPr>
              <a:t>(</a:t>
            </a:r>
            <a:r>
              <a:rPr lang="tr-TR" i="1" dirty="0" err="1" smtClean="0">
                <a:solidFill>
                  <a:srgbClr val="292934"/>
                </a:solidFill>
              </a:rPr>
              <a:t>Erwinia</a:t>
            </a:r>
            <a:r>
              <a:rPr lang="tr-TR" i="1" dirty="0" smtClean="0">
                <a:solidFill>
                  <a:srgbClr val="292934"/>
                </a:solidFill>
              </a:rPr>
              <a:t> </a:t>
            </a:r>
            <a:r>
              <a:rPr lang="tr-TR" i="1" dirty="0" err="1">
                <a:solidFill>
                  <a:srgbClr val="292934"/>
                </a:solidFill>
              </a:rPr>
              <a:t>amylovora</a:t>
            </a:r>
            <a:r>
              <a:rPr lang="tr-TR" dirty="0">
                <a:solidFill>
                  <a:srgbClr val="292934"/>
                </a:solidFill>
              </a:rPr>
              <a:t>) </a:t>
            </a:r>
            <a:endParaRPr lang="tr-TR" b="1" dirty="0">
              <a:solidFill>
                <a:srgbClr val="292934"/>
              </a:solidFill>
            </a:endParaRPr>
          </a:p>
        </p:txBody>
      </p:sp>
      <p:sp>
        <p:nvSpPr>
          <p:cNvPr id="6" name="Başlık 1"/>
          <p:cNvSpPr txBox="1">
            <a:spLocks/>
          </p:cNvSpPr>
          <p:nvPr/>
        </p:nvSpPr>
        <p:spPr>
          <a:xfrm>
            <a:off x="457200" y="1268760"/>
            <a:ext cx="8229600" cy="4712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700808"/>
            <a:ext cx="8229600" cy="5256584"/>
          </a:xfrm>
        </p:spPr>
        <p:txBody>
          <a:bodyPr>
            <a:normAutofit fontScale="85000" lnSpcReduction="20000"/>
          </a:bodyPr>
          <a:lstStyle/>
          <a:p>
            <a:pPr marL="0" indent="0">
              <a:buNone/>
            </a:pPr>
            <a:r>
              <a:rPr lang="tr-TR" dirty="0" smtClean="0"/>
              <a:t>• </a:t>
            </a:r>
            <a:r>
              <a:rPr lang="tr-TR" dirty="0"/>
              <a:t>Ateş yanıklığı hastalığını oluşturan etmen bakteridir. Dallarda ve gövdede bir </a:t>
            </a:r>
            <a:r>
              <a:rPr lang="tr-TR" dirty="0" smtClean="0">
                <a:solidFill>
                  <a:srgbClr val="0070C0"/>
                </a:solidFill>
              </a:rPr>
              <a:t>önceki </a:t>
            </a:r>
            <a:r>
              <a:rPr lang="tr-TR" dirty="0">
                <a:solidFill>
                  <a:srgbClr val="0070C0"/>
                </a:solidFill>
              </a:rPr>
              <a:t>yıldan kalan kanserlerin kenarlarındaki kabuk dokusunda kışı geçirir</a:t>
            </a:r>
            <a:r>
              <a:rPr lang="tr-TR" dirty="0" smtClean="0">
                <a:solidFill>
                  <a:srgbClr val="0070C0"/>
                </a:solidFill>
              </a:rPr>
              <a:t>. </a:t>
            </a:r>
            <a:r>
              <a:rPr lang="tr-TR" dirty="0"/>
              <a:t>Hastalık etmeni bakteri yağmur, rüzgar, böcekler, kuşlar ve budama aletleriyle ağaçtan ağaca </a:t>
            </a:r>
            <a:r>
              <a:rPr lang="tr-TR" dirty="0">
                <a:solidFill>
                  <a:srgbClr val="0070C0"/>
                </a:solidFill>
              </a:rPr>
              <a:t>yayılır.</a:t>
            </a:r>
            <a:r>
              <a:rPr lang="tr-TR" dirty="0"/>
              <a:t> </a:t>
            </a:r>
          </a:p>
          <a:p>
            <a:pPr marL="0" indent="0">
              <a:buNone/>
            </a:pPr>
            <a:r>
              <a:rPr lang="tr-TR" dirty="0" smtClean="0"/>
              <a:t>• </a:t>
            </a:r>
            <a:r>
              <a:rPr lang="tr-TR" dirty="0">
                <a:solidFill>
                  <a:srgbClr val="0070C0"/>
                </a:solidFill>
              </a:rPr>
              <a:t>İlk belirtiler çiçek ve çiçek demetlerinde görülür</a:t>
            </a:r>
            <a:r>
              <a:rPr lang="tr-TR" dirty="0"/>
              <a:t>. Hastalıklı çiçekler solar, kahverengi veya siyah bir renk alır. </a:t>
            </a:r>
            <a:r>
              <a:rPr lang="tr-TR" dirty="0">
                <a:solidFill>
                  <a:srgbClr val="0070C0"/>
                </a:solidFill>
              </a:rPr>
              <a:t>Nemli havalarda ve sabahın ilk saatlerinde hastalıklı kısımlardan krem rengi sütümsü bir akıntı çıkar. </a:t>
            </a:r>
            <a:r>
              <a:rPr lang="tr-TR" dirty="0"/>
              <a:t>Bu akıntı havanın ısınmasıyla birlikte </a:t>
            </a:r>
            <a:r>
              <a:rPr lang="tr-TR" dirty="0">
                <a:solidFill>
                  <a:srgbClr val="0070C0"/>
                </a:solidFill>
              </a:rPr>
              <a:t>kurur ve kahverengi bir renk alır. </a:t>
            </a:r>
          </a:p>
          <a:p>
            <a:pPr marL="0" indent="0">
              <a:buNone/>
            </a:pPr>
            <a:r>
              <a:rPr lang="tr-TR" dirty="0">
                <a:solidFill>
                  <a:srgbClr val="0070C0"/>
                </a:solidFill>
              </a:rPr>
              <a:t>Taze sürgünler </a:t>
            </a:r>
            <a:r>
              <a:rPr lang="tr-TR" dirty="0"/>
              <a:t>hastalandığında </a:t>
            </a:r>
            <a:r>
              <a:rPr lang="tr-TR" dirty="0">
                <a:solidFill>
                  <a:srgbClr val="0070C0"/>
                </a:solidFill>
              </a:rPr>
              <a:t>siyahlaşır. Uç kısmı geriye doğru kıvrılarak çoban değneği şeklini alır</a:t>
            </a:r>
            <a:r>
              <a:rPr lang="tr-TR" dirty="0" smtClean="0">
                <a:solidFill>
                  <a:srgbClr val="0070C0"/>
                </a:solidFill>
              </a:rPr>
              <a:t>.</a:t>
            </a:r>
            <a:endParaRPr lang="tr-TR" dirty="0">
              <a:solidFill>
                <a:srgbClr val="0070C0"/>
              </a:solidFill>
            </a:endParaRPr>
          </a:p>
          <a:p>
            <a:pPr marL="0" indent="0">
              <a:buNone/>
            </a:pPr>
            <a:r>
              <a:rPr lang="tr-TR" dirty="0" smtClean="0"/>
              <a:t>• </a:t>
            </a:r>
            <a:r>
              <a:rPr lang="tr-TR" dirty="0"/>
              <a:t>Dallar ve ana gövdede </a:t>
            </a:r>
            <a:r>
              <a:rPr lang="tr-TR" dirty="0">
                <a:solidFill>
                  <a:srgbClr val="0070C0"/>
                </a:solidFill>
              </a:rPr>
              <a:t>kanserler meydana gelir. Bu kısımlarda kabuk içeri doğru çöker ve kırmızımsı kahverengi bir renk alır.</a:t>
            </a:r>
            <a:r>
              <a:rPr lang="tr-TR" dirty="0"/>
              <a:t> İlkbahar başlangıcında kanserli doku yüzeyi yumuşak, ıslak bir görünüm alır. </a:t>
            </a:r>
            <a:r>
              <a:rPr lang="tr-TR" dirty="0">
                <a:solidFill>
                  <a:srgbClr val="0070C0"/>
                </a:solidFill>
              </a:rPr>
              <a:t>Bıçakla kabuk kaldırıldığında altında kahverengi renk değişikliği </a:t>
            </a:r>
            <a:r>
              <a:rPr lang="tr-TR" dirty="0" smtClean="0">
                <a:solidFill>
                  <a:srgbClr val="0070C0"/>
                </a:solidFill>
              </a:rPr>
              <a:t>görülür.</a:t>
            </a:r>
          </a:p>
          <a:p>
            <a:pPr marL="0" indent="0">
              <a:buNone/>
            </a:pPr>
            <a:endParaRPr lang="tr-TR" b="1" dirty="0" smtClean="0"/>
          </a:p>
          <a:p>
            <a:pPr marL="0" indent="0">
              <a:buNone/>
            </a:pPr>
            <a:r>
              <a:rPr lang="tr-TR" b="1" dirty="0" smtClean="0">
                <a:solidFill>
                  <a:srgbClr val="0070C0"/>
                </a:solidFill>
              </a:rPr>
              <a:t>Hastalığın </a:t>
            </a:r>
            <a:r>
              <a:rPr lang="tr-TR" b="1" dirty="0">
                <a:solidFill>
                  <a:srgbClr val="0070C0"/>
                </a:solidFill>
              </a:rPr>
              <a:t>Görüldüğü Bitkiler </a:t>
            </a:r>
            <a:endParaRPr lang="tr-TR" dirty="0">
              <a:solidFill>
                <a:srgbClr val="0070C0"/>
              </a:solidFill>
            </a:endParaRPr>
          </a:p>
          <a:p>
            <a:pPr marL="0" indent="0">
              <a:buNone/>
            </a:pPr>
            <a:r>
              <a:rPr lang="tr-TR" dirty="0"/>
              <a:t>• Elma, armut, ayva, yenidünya, muşmula </a:t>
            </a:r>
            <a:r>
              <a:rPr lang="tr-TR" dirty="0">
                <a:solidFill>
                  <a:srgbClr val="0070C0"/>
                </a:solidFill>
              </a:rPr>
              <a:t>gibi yumuşak çekirdekli meyveler </a:t>
            </a:r>
            <a:r>
              <a:rPr lang="tr-TR" dirty="0"/>
              <a:t>ve dağ muşmulası, ateş dikeni, ak diken ve üvez gibi </a:t>
            </a:r>
            <a:r>
              <a:rPr lang="tr-TR" dirty="0">
                <a:solidFill>
                  <a:srgbClr val="0070C0"/>
                </a:solidFill>
              </a:rPr>
              <a:t>bazı süs ve orman florası </a:t>
            </a:r>
          </a:p>
        </p:txBody>
      </p:sp>
    </p:spTree>
    <p:extLst>
      <p:ext uri="{BB962C8B-B14F-4D97-AF65-F5344CB8AC3E}">
        <p14:creationId xmlns:p14="http://schemas.microsoft.com/office/powerpoint/2010/main" val="76167343"/>
      </p:ext>
    </p:extLst>
  </p:cSld>
  <p:clrMapOvr>
    <a:masterClrMapping/>
  </p:clrMapOvr>
  <p:timing>
    <p:tnLst>
      <p:par>
        <p:cTn xmlns:p14="http://schemas.microsoft.com/office/powerpoint/2010/mai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533400"/>
            <a:ext cx="8363272" cy="990600"/>
          </a:xfrm>
        </p:spPr>
        <p:txBody>
          <a:bodyPr>
            <a:normAutofit/>
          </a:bodyPr>
          <a:lstStyle/>
          <a:p>
            <a:r>
              <a:rPr lang="tr-TR" b="1" dirty="0" smtClean="0">
                <a:solidFill>
                  <a:srgbClr val="0070C0"/>
                </a:solidFill>
              </a:rPr>
              <a:t>Mücadele </a:t>
            </a:r>
            <a:r>
              <a:rPr lang="tr-TR" b="1" dirty="0">
                <a:solidFill>
                  <a:srgbClr val="0070C0"/>
                </a:solidFill>
              </a:rPr>
              <a:t>Yöntemleri </a:t>
            </a:r>
            <a:endParaRPr lang="tr-TR" dirty="0">
              <a:solidFill>
                <a:srgbClr val="0070C0"/>
              </a:solidFill>
            </a:endParaRPr>
          </a:p>
        </p:txBody>
      </p:sp>
      <p:sp>
        <p:nvSpPr>
          <p:cNvPr id="3" name="İçerik Yer Tutucusu 2"/>
          <p:cNvSpPr>
            <a:spLocks noGrp="1"/>
          </p:cNvSpPr>
          <p:nvPr>
            <p:ph idx="1"/>
          </p:nvPr>
        </p:nvSpPr>
        <p:spPr>
          <a:xfrm>
            <a:off x="395536" y="1124744"/>
            <a:ext cx="8229600" cy="4958011"/>
          </a:xfrm>
        </p:spPr>
        <p:txBody>
          <a:bodyPr>
            <a:noAutofit/>
          </a:bodyPr>
          <a:lstStyle/>
          <a:p>
            <a:pPr marL="0" indent="0">
              <a:buNone/>
            </a:pPr>
            <a:endParaRPr lang="tr-TR" sz="2000" b="1" dirty="0" smtClean="0">
              <a:solidFill>
                <a:srgbClr val="0070C0"/>
              </a:solidFill>
            </a:endParaRPr>
          </a:p>
          <a:p>
            <a:pPr marL="0" indent="0">
              <a:buNone/>
            </a:pPr>
            <a:r>
              <a:rPr lang="tr-TR" sz="2000" b="1" dirty="0" smtClean="0">
                <a:solidFill>
                  <a:srgbClr val="0070C0"/>
                </a:solidFill>
              </a:rPr>
              <a:t>Kültürel </a:t>
            </a:r>
            <a:r>
              <a:rPr lang="tr-TR" sz="2000" b="1" dirty="0">
                <a:solidFill>
                  <a:srgbClr val="0070C0"/>
                </a:solidFill>
              </a:rPr>
              <a:t>Önlemler </a:t>
            </a:r>
          </a:p>
          <a:p>
            <a:pPr marL="0" indent="0">
              <a:buNone/>
            </a:pPr>
            <a:r>
              <a:rPr lang="tr-TR" sz="2000" dirty="0" smtClean="0"/>
              <a:t>• </a:t>
            </a:r>
            <a:r>
              <a:rPr lang="tr-TR" sz="2000" dirty="0"/>
              <a:t>Fidan üretiminde </a:t>
            </a:r>
            <a:r>
              <a:rPr lang="tr-TR" sz="2000" dirty="0">
                <a:solidFill>
                  <a:srgbClr val="0070C0"/>
                </a:solidFill>
              </a:rPr>
              <a:t>sağlıklı çöğür ve gözler </a:t>
            </a:r>
            <a:r>
              <a:rPr lang="tr-TR" sz="2000" dirty="0" smtClean="0">
                <a:solidFill>
                  <a:srgbClr val="0070C0"/>
                </a:solidFill>
              </a:rPr>
              <a:t>kullanılmalıdır</a:t>
            </a:r>
            <a:r>
              <a:rPr lang="tr-TR" sz="2000" dirty="0"/>
              <a:t>. </a:t>
            </a:r>
          </a:p>
          <a:p>
            <a:pPr marL="0" indent="0">
              <a:buNone/>
            </a:pPr>
            <a:r>
              <a:rPr lang="tr-TR" sz="2000" dirty="0"/>
              <a:t>• Ağır hasta </a:t>
            </a:r>
            <a:r>
              <a:rPr lang="tr-TR" sz="2000" dirty="0">
                <a:solidFill>
                  <a:srgbClr val="0070C0"/>
                </a:solidFill>
              </a:rPr>
              <a:t>ağaçlar sökülüp yakılmalıdır. </a:t>
            </a:r>
          </a:p>
          <a:p>
            <a:pPr marL="0" indent="0">
              <a:buNone/>
            </a:pPr>
            <a:r>
              <a:rPr lang="tr-TR" sz="2000" dirty="0"/>
              <a:t>• Bu hastalıkla mücadelede her üretici bahçesini </a:t>
            </a:r>
            <a:r>
              <a:rPr lang="tr-TR" sz="2000" dirty="0">
                <a:solidFill>
                  <a:srgbClr val="0070C0"/>
                </a:solidFill>
              </a:rPr>
              <a:t>özellikle çiçeklenme döneminde sürekli takip etmelidir</a:t>
            </a:r>
            <a:r>
              <a:rPr lang="tr-TR" sz="2000" dirty="0"/>
              <a:t>. Ağaç üzerinde bulunan hastalıklı çiçek demetleri, sürgün ve dallar </a:t>
            </a:r>
            <a:r>
              <a:rPr lang="tr-TR" sz="2000" dirty="0">
                <a:solidFill>
                  <a:srgbClr val="0070C0"/>
                </a:solidFill>
              </a:rPr>
              <a:t>enfeksiyon noktasının en az 30-40 cm altından kesilip çıkarılmalıdır. </a:t>
            </a:r>
            <a:r>
              <a:rPr lang="tr-TR" sz="2000" dirty="0"/>
              <a:t>Budamada kullanılan </a:t>
            </a:r>
            <a:r>
              <a:rPr lang="tr-TR" sz="2000" dirty="0">
                <a:solidFill>
                  <a:srgbClr val="0070C0"/>
                </a:solidFill>
              </a:rPr>
              <a:t>aletler her seferinde % 10’luk çamaşır suyuna daldırılarak dezenfekte edilmelidir. </a:t>
            </a:r>
            <a:r>
              <a:rPr lang="tr-TR" sz="2000" dirty="0"/>
              <a:t>Büyük dallar kesildiğinde </a:t>
            </a:r>
            <a:r>
              <a:rPr lang="tr-TR" sz="2000" dirty="0">
                <a:solidFill>
                  <a:srgbClr val="0070C0"/>
                </a:solidFill>
              </a:rPr>
              <a:t>budama yerlerine % 10’luk çamaşır suyu sürülmeli </a:t>
            </a:r>
            <a:r>
              <a:rPr lang="tr-TR" sz="2000" dirty="0"/>
              <a:t>ve aşı macunu ile kapatılmalıdır. </a:t>
            </a:r>
          </a:p>
          <a:p>
            <a:pPr marL="0" indent="0">
              <a:buNone/>
            </a:pPr>
            <a:r>
              <a:rPr lang="tr-TR" sz="2000" dirty="0"/>
              <a:t>• Hastalıklı bahçelerde </a:t>
            </a:r>
            <a:r>
              <a:rPr lang="tr-TR" sz="2000" dirty="0">
                <a:solidFill>
                  <a:srgbClr val="0070C0"/>
                </a:solidFill>
              </a:rPr>
              <a:t>arı kovanları varsa kaldırılmalıdır</a:t>
            </a:r>
            <a:r>
              <a:rPr lang="tr-TR" sz="2000" dirty="0"/>
              <a:t>. </a:t>
            </a:r>
          </a:p>
          <a:p>
            <a:pPr marL="0" indent="0">
              <a:buNone/>
            </a:pPr>
            <a:r>
              <a:rPr lang="tr-TR" sz="2000" dirty="0">
                <a:solidFill>
                  <a:srgbClr val="0070C0"/>
                </a:solidFill>
              </a:rPr>
              <a:t>• Yaprak biti, </a:t>
            </a:r>
            <a:r>
              <a:rPr lang="tr-TR" sz="2000" dirty="0" err="1">
                <a:solidFill>
                  <a:srgbClr val="0070C0"/>
                </a:solidFill>
              </a:rPr>
              <a:t>psillid</a:t>
            </a:r>
            <a:r>
              <a:rPr lang="tr-TR" sz="2000" dirty="0">
                <a:solidFill>
                  <a:srgbClr val="0070C0"/>
                </a:solidFill>
              </a:rPr>
              <a:t> gibi zararlılarda</a:t>
            </a:r>
            <a:r>
              <a:rPr lang="tr-TR" sz="2000" dirty="0"/>
              <a:t> hastalığın yayılmasında </a:t>
            </a:r>
            <a:r>
              <a:rPr lang="tr-TR" sz="2000" dirty="0" smtClean="0"/>
              <a:t>etkili</a:t>
            </a:r>
          </a:p>
          <a:p>
            <a:pPr marL="0" indent="0">
              <a:buNone/>
            </a:pPr>
            <a:r>
              <a:rPr lang="tr-TR" sz="2000" dirty="0"/>
              <a:t> </a:t>
            </a:r>
            <a:r>
              <a:rPr lang="tr-TR" sz="2000" dirty="0" smtClean="0"/>
              <a:t>  </a:t>
            </a:r>
            <a:r>
              <a:rPr lang="tr-TR" sz="2000" dirty="0"/>
              <a:t>olduğundan bunlarla da mücadele mutlaka yapılmalıdır. </a:t>
            </a:r>
          </a:p>
        </p:txBody>
      </p:sp>
    </p:spTree>
    <p:extLst>
      <p:ext uri="{BB962C8B-B14F-4D97-AF65-F5344CB8AC3E}">
        <p14:creationId xmlns:p14="http://schemas.microsoft.com/office/powerpoint/2010/main" val="3372207951"/>
      </p:ext>
    </p:extLst>
  </p:cSld>
  <p:clrMapOvr>
    <a:masterClrMapping/>
  </p:clrMapOvr>
  <p:timing>
    <p:tnLst>
      <p:par>
        <p:cTn xmlns:p14="http://schemas.microsoft.com/office/powerpoint/2010/mai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Kimyasal Mücadele </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smtClean="0"/>
              <a:t>• </a:t>
            </a:r>
            <a:r>
              <a:rPr lang="tr-TR" dirty="0"/>
              <a:t>Ağaçların durgun olduğu dönemde </a:t>
            </a:r>
            <a:r>
              <a:rPr lang="tr-TR" dirty="0">
                <a:solidFill>
                  <a:srgbClr val="00B0F0"/>
                </a:solidFill>
              </a:rPr>
              <a:t>budamadan </a:t>
            </a:r>
            <a:r>
              <a:rPr lang="tr-TR" dirty="0" smtClean="0">
                <a:solidFill>
                  <a:srgbClr val="00B0F0"/>
                </a:solidFill>
              </a:rPr>
              <a:t>sonra</a:t>
            </a:r>
          </a:p>
          <a:p>
            <a:pPr marL="0" indent="0">
              <a:buNone/>
            </a:pPr>
            <a:r>
              <a:rPr lang="tr-TR" dirty="0">
                <a:solidFill>
                  <a:srgbClr val="00B0F0"/>
                </a:solidFill>
              </a:rPr>
              <a:t> </a:t>
            </a:r>
            <a:r>
              <a:rPr lang="tr-TR" dirty="0" smtClean="0">
                <a:solidFill>
                  <a:srgbClr val="00B0F0"/>
                </a:solidFill>
              </a:rPr>
              <a:t>                            </a:t>
            </a:r>
            <a:r>
              <a:rPr lang="tr-TR" dirty="0">
                <a:solidFill>
                  <a:srgbClr val="00B0F0"/>
                </a:solidFill>
              </a:rPr>
              <a:t>% 2’lik Bordo Bulamacı uygulanmalıdır. </a:t>
            </a:r>
          </a:p>
          <a:p>
            <a:pPr marL="0" indent="0">
              <a:buNone/>
            </a:pPr>
            <a:r>
              <a:rPr lang="tr-TR" dirty="0"/>
              <a:t>• </a:t>
            </a:r>
            <a:r>
              <a:rPr lang="tr-TR" dirty="0">
                <a:solidFill>
                  <a:srgbClr val="00B0F0"/>
                </a:solidFill>
              </a:rPr>
              <a:t>Çiçeklenme başlangıcından itibaren 7-8 gün aralıklarla en </a:t>
            </a:r>
            <a:endParaRPr lang="tr-TR" dirty="0" smtClean="0">
              <a:solidFill>
                <a:srgbClr val="00B0F0"/>
              </a:solidFill>
            </a:endParaRPr>
          </a:p>
          <a:p>
            <a:pPr marL="0" indent="0">
              <a:buNone/>
            </a:pPr>
            <a:r>
              <a:rPr lang="tr-TR" dirty="0">
                <a:solidFill>
                  <a:srgbClr val="00B0F0"/>
                </a:solidFill>
              </a:rPr>
              <a:t> </a:t>
            </a:r>
            <a:r>
              <a:rPr lang="tr-TR" dirty="0" smtClean="0">
                <a:solidFill>
                  <a:srgbClr val="00B0F0"/>
                </a:solidFill>
              </a:rPr>
              <a:t>  az </a:t>
            </a:r>
            <a:r>
              <a:rPr lang="tr-TR" dirty="0">
                <a:solidFill>
                  <a:srgbClr val="00B0F0"/>
                </a:solidFill>
              </a:rPr>
              <a:t>3 ilaçlama ruhsatlı ilaçlardan biri </a:t>
            </a:r>
            <a:r>
              <a:rPr lang="tr-TR" dirty="0" smtClean="0">
                <a:solidFill>
                  <a:srgbClr val="00B0F0"/>
                </a:solidFill>
              </a:rPr>
              <a:t>kullanılarak</a:t>
            </a:r>
          </a:p>
          <a:p>
            <a:pPr marL="0" indent="0">
              <a:buNone/>
            </a:pPr>
            <a:r>
              <a:rPr lang="tr-TR" dirty="0" smtClean="0">
                <a:solidFill>
                  <a:srgbClr val="00B0F0"/>
                </a:solidFill>
              </a:rPr>
              <a:t>   yapılmalıdır</a:t>
            </a:r>
            <a:r>
              <a:rPr lang="tr-TR" dirty="0">
                <a:solidFill>
                  <a:srgbClr val="00B0F0"/>
                </a:solidFill>
              </a:rPr>
              <a:t>. </a:t>
            </a:r>
          </a:p>
          <a:p>
            <a:pPr marL="0" indent="0">
              <a:buNone/>
            </a:pPr>
            <a:r>
              <a:rPr lang="tr-TR" dirty="0"/>
              <a:t>• Sürgün gelişiminin hızlı olduğu dönemde </a:t>
            </a:r>
            <a:r>
              <a:rPr lang="tr-TR" dirty="0" smtClean="0"/>
              <a:t>ağaçlarda</a:t>
            </a:r>
          </a:p>
          <a:p>
            <a:pPr marL="0" indent="0">
              <a:buNone/>
            </a:pPr>
            <a:r>
              <a:rPr lang="tr-TR" dirty="0"/>
              <a:t> </a:t>
            </a:r>
            <a:r>
              <a:rPr lang="tr-TR" dirty="0" smtClean="0"/>
              <a:t>  </a:t>
            </a:r>
            <a:r>
              <a:rPr lang="tr-TR" dirty="0"/>
              <a:t>yaralanmaya neden olabilecek </a:t>
            </a:r>
            <a:r>
              <a:rPr lang="tr-TR" dirty="0">
                <a:solidFill>
                  <a:srgbClr val="0070C0"/>
                </a:solidFill>
              </a:rPr>
              <a:t>fırtına ve doludan </a:t>
            </a:r>
            <a:r>
              <a:rPr lang="tr-TR" dirty="0" smtClean="0">
                <a:solidFill>
                  <a:srgbClr val="0070C0"/>
                </a:solidFill>
              </a:rPr>
              <a:t>sonra</a:t>
            </a:r>
          </a:p>
          <a:p>
            <a:pPr marL="0" indent="0">
              <a:buNone/>
            </a:pPr>
            <a:r>
              <a:rPr lang="tr-TR" dirty="0">
                <a:solidFill>
                  <a:srgbClr val="0070C0"/>
                </a:solidFill>
              </a:rPr>
              <a:t> </a:t>
            </a:r>
            <a:r>
              <a:rPr lang="tr-TR" dirty="0" smtClean="0">
                <a:solidFill>
                  <a:srgbClr val="0070C0"/>
                </a:solidFill>
              </a:rPr>
              <a:t>  </a:t>
            </a:r>
            <a:r>
              <a:rPr lang="tr-TR" dirty="0">
                <a:solidFill>
                  <a:srgbClr val="0070C0"/>
                </a:solidFill>
              </a:rPr>
              <a:t>24 saat içinde ilaçlama yapılmalıdır. </a:t>
            </a:r>
          </a:p>
        </p:txBody>
      </p:sp>
    </p:spTree>
    <p:extLst>
      <p:ext uri="{BB962C8B-B14F-4D97-AF65-F5344CB8AC3E}">
        <p14:creationId xmlns:p14="http://schemas.microsoft.com/office/powerpoint/2010/main" val="2142944945"/>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rgbClr val="FF0000"/>
                </a:solidFill>
              </a:rPr>
              <a:t>Kimyasal Mücadelede Kullanılacak </a:t>
            </a:r>
            <a:r>
              <a:rPr lang="tr-TR" sz="2800" b="1" dirty="0" smtClean="0">
                <a:solidFill>
                  <a:srgbClr val="FF0000"/>
                </a:solidFill>
              </a:rPr>
              <a:t>İlaçlar</a:t>
            </a:r>
            <a:br>
              <a:rPr lang="tr-TR" sz="2800" b="1" dirty="0" smtClean="0">
                <a:solidFill>
                  <a:srgbClr val="FF0000"/>
                </a:solidFill>
              </a:rPr>
            </a:br>
            <a:r>
              <a:rPr lang="tr-TR" sz="2800" b="1" dirty="0">
                <a:solidFill>
                  <a:srgbClr val="FF0000"/>
                </a:solidFill>
              </a:rPr>
              <a:t> </a:t>
            </a:r>
            <a:r>
              <a:rPr lang="tr-TR" sz="2800" b="1" dirty="0" smtClean="0">
                <a:solidFill>
                  <a:srgbClr val="FF0000"/>
                </a:solidFill>
              </a:rPr>
              <a:t>                                                               </a:t>
            </a:r>
            <a:r>
              <a:rPr lang="tr-TR" sz="2800" b="1" dirty="0">
                <a:solidFill>
                  <a:srgbClr val="FF0000"/>
                </a:solidFill>
              </a:rPr>
              <a:t> </a:t>
            </a:r>
            <a:r>
              <a:rPr lang="tr-TR" sz="2800" b="1" dirty="0" smtClean="0">
                <a:solidFill>
                  <a:srgbClr val="FF0000"/>
                </a:solidFill>
              </a:rPr>
              <a:t>ve </a:t>
            </a:r>
            <a:r>
              <a:rPr lang="tr-TR" sz="2800" b="1" dirty="0">
                <a:solidFill>
                  <a:srgbClr val="FF0000"/>
                </a:solidFill>
              </a:rPr>
              <a:t>Dozları </a:t>
            </a:r>
            <a:endParaRPr lang="tr-TR" sz="2800" dirty="0">
              <a:solidFill>
                <a:srgbClr val="FF0000"/>
              </a:solidFill>
            </a:endParaRPr>
          </a:p>
        </p:txBody>
      </p:sp>
      <p:sp>
        <p:nvSpPr>
          <p:cNvPr id="3" name="İçerik Yer Tutucusu 2"/>
          <p:cNvSpPr>
            <a:spLocks noGrp="1"/>
          </p:cNvSpPr>
          <p:nvPr>
            <p:ph idx="1"/>
          </p:nvPr>
        </p:nvSpPr>
        <p:spPr>
          <a:xfrm>
            <a:off x="395536" y="1628800"/>
            <a:ext cx="8229600" cy="4525963"/>
          </a:xfrm>
        </p:spPr>
        <p:txBody>
          <a:bodyPr>
            <a:normAutofit/>
          </a:bodyPr>
          <a:lstStyle/>
          <a:p>
            <a:r>
              <a:rPr lang="tr-TR" dirty="0" smtClean="0">
                <a:solidFill>
                  <a:srgbClr val="0070C0"/>
                </a:solidFill>
              </a:rPr>
              <a:t>Bakır </a:t>
            </a:r>
            <a:r>
              <a:rPr lang="tr-TR" dirty="0">
                <a:solidFill>
                  <a:srgbClr val="0070C0"/>
                </a:solidFill>
              </a:rPr>
              <a:t>sülfat </a:t>
            </a:r>
            <a:r>
              <a:rPr lang="tr-TR" dirty="0"/>
              <a:t>%25 	Suda Çözünen Kristal </a:t>
            </a:r>
            <a:endParaRPr lang="tr-TR" dirty="0" smtClean="0"/>
          </a:p>
          <a:p>
            <a:pPr marL="0" indent="0">
              <a:buNone/>
            </a:pPr>
            <a:r>
              <a:rPr lang="tr-TR" dirty="0"/>
              <a:t>	% 2 </a:t>
            </a:r>
            <a:r>
              <a:rPr lang="tr-TR" dirty="0" err="1"/>
              <a:t>lik</a:t>
            </a:r>
            <a:r>
              <a:rPr lang="tr-TR" dirty="0"/>
              <a:t> Bordo Bulamacı </a:t>
            </a:r>
            <a:endParaRPr lang="tr-TR" dirty="0" smtClean="0"/>
          </a:p>
          <a:p>
            <a:pPr marL="0" indent="0">
              <a:buNone/>
            </a:pPr>
            <a:r>
              <a:rPr lang="tr-TR" dirty="0"/>
              <a:t> </a:t>
            </a:r>
            <a:r>
              <a:rPr lang="tr-TR" dirty="0" smtClean="0"/>
              <a:t>        (</a:t>
            </a:r>
            <a:r>
              <a:rPr lang="tr-TR" dirty="0"/>
              <a:t>2000g Göztaşı + 1000 g sönmemiş kireç) 	14 </a:t>
            </a:r>
          </a:p>
          <a:p>
            <a:r>
              <a:rPr lang="tr-TR" dirty="0">
                <a:solidFill>
                  <a:srgbClr val="0070C0"/>
                </a:solidFill>
              </a:rPr>
              <a:t>Bakır </a:t>
            </a:r>
            <a:r>
              <a:rPr lang="tr-TR" dirty="0" err="1" smtClean="0">
                <a:solidFill>
                  <a:srgbClr val="0070C0"/>
                </a:solidFill>
              </a:rPr>
              <a:t>oksiklorid</a:t>
            </a:r>
            <a:r>
              <a:rPr lang="tr-TR" dirty="0" smtClean="0">
                <a:solidFill>
                  <a:srgbClr val="0070C0"/>
                </a:solidFill>
              </a:rPr>
              <a:t> </a:t>
            </a:r>
            <a:r>
              <a:rPr lang="tr-TR" dirty="0">
                <a:solidFill>
                  <a:srgbClr val="0070C0"/>
                </a:solidFill>
              </a:rPr>
              <a:t>+ </a:t>
            </a:r>
            <a:r>
              <a:rPr lang="tr-TR" dirty="0" err="1">
                <a:solidFill>
                  <a:srgbClr val="0070C0"/>
                </a:solidFill>
              </a:rPr>
              <a:t>Maneb</a:t>
            </a:r>
            <a:r>
              <a:rPr lang="tr-TR" dirty="0">
                <a:solidFill>
                  <a:srgbClr val="0070C0"/>
                </a:solidFill>
              </a:rPr>
              <a:t> </a:t>
            </a:r>
            <a:r>
              <a:rPr lang="tr-TR" dirty="0"/>
              <a:t>% 37,5+20 </a:t>
            </a:r>
            <a:r>
              <a:rPr lang="tr-TR" dirty="0" smtClean="0"/>
              <a:t>WP 400 </a:t>
            </a:r>
            <a:r>
              <a:rPr lang="tr-TR" dirty="0"/>
              <a:t>g </a:t>
            </a:r>
            <a:r>
              <a:rPr lang="tr-TR" dirty="0" smtClean="0"/>
              <a:t>21 </a:t>
            </a:r>
          </a:p>
          <a:p>
            <a:r>
              <a:rPr lang="tr-TR" dirty="0" err="1" smtClean="0">
                <a:solidFill>
                  <a:srgbClr val="0070C0"/>
                </a:solidFill>
              </a:rPr>
              <a:t>Fosetyl</a:t>
            </a:r>
            <a:r>
              <a:rPr lang="tr-TR" dirty="0" smtClean="0">
                <a:solidFill>
                  <a:srgbClr val="0070C0"/>
                </a:solidFill>
              </a:rPr>
              <a:t> </a:t>
            </a:r>
            <a:r>
              <a:rPr lang="tr-TR" dirty="0">
                <a:solidFill>
                  <a:srgbClr val="0070C0"/>
                </a:solidFill>
              </a:rPr>
              <a:t>Al </a:t>
            </a:r>
            <a:r>
              <a:rPr lang="tr-TR" dirty="0"/>
              <a:t>%80 	WP/WG 	400 g </a:t>
            </a:r>
            <a:r>
              <a:rPr lang="tr-TR" dirty="0" smtClean="0"/>
              <a:t>  14    </a:t>
            </a:r>
            <a:r>
              <a:rPr lang="tr-TR" dirty="0" err="1" smtClean="0">
                <a:solidFill>
                  <a:srgbClr val="0070C0"/>
                </a:solidFill>
              </a:rPr>
              <a:t>Aliette</a:t>
            </a:r>
            <a:endParaRPr lang="tr-TR" dirty="0"/>
          </a:p>
          <a:p>
            <a:r>
              <a:rPr lang="pt-BR" dirty="0">
                <a:solidFill>
                  <a:srgbClr val="0070C0"/>
                </a:solidFill>
              </a:rPr>
              <a:t>Oxolinic acide </a:t>
            </a:r>
            <a:r>
              <a:rPr lang="pt-BR" dirty="0"/>
              <a:t>% 20 	WP 	150 g </a:t>
            </a:r>
            <a:r>
              <a:rPr lang="tr-TR" dirty="0" smtClean="0"/>
              <a:t>  </a:t>
            </a:r>
            <a:r>
              <a:rPr lang="pt-BR" dirty="0" smtClean="0">
                <a:solidFill>
                  <a:srgbClr val="FF0000"/>
                </a:solidFill>
              </a:rPr>
              <a:t>90</a:t>
            </a:r>
            <a:r>
              <a:rPr lang="tr-TR" dirty="0" smtClean="0"/>
              <a:t>   </a:t>
            </a:r>
            <a:r>
              <a:rPr lang="tr-TR" dirty="0" err="1" smtClean="0">
                <a:solidFill>
                  <a:srgbClr val="FF0000"/>
                </a:solidFill>
              </a:rPr>
              <a:t>Starner</a:t>
            </a:r>
            <a:endParaRPr lang="tr-TR" dirty="0" smtClean="0">
              <a:solidFill>
                <a:srgbClr val="FF0000"/>
              </a:solidFill>
            </a:endParaRPr>
          </a:p>
          <a:p>
            <a:r>
              <a:rPr lang="tr-TR" i="1" dirty="0" err="1" smtClean="0">
                <a:solidFill>
                  <a:srgbClr val="00B050"/>
                </a:solidFill>
              </a:rPr>
              <a:t>Aureobasidium</a:t>
            </a:r>
            <a:r>
              <a:rPr lang="tr-TR" i="1" dirty="0" smtClean="0">
                <a:solidFill>
                  <a:srgbClr val="00B050"/>
                </a:solidFill>
              </a:rPr>
              <a:t> </a:t>
            </a:r>
            <a:r>
              <a:rPr lang="tr-TR" i="1" dirty="0" err="1" smtClean="0">
                <a:solidFill>
                  <a:srgbClr val="00B050"/>
                </a:solidFill>
              </a:rPr>
              <a:t>pullulans</a:t>
            </a:r>
            <a:r>
              <a:rPr lang="tr-TR" i="1" dirty="0" smtClean="0">
                <a:solidFill>
                  <a:srgbClr val="00B050"/>
                </a:solidFill>
              </a:rPr>
              <a:t>  </a:t>
            </a:r>
            <a:r>
              <a:rPr lang="tr-TR" dirty="0" smtClean="0">
                <a:solidFill>
                  <a:schemeClr val="accent1">
                    <a:lumMod val="50000"/>
                  </a:schemeClr>
                </a:solidFill>
              </a:rPr>
              <a:t>WG    150 g. </a:t>
            </a:r>
          </a:p>
          <a:p>
            <a:pPr marL="0" indent="0">
              <a:buNone/>
            </a:pPr>
            <a:r>
              <a:rPr lang="tr-TR" dirty="0" smtClean="0">
                <a:solidFill>
                  <a:srgbClr val="0070C0"/>
                </a:solidFill>
              </a:rPr>
              <a:t>                                </a:t>
            </a:r>
            <a:r>
              <a:rPr lang="tr-TR" dirty="0" err="1" smtClean="0">
                <a:solidFill>
                  <a:srgbClr val="00B050"/>
                </a:solidFill>
              </a:rPr>
              <a:t>Blossom</a:t>
            </a:r>
            <a:r>
              <a:rPr lang="tr-TR" dirty="0" smtClean="0">
                <a:solidFill>
                  <a:srgbClr val="00B050"/>
                </a:solidFill>
              </a:rPr>
              <a:t> Protect</a:t>
            </a:r>
            <a:r>
              <a:rPr lang="tr-TR" dirty="0" smtClean="0">
                <a:solidFill>
                  <a:srgbClr val="0070C0"/>
                </a:solidFill>
              </a:rPr>
              <a:t>-Astranova-22.02.2012</a:t>
            </a:r>
          </a:p>
          <a:p>
            <a:pPr marL="0" indent="0">
              <a:buNone/>
            </a:pPr>
            <a:r>
              <a:rPr lang="tr-TR" dirty="0" smtClean="0">
                <a:solidFill>
                  <a:srgbClr val="0070C0"/>
                </a:solidFill>
              </a:rPr>
              <a:t>  </a:t>
            </a:r>
            <a:r>
              <a:rPr lang="tr-TR" i="1" dirty="0" err="1" smtClean="0">
                <a:solidFill>
                  <a:srgbClr val="00B050"/>
                </a:solidFill>
              </a:rPr>
              <a:t>Bacillus</a:t>
            </a:r>
            <a:r>
              <a:rPr lang="tr-TR" i="1" dirty="0" smtClean="0">
                <a:solidFill>
                  <a:srgbClr val="00B050"/>
                </a:solidFill>
              </a:rPr>
              <a:t> </a:t>
            </a:r>
            <a:r>
              <a:rPr lang="tr-TR" i="1" dirty="0" err="1" smtClean="0">
                <a:solidFill>
                  <a:srgbClr val="00B050"/>
                </a:solidFill>
              </a:rPr>
              <a:t>subtilis</a:t>
            </a:r>
            <a:r>
              <a:rPr lang="tr-TR" i="1" dirty="0" smtClean="0">
                <a:solidFill>
                  <a:srgbClr val="00B050"/>
                </a:solidFill>
              </a:rPr>
              <a:t> </a:t>
            </a:r>
            <a:r>
              <a:rPr lang="tr-TR" dirty="0" smtClean="0">
                <a:solidFill>
                  <a:srgbClr val="0070C0"/>
                </a:solidFill>
              </a:rPr>
              <a:t>QST 713 ırkı 134 g/L. SC  1000ml-</a:t>
            </a:r>
            <a:r>
              <a:rPr lang="tr-TR" dirty="0" smtClean="0"/>
              <a:t>Armut</a:t>
            </a:r>
          </a:p>
          <a:p>
            <a:pPr marL="0" indent="0">
              <a:buNone/>
            </a:pPr>
            <a:r>
              <a:rPr lang="tr-TR" dirty="0">
                <a:solidFill>
                  <a:srgbClr val="00B050"/>
                </a:solidFill>
              </a:rPr>
              <a:t> </a:t>
            </a:r>
            <a:r>
              <a:rPr lang="tr-TR" dirty="0" smtClean="0">
                <a:solidFill>
                  <a:srgbClr val="00B050"/>
                </a:solidFill>
              </a:rPr>
              <a:t>                               </a:t>
            </a:r>
            <a:r>
              <a:rPr lang="tr-TR" dirty="0" err="1" smtClean="0">
                <a:solidFill>
                  <a:srgbClr val="00B050"/>
                </a:solidFill>
              </a:rPr>
              <a:t>Serenade</a:t>
            </a:r>
            <a:r>
              <a:rPr lang="tr-TR" dirty="0" smtClean="0">
                <a:solidFill>
                  <a:srgbClr val="00B050"/>
                </a:solidFill>
              </a:rPr>
              <a:t>                                                            </a:t>
            </a:r>
            <a:r>
              <a:rPr lang="pt-BR" dirty="0"/>
              <a:t>	</a:t>
            </a:r>
          </a:p>
          <a:p>
            <a:pPr marL="0" indent="0">
              <a:buNone/>
            </a:pPr>
            <a:endParaRPr lang="tr-TR" dirty="0"/>
          </a:p>
        </p:txBody>
      </p:sp>
    </p:spTree>
    <p:extLst>
      <p:ext uri="{BB962C8B-B14F-4D97-AF65-F5344CB8AC3E}">
        <p14:creationId xmlns:p14="http://schemas.microsoft.com/office/powerpoint/2010/main" val="3139650204"/>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990600"/>
          </a:xfrm>
        </p:spPr>
        <p:txBody>
          <a:bodyPr>
            <a:noAutofit/>
          </a:bodyPr>
          <a:lstStyle/>
          <a:p>
            <a:pPr algn="l"/>
            <a:r>
              <a:rPr lang="tr-TR" sz="3200" b="1" dirty="0">
                <a:solidFill>
                  <a:srgbClr val="0070C0"/>
                </a:solidFill>
              </a:rPr>
              <a:t>4. Kök Uru </a:t>
            </a:r>
            <a:r>
              <a:rPr lang="tr-TR" sz="3200" b="1" dirty="0" smtClean="0">
                <a:solidFill>
                  <a:srgbClr val="0070C0"/>
                </a:solidFill>
              </a:rPr>
              <a:t>Hastalığı</a:t>
            </a:r>
            <a:br>
              <a:rPr lang="tr-TR" sz="3200" b="1" dirty="0" smtClean="0">
                <a:solidFill>
                  <a:srgbClr val="0070C0"/>
                </a:solidFill>
              </a:rPr>
            </a:br>
            <a:r>
              <a:rPr lang="tr-TR" sz="3200" b="1" dirty="0" smtClean="0">
                <a:solidFill>
                  <a:srgbClr val="0070C0"/>
                </a:solidFill>
              </a:rPr>
              <a:t>    </a:t>
            </a:r>
            <a:r>
              <a:rPr lang="tr-TR" sz="3200" b="1" dirty="0">
                <a:solidFill>
                  <a:srgbClr val="0070C0"/>
                </a:solidFill>
              </a:rPr>
              <a:t> </a:t>
            </a:r>
            <a:r>
              <a:rPr lang="tr-TR" sz="2000" b="1" dirty="0" smtClean="0"/>
              <a:t>KÖK </a:t>
            </a:r>
            <a:r>
              <a:rPr lang="tr-TR" sz="2000" b="1" dirty="0"/>
              <a:t>KANSERİ HASTALIĞI </a:t>
            </a:r>
            <a:r>
              <a:rPr lang="tr-TR" sz="2000" i="1" dirty="0" smtClean="0">
                <a:solidFill>
                  <a:srgbClr val="FF0000"/>
                </a:solidFill>
              </a:rPr>
              <a:t>(</a:t>
            </a:r>
            <a:r>
              <a:rPr lang="tr-TR" sz="2000" i="1" dirty="0" err="1">
                <a:solidFill>
                  <a:srgbClr val="FF0000"/>
                </a:solidFill>
              </a:rPr>
              <a:t>Agrobacterium</a:t>
            </a:r>
            <a:r>
              <a:rPr lang="tr-TR" sz="2000" i="1" dirty="0">
                <a:solidFill>
                  <a:srgbClr val="FF0000"/>
                </a:solidFill>
              </a:rPr>
              <a:t> </a:t>
            </a:r>
            <a:r>
              <a:rPr lang="tr-TR" sz="2000" i="1" dirty="0" err="1">
                <a:solidFill>
                  <a:srgbClr val="FF0000"/>
                </a:solidFill>
              </a:rPr>
              <a:t>tumefaciens</a:t>
            </a:r>
            <a:r>
              <a:rPr lang="tr-TR" sz="2000" i="1" dirty="0">
                <a:solidFill>
                  <a:srgbClr val="FF0000"/>
                </a:solidFill>
              </a:rPr>
              <a:t>) </a:t>
            </a:r>
            <a:endParaRPr lang="tr-TR" sz="2000" b="1" dirty="0">
              <a:solidFill>
                <a:srgbClr val="FF0000"/>
              </a:solidFill>
            </a:endParaRPr>
          </a:p>
        </p:txBody>
      </p:sp>
      <p:sp>
        <p:nvSpPr>
          <p:cNvPr id="6" name="Başlık 1"/>
          <p:cNvSpPr txBox="1">
            <a:spLocks/>
          </p:cNvSpPr>
          <p:nvPr/>
        </p:nvSpPr>
        <p:spPr>
          <a:xfrm>
            <a:off x="457200" y="1124744"/>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000" b="1" dirty="0" smtClean="0">
                <a:solidFill>
                  <a:srgbClr val="292934"/>
                </a:solidFill>
              </a:rPr>
              <a:t>Hastalık Belirtisi </a:t>
            </a:r>
            <a:endParaRPr lang="tr-TR" sz="2000" dirty="0">
              <a:solidFill>
                <a:srgbClr val="292934"/>
              </a:solidFill>
            </a:endParaRPr>
          </a:p>
        </p:txBody>
      </p:sp>
      <p:sp>
        <p:nvSpPr>
          <p:cNvPr id="7" name="İçerik Yer Tutucusu 2"/>
          <p:cNvSpPr>
            <a:spLocks noGrp="1"/>
          </p:cNvSpPr>
          <p:nvPr>
            <p:ph idx="1"/>
          </p:nvPr>
        </p:nvSpPr>
        <p:spPr>
          <a:xfrm>
            <a:off x="457200" y="1523925"/>
            <a:ext cx="8229600" cy="4857403"/>
          </a:xfrm>
        </p:spPr>
        <p:txBody>
          <a:bodyPr>
            <a:noAutofit/>
          </a:bodyPr>
          <a:lstStyle/>
          <a:p>
            <a:pPr marL="0" indent="0">
              <a:buNone/>
            </a:pPr>
            <a:r>
              <a:rPr lang="tr-TR" sz="2000" dirty="0" smtClean="0"/>
              <a:t>• </a:t>
            </a:r>
            <a:r>
              <a:rPr lang="tr-TR" sz="2000" dirty="0"/>
              <a:t>Hastalık bitkiye </a:t>
            </a:r>
            <a:r>
              <a:rPr lang="tr-TR" sz="2000" dirty="0">
                <a:solidFill>
                  <a:srgbClr val="0070C0"/>
                </a:solidFill>
              </a:rPr>
              <a:t>köklerdeki yaralardan kolaylıkla girer ve ur (tümör) oluşturur</a:t>
            </a:r>
            <a:r>
              <a:rPr lang="tr-TR" sz="2000" dirty="0"/>
              <a:t>. Bu yaralanmalar, böcekler, </a:t>
            </a:r>
            <a:r>
              <a:rPr lang="tr-TR" sz="2000" dirty="0" err="1"/>
              <a:t>nematodlar</a:t>
            </a:r>
            <a:r>
              <a:rPr lang="tr-TR" sz="2000" dirty="0"/>
              <a:t> tarafından ya da don zararı, mekanik işlemler </a:t>
            </a:r>
            <a:r>
              <a:rPr lang="tr-TR" sz="2000" dirty="0" err="1"/>
              <a:t>vb</a:t>
            </a:r>
            <a:r>
              <a:rPr lang="tr-TR" sz="2000" dirty="0"/>
              <a:t> nedenlerle olabilir. </a:t>
            </a:r>
            <a:r>
              <a:rPr lang="tr-TR" sz="2000" dirty="0">
                <a:solidFill>
                  <a:srgbClr val="0070C0"/>
                </a:solidFill>
              </a:rPr>
              <a:t>Etmen toprakta uzun süre canlılığını sürdürebilir </a:t>
            </a:r>
            <a:r>
              <a:rPr lang="tr-TR" sz="2000" dirty="0"/>
              <a:t>ve bulaşık fidan ve toprakla </a:t>
            </a:r>
            <a:r>
              <a:rPr lang="tr-TR" sz="2000" dirty="0" smtClean="0"/>
              <a:t>yayılmaktadır. </a:t>
            </a:r>
            <a:endParaRPr lang="tr-TR" sz="2000" dirty="0"/>
          </a:p>
          <a:p>
            <a:pPr marL="0" indent="0">
              <a:buNone/>
            </a:pPr>
            <a:r>
              <a:rPr lang="tr-TR" sz="2000" dirty="0"/>
              <a:t>• Hastalık etmeni </a:t>
            </a:r>
            <a:r>
              <a:rPr lang="tr-TR" sz="2000" dirty="0">
                <a:solidFill>
                  <a:srgbClr val="0070C0"/>
                </a:solidFill>
              </a:rPr>
              <a:t>meyve ağaçları </a:t>
            </a:r>
            <a:r>
              <a:rPr lang="tr-TR" sz="2000" dirty="0"/>
              <a:t>ile </a:t>
            </a:r>
            <a:r>
              <a:rPr lang="tr-TR" sz="2000" dirty="0">
                <a:solidFill>
                  <a:srgbClr val="0070C0"/>
                </a:solidFill>
              </a:rPr>
              <a:t>bazı orman ve park ağaçlarının kök boğazlarında ur oluşturur. </a:t>
            </a:r>
          </a:p>
          <a:p>
            <a:pPr marL="0" indent="0">
              <a:buNone/>
            </a:pPr>
            <a:r>
              <a:rPr lang="tr-TR" sz="2000" dirty="0"/>
              <a:t>• Hastalık belirtilerinin esas görüldüğü yer </a:t>
            </a:r>
            <a:r>
              <a:rPr lang="tr-TR" sz="2000" dirty="0">
                <a:solidFill>
                  <a:srgbClr val="0070C0"/>
                </a:solidFill>
              </a:rPr>
              <a:t>ağaçların kök boğazı </a:t>
            </a:r>
            <a:r>
              <a:rPr lang="tr-TR" sz="2000" dirty="0"/>
              <a:t>olmasına karşın ender olarak kök ve ağacın toprak üstü bölümünde de görülür. İnce ve derinde yer alan köklerde görülmez. </a:t>
            </a:r>
          </a:p>
          <a:p>
            <a:pPr marL="0" indent="0">
              <a:buNone/>
            </a:pPr>
            <a:r>
              <a:rPr lang="tr-TR" sz="2000" dirty="0"/>
              <a:t>• Kök boğazında bulunan </a:t>
            </a:r>
            <a:r>
              <a:rPr lang="tr-TR" sz="2000" dirty="0">
                <a:solidFill>
                  <a:srgbClr val="0070C0"/>
                </a:solidFill>
              </a:rPr>
              <a:t>parankima hücrelerinin aşırı çoğalmasıyla </a:t>
            </a:r>
            <a:r>
              <a:rPr lang="tr-TR" sz="2000" dirty="0"/>
              <a:t>öncelikle küçük, </a:t>
            </a:r>
            <a:r>
              <a:rPr lang="tr-TR" sz="2000" dirty="0">
                <a:solidFill>
                  <a:srgbClr val="0070C0"/>
                </a:solidFill>
              </a:rPr>
              <a:t>krem rengi urlar </a:t>
            </a:r>
            <a:r>
              <a:rPr lang="tr-TR" sz="2000" dirty="0"/>
              <a:t>oluşur. Bu urların yüzeyi düzgün ve yumuşaktır. </a:t>
            </a:r>
          </a:p>
          <a:p>
            <a:pPr marL="0" indent="0">
              <a:buNone/>
            </a:pPr>
            <a:r>
              <a:rPr lang="tr-TR" sz="2000" dirty="0" smtClean="0"/>
              <a:t>• </a:t>
            </a:r>
            <a:r>
              <a:rPr lang="tr-TR" sz="2000" dirty="0"/>
              <a:t>Urlar büyüdükçe dış yüzeyleri kurur, esmerleşir ve pürüzlü bir görünüm </a:t>
            </a:r>
            <a:r>
              <a:rPr lang="tr-TR" sz="2000" dirty="0" smtClean="0"/>
              <a:t>alır.</a:t>
            </a:r>
          </a:p>
          <a:p>
            <a:pPr marL="0" indent="0">
              <a:buNone/>
            </a:pPr>
            <a:r>
              <a:rPr lang="tr-TR" sz="2000" dirty="0" smtClean="0"/>
              <a:t>• </a:t>
            </a:r>
            <a:r>
              <a:rPr lang="tr-TR" sz="2000" dirty="0"/>
              <a:t>Hastalığa şiddetli yakalanan </a:t>
            </a:r>
            <a:r>
              <a:rPr lang="tr-TR" sz="2000" dirty="0">
                <a:solidFill>
                  <a:srgbClr val="0070C0"/>
                </a:solidFill>
              </a:rPr>
              <a:t>fidanlar iyi gelişemezler. </a:t>
            </a:r>
            <a:r>
              <a:rPr lang="tr-TR" sz="2000" dirty="0"/>
              <a:t>Genç ağaçlar kısa sürede kurur ve yaşlı ağaçlarda az ve kalitesiz meyve verirler. </a:t>
            </a:r>
            <a:endParaRPr lang="tr-TR" sz="2000" dirty="0" smtClean="0"/>
          </a:p>
        </p:txBody>
      </p:sp>
    </p:spTree>
    <p:extLst>
      <p:ext uri="{BB962C8B-B14F-4D97-AF65-F5344CB8AC3E}">
        <p14:creationId xmlns:p14="http://schemas.microsoft.com/office/powerpoint/2010/main" val="2057816780"/>
      </p:ext>
    </p:extLst>
  </p:cSld>
  <p:clrMapOvr>
    <a:masterClrMapping/>
  </p:clrMapOvr>
  <p:timing>
    <p:tnLst>
      <p:par>
        <p:cTn xmlns:p14="http://schemas.microsoft.com/office/powerpoint/2010/mai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solidFill>
                  <a:srgbClr val="0070C0"/>
                </a:solidFill>
              </a:rPr>
              <a:t>Hastalığın Görüldüğü Bitkiler </a:t>
            </a:r>
            <a:endParaRPr lang="tr-TR" dirty="0">
              <a:solidFill>
                <a:srgbClr val="0070C0"/>
              </a:solidFill>
            </a:endParaRPr>
          </a:p>
          <a:p>
            <a:pPr marL="0" indent="0">
              <a:buNone/>
            </a:pPr>
            <a:endParaRPr lang="tr-TR" dirty="0" smtClean="0"/>
          </a:p>
          <a:p>
            <a:pPr marL="0" indent="0">
              <a:buNone/>
            </a:pPr>
            <a:r>
              <a:rPr lang="tr-TR" dirty="0" smtClean="0"/>
              <a:t>• </a:t>
            </a:r>
            <a:r>
              <a:rPr lang="tr-TR" dirty="0">
                <a:solidFill>
                  <a:srgbClr val="0070C0"/>
                </a:solidFill>
              </a:rPr>
              <a:t>Şeftali</a:t>
            </a:r>
            <a:r>
              <a:rPr lang="tr-TR" dirty="0"/>
              <a:t>, erik, </a:t>
            </a:r>
            <a:r>
              <a:rPr lang="tr-TR" dirty="0">
                <a:solidFill>
                  <a:srgbClr val="0070C0"/>
                </a:solidFill>
              </a:rPr>
              <a:t>elma, armut</a:t>
            </a:r>
            <a:r>
              <a:rPr lang="tr-TR" dirty="0"/>
              <a:t>, </a:t>
            </a:r>
            <a:r>
              <a:rPr lang="tr-TR" dirty="0">
                <a:solidFill>
                  <a:srgbClr val="0070C0"/>
                </a:solidFill>
              </a:rPr>
              <a:t>ceviz, kiraz</a:t>
            </a:r>
            <a:r>
              <a:rPr lang="tr-TR" dirty="0"/>
              <a:t>, vişne, ayva, dut</a:t>
            </a:r>
            <a:r>
              <a:rPr lang="tr-TR" dirty="0" smtClean="0"/>
              <a:t>,</a:t>
            </a:r>
          </a:p>
          <a:p>
            <a:pPr marL="0" indent="0">
              <a:buNone/>
            </a:pPr>
            <a:r>
              <a:rPr lang="tr-TR" dirty="0" smtClean="0"/>
              <a:t>  </a:t>
            </a:r>
            <a:r>
              <a:rPr lang="tr-TR" dirty="0" smtClean="0">
                <a:solidFill>
                  <a:srgbClr val="0070C0"/>
                </a:solidFill>
              </a:rPr>
              <a:t>kestane</a:t>
            </a:r>
            <a:r>
              <a:rPr lang="tr-TR" dirty="0"/>
              <a:t>, muşmula, zerdali gibi meyve ağaçları ve kavak</a:t>
            </a:r>
            <a:r>
              <a:rPr lang="tr-TR" dirty="0" smtClean="0"/>
              <a:t>,</a:t>
            </a:r>
          </a:p>
          <a:p>
            <a:pPr marL="0" indent="0">
              <a:buNone/>
            </a:pPr>
            <a:r>
              <a:rPr lang="tr-TR" dirty="0"/>
              <a:t> </a:t>
            </a:r>
            <a:r>
              <a:rPr lang="tr-TR" dirty="0" smtClean="0"/>
              <a:t> </a:t>
            </a:r>
            <a:r>
              <a:rPr lang="tr-TR" dirty="0"/>
              <a:t>söğüt, gül, pamuk, tütün, </a:t>
            </a:r>
            <a:r>
              <a:rPr lang="tr-TR" dirty="0">
                <a:solidFill>
                  <a:srgbClr val="0070C0"/>
                </a:solidFill>
              </a:rPr>
              <a:t>domates</a:t>
            </a:r>
            <a:r>
              <a:rPr lang="tr-TR" dirty="0"/>
              <a:t>, patates, pancar</a:t>
            </a:r>
            <a:r>
              <a:rPr lang="tr-TR" dirty="0" smtClean="0"/>
              <a:t>,</a:t>
            </a:r>
          </a:p>
          <a:p>
            <a:pPr marL="0" indent="0">
              <a:buNone/>
            </a:pPr>
            <a:r>
              <a:rPr lang="tr-TR" dirty="0"/>
              <a:t> </a:t>
            </a:r>
            <a:r>
              <a:rPr lang="tr-TR" dirty="0" smtClean="0"/>
              <a:t> </a:t>
            </a:r>
            <a:r>
              <a:rPr lang="tr-TR" dirty="0">
                <a:solidFill>
                  <a:srgbClr val="0070C0"/>
                </a:solidFill>
              </a:rPr>
              <a:t>sardunya </a:t>
            </a:r>
            <a:r>
              <a:rPr lang="tr-TR" dirty="0"/>
              <a:t>gibi bitkiler </a:t>
            </a:r>
          </a:p>
          <a:p>
            <a:pPr marL="0" indent="0">
              <a:buNone/>
            </a:pPr>
            <a:endParaRPr lang="tr-TR" dirty="0"/>
          </a:p>
        </p:txBody>
      </p:sp>
    </p:spTree>
    <p:extLst>
      <p:ext uri="{BB962C8B-B14F-4D97-AF65-F5344CB8AC3E}">
        <p14:creationId xmlns:p14="http://schemas.microsoft.com/office/powerpoint/2010/main" val="2371788529"/>
      </p:ext>
    </p:extLst>
  </p:cSld>
  <p:clrMapOvr>
    <a:masterClrMapping/>
  </p:clrMapOvr>
  <p:timing>
    <p:tnLst>
      <p:par>
        <p:cTn xmlns:p14="http://schemas.microsoft.com/office/powerpoint/2010/mai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Yöntemleri </a:t>
            </a:r>
            <a:endParaRPr lang="tr-TR" dirty="0">
              <a:solidFill>
                <a:srgbClr val="0070C0"/>
              </a:solidFill>
            </a:endParaRPr>
          </a:p>
        </p:txBody>
      </p:sp>
      <p:sp>
        <p:nvSpPr>
          <p:cNvPr id="3" name="İçerik Yer Tutucusu 2"/>
          <p:cNvSpPr>
            <a:spLocks noGrp="1"/>
          </p:cNvSpPr>
          <p:nvPr>
            <p:ph idx="1"/>
          </p:nvPr>
        </p:nvSpPr>
        <p:spPr/>
        <p:txBody>
          <a:bodyPr>
            <a:normAutofit/>
          </a:bodyPr>
          <a:lstStyle/>
          <a:p>
            <a:pPr marL="0" indent="0">
              <a:buNone/>
            </a:pPr>
            <a:r>
              <a:rPr lang="tr-TR" b="1" dirty="0" smtClean="0">
                <a:solidFill>
                  <a:srgbClr val="0070C0"/>
                </a:solidFill>
              </a:rPr>
              <a:t>Kültürel </a:t>
            </a:r>
            <a:r>
              <a:rPr lang="tr-TR" b="1" dirty="0">
                <a:solidFill>
                  <a:srgbClr val="0070C0"/>
                </a:solidFill>
              </a:rPr>
              <a:t>Önlemler </a:t>
            </a:r>
            <a:endParaRPr lang="tr-TR" dirty="0" smtClean="0">
              <a:solidFill>
                <a:srgbClr val="0070C0"/>
              </a:solidFill>
            </a:endParaRPr>
          </a:p>
          <a:p>
            <a:pPr marL="0" indent="0">
              <a:buNone/>
            </a:pPr>
            <a:r>
              <a:rPr lang="tr-TR" dirty="0" smtClean="0"/>
              <a:t>• </a:t>
            </a:r>
            <a:r>
              <a:rPr lang="tr-TR" dirty="0">
                <a:solidFill>
                  <a:srgbClr val="0070C0"/>
                </a:solidFill>
              </a:rPr>
              <a:t>Ağır ve nemli topraklara </a:t>
            </a:r>
            <a:r>
              <a:rPr lang="tr-TR" dirty="0"/>
              <a:t>fidanlık veya meyve bahçesi kurulmamalıdır. </a:t>
            </a:r>
          </a:p>
          <a:p>
            <a:pPr marL="0" indent="0">
              <a:buNone/>
            </a:pPr>
            <a:r>
              <a:rPr lang="tr-TR" dirty="0"/>
              <a:t>• Fidanlık veya meyve bahçesi kurarken toprağın bu </a:t>
            </a:r>
            <a:r>
              <a:rPr lang="tr-TR" dirty="0">
                <a:solidFill>
                  <a:srgbClr val="0070C0"/>
                </a:solidFill>
              </a:rPr>
              <a:t>bakteriyle bulaşık olup olmadığı </a:t>
            </a:r>
            <a:r>
              <a:rPr lang="tr-TR" dirty="0"/>
              <a:t>kontrol edilmelidir. </a:t>
            </a:r>
          </a:p>
          <a:p>
            <a:pPr marL="0" indent="0">
              <a:buNone/>
            </a:pPr>
            <a:r>
              <a:rPr lang="tr-TR" dirty="0"/>
              <a:t>• Toprak altı zararlılarıyla mücadele edilmelidir. </a:t>
            </a:r>
          </a:p>
          <a:p>
            <a:pPr marL="0" indent="0">
              <a:buNone/>
            </a:pPr>
            <a:r>
              <a:rPr lang="tr-TR" dirty="0"/>
              <a:t>• Bakteri yara yerlerinden bitkiye giriş yaptığından </a:t>
            </a:r>
            <a:r>
              <a:rPr lang="tr-TR" dirty="0">
                <a:solidFill>
                  <a:srgbClr val="0070C0"/>
                </a:solidFill>
              </a:rPr>
              <a:t>aşı kalem uyumuna dikkat </a:t>
            </a:r>
            <a:r>
              <a:rPr lang="tr-TR" dirty="0"/>
              <a:t>edilmeli ve aşı yerleri macunla kapatılmalıdır. </a:t>
            </a:r>
          </a:p>
          <a:p>
            <a:pPr marL="0" indent="0">
              <a:buNone/>
            </a:pPr>
            <a:r>
              <a:rPr lang="tr-TR" dirty="0"/>
              <a:t>• Kanserli ağaçlar sökülerek yok edilmeli ve </a:t>
            </a:r>
            <a:r>
              <a:rPr lang="tr-TR" dirty="0">
                <a:solidFill>
                  <a:srgbClr val="0070C0"/>
                </a:solidFill>
              </a:rPr>
              <a:t>çukur çevresine 40 cm. derinlik ve 20 cm. genişliğinde tecrit çukuru açılmalı ve içi sönmemiş kireçle doldurulmalıdır</a:t>
            </a:r>
            <a:r>
              <a:rPr lang="tr-TR" dirty="0"/>
              <a:t>. </a:t>
            </a:r>
          </a:p>
        </p:txBody>
      </p:sp>
    </p:spTree>
    <p:extLst>
      <p:ext uri="{BB962C8B-B14F-4D97-AF65-F5344CB8AC3E}">
        <p14:creationId xmlns:p14="http://schemas.microsoft.com/office/powerpoint/2010/main" val="4222662589"/>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Kimyasal Mücadele </a:t>
            </a:r>
            <a:endParaRPr lang="tr-TR" dirty="0">
              <a:solidFill>
                <a:srgbClr val="FF0000"/>
              </a:solidFill>
            </a:endParaRPr>
          </a:p>
        </p:txBody>
      </p:sp>
      <p:sp>
        <p:nvSpPr>
          <p:cNvPr id="3" name="İçerik Yer Tutucusu 2"/>
          <p:cNvSpPr>
            <a:spLocks noGrp="1"/>
          </p:cNvSpPr>
          <p:nvPr>
            <p:ph idx="1"/>
          </p:nvPr>
        </p:nvSpPr>
        <p:spPr>
          <a:xfrm>
            <a:off x="107504" y="1556792"/>
            <a:ext cx="8928992" cy="4525963"/>
          </a:xfrm>
        </p:spPr>
        <p:txBody>
          <a:bodyPr>
            <a:normAutofit/>
          </a:bodyPr>
          <a:lstStyle/>
          <a:p>
            <a:r>
              <a:rPr lang="tr-TR" dirty="0" smtClean="0"/>
              <a:t>Meyve </a:t>
            </a:r>
            <a:r>
              <a:rPr lang="tr-TR" dirty="0"/>
              <a:t>ağaçlarında kök kanserine karşı </a:t>
            </a:r>
            <a:r>
              <a:rPr lang="tr-TR" dirty="0">
                <a:solidFill>
                  <a:srgbClr val="0070C0"/>
                </a:solidFill>
              </a:rPr>
              <a:t>yazın</a:t>
            </a:r>
            <a:r>
              <a:rPr lang="tr-TR" dirty="0"/>
              <a:t> birer hafta ile yapılacak olan iki uygulamayla urların </a:t>
            </a:r>
            <a:r>
              <a:rPr lang="tr-TR" dirty="0" smtClean="0"/>
              <a:t>yayılması </a:t>
            </a:r>
            <a:r>
              <a:rPr lang="tr-TR" dirty="0"/>
              <a:t>bir </a:t>
            </a:r>
            <a:r>
              <a:rPr lang="tr-TR" dirty="0" smtClean="0"/>
              <a:t>ölçüde engellenebilecektir</a:t>
            </a:r>
            <a:r>
              <a:rPr lang="tr-TR" dirty="0"/>
              <a:t>. Bunun için </a:t>
            </a:r>
            <a:r>
              <a:rPr lang="tr-TR" dirty="0">
                <a:solidFill>
                  <a:srgbClr val="0070C0"/>
                </a:solidFill>
              </a:rPr>
              <a:t>urlar bıçakla iyice temizlendikten sonra </a:t>
            </a:r>
            <a:r>
              <a:rPr lang="tr-TR" dirty="0"/>
              <a:t>yara yerine </a:t>
            </a:r>
            <a:r>
              <a:rPr lang="tr-TR" dirty="0">
                <a:solidFill>
                  <a:srgbClr val="0070C0"/>
                </a:solidFill>
              </a:rPr>
              <a:t>% 5 oranında göztaşı eriyiği </a:t>
            </a:r>
            <a:r>
              <a:rPr lang="tr-TR" dirty="0"/>
              <a:t>ve kuruduktan sonra da </a:t>
            </a:r>
            <a:r>
              <a:rPr lang="tr-TR" dirty="0">
                <a:solidFill>
                  <a:srgbClr val="0070C0"/>
                </a:solidFill>
              </a:rPr>
              <a:t>nebati katranın fırça ile sürülmesi </a:t>
            </a:r>
            <a:r>
              <a:rPr lang="tr-TR" dirty="0"/>
              <a:t>gerekmektedir. Bu işlem tamamlandıktan sonra kök ve kök boğazı toprakla kapatılmalıdır. </a:t>
            </a:r>
            <a:endParaRPr lang="tr-TR" dirty="0" smtClean="0"/>
          </a:p>
          <a:p>
            <a:r>
              <a:rPr lang="tr-TR" dirty="0" smtClean="0">
                <a:solidFill>
                  <a:srgbClr val="FF0000"/>
                </a:solidFill>
              </a:rPr>
              <a:t>Bakır </a:t>
            </a:r>
            <a:r>
              <a:rPr lang="tr-TR" dirty="0">
                <a:solidFill>
                  <a:srgbClr val="FF0000"/>
                </a:solidFill>
              </a:rPr>
              <a:t>sülfat %25 	Suda Çözünen Kristal 	5 kg 	</a:t>
            </a:r>
            <a:r>
              <a:rPr lang="tr-TR" dirty="0" smtClean="0">
                <a:solidFill>
                  <a:srgbClr val="FF0000"/>
                </a:solidFill>
              </a:rPr>
              <a:t>21</a:t>
            </a:r>
          </a:p>
          <a:p>
            <a:r>
              <a:rPr lang="tr-TR" i="1" dirty="0" err="1" smtClean="0">
                <a:solidFill>
                  <a:srgbClr val="00B050"/>
                </a:solidFill>
              </a:rPr>
              <a:t>Agrobacterium</a:t>
            </a:r>
            <a:r>
              <a:rPr lang="tr-TR" i="1" dirty="0" smtClean="0">
                <a:solidFill>
                  <a:srgbClr val="00B050"/>
                </a:solidFill>
              </a:rPr>
              <a:t> </a:t>
            </a:r>
            <a:r>
              <a:rPr lang="tr-TR" i="1" dirty="0" err="1" smtClean="0">
                <a:solidFill>
                  <a:srgbClr val="00B050"/>
                </a:solidFill>
              </a:rPr>
              <a:t>radiobacter</a:t>
            </a:r>
            <a:r>
              <a:rPr lang="tr-TR" i="1" dirty="0" smtClean="0">
                <a:solidFill>
                  <a:srgbClr val="00B050"/>
                </a:solidFill>
              </a:rPr>
              <a:t> </a:t>
            </a:r>
            <a:r>
              <a:rPr lang="tr-TR" dirty="0" smtClean="0">
                <a:solidFill>
                  <a:schemeClr val="accent1">
                    <a:lumMod val="50000"/>
                  </a:schemeClr>
                </a:solidFill>
              </a:rPr>
              <a:t>%0.03 WP    250 g./12 L. </a:t>
            </a:r>
          </a:p>
          <a:p>
            <a:pPr marL="0" indent="0">
              <a:buNone/>
            </a:pPr>
            <a:r>
              <a:rPr lang="tr-TR" dirty="0" smtClean="0">
                <a:solidFill>
                  <a:schemeClr val="accent1">
                    <a:lumMod val="50000"/>
                  </a:schemeClr>
                </a:solidFill>
              </a:rPr>
              <a:t>             </a:t>
            </a:r>
            <a:r>
              <a:rPr lang="tr-TR" dirty="0" err="1" smtClean="0">
                <a:solidFill>
                  <a:srgbClr val="00B050"/>
                </a:solidFill>
              </a:rPr>
              <a:t>Nogall</a:t>
            </a:r>
            <a:r>
              <a:rPr lang="tr-TR" dirty="0" smtClean="0">
                <a:solidFill>
                  <a:schemeClr val="accent1">
                    <a:lumMod val="50000"/>
                  </a:schemeClr>
                </a:solidFill>
              </a:rPr>
              <a:t> – </a:t>
            </a:r>
            <a:r>
              <a:rPr lang="tr-TR" dirty="0" err="1" smtClean="0">
                <a:solidFill>
                  <a:schemeClr val="accent1">
                    <a:lumMod val="50000"/>
                  </a:schemeClr>
                </a:solidFill>
              </a:rPr>
              <a:t>BioGlobal</a:t>
            </a:r>
            <a:r>
              <a:rPr lang="tr-TR" dirty="0" smtClean="0">
                <a:solidFill>
                  <a:schemeClr val="accent1">
                    <a:lumMod val="50000"/>
                  </a:schemeClr>
                </a:solidFill>
              </a:rPr>
              <a:t>- 2005        </a:t>
            </a:r>
            <a:r>
              <a:rPr lang="tr-TR" dirty="0" smtClean="0">
                <a:solidFill>
                  <a:srgbClr val="FF0000"/>
                </a:solidFill>
              </a:rPr>
              <a:t>( Kiraz ve Şeftali )                          </a:t>
            </a:r>
            <a:r>
              <a:rPr lang="tr-TR" dirty="0"/>
              <a:t>	</a:t>
            </a:r>
          </a:p>
          <a:p>
            <a:endParaRPr lang="tr-TR" dirty="0"/>
          </a:p>
        </p:txBody>
      </p:sp>
    </p:spTree>
    <p:extLst>
      <p:ext uri="{BB962C8B-B14F-4D97-AF65-F5344CB8AC3E}">
        <p14:creationId xmlns:p14="http://schemas.microsoft.com/office/powerpoint/2010/main" val="1466443502"/>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b="1" dirty="0">
              <a:solidFill>
                <a:srgbClr val="7030A0"/>
              </a:solidFill>
            </a:endParaRPr>
          </a:p>
        </p:txBody>
      </p:sp>
      <p:sp>
        <p:nvSpPr>
          <p:cNvPr id="3" name="İçerik Yer Tutucusu 2"/>
          <p:cNvSpPr>
            <a:spLocks noGrp="1"/>
          </p:cNvSpPr>
          <p:nvPr>
            <p:ph idx="1"/>
          </p:nvPr>
        </p:nvSpPr>
        <p:spPr/>
        <p:txBody>
          <a:bodyPr>
            <a:normAutofit/>
          </a:bodyPr>
          <a:lstStyle/>
          <a:p>
            <a:r>
              <a:rPr lang="tr-TR" sz="4800" b="1" dirty="0">
                <a:solidFill>
                  <a:srgbClr val="00B050"/>
                </a:solidFill>
              </a:rPr>
              <a:t>SEBZELERDEKİ </a:t>
            </a:r>
            <a:endParaRPr lang="tr-TR" sz="4800" b="1" dirty="0" smtClean="0">
              <a:solidFill>
                <a:srgbClr val="00B050"/>
              </a:solidFill>
            </a:endParaRPr>
          </a:p>
          <a:p>
            <a:r>
              <a:rPr lang="tr-TR" sz="4800" b="1" dirty="0" smtClean="0">
                <a:solidFill>
                  <a:srgbClr val="00B050"/>
                </a:solidFill>
              </a:rPr>
              <a:t>BAKTERİYEL </a:t>
            </a:r>
            <a:r>
              <a:rPr lang="tr-TR" sz="4800" b="1" dirty="0">
                <a:solidFill>
                  <a:srgbClr val="00B050"/>
                </a:solidFill>
              </a:rPr>
              <a:t>KAYNAKLI </a:t>
            </a:r>
            <a:endParaRPr lang="tr-TR" sz="4800" b="1" dirty="0" smtClean="0">
              <a:solidFill>
                <a:srgbClr val="00B050"/>
              </a:solidFill>
            </a:endParaRPr>
          </a:p>
          <a:p>
            <a:r>
              <a:rPr lang="tr-TR" sz="4800" b="1" dirty="0" smtClean="0">
                <a:solidFill>
                  <a:srgbClr val="00B050"/>
                </a:solidFill>
              </a:rPr>
              <a:t>HASTALIKLAR</a:t>
            </a:r>
            <a:endParaRPr lang="tr-TR" sz="4800" dirty="0">
              <a:solidFill>
                <a:srgbClr val="00B050"/>
              </a:solidFill>
            </a:endParaRPr>
          </a:p>
        </p:txBody>
      </p:sp>
    </p:spTree>
    <p:extLst>
      <p:ext uri="{BB962C8B-B14F-4D97-AF65-F5344CB8AC3E}">
        <p14:creationId xmlns:p14="http://schemas.microsoft.com/office/powerpoint/2010/main" val="3146859594"/>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191344"/>
          </a:xfrm>
        </p:spPr>
        <p:txBody>
          <a:bodyPr>
            <a:normAutofit/>
          </a:bodyPr>
          <a:lstStyle/>
          <a:p>
            <a:r>
              <a:rPr lang="tr-TR" sz="2800" b="1" dirty="0" smtClean="0">
                <a:solidFill>
                  <a:srgbClr val="292934"/>
                </a:solidFill>
              </a:rPr>
              <a:t>LAHANA </a:t>
            </a:r>
            <a:r>
              <a:rPr lang="tr-TR" sz="2800" b="1" dirty="0">
                <a:solidFill>
                  <a:srgbClr val="292934"/>
                </a:solidFill>
              </a:rPr>
              <a:t>SİYAH DAMAR ÇÜRÜKLÜĞÜ </a:t>
            </a:r>
            <a:r>
              <a:rPr lang="tr-TR" sz="2800" dirty="0">
                <a:solidFill>
                  <a:srgbClr val="292934"/>
                </a:solidFill>
              </a:rPr>
              <a:t/>
            </a:r>
            <a:br>
              <a:rPr lang="tr-TR" sz="2800" dirty="0">
                <a:solidFill>
                  <a:srgbClr val="292934"/>
                </a:solidFill>
              </a:rPr>
            </a:br>
            <a:r>
              <a:rPr lang="tr-TR" sz="2800" i="1" dirty="0">
                <a:solidFill>
                  <a:srgbClr val="292934"/>
                </a:solidFill>
              </a:rPr>
              <a:t>(</a:t>
            </a:r>
            <a:r>
              <a:rPr lang="tr-TR" sz="2800" i="1" dirty="0" err="1">
                <a:solidFill>
                  <a:srgbClr val="292934"/>
                </a:solidFill>
              </a:rPr>
              <a:t>Xanthomonas</a:t>
            </a:r>
            <a:r>
              <a:rPr lang="tr-TR" sz="2800" i="1" dirty="0">
                <a:solidFill>
                  <a:srgbClr val="292934"/>
                </a:solidFill>
              </a:rPr>
              <a:t> </a:t>
            </a:r>
            <a:r>
              <a:rPr lang="tr-TR" sz="2800" i="1" dirty="0" err="1">
                <a:solidFill>
                  <a:srgbClr val="292934"/>
                </a:solidFill>
              </a:rPr>
              <a:t>campestris</a:t>
            </a:r>
            <a:r>
              <a:rPr lang="tr-TR" sz="2800" i="1" dirty="0">
                <a:solidFill>
                  <a:srgbClr val="292934"/>
                </a:solidFill>
              </a:rPr>
              <a:t> </a:t>
            </a:r>
            <a:r>
              <a:rPr lang="tr-TR" sz="2800" i="1" dirty="0" err="1">
                <a:solidFill>
                  <a:srgbClr val="292934"/>
                </a:solidFill>
              </a:rPr>
              <a:t>pv</a:t>
            </a:r>
            <a:r>
              <a:rPr lang="tr-TR" sz="2800" i="1" dirty="0">
                <a:solidFill>
                  <a:srgbClr val="292934"/>
                </a:solidFill>
              </a:rPr>
              <a:t>. </a:t>
            </a:r>
            <a:r>
              <a:rPr lang="tr-TR" sz="2800" i="1" dirty="0" err="1">
                <a:solidFill>
                  <a:srgbClr val="292934"/>
                </a:solidFill>
              </a:rPr>
              <a:t>campestris</a:t>
            </a:r>
            <a:r>
              <a:rPr lang="tr-TR" sz="2800" i="1" dirty="0">
                <a:solidFill>
                  <a:srgbClr val="292934"/>
                </a:solidFill>
              </a:rPr>
              <a:t>) </a:t>
            </a:r>
            <a:endParaRPr lang="tr-TR" sz="2800" dirty="0">
              <a:solidFill>
                <a:srgbClr val="292934"/>
              </a:solidFill>
            </a:endParaRPr>
          </a:p>
        </p:txBody>
      </p:sp>
      <p:sp>
        <p:nvSpPr>
          <p:cNvPr id="6" name="Başlık 1"/>
          <p:cNvSpPr txBox="1">
            <a:spLocks/>
          </p:cNvSpPr>
          <p:nvPr/>
        </p:nvSpPr>
        <p:spPr>
          <a:xfrm>
            <a:off x="395536" y="1216496"/>
            <a:ext cx="8229600" cy="59134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belirtileri </a:t>
            </a:r>
            <a:endParaRPr lang="tr-TR" sz="2800" dirty="0">
              <a:solidFill>
                <a:srgbClr val="292934"/>
              </a:solidFill>
            </a:endParaRPr>
          </a:p>
        </p:txBody>
      </p:sp>
      <p:sp>
        <p:nvSpPr>
          <p:cNvPr id="7" name="İçerik Yer Tutucusu 2"/>
          <p:cNvSpPr>
            <a:spLocks noGrp="1"/>
          </p:cNvSpPr>
          <p:nvPr>
            <p:ph idx="1"/>
          </p:nvPr>
        </p:nvSpPr>
        <p:spPr>
          <a:xfrm>
            <a:off x="395536" y="1864568"/>
            <a:ext cx="8229600" cy="5164832"/>
          </a:xfrm>
        </p:spPr>
        <p:txBody>
          <a:bodyPr>
            <a:normAutofit fontScale="25000" lnSpcReduction="20000"/>
          </a:bodyPr>
          <a:lstStyle/>
          <a:p>
            <a:pPr marL="0" indent="0">
              <a:buNone/>
            </a:pPr>
            <a:r>
              <a:rPr lang="tr-TR" sz="8000" dirty="0" smtClean="0"/>
              <a:t>Bitkiler </a:t>
            </a:r>
            <a:r>
              <a:rPr lang="tr-TR" sz="8000" dirty="0"/>
              <a:t>fide döneminde iken </a:t>
            </a:r>
            <a:r>
              <a:rPr lang="tr-TR" sz="8000" dirty="0" err="1"/>
              <a:t>enfekte</a:t>
            </a:r>
            <a:r>
              <a:rPr lang="tr-TR" sz="8000" dirty="0"/>
              <a:t> olursa yaprak esmerleşir ve kurur</a:t>
            </a:r>
            <a:r>
              <a:rPr lang="tr-TR" sz="8000" dirty="0" smtClean="0"/>
              <a:t>.</a:t>
            </a:r>
          </a:p>
          <a:p>
            <a:pPr marL="0" indent="0">
              <a:buNone/>
            </a:pPr>
            <a:r>
              <a:rPr lang="tr-TR" sz="8000" b="1" dirty="0" smtClean="0"/>
              <a:t>• </a:t>
            </a:r>
            <a:r>
              <a:rPr lang="tr-TR" sz="8000" dirty="0"/>
              <a:t>Olgun bitkilerde hastalık önce alt yapraklarda görülür. Yaprak lekeleri yaprağın kenarından başlar ve içeriye doğru “V” şeklinde ilerleyerek hastalıklı alanlar sarı renk alır. </a:t>
            </a:r>
          </a:p>
          <a:p>
            <a:pPr marL="0" indent="0">
              <a:buNone/>
            </a:pPr>
            <a:r>
              <a:rPr lang="tr-TR" sz="8000" b="1" dirty="0"/>
              <a:t>• </a:t>
            </a:r>
            <a:r>
              <a:rPr lang="tr-TR" sz="8000" dirty="0"/>
              <a:t>Lekeler büyüdüğünde solgunlaşan doku, yaprağın dibine doğru ilerler. Sonra </a:t>
            </a:r>
            <a:r>
              <a:rPr lang="tr-TR" sz="8000" dirty="0" err="1"/>
              <a:t>enfekteli</a:t>
            </a:r>
            <a:r>
              <a:rPr lang="tr-TR" sz="8000" dirty="0"/>
              <a:t> yaprakların damarları siyah veya kahverengi olur. </a:t>
            </a:r>
          </a:p>
          <a:p>
            <a:pPr marL="0" indent="0">
              <a:buNone/>
            </a:pPr>
            <a:r>
              <a:rPr lang="tr-TR" sz="8000" b="1" dirty="0"/>
              <a:t>• </a:t>
            </a:r>
            <a:r>
              <a:rPr lang="tr-TR" sz="8000" dirty="0"/>
              <a:t>Bu hastalık için </a:t>
            </a:r>
            <a:r>
              <a:rPr lang="tr-TR" sz="8000" dirty="0">
                <a:solidFill>
                  <a:srgbClr val="FF0000"/>
                </a:solidFill>
              </a:rPr>
              <a:t>en tipik belirti, damarların siyahlaşıp, çürümesidir. </a:t>
            </a:r>
          </a:p>
          <a:p>
            <a:pPr marL="0" indent="0">
              <a:buNone/>
            </a:pPr>
            <a:r>
              <a:rPr lang="tr-TR" sz="8000" b="1" dirty="0" smtClean="0"/>
              <a:t>Hastalığın </a:t>
            </a:r>
            <a:r>
              <a:rPr lang="tr-TR" sz="8000" b="1" dirty="0"/>
              <a:t>Görüldüğü Bitkiler </a:t>
            </a:r>
            <a:endParaRPr lang="tr-TR" sz="8000" dirty="0"/>
          </a:p>
          <a:p>
            <a:r>
              <a:rPr lang="tr-TR" sz="8000" b="1" dirty="0"/>
              <a:t>• </a:t>
            </a:r>
            <a:r>
              <a:rPr lang="tr-TR" sz="8000" dirty="0"/>
              <a:t>Lahana, Brüksel lahanası, </a:t>
            </a:r>
            <a:r>
              <a:rPr lang="tr-TR" sz="8000" dirty="0" smtClean="0"/>
              <a:t>brokoli, karnabahar</a:t>
            </a:r>
            <a:r>
              <a:rPr lang="tr-TR" sz="8000" dirty="0"/>
              <a:t>, </a:t>
            </a:r>
            <a:r>
              <a:rPr lang="tr-TR" sz="8000" dirty="0" err="1"/>
              <a:t>çin</a:t>
            </a:r>
            <a:r>
              <a:rPr lang="tr-TR" sz="8000" dirty="0"/>
              <a:t> lahanası, turp, şalgam, hardal, yabani hardal. </a:t>
            </a:r>
            <a:endParaRPr lang="tr-TR" sz="8000" dirty="0" smtClean="0"/>
          </a:p>
          <a:p>
            <a:pPr marL="0" indent="0">
              <a:buNone/>
            </a:pPr>
            <a:r>
              <a:rPr lang="tr-TR" sz="8000" b="1" dirty="0"/>
              <a:t>Bulaşma yolları </a:t>
            </a:r>
            <a:endParaRPr lang="tr-TR" sz="8000" dirty="0"/>
          </a:p>
          <a:p>
            <a:r>
              <a:rPr lang="tr-TR" sz="8000" b="1" dirty="0"/>
              <a:t>• </a:t>
            </a:r>
            <a:r>
              <a:rPr lang="tr-TR" sz="8000" dirty="0"/>
              <a:t>Etmen tohumda ve hastalıklı bitki artıklarında kışı geçirir. Hastalıklı </a:t>
            </a:r>
            <a:r>
              <a:rPr lang="tr-TR" sz="8000" dirty="0">
                <a:solidFill>
                  <a:srgbClr val="FF0000"/>
                </a:solidFill>
              </a:rPr>
              <a:t>bitki artıklarında 2 yıl kadar canlılığını sürdürebilir</a:t>
            </a:r>
            <a:r>
              <a:rPr lang="tr-TR" sz="8000" dirty="0"/>
              <a:t>. Bu nedenle bulaşık tohum ve hastalıklı bitki artıkları taşıyan toprak </a:t>
            </a:r>
            <a:r>
              <a:rPr lang="tr-TR" sz="8000" dirty="0" err="1"/>
              <a:t>primer</a:t>
            </a:r>
            <a:r>
              <a:rPr lang="tr-TR" sz="8000" dirty="0"/>
              <a:t> </a:t>
            </a:r>
            <a:r>
              <a:rPr lang="tr-TR" sz="8000" dirty="0" err="1"/>
              <a:t>inokulum</a:t>
            </a:r>
            <a:r>
              <a:rPr lang="tr-TR" sz="8000" dirty="0"/>
              <a:t> kaynaklarını oluşturur.. </a:t>
            </a:r>
          </a:p>
          <a:p>
            <a:r>
              <a:rPr lang="tr-TR" sz="8000" b="1" dirty="0"/>
              <a:t>• </a:t>
            </a:r>
            <a:r>
              <a:rPr lang="tr-TR" sz="8000" dirty="0"/>
              <a:t>Bakteri sıçrayan su damlaları, rüzgâr, böcekler, makineler ve sulama suyuyla yayılır. Geniş alanlara yayılmasında en önemli faktör bulaşık tohumlardır</a:t>
            </a:r>
          </a:p>
        </p:txBody>
      </p:sp>
    </p:spTree>
    <p:extLst>
      <p:ext uri="{BB962C8B-B14F-4D97-AF65-F5344CB8AC3E}">
        <p14:creationId xmlns:p14="http://schemas.microsoft.com/office/powerpoint/2010/main" val="16215673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solidFill>
                  <a:srgbClr val="292934"/>
                </a:solidFill>
              </a:rPr>
              <a:t>Kimyasal Mücadelede Kullanılacak İlaçlar</a:t>
            </a:r>
            <a:endParaRPr lang="tr-TR" sz="3200" dirty="0">
              <a:solidFill>
                <a:srgbClr val="292934"/>
              </a:solidFill>
            </a:endParaRPr>
          </a:p>
        </p:txBody>
      </p:sp>
      <p:sp>
        <p:nvSpPr>
          <p:cNvPr id="3" name="İçerik Yer Tutucusu 2"/>
          <p:cNvSpPr>
            <a:spLocks noGrp="1"/>
          </p:cNvSpPr>
          <p:nvPr>
            <p:ph idx="1"/>
          </p:nvPr>
        </p:nvSpPr>
        <p:spPr/>
        <p:txBody>
          <a:bodyPr>
            <a:normAutofit/>
          </a:bodyPr>
          <a:lstStyle/>
          <a:p>
            <a:pPr marL="0" indent="0">
              <a:buNone/>
            </a:pPr>
            <a:r>
              <a:rPr lang="es-ES" b="1" dirty="0" smtClean="0"/>
              <a:t>m2’ye </a:t>
            </a:r>
            <a:r>
              <a:rPr lang="es-ES" b="1" dirty="0"/>
              <a:t>10 l ilaçlı su %2 lik bordo bulamacı </a:t>
            </a:r>
            <a:r>
              <a:rPr lang="es-ES" dirty="0"/>
              <a:t>	</a:t>
            </a:r>
          </a:p>
          <a:p>
            <a:pPr marL="0" indent="0">
              <a:buNone/>
            </a:pPr>
            <a:endParaRPr lang="tr-TR" dirty="0" smtClean="0"/>
          </a:p>
          <a:p>
            <a:pPr marL="0" indent="0">
              <a:buNone/>
            </a:pPr>
            <a:r>
              <a:rPr lang="tr-TR" dirty="0" smtClean="0">
                <a:solidFill>
                  <a:srgbClr val="FF0000"/>
                </a:solidFill>
              </a:rPr>
              <a:t>Bakır </a:t>
            </a:r>
            <a:r>
              <a:rPr lang="tr-TR" dirty="0">
                <a:solidFill>
                  <a:srgbClr val="FF0000"/>
                </a:solidFill>
              </a:rPr>
              <a:t>Sülfat</a:t>
            </a:r>
            <a:r>
              <a:rPr lang="tr-TR" dirty="0"/>
              <a:t> %25’lik 	Suda Çözünen Kristal 	Bordo bulamacı(2000 g göztaşı+1000 </a:t>
            </a:r>
            <a:r>
              <a:rPr lang="tr-TR" dirty="0" smtClean="0"/>
              <a:t>g</a:t>
            </a:r>
          </a:p>
          <a:p>
            <a:pPr marL="0" indent="0">
              <a:buNone/>
            </a:pPr>
            <a:r>
              <a:rPr lang="tr-TR" dirty="0"/>
              <a:t> </a:t>
            </a:r>
            <a:r>
              <a:rPr lang="tr-TR" dirty="0" smtClean="0"/>
              <a:t>         </a:t>
            </a:r>
            <a:r>
              <a:rPr lang="tr-TR" dirty="0"/>
              <a:t>sönmemiş kireç)	</a:t>
            </a:r>
          </a:p>
          <a:p>
            <a:endParaRPr lang="tr-TR" dirty="0"/>
          </a:p>
        </p:txBody>
      </p:sp>
    </p:spTree>
    <p:extLst>
      <p:ext uri="{BB962C8B-B14F-4D97-AF65-F5344CB8AC3E}">
        <p14:creationId xmlns:p14="http://schemas.microsoft.com/office/powerpoint/2010/main" val="2947662183"/>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r>
              <a:rPr lang="tr-TR" b="1" dirty="0"/>
              <a:t>• </a:t>
            </a:r>
            <a:r>
              <a:rPr lang="tr-TR" dirty="0">
                <a:solidFill>
                  <a:srgbClr val="0070C0"/>
                </a:solidFill>
              </a:rPr>
              <a:t>Hastalık tohumla taşındığından</a:t>
            </a:r>
            <a:r>
              <a:rPr lang="tr-TR" dirty="0"/>
              <a:t>, hastalığın görüldüğü üretim alanlarından tohum alınmamalı, hastalıktan ari sertifikalı tohum ve fideler kullanılmalıdır. </a:t>
            </a:r>
          </a:p>
          <a:p>
            <a:r>
              <a:rPr lang="tr-TR" b="1" dirty="0"/>
              <a:t>• </a:t>
            </a:r>
            <a:r>
              <a:rPr lang="tr-TR" dirty="0"/>
              <a:t>Tohumluk üretimi </a:t>
            </a:r>
            <a:r>
              <a:rPr lang="tr-TR" dirty="0">
                <a:solidFill>
                  <a:srgbClr val="0070C0"/>
                </a:solidFill>
              </a:rPr>
              <a:t>sıcak ve kurak bölgelerde </a:t>
            </a:r>
            <a:r>
              <a:rPr lang="tr-TR" dirty="0"/>
              <a:t>yapılmalıdır. </a:t>
            </a:r>
          </a:p>
          <a:p>
            <a:r>
              <a:rPr lang="tr-TR" b="1" dirty="0"/>
              <a:t>• </a:t>
            </a:r>
            <a:r>
              <a:rPr lang="tr-TR" dirty="0"/>
              <a:t>Hastalık görülen tarlalarda </a:t>
            </a:r>
            <a:r>
              <a:rPr lang="tr-TR" dirty="0" err="1"/>
              <a:t>Haçlıgiller</a:t>
            </a:r>
            <a:r>
              <a:rPr lang="tr-TR" dirty="0"/>
              <a:t> (</a:t>
            </a:r>
            <a:r>
              <a:rPr lang="tr-TR" i="1" dirty="0" err="1"/>
              <a:t>Cruciferae</a:t>
            </a:r>
            <a:r>
              <a:rPr lang="tr-TR" dirty="0"/>
              <a:t>) familyası dışındaki kültür bitkileri ile </a:t>
            </a:r>
            <a:r>
              <a:rPr lang="tr-TR" dirty="0">
                <a:solidFill>
                  <a:srgbClr val="0070C0"/>
                </a:solidFill>
              </a:rPr>
              <a:t>en az 3 yıllık bir ekim nöbeti </a:t>
            </a:r>
            <a:r>
              <a:rPr lang="tr-TR" dirty="0"/>
              <a:t>uygulanmalıdır. </a:t>
            </a:r>
          </a:p>
          <a:p>
            <a:r>
              <a:rPr lang="tr-TR" b="1" dirty="0"/>
              <a:t>• </a:t>
            </a:r>
            <a:r>
              <a:rPr lang="tr-TR" dirty="0"/>
              <a:t>Hastalık saptanan fideliğin toprak ve harcı değiştirilmeli veya dezenfekte </a:t>
            </a:r>
            <a:r>
              <a:rPr lang="tr-TR" dirty="0" smtClean="0"/>
              <a:t>edilmelidir</a:t>
            </a:r>
            <a:r>
              <a:rPr lang="tr-TR" dirty="0"/>
              <a:t>. </a:t>
            </a:r>
          </a:p>
          <a:p>
            <a:r>
              <a:rPr lang="tr-TR" b="1" dirty="0"/>
              <a:t>• </a:t>
            </a:r>
            <a:r>
              <a:rPr lang="tr-TR" dirty="0"/>
              <a:t>Toprak altı zararlıları ve diğer zararlılarla savaşılarak bitkilerde yara açılması önlenmelidir. </a:t>
            </a:r>
          </a:p>
          <a:p>
            <a:r>
              <a:rPr lang="tr-TR" b="1" dirty="0"/>
              <a:t>• </a:t>
            </a:r>
            <a:r>
              <a:rPr lang="tr-TR" dirty="0">
                <a:solidFill>
                  <a:srgbClr val="0070C0"/>
                </a:solidFill>
              </a:rPr>
              <a:t>Yağmurlama sulamadan kaçınılmalıdır</a:t>
            </a:r>
            <a:r>
              <a:rPr lang="tr-TR" dirty="0"/>
              <a:t>. </a:t>
            </a:r>
          </a:p>
          <a:p>
            <a:r>
              <a:rPr lang="tr-TR" b="1" dirty="0">
                <a:solidFill>
                  <a:srgbClr val="FF0000"/>
                </a:solidFill>
              </a:rPr>
              <a:t>Kimyasal Mücadele </a:t>
            </a:r>
            <a:endParaRPr lang="tr-TR" dirty="0">
              <a:solidFill>
                <a:srgbClr val="FF0000"/>
              </a:solidFill>
            </a:endParaRPr>
          </a:p>
          <a:p>
            <a:r>
              <a:rPr lang="da-DK" dirty="0"/>
              <a:t>Etkin ve ekonomik bir Kimyasal Mücadele yöntemi </a:t>
            </a:r>
            <a:r>
              <a:rPr lang="da-DK" dirty="0">
                <a:solidFill>
                  <a:srgbClr val="FF0000"/>
                </a:solidFill>
              </a:rPr>
              <a:t>yoktur.</a:t>
            </a:r>
            <a:endParaRPr lang="tr-TR" dirty="0">
              <a:solidFill>
                <a:srgbClr val="FF0000"/>
              </a:solidFill>
            </a:endParaRPr>
          </a:p>
        </p:txBody>
      </p:sp>
    </p:spTree>
    <p:extLst>
      <p:ext uri="{BB962C8B-B14F-4D97-AF65-F5344CB8AC3E}">
        <p14:creationId xmlns:p14="http://schemas.microsoft.com/office/powerpoint/2010/main" val="1970535173"/>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864096"/>
          </a:xfrm>
        </p:spPr>
        <p:txBody>
          <a:bodyPr>
            <a:normAutofit fontScale="90000"/>
          </a:bodyPr>
          <a:lstStyle/>
          <a:p>
            <a:r>
              <a:rPr lang="tr-TR" sz="3100" b="1" dirty="0" smtClean="0">
                <a:solidFill>
                  <a:srgbClr val="292934"/>
                </a:solidFill>
              </a:rPr>
              <a:t>BAKTERİYEL </a:t>
            </a:r>
            <a:r>
              <a:rPr lang="tr-TR" sz="3100" b="1" dirty="0">
                <a:solidFill>
                  <a:srgbClr val="292934"/>
                </a:solidFill>
              </a:rPr>
              <a:t>YAPRAK LEKESİ </a:t>
            </a:r>
            <a:r>
              <a:rPr lang="tr-TR" sz="3100" dirty="0">
                <a:solidFill>
                  <a:srgbClr val="292934"/>
                </a:solidFill>
              </a:rPr>
              <a:t/>
            </a:r>
            <a:br>
              <a:rPr lang="tr-TR" sz="3100" dirty="0">
                <a:solidFill>
                  <a:srgbClr val="292934"/>
                </a:solidFill>
              </a:rPr>
            </a:br>
            <a:r>
              <a:rPr lang="tr-TR" sz="3100" i="1" dirty="0">
                <a:solidFill>
                  <a:srgbClr val="292934"/>
                </a:solidFill>
              </a:rPr>
              <a:t>(</a:t>
            </a:r>
            <a:r>
              <a:rPr lang="tr-TR" sz="3100" i="1" dirty="0" err="1">
                <a:solidFill>
                  <a:srgbClr val="292934"/>
                </a:solidFill>
              </a:rPr>
              <a:t>Pseudomonas</a:t>
            </a:r>
            <a:r>
              <a:rPr lang="tr-TR" sz="3100" i="1" dirty="0">
                <a:solidFill>
                  <a:srgbClr val="292934"/>
                </a:solidFill>
              </a:rPr>
              <a:t> </a:t>
            </a:r>
            <a:r>
              <a:rPr lang="tr-TR" sz="3100" i="1" dirty="0" err="1">
                <a:solidFill>
                  <a:srgbClr val="292934"/>
                </a:solidFill>
              </a:rPr>
              <a:t>syringae</a:t>
            </a:r>
            <a:r>
              <a:rPr lang="tr-TR" sz="3100" i="1" dirty="0">
                <a:solidFill>
                  <a:srgbClr val="292934"/>
                </a:solidFill>
              </a:rPr>
              <a:t> </a:t>
            </a:r>
            <a:r>
              <a:rPr lang="tr-TR" sz="3100" i="1" dirty="0" err="1">
                <a:solidFill>
                  <a:srgbClr val="292934"/>
                </a:solidFill>
              </a:rPr>
              <a:t>pv</a:t>
            </a:r>
            <a:r>
              <a:rPr lang="tr-TR" sz="3100" i="1" dirty="0">
                <a:solidFill>
                  <a:srgbClr val="292934"/>
                </a:solidFill>
              </a:rPr>
              <a:t>. </a:t>
            </a:r>
            <a:r>
              <a:rPr lang="tr-TR" sz="3100" i="1" dirty="0" err="1">
                <a:solidFill>
                  <a:srgbClr val="292934"/>
                </a:solidFill>
              </a:rPr>
              <a:t>maculicola</a:t>
            </a:r>
            <a:r>
              <a:rPr lang="tr-TR" sz="3100" i="1" dirty="0">
                <a:solidFill>
                  <a:srgbClr val="292934"/>
                </a:solidFill>
              </a:rPr>
              <a:t>)</a:t>
            </a:r>
            <a:endParaRPr lang="tr-TR" sz="3100" dirty="0">
              <a:solidFill>
                <a:srgbClr val="292934"/>
              </a:solidFill>
            </a:endParaRPr>
          </a:p>
        </p:txBody>
      </p:sp>
      <p:sp>
        <p:nvSpPr>
          <p:cNvPr id="6" name="Başlık 1"/>
          <p:cNvSpPr txBox="1">
            <a:spLocks/>
          </p:cNvSpPr>
          <p:nvPr/>
        </p:nvSpPr>
        <p:spPr>
          <a:xfrm>
            <a:off x="457200" y="1245096"/>
            <a:ext cx="8229600" cy="4712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7" name="İçerik Yer Tutucusu 2"/>
          <p:cNvSpPr>
            <a:spLocks noGrp="1"/>
          </p:cNvSpPr>
          <p:nvPr>
            <p:ph idx="1"/>
          </p:nvPr>
        </p:nvSpPr>
        <p:spPr>
          <a:xfrm>
            <a:off x="457200" y="1677144"/>
            <a:ext cx="8229600" cy="5280248"/>
          </a:xfrm>
        </p:spPr>
        <p:txBody>
          <a:bodyPr>
            <a:normAutofit lnSpcReduction="10000"/>
          </a:bodyPr>
          <a:lstStyle/>
          <a:p>
            <a:r>
              <a:rPr lang="tr-TR" b="1" dirty="0" smtClean="0"/>
              <a:t>• </a:t>
            </a:r>
            <a:r>
              <a:rPr lang="tr-TR" dirty="0"/>
              <a:t>Hastalık, yeşil yaprakların hem damarları hem de parankiması üzerinde </a:t>
            </a:r>
            <a:r>
              <a:rPr lang="tr-TR" dirty="0" smtClean="0">
                <a:solidFill>
                  <a:srgbClr val="0070C0"/>
                </a:solidFill>
              </a:rPr>
              <a:t>1-3 </a:t>
            </a:r>
            <a:r>
              <a:rPr lang="tr-TR" dirty="0">
                <a:solidFill>
                  <a:srgbClr val="0070C0"/>
                </a:solidFill>
              </a:rPr>
              <a:t>mm çapında, çok sayıda kahverengimsi lekeler oluşturur.</a:t>
            </a:r>
            <a:r>
              <a:rPr lang="tr-TR" dirty="0"/>
              <a:t> Bu lekeler, önceleri tek tek, zamanla birleşerek yaprak yüzeyinde geniş </a:t>
            </a:r>
            <a:r>
              <a:rPr lang="tr-TR" dirty="0" err="1"/>
              <a:t>enfekteli</a:t>
            </a:r>
            <a:r>
              <a:rPr lang="tr-TR" dirty="0"/>
              <a:t> alanlar oluşturur. </a:t>
            </a:r>
          </a:p>
          <a:p>
            <a:endParaRPr lang="tr-TR" dirty="0" smtClean="0"/>
          </a:p>
          <a:p>
            <a:r>
              <a:rPr lang="tr-TR" dirty="0" smtClean="0"/>
              <a:t>Ağır </a:t>
            </a:r>
            <a:r>
              <a:rPr lang="tr-TR" dirty="0" err="1"/>
              <a:t>enfekteli</a:t>
            </a:r>
            <a:r>
              <a:rPr lang="tr-TR" dirty="0"/>
              <a:t> </a:t>
            </a:r>
            <a:r>
              <a:rPr lang="tr-TR" dirty="0">
                <a:solidFill>
                  <a:srgbClr val="0070C0"/>
                </a:solidFill>
              </a:rPr>
              <a:t>yapraklar sarararak 3</a:t>
            </a:r>
            <a:r>
              <a:rPr lang="tr-TR" b="1" dirty="0">
                <a:solidFill>
                  <a:srgbClr val="0070C0"/>
                </a:solidFill>
              </a:rPr>
              <a:t>-</a:t>
            </a:r>
            <a:r>
              <a:rPr lang="tr-TR" dirty="0">
                <a:solidFill>
                  <a:srgbClr val="0070C0"/>
                </a:solidFill>
              </a:rPr>
              <a:t>5 hafta içinde dökülür</a:t>
            </a:r>
            <a:r>
              <a:rPr lang="tr-TR" dirty="0"/>
              <a:t>. İklim koşulları hastalık için uygun şartlar devam ederse, etmen </a:t>
            </a:r>
            <a:r>
              <a:rPr lang="tr-TR" dirty="0">
                <a:solidFill>
                  <a:srgbClr val="0070C0"/>
                </a:solidFill>
              </a:rPr>
              <a:t>karnabahar başlarına da geçerek çürümelere </a:t>
            </a:r>
            <a:r>
              <a:rPr lang="tr-TR" dirty="0"/>
              <a:t>neden olur. Bu durumda </a:t>
            </a:r>
            <a:r>
              <a:rPr lang="tr-TR" dirty="0" smtClean="0"/>
              <a:t>zarar oldukça </a:t>
            </a:r>
            <a:r>
              <a:rPr lang="tr-TR" dirty="0"/>
              <a:t>önemlidir. </a:t>
            </a:r>
          </a:p>
          <a:p>
            <a:endParaRPr lang="tr-TR" b="1" dirty="0" smtClean="0"/>
          </a:p>
          <a:p>
            <a:r>
              <a:rPr lang="tr-TR" b="1" dirty="0" smtClean="0"/>
              <a:t>Hastalığın </a:t>
            </a:r>
            <a:r>
              <a:rPr lang="tr-TR" b="1" dirty="0"/>
              <a:t>Görüldüğü Bitkiler </a:t>
            </a:r>
            <a:endParaRPr lang="tr-TR" dirty="0"/>
          </a:p>
          <a:p>
            <a:r>
              <a:rPr lang="tr-TR" b="1" dirty="0"/>
              <a:t>• </a:t>
            </a:r>
            <a:r>
              <a:rPr lang="tr-TR" dirty="0"/>
              <a:t>Etmen karnabahar dışında, lahanada da hastalık oluşturmaktadır.</a:t>
            </a:r>
          </a:p>
        </p:txBody>
      </p:sp>
    </p:spTree>
    <p:extLst>
      <p:ext uri="{BB962C8B-B14F-4D97-AF65-F5344CB8AC3E}">
        <p14:creationId xmlns:p14="http://schemas.microsoft.com/office/powerpoint/2010/main" val="3060514843"/>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Bulaşma yolları </a:t>
            </a:r>
            <a:endParaRPr lang="tr-TR" dirty="0"/>
          </a:p>
        </p:txBody>
      </p:sp>
      <p:sp>
        <p:nvSpPr>
          <p:cNvPr id="3" name="İçerik Yer Tutucusu 2"/>
          <p:cNvSpPr>
            <a:spLocks noGrp="1"/>
          </p:cNvSpPr>
          <p:nvPr>
            <p:ph idx="1"/>
          </p:nvPr>
        </p:nvSpPr>
        <p:spPr/>
        <p:txBody>
          <a:bodyPr>
            <a:normAutofit fontScale="85000" lnSpcReduction="10000"/>
          </a:bodyPr>
          <a:lstStyle/>
          <a:p>
            <a:r>
              <a:rPr lang="tr-TR" b="1" dirty="0" smtClean="0"/>
              <a:t>• </a:t>
            </a:r>
            <a:r>
              <a:rPr lang="tr-TR" dirty="0"/>
              <a:t>Etmen kışı hastalıklı bitki artıkları üzerinde toprakta ve </a:t>
            </a:r>
            <a:r>
              <a:rPr lang="tr-TR" dirty="0" err="1"/>
              <a:t>enfekteli</a:t>
            </a:r>
            <a:r>
              <a:rPr lang="tr-TR" dirty="0"/>
              <a:t> tohumlarda geçirir. </a:t>
            </a:r>
            <a:r>
              <a:rPr lang="tr-TR" dirty="0">
                <a:solidFill>
                  <a:srgbClr val="0070C0"/>
                </a:solidFill>
              </a:rPr>
              <a:t>Toprakta bir yıl süreyle canlılığını koruyabilir. </a:t>
            </a:r>
            <a:r>
              <a:rPr lang="tr-TR" dirty="0" err="1"/>
              <a:t>Primer</a:t>
            </a:r>
            <a:r>
              <a:rPr lang="tr-TR" dirty="0"/>
              <a:t> enfeksiyonlar bulaşık toprak ve tohumlarla olmaktadır. </a:t>
            </a:r>
          </a:p>
          <a:p>
            <a:r>
              <a:rPr lang="tr-TR" b="1" dirty="0"/>
              <a:t>• </a:t>
            </a:r>
            <a:r>
              <a:rPr lang="tr-TR" dirty="0" err="1"/>
              <a:t>Sekonder</a:t>
            </a:r>
            <a:r>
              <a:rPr lang="tr-TR" dirty="0"/>
              <a:t> enfeksiyonlar ise, çeşitli nedenlerle </a:t>
            </a:r>
            <a:r>
              <a:rPr lang="tr-TR" dirty="0">
                <a:solidFill>
                  <a:srgbClr val="0070C0"/>
                </a:solidFill>
              </a:rPr>
              <a:t>açılan yaralardan ve </a:t>
            </a:r>
            <a:r>
              <a:rPr lang="tr-TR" dirty="0" err="1">
                <a:solidFill>
                  <a:srgbClr val="0070C0"/>
                </a:solidFill>
              </a:rPr>
              <a:t>stomalardan</a:t>
            </a:r>
            <a:r>
              <a:rPr lang="tr-TR" dirty="0">
                <a:solidFill>
                  <a:srgbClr val="0070C0"/>
                </a:solidFill>
              </a:rPr>
              <a:t> bakterinin girmesiyle </a:t>
            </a:r>
            <a:r>
              <a:rPr lang="tr-TR" dirty="0"/>
              <a:t>gerçekleşmektedir </a:t>
            </a:r>
          </a:p>
          <a:p>
            <a:endParaRPr lang="tr-TR" b="1" dirty="0" smtClean="0">
              <a:solidFill>
                <a:schemeClr val="tx2"/>
              </a:solidFill>
            </a:endParaRPr>
          </a:p>
          <a:p>
            <a:r>
              <a:rPr lang="tr-TR" b="1" dirty="0" smtClean="0">
                <a:solidFill>
                  <a:schemeClr val="tx2"/>
                </a:solidFill>
              </a:rPr>
              <a:t>Mücadele </a:t>
            </a:r>
            <a:r>
              <a:rPr lang="tr-TR" b="1" dirty="0">
                <a:solidFill>
                  <a:schemeClr val="tx2"/>
                </a:solidFill>
              </a:rPr>
              <a:t>Yöntemleri </a:t>
            </a:r>
            <a:endParaRPr lang="tr-TR" dirty="0">
              <a:solidFill>
                <a:schemeClr val="tx2"/>
              </a:solidFill>
            </a:endParaRPr>
          </a:p>
          <a:p>
            <a:r>
              <a:rPr lang="tr-TR" b="1" dirty="0"/>
              <a:t>Kültürel Önlemler </a:t>
            </a:r>
            <a:endParaRPr lang="tr-TR" dirty="0"/>
          </a:p>
          <a:p>
            <a:r>
              <a:rPr lang="tr-TR" b="1" dirty="0"/>
              <a:t>• </a:t>
            </a:r>
            <a:r>
              <a:rPr lang="tr-TR" dirty="0"/>
              <a:t>Hastalık tohumla taşındığından, hastalığın görüldüğü üretim alanlarından tohum alınmamalı, </a:t>
            </a:r>
            <a:r>
              <a:rPr lang="tr-TR" dirty="0">
                <a:solidFill>
                  <a:srgbClr val="0070C0"/>
                </a:solidFill>
              </a:rPr>
              <a:t>hastalıktan ari sertifikalı tohum </a:t>
            </a:r>
            <a:r>
              <a:rPr lang="tr-TR" dirty="0"/>
              <a:t>ve fideler kullanılmalıdır. </a:t>
            </a:r>
          </a:p>
          <a:p>
            <a:r>
              <a:rPr lang="tr-TR" b="1" dirty="0"/>
              <a:t>• </a:t>
            </a:r>
            <a:r>
              <a:rPr lang="tr-TR" dirty="0"/>
              <a:t>Bulaşık alanlarda </a:t>
            </a:r>
            <a:r>
              <a:rPr lang="tr-TR" dirty="0">
                <a:solidFill>
                  <a:srgbClr val="0070C0"/>
                </a:solidFill>
              </a:rPr>
              <a:t>bir yıllık ekim nöbeti </a:t>
            </a:r>
            <a:r>
              <a:rPr lang="tr-TR" dirty="0"/>
              <a:t>uygulanmalıdır. </a:t>
            </a:r>
          </a:p>
          <a:p>
            <a:r>
              <a:rPr lang="tr-TR" b="1" dirty="0"/>
              <a:t>• </a:t>
            </a:r>
            <a:r>
              <a:rPr lang="tr-TR" dirty="0"/>
              <a:t>Fidelik toprağı dezenfekte edilmeli veya değiştirilmelidir. </a:t>
            </a:r>
          </a:p>
          <a:p>
            <a:r>
              <a:rPr lang="tr-TR" b="1" dirty="0">
                <a:solidFill>
                  <a:srgbClr val="FF0000"/>
                </a:solidFill>
              </a:rPr>
              <a:t>Kimyasal Mücadele </a:t>
            </a:r>
            <a:endParaRPr lang="tr-TR" dirty="0">
              <a:solidFill>
                <a:srgbClr val="FF0000"/>
              </a:solidFill>
            </a:endParaRPr>
          </a:p>
          <a:p>
            <a:r>
              <a:rPr lang="tr-TR" b="1" dirty="0"/>
              <a:t>• </a:t>
            </a:r>
            <a:r>
              <a:rPr lang="tr-TR" dirty="0"/>
              <a:t>Etkin bir Kimyasal Mücadele yöntemi </a:t>
            </a:r>
            <a:r>
              <a:rPr lang="tr-TR" dirty="0">
                <a:solidFill>
                  <a:srgbClr val="0070C0"/>
                </a:solidFill>
              </a:rPr>
              <a:t>bulunmamaktadır. </a:t>
            </a:r>
          </a:p>
        </p:txBody>
      </p:sp>
    </p:spTree>
    <p:extLst>
      <p:ext uri="{BB962C8B-B14F-4D97-AF65-F5344CB8AC3E}">
        <p14:creationId xmlns:p14="http://schemas.microsoft.com/office/powerpoint/2010/main" val="1394554779"/>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990600"/>
          </a:xfrm>
        </p:spPr>
        <p:txBody>
          <a:bodyPr>
            <a:normAutofit fontScale="90000"/>
          </a:bodyPr>
          <a:lstStyle/>
          <a:p>
            <a:r>
              <a:rPr lang="tr-TR" sz="3100" b="1" dirty="0" smtClean="0">
                <a:solidFill>
                  <a:srgbClr val="292934"/>
                </a:solidFill>
              </a:rPr>
              <a:t>HIYAR </a:t>
            </a:r>
            <a:r>
              <a:rPr lang="tr-TR" sz="3100" b="1" dirty="0">
                <a:solidFill>
                  <a:srgbClr val="292934"/>
                </a:solidFill>
              </a:rPr>
              <a:t>KÖŞELİ YAPRAK LEKESİ </a:t>
            </a:r>
            <a:r>
              <a:rPr lang="tr-TR" sz="3100" dirty="0">
                <a:solidFill>
                  <a:srgbClr val="292934"/>
                </a:solidFill>
              </a:rPr>
              <a:t/>
            </a:r>
            <a:br>
              <a:rPr lang="tr-TR" sz="3100" dirty="0">
                <a:solidFill>
                  <a:srgbClr val="292934"/>
                </a:solidFill>
              </a:rPr>
            </a:br>
            <a:r>
              <a:rPr lang="tr-TR" sz="3100" i="1" dirty="0">
                <a:solidFill>
                  <a:srgbClr val="292934"/>
                </a:solidFill>
              </a:rPr>
              <a:t>(</a:t>
            </a:r>
            <a:r>
              <a:rPr lang="tr-TR" sz="3100" i="1" dirty="0" err="1">
                <a:solidFill>
                  <a:srgbClr val="292934"/>
                </a:solidFill>
              </a:rPr>
              <a:t>Pseudomonas</a:t>
            </a:r>
            <a:r>
              <a:rPr lang="tr-TR" sz="3100" i="1" dirty="0">
                <a:solidFill>
                  <a:srgbClr val="292934"/>
                </a:solidFill>
              </a:rPr>
              <a:t> </a:t>
            </a:r>
            <a:r>
              <a:rPr lang="tr-TR" sz="3100" i="1" dirty="0" err="1">
                <a:solidFill>
                  <a:srgbClr val="292934"/>
                </a:solidFill>
              </a:rPr>
              <a:t>syringae</a:t>
            </a:r>
            <a:r>
              <a:rPr lang="tr-TR" sz="3100" i="1" dirty="0">
                <a:solidFill>
                  <a:srgbClr val="292934"/>
                </a:solidFill>
              </a:rPr>
              <a:t> </a:t>
            </a:r>
            <a:r>
              <a:rPr lang="tr-TR" sz="3100" i="1" dirty="0" err="1">
                <a:solidFill>
                  <a:srgbClr val="292934"/>
                </a:solidFill>
              </a:rPr>
              <a:t>pv.lachrymans</a:t>
            </a:r>
            <a:r>
              <a:rPr lang="tr-TR" sz="3100" i="1" dirty="0">
                <a:solidFill>
                  <a:srgbClr val="292934"/>
                </a:solidFill>
              </a:rPr>
              <a:t>) </a:t>
            </a:r>
            <a:endParaRPr lang="tr-TR" sz="3100" dirty="0">
              <a:solidFill>
                <a:srgbClr val="292934"/>
              </a:solidFill>
            </a:endParaRPr>
          </a:p>
        </p:txBody>
      </p:sp>
      <p:sp>
        <p:nvSpPr>
          <p:cNvPr id="6" name="Başlık 1"/>
          <p:cNvSpPr txBox="1">
            <a:spLocks/>
          </p:cNvSpPr>
          <p:nvPr/>
        </p:nvSpPr>
        <p:spPr>
          <a:xfrm>
            <a:off x="467544" y="1461120"/>
            <a:ext cx="8229600" cy="55855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smtClean="0">
                <a:solidFill>
                  <a:srgbClr val="292934"/>
                </a:solidFill>
              </a:rPr>
              <a:t/>
            </a:r>
            <a:br>
              <a:rPr lang="tr-TR" sz="2400" smtClean="0">
                <a:solidFill>
                  <a:srgbClr val="292934"/>
                </a:solidFill>
              </a:rPr>
            </a:br>
            <a:r>
              <a:rPr lang="tr-TR" sz="2400" b="1" smtClean="0">
                <a:solidFill>
                  <a:srgbClr val="292934"/>
                </a:solidFill>
              </a:rPr>
              <a:t>Hastalık Belirtisi </a:t>
            </a:r>
            <a:r>
              <a:rPr lang="tr-TR" sz="2400" smtClean="0">
                <a:solidFill>
                  <a:srgbClr val="292934"/>
                </a:solidFill>
              </a:rPr>
              <a:t/>
            </a:r>
            <a:br>
              <a:rPr lang="tr-TR" sz="2400" smtClean="0">
                <a:solidFill>
                  <a:srgbClr val="292934"/>
                </a:solidFill>
              </a:rPr>
            </a:br>
            <a:endParaRPr lang="tr-TR" sz="2400" dirty="0">
              <a:solidFill>
                <a:srgbClr val="292934"/>
              </a:solidFill>
            </a:endParaRPr>
          </a:p>
        </p:txBody>
      </p:sp>
      <p:sp>
        <p:nvSpPr>
          <p:cNvPr id="7" name="İçerik Yer Tutucusu 2"/>
          <p:cNvSpPr>
            <a:spLocks noGrp="1"/>
          </p:cNvSpPr>
          <p:nvPr>
            <p:ph idx="1"/>
          </p:nvPr>
        </p:nvSpPr>
        <p:spPr>
          <a:xfrm>
            <a:off x="457200" y="2152600"/>
            <a:ext cx="8686800" cy="4876800"/>
          </a:xfrm>
        </p:spPr>
        <p:txBody>
          <a:bodyPr>
            <a:normAutofit fontScale="92500" lnSpcReduction="10000"/>
          </a:bodyPr>
          <a:lstStyle/>
          <a:p>
            <a:r>
              <a:rPr lang="tr-TR" dirty="0" smtClean="0"/>
              <a:t>• </a:t>
            </a:r>
            <a:r>
              <a:rPr lang="tr-TR" dirty="0"/>
              <a:t>Çenek yapraklarda şeffaf, düzensiz, yağ lekeleri oluşur. Gerçek yapraklarda ise damarlarla sınırlanmış, köşeli, zamanla delinen yağ lekeleri görülür. </a:t>
            </a:r>
            <a:r>
              <a:rPr lang="tr-TR" dirty="0">
                <a:solidFill>
                  <a:srgbClr val="0070C0"/>
                </a:solidFill>
              </a:rPr>
              <a:t>Yaprakların alt yüzeyinde sabahın erken saatlerinde bakteriyel akıntı görüldüğünden</a:t>
            </a:r>
            <a:r>
              <a:rPr lang="tr-TR" dirty="0"/>
              <a:t> hastalığa </a:t>
            </a:r>
            <a:r>
              <a:rPr lang="tr-TR" dirty="0">
                <a:solidFill>
                  <a:srgbClr val="0070C0"/>
                </a:solidFill>
              </a:rPr>
              <a:t>gözyaşı hastalığı </a:t>
            </a:r>
            <a:r>
              <a:rPr lang="tr-TR" dirty="0"/>
              <a:t>da denmektedir. </a:t>
            </a:r>
          </a:p>
          <a:p>
            <a:r>
              <a:rPr lang="tr-TR" dirty="0"/>
              <a:t>• Meyvelerde küçük, yuvarlak, hafifçe çökük, sarı lekeler oluşur. Zamanla bu meyvelerde çürüme meydana gelir. </a:t>
            </a:r>
          </a:p>
          <a:p>
            <a:r>
              <a:rPr lang="tr-TR" b="1" dirty="0"/>
              <a:t>Hastalığın Görüldüğü Bitkiler : </a:t>
            </a:r>
            <a:endParaRPr lang="tr-TR" dirty="0"/>
          </a:p>
          <a:p>
            <a:r>
              <a:rPr lang="tr-TR" dirty="0"/>
              <a:t>• Hıyar ve diğer </a:t>
            </a:r>
            <a:r>
              <a:rPr lang="tr-TR" dirty="0" err="1"/>
              <a:t>kabakgiller</a:t>
            </a:r>
            <a:r>
              <a:rPr lang="tr-TR" dirty="0"/>
              <a:t> </a:t>
            </a:r>
          </a:p>
          <a:p>
            <a:r>
              <a:rPr lang="tr-TR" b="1" dirty="0"/>
              <a:t>Bulaşma yolları </a:t>
            </a:r>
            <a:endParaRPr lang="tr-TR" dirty="0"/>
          </a:p>
          <a:p>
            <a:r>
              <a:rPr lang="tr-TR" dirty="0"/>
              <a:t>• Bulaşık tohumlar hastalığın bulaşmasını sağlar. </a:t>
            </a:r>
          </a:p>
          <a:p>
            <a:r>
              <a:rPr lang="tr-TR" dirty="0"/>
              <a:t>• Toprakta kalan hastalıklı bitki artıkları da bulaşmayı gerçekleştirir. </a:t>
            </a:r>
          </a:p>
          <a:p>
            <a:r>
              <a:rPr lang="tr-TR" dirty="0"/>
              <a:t>• Hastalığın yayılmasında sulama suyu </a:t>
            </a:r>
            <a:r>
              <a:rPr lang="tr-TR" dirty="0" smtClean="0"/>
              <a:t>da etkilidir. </a:t>
            </a:r>
            <a:endParaRPr lang="tr-TR" dirty="0"/>
          </a:p>
        </p:txBody>
      </p:sp>
    </p:spTree>
    <p:extLst>
      <p:ext uri="{BB962C8B-B14F-4D97-AF65-F5344CB8AC3E}">
        <p14:creationId xmlns:p14="http://schemas.microsoft.com/office/powerpoint/2010/main" val="2670096705"/>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457200" y="1340768"/>
            <a:ext cx="8229600" cy="5136232"/>
          </a:xfrm>
        </p:spPr>
        <p:txBody>
          <a:bodyPr>
            <a:normAutofit fontScale="92500" lnSpcReduction="10000"/>
          </a:bodyPr>
          <a:lstStyle/>
          <a:p>
            <a:r>
              <a:rPr lang="tr-TR" b="1" dirty="0" smtClean="0"/>
              <a:t>Kültürel </a:t>
            </a:r>
            <a:r>
              <a:rPr lang="tr-TR" b="1" dirty="0"/>
              <a:t>Önlemler </a:t>
            </a:r>
            <a:endParaRPr lang="tr-TR" dirty="0"/>
          </a:p>
          <a:p>
            <a:r>
              <a:rPr lang="tr-TR" dirty="0"/>
              <a:t>• Temiz tohum kullanılmalıdır. </a:t>
            </a:r>
          </a:p>
          <a:p>
            <a:r>
              <a:rPr lang="tr-TR" dirty="0"/>
              <a:t>• Hastalıklı bitki artıkları seralardan uzaklaştırılarak imha edilmelidir. </a:t>
            </a:r>
          </a:p>
          <a:p>
            <a:r>
              <a:rPr lang="tr-TR" dirty="0"/>
              <a:t>• Hastalığın görüldüğü seralarda en az 2 yıl süreyle ekim nöbeti uygulanmalıdır. </a:t>
            </a:r>
          </a:p>
          <a:p>
            <a:r>
              <a:rPr lang="tr-TR" b="1" dirty="0"/>
              <a:t>Kimyasal Mücadele </a:t>
            </a:r>
            <a:endParaRPr lang="tr-TR" dirty="0"/>
          </a:p>
          <a:p>
            <a:r>
              <a:rPr lang="tr-TR" dirty="0"/>
              <a:t>• Yeşil aksam ilaçlamaları hastalık görülmeden ya da az sayıda bitkide lekeye rastlanıldığında koruyucu olarak yapılır. Yaprakların özellikle alt yüzeylerinin ilaçlanmasına özen gösterilmeli, ilaçlamalar 10 gün ara ile en az 3 uygulama olarak yapılmalıdır. </a:t>
            </a:r>
            <a:endParaRPr lang="tr-TR" dirty="0" smtClean="0"/>
          </a:p>
          <a:p>
            <a:r>
              <a:rPr lang="tr-TR" b="1" dirty="0">
                <a:solidFill>
                  <a:srgbClr val="0070C0"/>
                </a:solidFill>
              </a:rPr>
              <a:t>Kimyasal Mücadelede Kullanılacak İlaçlar</a:t>
            </a:r>
            <a:r>
              <a:rPr lang="tr-TR" dirty="0">
                <a:solidFill>
                  <a:srgbClr val="0070C0"/>
                </a:solidFill>
              </a:rPr>
              <a:t/>
            </a:r>
            <a:br>
              <a:rPr lang="tr-TR" dirty="0">
                <a:solidFill>
                  <a:srgbClr val="0070C0"/>
                </a:solidFill>
              </a:rPr>
            </a:br>
            <a:r>
              <a:rPr lang="tr-TR" dirty="0">
                <a:solidFill>
                  <a:srgbClr val="FF0000"/>
                </a:solidFill>
              </a:rPr>
              <a:t>Bakır </a:t>
            </a:r>
            <a:r>
              <a:rPr lang="tr-TR" dirty="0" err="1">
                <a:solidFill>
                  <a:srgbClr val="FF0000"/>
                </a:solidFill>
              </a:rPr>
              <a:t>oksiklorid</a:t>
            </a:r>
            <a:r>
              <a:rPr lang="tr-TR" dirty="0">
                <a:solidFill>
                  <a:srgbClr val="FF0000"/>
                </a:solidFill>
              </a:rPr>
              <a:t> </a:t>
            </a:r>
            <a:r>
              <a:rPr lang="tr-TR" dirty="0"/>
              <a:t>% 50 	WP 	300 g 	14 	</a:t>
            </a:r>
          </a:p>
          <a:p>
            <a:r>
              <a:rPr lang="tr-TR" dirty="0" err="1"/>
              <a:t>Maneb</a:t>
            </a:r>
            <a:r>
              <a:rPr lang="tr-TR" dirty="0"/>
              <a:t> % 80 	WP 	200 g 	7	</a:t>
            </a:r>
          </a:p>
          <a:p>
            <a:endParaRPr lang="tr-TR" dirty="0"/>
          </a:p>
          <a:p>
            <a:endParaRPr lang="tr-TR" dirty="0"/>
          </a:p>
        </p:txBody>
      </p:sp>
    </p:spTree>
    <p:extLst>
      <p:ext uri="{BB962C8B-B14F-4D97-AF65-F5344CB8AC3E}">
        <p14:creationId xmlns:p14="http://schemas.microsoft.com/office/powerpoint/2010/main" val="2816067848"/>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44016"/>
            <a:ext cx="8229600" cy="1268760"/>
          </a:xfrm>
        </p:spPr>
        <p:txBody>
          <a:bodyPr>
            <a:normAutofit/>
          </a:bodyPr>
          <a:lstStyle/>
          <a:p>
            <a:r>
              <a:rPr lang="tr-TR" sz="3200" b="1" dirty="0" smtClean="0">
                <a:solidFill>
                  <a:srgbClr val="292934"/>
                </a:solidFill>
              </a:rPr>
              <a:t>KARPUZ </a:t>
            </a:r>
            <a:r>
              <a:rPr lang="tr-TR" sz="3200" b="1" dirty="0">
                <a:solidFill>
                  <a:srgbClr val="292934"/>
                </a:solidFill>
              </a:rPr>
              <a:t>BAKTERİYEL MEYVE LEKESİ </a:t>
            </a:r>
            <a:r>
              <a:rPr lang="tr-TR" sz="3200" i="1" dirty="0" smtClean="0">
                <a:solidFill>
                  <a:srgbClr val="292934"/>
                </a:solidFill>
              </a:rPr>
              <a:t>(</a:t>
            </a:r>
            <a:r>
              <a:rPr lang="tr-TR" sz="3200" i="1" dirty="0" err="1">
                <a:solidFill>
                  <a:srgbClr val="292934"/>
                </a:solidFill>
              </a:rPr>
              <a:t>Acidovorax</a:t>
            </a:r>
            <a:r>
              <a:rPr lang="tr-TR" sz="3200" i="1" dirty="0">
                <a:solidFill>
                  <a:srgbClr val="292934"/>
                </a:solidFill>
              </a:rPr>
              <a:t> </a:t>
            </a:r>
            <a:r>
              <a:rPr lang="tr-TR" sz="3200" i="1" dirty="0" err="1">
                <a:solidFill>
                  <a:srgbClr val="292934"/>
                </a:solidFill>
              </a:rPr>
              <a:t>avenae</a:t>
            </a:r>
            <a:r>
              <a:rPr lang="tr-TR" sz="3200" i="1" dirty="0">
                <a:solidFill>
                  <a:srgbClr val="292934"/>
                </a:solidFill>
              </a:rPr>
              <a:t> </a:t>
            </a:r>
            <a:r>
              <a:rPr lang="tr-TR" sz="3200" dirty="0" err="1">
                <a:solidFill>
                  <a:srgbClr val="292934"/>
                </a:solidFill>
              </a:rPr>
              <a:t>subsp</a:t>
            </a:r>
            <a:r>
              <a:rPr lang="tr-TR" sz="3200" dirty="0">
                <a:solidFill>
                  <a:srgbClr val="292934"/>
                </a:solidFill>
              </a:rPr>
              <a:t>.)</a:t>
            </a:r>
          </a:p>
        </p:txBody>
      </p:sp>
      <p:sp>
        <p:nvSpPr>
          <p:cNvPr id="7" name="Başlık 1"/>
          <p:cNvSpPr txBox="1">
            <a:spLocks/>
          </p:cNvSpPr>
          <p:nvPr/>
        </p:nvSpPr>
        <p:spPr>
          <a:xfrm>
            <a:off x="457200" y="1393304"/>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Hastalığın belirtileri</a:t>
            </a:r>
            <a:endParaRPr lang="tr-TR" sz="2800" dirty="0">
              <a:solidFill>
                <a:srgbClr val="292934"/>
              </a:solidFill>
            </a:endParaRPr>
          </a:p>
        </p:txBody>
      </p:sp>
      <p:sp>
        <p:nvSpPr>
          <p:cNvPr id="8" name="İçerik Yer Tutucusu 2"/>
          <p:cNvSpPr>
            <a:spLocks noGrp="1"/>
          </p:cNvSpPr>
          <p:nvPr>
            <p:ph idx="1"/>
          </p:nvPr>
        </p:nvSpPr>
        <p:spPr>
          <a:xfrm>
            <a:off x="467544" y="1864568"/>
            <a:ext cx="8229600" cy="4876800"/>
          </a:xfrm>
        </p:spPr>
        <p:txBody>
          <a:bodyPr>
            <a:normAutofit lnSpcReduction="10000"/>
          </a:bodyPr>
          <a:lstStyle/>
          <a:p>
            <a:r>
              <a:rPr lang="tr-TR" dirty="0" smtClean="0"/>
              <a:t>Hastalık </a:t>
            </a:r>
            <a:r>
              <a:rPr lang="tr-TR" dirty="0"/>
              <a:t>fide, yaprak ve meyvede zarar yapar. fidelerdeki ilk belirtiler, </a:t>
            </a:r>
            <a:r>
              <a:rPr lang="tr-TR" dirty="0">
                <a:solidFill>
                  <a:srgbClr val="0070C0"/>
                </a:solidFill>
              </a:rPr>
              <a:t>yapraklarının alt yüzeyinde su emmiş görünümlü lekeler</a:t>
            </a:r>
            <a:r>
              <a:rPr lang="tr-TR" dirty="0"/>
              <a:t> şeklinde görülür. Bu lekeler zamanla genişleyerek fidenin ölümüne neden olabilir. </a:t>
            </a:r>
          </a:p>
          <a:p>
            <a:r>
              <a:rPr lang="tr-TR" dirty="0"/>
              <a:t>Tarlada, </a:t>
            </a:r>
            <a:r>
              <a:rPr lang="tr-TR" dirty="0">
                <a:solidFill>
                  <a:srgbClr val="0070C0"/>
                </a:solidFill>
              </a:rPr>
              <a:t>bitkinin yapraklarında az sayıda lekeler </a:t>
            </a:r>
            <a:r>
              <a:rPr lang="tr-TR" dirty="0"/>
              <a:t>görülür. Bu lekeler hafif köşeli, genellikle açık kahverengiden kırmızımsı kahverengiye kadar değişen renklerdedir. Yaprak altından bakıldığında, özellikle nemli havalarda lekeler su emmiş görünümlüdür. Az sayıda oluşan bu lekeler genelde iyi ayırt edilemez ve diğer faktörlerin oluşturduğu belirtilerle karıştırılabilir. </a:t>
            </a:r>
            <a:r>
              <a:rPr lang="tr-TR" dirty="0">
                <a:solidFill>
                  <a:srgbClr val="0070C0"/>
                </a:solidFill>
              </a:rPr>
              <a:t>Yaprak lekeleri yaprak dökümüne neden olmaz, ancak meyve enfeksiyonu için kaynak oluşturur. </a:t>
            </a:r>
          </a:p>
        </p:txBody>
      </p:sp>
    </p:spTree>
    <p:extLst>
      <p:ext uri="{BB962C8B-B14F-4D97-AF65-F5344CB8AC3E}">
        <p14:creationId xmlns:p14="http://schemas.microsoft.com/office/powerpoint/2010/main" val="3552722949"/>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Hastalığın </a:t>
            </a:r>
            <a:r>
              <a:rPr lang="tr-TR" dirty="0">
                <a:solidFill>
                  <a:srgbClr val="0070C0"/>
                </a:solidFill>
              </a:rPr>
              <a:t>en tipik belirtisi meyve yüzeyinde oluşan koyu zeytin yeşili renkteki iri lekelerdir</a:t>
            </a:r>
            <a:r>
              <a:rPr lang="tr-TR" dirty="0"/>
              <a:t>. İki-üç haftalık meyveler hastalığa karşı daha duyarlıdır. Meyve lekeleri </a:t>
            </a:r>
            <a:r>
              <a:rPr lang="tr-TR" dirty="0">
                <a:solidFill>
                  <a:srgbClr val="0070C0"/>
                </a:solidFill>
              </a:rPr>
              <a:t>ilk önce küçük, su emmiş görünümlü alanlar </a:t>
            </a:r>
            <a:r>
              <a:rPr lang="tr-TR" dirty="0"/>
              <a:t>olarak ortaya çıkar. Başlangıçta 1cm’den küçük olan bu lekeler 7-10 gün içinde meyve yüzeyinin tümünü kaplar. </a:t>
            </a:r>
            <a:r>
              <a:rPr lang="tr-TR" dirty="0">
                <a:solidFill>
                  <a:srgbClr val="0070C0"/>
                </a:solidFill>
              </a:rPr>
              <a:t>Lezyonlar ilerleyip büyüdükçe çatlaklar oluşur, buradan amber sarısı veya kremsi beyaz renkte bir bakteriyel akıntı gözlenir</a:t>
            </a:r>
            <a:r>
              <a:rPr lang="tr-TR" dirty="0"/>
              <a:t>. Meyve lezyonları meyve etinde de görülür, bu durumda bakteri tohuma bulaşır. Bu şekilde hasta karpuz meyveleri, </a:t>
            </a:r>
            <a:r>
              <a:rPr lang="tr-TR" dirty="0" err="1"/>
              <a:t>sekonder</a:t>
            </a:r>
            <a:r>
              <a:rPr lang="tr-TR" dirty="0"/>
              <a:t> olarak diğer mikroorganizmaların saldırısına uğrar ve çürüme görülür.</a:t>
            </a:r>
          </a:p>
          <a:p>
            <a:r>
              <a:rPr lang="tr-TR" dirty="0"/>
              <a:t>Meyve lekeleri hızla büyüyerek </a:t>
            </a:r>
            <a:r>
              <a:rPr lang="tr-TR" dirty="0">
                <a:solidFill>
                  <a:srgbClr val="0070C0"/>
                </a:solidFill>
              </a:rPr>
              <a:t>hasattan birkaç hafta önce şiddetlenir</a:t>
            </a:r>
            <a:r>
              <a:rPr lang="tr-TR" dirty="0"/>
              <a:t> ve ürünün pazar değerini yok eder. </a:t>
            </a:r>
          </a:p>
          <a:p>
            <a:r>
              <a:rPr lang="tr-TR" b="1" dirty="0"/>
              <a:t>Hastalığın görüldüğü </a:t>
            </a:r>
            <a:r>
              <a:rPr lang="tr-TR" b="1" dirty="0" err="1"/>
              <a:t>bitkiler:</a:t>
            </a:r>
            <a:r>
              <a:rPr lang="tr-TR" dirty="0" err="1"/>
              <a:t>Kabak</a:t>
            </a:r>
            <a:r>
              <a:rPr lang="tr-TR" dirty="0"/>
              <a:t>, hıyar, kavun, karpuz.</a:t>
            </a:r>
          </a:p>
          <a:p>
            <a:endParaRPr lang="tr-TR" dirty="0"/>
          </a:p>
        </p:txBody>
      </p:sp>
    </p:spTree>
    <p:extLst>
      <p:ext uri="{BB962C8B-B14F-4D97-AF65-F5344CB8AC3E}">
        <p14:creationId xmlns:p14="http://schemas.microsoft.com/office/powerpoint/2010/main" val="3145194497"/>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Mücadelesi </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Hastalığın </a:t>
            </a:r>
            <a:r>
              <a:rPr lang="tr-TR" dirty="0"/>
              <a:t>yayılışının engellenmesi ve mücadelesi amacıyla karantina önlemleri alınmalıdır. </a:t>
            </a:r>
          </a:p>
          <a:p>
            <a:r>
              <a:rPr lang="tr-TR" b="1" dirty="0">
                <a:solidFill>
                  <a:srgbClr val="0070C0"/>
                </a:solidFill>
              </a:rPr>
              <a:t>Kültürel Önlemler </a:t>
            </a:r>
            <a:endParaRPr lang="tr-TR" dirty="0">
              <a:solidFill>
                <a:srgbClr val="0070C0"/>
              </a:solidFill>
            </a:endParaRPr>
          </a:p>
          <a:p>
            <a:r>
              <a:rPr lang="tr-TR" b="1" dirty="0"/>
              <a:t>• </a:t>
            </a:r>
            <a:r>
              <a:rPr lang="tr-TR" dirty="0"/>
              <a:t>Hastalıktan ari, sertifikalı tohum ve fide kullanılmalıdır. </a:t>
            </a:r>
          </a:p>
          <a:p>
            <a:r>
              <a:rPr lang="pt-BR" dirty="0"/>
              <a:t>• Yağmurlama sulama yerine damla sulama tercih edilmelidir. </a:t>
            </a:r>
          </a:p>
          <a:p>
            <a:r>
              <a:rPr lang="tr-TR" dirty="0"/>
              <a:t>• Bakım işlemleri sırasında fidelerin yaralanmamasına özen gösterilmelidir. </a:t>
            </a:r>
          </a:p>
          <a:p>
            <a:r>
              <a:rPr lang="tr-TR" dirty="0"/>
              <a:t>• Fidelik ve tarlada hasta bitkiler sökülerek imha edilmelidir. </a:t>
            </a:r>
          </a:p>
          <a:p>
            <a:r>
              <a:rPr lang="tr-TR" dirty="0"/>
              <a:t>• Hastalığın görüldüğü </a:t>
            </a:r>
            <a:r>
              <a:rPr lang="tr-TR" dirty="0">
                <a:solidFill>
                  <a:srgbClr val="FF0000"/>
                </a:solidFill>
              </a:rPr>
              <a:t>alanlarda en az 4 yıl süreyle </a:t>
            </a:r>
            <a:r>
              <a:rPr lang="tr-TR" dirty="0" err="1">
                <a:solidFill>
                  <a:srgbClr val="FF0000"/>
                </a:solidFill>
              </a:rPr>
              <a:t>kabakgil</a:t>
            </a:r>
            <a:r>
              <a:rPr lang="tr-TR" dirty="0">
                <a:solidFill>
                  <a:srgbClr val="FF0000"/>
                </a:solidFill>
              </a:rPr>
              <a:t>, özellikle karpuz üretimi yapılmamalı</a:t>
            </a:r>
            <a:r>
              <a:rPr lang="tr-TR" dirty="0"/>
              <a:t> ve bu alanlarda kendiliğinden gelişen bitkiler ve yabancı otlar yok edilmelidir. </a:t>
            </a:r>
          </a:p>
          <a:p>
            <a:r>
              <a:rPr lang="tr-TR" dirty="0"/>
              <a:t>• Tarla veya serada kullanılan aletler, </a:t>
            </a:r>
            <a:r>
              <a:rPr lang="tr-TR" dirty="0" err="1"/>
              <a:t>viyoller</a:t>
            </a:r>
            <a:r>
              <a:rPr lang="tr-TR" dirty="0"/>
              <a:t>, toprak işleme aletlerinin ve traktör tekerleklerinin ve % 10’luk sodyum </a:t>
            </a:r>
            <a:r>
              <a:rPr lang="tr-TR" dirty="0" err="1"/>
              <a:t>hipokloritle</a:t>
            </a:r>
            <a:r>
              <a:rPr lang="tr-TR" dirty="0"/>
              <a:t> (çamaşır suyu) yıkanarak dezenfekte edilmelidir. </a:t>
            </a:r>
          </a:p>
          <a:p>
            <a:r>
              <a:rPr lang="tr-TR" b="1" dirty="0">
                <a:solidFill>
                  <a:srgbClr val="0070C0"/>
                </a:solidFill>
              </a:rPr>
              <a:t>Kimyasal Mücadele </a:t>
            </a:r>
            <a:endParaRPr lang="tr-TR" dirty="0">
              <a:solidFill>
                <a:srgbClr val="0070C0"/>
              </a:solidFill>
            </a:endParaRPr>
          </a:p>
          <a:p>
            <a:r>
              <a:rPr lang="tr-TR" dirty="0"/>
              <a:t>Tarlada ilk çiçeklenme başlangıcında ilaçlamalara başlanır</a:t>
            </a:r>
            <a:r>
              <a:rPr lang="tr-TR" dirty="0" smtClean="0"/>
              <a:t>,</a:t>
            </a:r>
            <a:endParaRPr lang="tr-TR" dirty="0"/>
          </a:p>
          <a:p>
            <a:r>
              <a:rPr lang="tr-TR" dirty="0"/>
              <a:t>kullanılan preparatın etki süresi göz önünde bulundurularak meyve olgunlaşıncaya kadar ilaçlamalara devam edilir</a:t>
            </a:r>
            <a:r>
              <a:rPr lang="tr-TR" dirty="0" smtClean="0"/>
              <a:t>. </a:t>
            </a:r>
            <a:r>
              <a:rPr lang="tr-TR" dirty="0" smtClean="0">
                <a:solidFill>
                  <a:srgbClr val="FF0000"/>
                </a:solidFill>
              </a:rPr>
              <a:t>Ruhsatlı ilaç yok.</a:t>
            </a:r>
            <a:endParaRPr lang="tr-TR" dirty="0">
              <a:solidFill>
                <a:srgbClr val="FF0000"/>
              </a:solidFill>
            </a:endParaRPr>
          </a:p>
        </p:txBody>
      </p:sp>
    </p:spTree>
    <p:extLst>
      <p:ext uri="{BB962C8B-B14F-4D97-AF65-F5344CB8AC3E}">
        <p14:creationId xmlns:p14="http://schemas.microsoft.com/office/powerpoint/2010/main" val="1259728891"/>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864096"/>
          </a:xfrm>
        </p:spPr>
        <p:txBody>
          <a:bodyPr>
            <a:normAutofit fontScale="90000"/>
          </a:bodyPr>
          <a:lstStyle/>
          <a:p>
            <a:r>
              <a:rPr lang="tr-TR" dirty="0"/>
              <a:t/>
            </a:r>
            <a:br>
              <a:rPr lang="tr-TR" dirty="0"/>
            </a:br>
            <a:r>
              <a:rPr lang="tr-TR" sz="3100" b="1" dirty="0"/>
              <a:t>ENGİNAR YAŞ ÇÜRÜKLÜĞÜ </a:t>
            </a:r>
            <a:r>
              <a:rPr lang="tr-TR" sz="3100" dirty="0"/>
              <a:t/>
            </a:r>
            <a:br>
              <a:rPr lang="tr-TR" sz="3100" dirty="0"/>
            </a:br>
            <a:r>
              <a:rPr lang="tr-TR" sz="3100" i="1" dirty="0"/>
              <a:t>(</a:t>
            </a:r>
            <a:r>
              <a:rPr lang="tr-TR" sz="3100" i="1" dirty="0" err="1"/>
              <a:t>Erwinia</a:t>
            </a:r>
            <a:r>
              <a:rPr lang="tr-TR" sz="3100" i="1" dirty="0"/>
              <a:t> </a:t>
            </a:r>
            <a:r>
              <a:rPr lang="tr-TR" sz="3100" i="1" dirty="0" err="1"/>
              <a:t>carotovora</a:t>
            </a:r>
            <a:r>
              <a:rPr lang="tr-TR" sz="3100" i="1" dirty="0"/>
              <a:t> ) </a:t>
            </a:r>
            <a:endParaRPr lang="tr-TR" sz="3100" dirty="0"/>
          </a:p>
        </p:txBody>
      </p:sp>
      <p:sp>
        <p:nvSpPr>
          <p:cNvPr id="5" name="Başlık 1"/>
          <p:cNvSpPr txBox="1">
            <a:spLocks/>
          </p:cNvSpPr>
          <p:nvPr/>
        </p:nvSpPr>
        <p:spPr>
          <a:xfrm>
            <a:off x="457200" y="1805608"/>
            <a:ext cx="8229600" cy="5432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6" name="İçerik Yer Tutucusu 2"/>
          <p:cNvSpPr>
            <a:spLocks noGrp="1"/>
          </p:cNvSpPr>
          <p:nvPr>
            <p:ph idx="1"/>
          </p:nvPr>
        </p:nvSpPr>
        <p:spPr>
          <a:xfrm>
            <a:off x="457200" y="1988840"/>
            <a:ext cx="8229600" cy="5256584"/>
          </a:xfrm>
        </p:spPr>
        <p:txBody>
          <a:bodyPr>
            <a:normAutofit fontScale="85000" lnSpcReduction="10000"/>
          </a:bodyPr>
          <a:lstStyle/>
          <a:p>
            <a:endParaRPr lang="tr-TR" dirty="0"/>
          </a:p>
          <a:p>
            <a:r>
              <a:rPr lang="tr-TR" b="1" dirty="0"/>
              <a:t>• </a:t>
            </a:r>
            <a:r>
              <a:rPr lang="tr-TR" dirty="0"/>
              <a:t>Hastalık etmeni toprakta saprofit olarak yaşayabildiği gibi, toprakta kalan </a:t>
            </a:r>
            <a:r>
              <a:rPr lang="tr-TR" dirty="0">
                <a:solidFill>
                  <a:srgbClr val="0070C0"/>
                </a:solidFill>
              </a:rPr>
              <a:t>hastalıklı bitki artıkları üzerinde ve bazı böceklerin pupaları üzerinde kışı geçirebilir.</a:t>
            </a:r>
            <a:r>
              <a:rPr lang="tr-TR" dirty="0"/>
              <a:t> Bitkiye giriş çeşitli faktörlerin etkisiyle </a:t>
            </a:r>
            <a:r>
              <a:rPr lang="tr-TR" dirty="0">
                <a:solidFill>
                  <a:srgbClr val="0070C0"/>
                </a:solidFill>
              </a:rPr>
              <a:t>açılan yaralardan olur.</a:t>
            </a:r>
            <a:r>
              <a:rPr lang="tr-TR" dirty="0"/>
              <a:t> </a:t>
            </a:r>
            <a:r>
              <a:rPr lang="tr-TR" dirty="0" smtClean="0"/>
              <a:t>Özellikle </a:t>
            </a:r>
            <a:r>
              <a:rPr lang="tr-TR" dirty="0">
                <a:solidFill>
                  <a:srgbClr val="0070C0"/>
                </a:solidFill>
              </a:rPr>
              <a:t>don ve dolu olaylarının görüldüğü aylarda hastalık şiddetli bir yayılma gösterir ve zarar oranı artar. </a:t>
            </a:r>
          </a:p>
          <a:p>
            <a:r>
              <a:rPr lang="tr-TR" b="1" dirty="0"/>
              <a:t>• </a:t>
            </a:r>
            <a:r>
              <a:rPr lang="tr-TR" dirty="0"/>
              <a:t>Başlangıçta çiçek tomurcuğundaki yaprak kısmının siyahlaşıp, çürümesi şeklinde kendini belli eder. </a:t>
            </a:r>
          </a:p>
          <a:p>
            <a:r>
              <a:rPr lang="tr-TR" b="1" dirty="0"/>
              <a:t>• </a:t>
            </a:r>
            <a:r>
              <a:rPr lang="tr-TR" dirty="0"/>
              <a:t>Hastalıklı tomurcukların gelişmesi, sağlamlara oranla yavaşladığından, küçükbaş oluşumu söz konusudur. </a:t>
            </a:r>
          </a:p>
          <a:p>
            <a:r>
              <a:rPr lang="tr-TR" dirty="0"/>
              <a:t>Nemli dönem süresince hastalık, çiçek tomurcuğundan gövdeye ve hatta yapraklara geçerek tüm bitkiyi hastalandırabilir. </a:t>
            </a:r>
          </a:p>
          <a:p>
            <a:r>
              <a:rPr lang="tr-TR" b="1" dirty="0"/>
              <a:t>Hastalığın Görüldüğü Bitkiler </a:t>
            </a:r>
            <a:endParaRPr lang="tr-TR" dirty="0"/>
          </a:p>
          <a:p>
            <a:r>
              <a:rPr lang="tr-TR" b="1" dirty="0"/>
              <a:t>• </a:t>
            </a:r>
            <a:r>
              <a:rPr lang="tr-TR" dirty="0"/>
              <a:t>Enginarın yanı sıra patates, havuç, turp, domates, patlıcan, lahana, </a:t>
            </a:r>
          </a:p>
          <a:p>
            <a:r>
              <a:rPr lang="tr-TR" dirty="0"/>
              <a:t>kereviz, marul, ıspanak, </a:t>
            </a:r>
            <a:r>
              <a:rPr lang="tr-TR" dirty="0" err="1"/>
              <a:t>kabakgiller</a:t>
            </a:r>
            <a:r>
              <a:rPr lang="tr-TR" dirty="0"/>
              <a:t> ve zambakgillerdir. </a:t>
            </a:r>
          </a:p>
          <a:p>
            <a:endParaRPr lang="tr-TR" dirty="0"/>
          </a:p>
        </p:txBody>
      </p:sp>
    </p:spTree>
    <p:extLst>
      <p:ext uri="{BB962C8B-B14F-4D97-AF65-F5344CB8AC3E}">
        <p14:creationId xmlns:p14="http://schemas.microsoft.com/office/powerpoint/2010/main" val="4220060996"/>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 Yöntemleri</a:t>
            </a:r>
            <a:endParaRPr lang="tr-TR" dirty="0"/>
          </a:p>
        </p:txBody>
      </p:sp>
      <p:sp>
        <p:nvSpPr>
          <p:cNvPr id="3" name="İçerik Yer Tutucusu 2"/>
          <p:cNvSpPr>
            <a:spLocks noGrp="1"/>
          </p:cNvSpPr>
          <p:nvPr>
            <p:ph idx="1"/>
          </p:nvPr>
        </p:nvSpPr>
        <p:spPr/>
        <p:txBody>
          <a:bodyPr>
            <a:normAutofit fontScale="92500"/>
          </a:bodyPr>
          <a:lstStyle/>
          <a:p>
            <a:r>
              <a:rPr lang="tr-TR" b="1" dirty="0" smtClean="0"/>
              <a:t> </a:t>
            </a:r>
            <a:endParaRPr lang="tr-TR" dirty="0"/>
          </a:p>
          <a:p>
            <a:r>
              <a:rPr lang="tr-TR" b="1" dirty="0"/>
              <a:t>Kültürel Önlemler </a:t>
            </a:r>
            <a:endParaRPr lang="tr-TR" dirty="0"/>
          </a:p>
          <a:p>
            <a:r>
              <a:rPr lang="tr-TR" b="1" dirty="0"/>
              <a:t>• </a:t>
            </a:r>
            <a:r>
              <a:rPr lang="tr-TR" dirty="0"/>
              <a:t>Bulaşık tarlalarda üretimden vazgeçilerek, en az 3-4 yıl konukçusu olmayan buğday, mısır gibi ürünler yetiştirilmelidir. </a:t>
            </a:r>
          </a:p>
          <a:p>
            <a:r>
              <a:rPr lang="tr-TR" b="1" dirty="0"/>
              <a:t>• </a:t>
            </a:r>
            <a:r>
              <a:rPr lang="tr-TR" dirty="0"/>
              <a:t>Sık dikimden kaçınılmalı, bitkilerin havalanması sağlanmalıdır. </a:t>
            </a:r>
          </a:p>
          <a:p>
            <a:r>
              <a:rPr lang="tr-TR" b="1" dirty="0"/>
              <a:t>• </a:t>
            </a:r>
            <a:r>
              <a:rPr lang="tr-TR" dirty="0"/>
              <a:t>Yağmurlama sulama sisteminden kaçınılarak bitkilerin ıslanması önlenmelidir. </a:t>
            </a:r>
          </a:p>
          <a:p>
            <a:r>
              <a:rPr lang="tr-TR" b="1" dirty="0"/>
              <a:t>• </a:t>
            </a:r>
            <a:r>
              <a:rPr lang="tr-TR" dirty="0"/>
              <a:t>Hasta bitkiler üretim alanından uzaklaştırılarak imha edilmelidir. </a:t>
            </a:r>
          </a:p>
          <a:p>
            <a:r>
              <a:rPr lang="tr-TR" b="1" dirty="0"/>
              <a:t>Kimyasal Mücadele </a:t>
            </a:r>
            <a:endParaRPr lang="tr-TR" dirty="0"/>
          </a:p>
          <a:p>
            <a:r>
              <a:rPr lang="tr-TR" b="1" dirty="0"/>
              <a:t>• </a:t>
            </a:r>
            <a:r>
              <a:rPr lang="tr-TR" dirty="0"/>
              <a:t>Etkin bir </a:t>
            </a:r>
            <a:r>
              <a:rPr lang="tr-TR" dirty="0">
                <a:solidFill>
                  <a:srgbClr val="FF0000"/>
                </a:solidFill>
              </a:rPr>
              <a:t>Kimyasal Mücadele yöntemi bulunmamaktadır</a:t>
            </a:r>
            <a:r>
              <a:rPr lang="tr-TR" dirty="0"/>
              <a:t>. </a:t>
            </a:r>
          </a:p>
        </p:txBody>
      </p:sp>
    </p:spTree>
    <p:extLst>
      <p:ext uri="{BB962C8B-B14F-4D97-AF65-F5344CB8AC3E}">
        <p14:creationId xmlns:p14="http://schemas.microsoft.com/office/powerpoint/2010/main" val="16461085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743472"/>
          </a:xfrm>
        </p:spPr>
        <p:txBody>
          <a:bodyPr>
            <a:normAutofit fontScale="90000"/>
          </a:bodyPr>
          <a:lstStyle/>
          <a:p>
            <a:r>
              <a:rPr lang="tr-TR" dirty="0"/>
              <a:t/>
            </a:r>
            <a:br>
              <a:rPr lang="tr-TR" dirty="0"/>
            </a:br>
            <a:r>
              <a:rPr lang="tr-TR" dirty="0" smtClean="0"/>
              <a:t>1.5. </a:t>
            </a:r>
            <a:r>
              <a:rPr lang="tr-TR" sz="3600" b="1" dirty="0" smtClean="0"/>
              <a:t>MEYVE </a:t>
            </a:r>
            <a:r>
              <a:rPr lang="tr-TR" sz="3600" b="1" dirty="0"/>
              <a:t>AĞAÇLARINDA </a:t>
            </a:r>
            <a:r>
              <a:rPr lang="tr-TR" sz="3600" b="1" dirty="0">
                <a:solidFill>
                  <a:srgbClr val="FF0000"/>
                </a:solidFill>
              </a:rPr>
              <a:t>ROSELLİNİA</a:t>
            </a:r>
            <a:r>
              <a:rPr lang="tr-TR" sz="3600" b="1" dirty="0"/>
              <a:t> KÖK ÇÜRÜKLÜĞÜ HASTALIĞI </a:t>
            </a:r>
            <a:r>
              <a:rPr lang="tr-TR" sz="3600" dirty="0"/>
              <a:t/>
            </a:r>
            <a:br>
              <a:rPr lang="tr-TR" sz="3600" dirty="0"/>
            </a:br>
            <a:r>
              <a:rPr lang="tr-TR" sz="3600" i="1" dirty="0"/>
              <a:t>(</a:t>
            </a:r>
            <a:r>
              <a:rPr lang="tr-TR" sz="3600" i="1" dirty="0" err="1">
                <a:solidFill>
                  <a:srgbClr val="FF0000"/>
                </a:solidFill>
              </a:rPr>
              <a:t>Rosellinia</a:t>
            </a:r>
            <a:r>
              <a:rPr lang="tr-TR" sz="3600" i="1" dirty="0">
                <a:solidFill>
                  <a:srgbClr val="FF0000"/>
                </a:solidFill>
              </a:rPr>
              <a:t> </a:t>
            </a:r>
            <a:r>
              <a:rPr lang="tr-TR" sz="3600" i="1" dirty="0" err="1">
                <a:solidFill>
                  <a:srgbClr val="FF0000"/>
                </a:solidFill>
              </a:rPr>
              <a:t>necatrix</a:t>
            </a:r>
            <a:r>
              <a:rPr lang="tr-TR" sz="3600" i="1" dirty="0"/>
              <a:t>) </a:t>
            </a:r>
            <a:r>
              <a:rPr lang="tr-TR" dirty="0"/>
              <a:t/>
            </a:r>
            <a:br>
              <a:rPr lang="tr-TR" dirty="0"/>
            </a:br>
            <a:r>
              <a:rPr lang="tr-TR" sz="3100" b="1" dirty="0">
                <a:solidFill>
                  <a:srgbClr val="292934"/>
                </a:solidFill>
              </a:rPr>
              <a:t>Hastalık Belirtisi</a:t>
            </a:r>
            <a:endParaRPr lang="tr-TR" dirty="0">
              <a:solidFill>
                <a:srgbClr val="292934"/>
              </a:solidFill>
            </a:endParaRPr>
          </a:p>
        </p:txBody>
      </p:sp>
      <p:sp>
        <p:nvSpPr>
          <p:cNvPr id="6" name="İçerik Yer Tutucusu 2"/>
          <p:cNvSpPr>
            <a:spLocks noGrp="1"/>
          </p:cNvSpPr>
          <p:nvPr>
            <p:ph idx="1"/>
          </p:nvPr>
        </p:nvSpPr>
        <p:spPr>
          <a:xfrm>
            <a:off x="457200" y="2536304"/>
            <a:ext cx="8229600" cy="2908920"/>
          </a:xfrm>
        </p:spPr>
        <p:txBody>
          <a:bodyPr>
            <a:normAutofit/>
          </a:bodyPr>
          <a:lstStyle/>
          <a:p>
            <a:pPr marL="0" indent="0">
              <a:buNone/>
            </a:pPr>
            <a:r>
              <a:rPr lang="tr-TR" dirty="0" smtClean="0"/>
              <a:t>Hastalığa </a:t>
            </a:r>
            <a:r>
              <a:rPr lang="tr-TR" dirty="0"/>
              <a:t>yakalanmış ağaçlardaki </a:t>
            </a:r>
            <a:r>
              <a:rPr lang="tr-TR" dirty="0">
                <a:solidFill>
                  <a:srgbClr val="FF0000"/>
                </a:solidFill>
              </a:rPr>
              <a:t>ilk belirti yapraklardaki sararmalardır</a:t>
            </a:r>
            <a:r>
              <a:rPr lang="tr-TR" dirty="0"/>
              <a:t>. Yaprak sararmaları ağacın tümünde veya ağacın bir yönünde olabilir. Sararmanın yanı sıra </a:t>
            </a:r>
            <a:r>
              <a:rPr lang="tr-TR" dirty="0">
                <a:solidFill>
                  <a:srgbClr val="FF0000"/>
                </a:solidFill>
              </a:rPr>
              <a:t>yapraklarda küçülme </a:t>
            </a:r>
            <a:r>
              <a:rPr lang="tr-TR" dirty="0"/>
              <a:t>de olur. Zamanla yapraklar kuruyup dökülür. Hasta ağaçlarda </a:t>
            </a:r>
            <a:r>
              <a:rPr lang="tr-TR" dirty="0">
                <a:solidFill>
                  <a:srgbClr val="FF0000"/>
                </a:solidFill>
              </a:rPr>
              <a:t>büyümede durgunluk ve geriye doğru ölüm </a:t>
            </a:r>
            <a:r>
              <a:rPr lang="tr-TR" dirty="0"/>
              <a:t>görülür. Meyve verimi ve kalitesi düşer, </a:t>
            </a:r>
            <a:r>
              <a:rPr lang="tr-TR" dirty="0">
                <a:solidFill>
                  <a:srgbClr val="FF0000"/>
                </a:solidFill>
              </a:rPr>
              <a:t>meyveler irileşmeden ve olgunlaşmadan dökülürler</a:t>
            </a:r>
            <a:r>
              <a:rPr lang="tr-TR" dirty="0"/>
              <a:t>.</a:t>
            </a:r>
          </a:p>
        </p:txBody>
      </p:sp>
    </p:spTree>
    <p:extLst>
      <p:ext uri="{BB962C8B-B14F-4D97-AF65-F5344CB8AC3E}">
        <p14:creationId xmlns:p14="http://schemas.microsoft.com/office/powerpoint/2010/main" val="3188299852"/>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864096"/>
          </a:xfrm>
        </p:spPr>
        <p:txBody>
          <a:bodyPr>
            <a:normAutofit fontScale="90000"/>
          </a:bodyPr>
          <a:lstStyle/>
          <a:p>
            <a:r>
              <a:rPr lang="tr-TR" sz="3100" b="1" dirty="0" smtClean="0">
                <a:solidFill>
                  <a:srgbClr val="292934"/>
                </a:solidFill>
              </a:rPr>
              <a:t>DOMATESTE </a:t>
            </a:r>
            <a:r>
              <a:rPr lang="tr-TR" sz="3100" b="1" dirty="0">
                <a:solidFill>
                  <a:srgbClr val="292934"/>
                </a:solidFill>
              </a:rPr>
              <a:t>BAKTERİYEL BENEK HASTALIĞI </a:t>
            </a:r>
            <a:r>
              <a:rPr lang="tr-TR" sz="3100" i="1" dirty="0" smtClean="0">
                <a:solidFill>
                  <a:srgbClr val="292934"/>
                </a:solidFill>
              </a:rPr>
              <a:t>(</a:t>
            </a:r>
            <a:r>
              <a:rPr lang="tr-TR" sz="3100" i="1" dirty="0" err="1">
                <a:solidFill>
                  <a:srgbClr val="292934"/>
                </a:solidFill>
              </a:rPr>
              <a:t>Pseudomonas</a:t>
            </a:r>
            <a:r>
              <a:rPr lang="tr-TR" sz="3100" i="1" dirty="0">
                <a:solidFill>
                  <a:srgbClr val="292934"/>
                </a:solidFill>
              </a:rPr>
              <a:t> </a:t>
            </a:r>
            <a:r>
              <a:rPr lang="tr-TR" sz="3100" i="1" dirty="0" err="1">
                <a:solidFill>
                  <a:srgbClr val="292934"/>
                </a:solidFill>
              </a:rPr>
              <a:t>syringae</a:t>
            </a:r>
            <a:r>
              <a:rPr lang="tr-TR" sz="3100" i="1" dirty="0">
                <a:solidFill>
                  <a:srgbClr val="292934"/>
                </a:solidFill>
              </a:rPr>
              <a:t> </a:t>
            </a:r>
            <a:r>
              <a:rPr lang="tr-TR" sz="3100" dirty="0" err="1">
                <a:solidFill>
                  <a:srgbClr val="292934"/>
                </a:solidFill>
              </a:rPr>
              <a:t>pv</a:t>
            </a:r>
            <a:r>
              <a:rPr lang="tr-TR" sz="3100" i="1" dirty="0">
                <a:solidFill>
                  <a:srgbClr val="292934"/>
                </a:solidFill>
              </a:rPr>
              <a:t>. </a:t>
            </a:r>
            <a:r>
              <a:rPr lang="tr-TR" sz="3100" i="1" dirty="0" err="1">
                <a:solidFill>
                  <a:srgbClr val="292934"/>
                </a:solidFill>
              </a:rPr>
              <a:t>tomato</a:t>
            </a:r>
            <a:r>
              <a:rPr lang="tr-TR" sz="3100" i="1" dirty="0">
                <a:solidFill>
                  <a:srgbClr val="292934"/>
                </a:solidFill>
              </a:rPr>
              <a:t>) </a:t>
            </a:r>
            <a:endParaRPr lang="tr-TR" sz="3100" dirty="0">
              <a:solidFill>
                <a:srgbClr val="292934"/>
              </a:solidFill>
            </a:endParaRPr>
          </a:p>
        </p:txBody>
      </p:sp>
      <p:sp>
        <p:nvSpPr>
          <p:cNvPr id="7" name="Başlık 1"/>
          <p:cNvSpPr txBox="1">
            <a:spLocks/>
          </p:cNvSpPr>
          <p:nvPr/>
        </p:nvSpPr>
        <p:spPr>
          <a:xfrm>
            <a:off x="457200" y="1461120"/>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8" name="İçerik Yer Tutucusu 2"/>
          <p:cNvSpPr>
            <a:spLocks noGrp="1"/>
          </p:cNvSpPr>
          <p:nvPr>
            <p:ph idx="1"/>
          </p:nvPr>
        </p:nvSpPr>
        <p:spPr>
          <a:xfrm>
            <a:off x="457200" y="1936576"/>
            <a:ext cx="8229600" cy="4876800"/>
          </a:xfrm>
        </p:spPr>
        <p:txBody>
          <a:bodyPr/>
          <a:lstStyle/>
          <a:p>
            <a:r>
              <a:rPr lang="tr-TR" dirty="0" smtClean="0"/>
              <a:t>• </a:t>
            </a:r>
            <a:r>
              <a:rPr lang="tr-TR" dirty="0"/>
              <a:t>Yaprak, sap, çiçek ve meyve saplarında kahverengiden siyaha kadar değişen küçük lekeler oluşur. </a:t>
            </a:r>
          </a:p>
          <a:p>
            <a:r>
              <a:rPr lang="tr-TR" dirty="0"/>
              <a:t>• İlerleyen dönemlerde yapraklardaki küçük lekelerin birleşmesiyle daha büyük lekeler oluşur. </a:t>
            </a:r>
          </a:p>
          <a:p>
            <a:r>
              <a:rPr lang="tr-TR" dirty="0"/>
              <a:t>• Meyvelerde küçük, koyu kahverengi, yüzeysel kabarcıklar şeklinde lekeler görülür. </a:t>
            </a:r>
          </a:p>
          <a:p>
            <a:r>
              <a:rPr lang="tr-TR" dirty="0"/>
              <a:t>• Hastalığı oluşturan bakteri tohumla taşınabilir. Ayrıca hastalıklı bitki artıklarıyla toprağı da bulaştırabilir. </a:t>
            </a:r>
          </a:p>
          <a:p>
            <a:r>
              <a:rPr lang="tr-TR" b="1" dirty="0"/>
              <a:t>Hastalığın Görüldüğü Bitkiler </a:t>
            </a:r>
            <a:endParaRPr lang="tr-TR" dirty="0"/>
          </a:p>
          <a:p>
            <a:r>
              <a:rPr lang="tr-TR" dirty="0"/>
              <a:t>• Domates, patlıcan ve biber </a:t>
            </a:r>
          </a:p>
        </p:txBody>
      </p:sp>
    </p:spTree>
    <p:extLst>
      <p:ext uri="{BB962C8B-B14F-4D97-AF65-F5344CB8AC3E}">
        <p14:creationId xmlns:p14="http://schemas.microsoft.com/office/powerpoint/2010/main" val="3140927116"/>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endParaRPr lang="tr-TR" dirty="0"/>
          </a:p>
        </p:txBody>
      </p:sp>
      <p:sp>
        <p:nvSpPr>
          <p:cNvPr id="3" name="İçerik Yer Tutucusu 2"/>
          <p:cNvSpPr>
            <a:spLocks noGrp="1"/>
          </p:cNvSpPr>
          <p:nvPr>
            <p:ph idx="1"/>
          </p:nvPr>
        </p:nvSpPr>
        <p:spPr/>
        <p:txBody>
          <a:bodyPr>
            <a:normAutofit fontScale="92500"/>
          </a:bodyPr>
          <a:lstStyle/>
          <a:p>
            <a:r>
              <a:rPr lang="tr-TR" b="1" dirty="0" smtClean="0"/>
              <a:t>Kültürel </a:t>
            </a:r>
            <a:r>
              <a:rPr lang="tr-TR" b="1" dirty="0"/>
              <a:t>Önlemler </a:t>
            </a:r>
            <a:endParaRPr lang="tr-TR" dirty="0"/>
          </a:p>
          <a:p>
            <a:r>
              <a:rPr lang="tr-TR" dirty="0"/>
              <a:t>• Temiz tohumluk kullanılmalıdır. </a:t>
            </a:r>
          </a:p>
          <a:p>
            <a:r>
              <a:rPr lang="tr-TR" dirty="0"/>
              <a:t>• Fide döneminde Hastalık Belirtisi gösteren bitkiler fidelikten uzaklaştırılarak imha edilmelidir. </a:t>
            </a:r>
          </a:p>
          <a:p>
            <a:r>
              <a:rPr lang="tr-TR" dirty="0"/>
              <a:t>• Hastalıklı bitki artıkları yok edilmelidir. </a:t>
            </a:r>
          </a:p>
          <a:p>
            <a:r>
              <a:rPr lang="tr-TR" dirty="0"/>
              <a:t>• Fidelik ve seralar sık sık havalandırılmalıdır. </a:t>
            </a:r>
          </a:p>
          <a:p>
            <a:r>
              <a:rPr lang="tr-TR" dirty="0"/>
              <a:t>• Hastalığın görüldüğü seralarda 1 yıllık ekim nöbeti uygulanmalıdır. </a:t>
            </a:r>
          </a:p>
          <a:p>
            <a:r>
              <a:rPr lang="tr-TR" b="1" dirty="0"/>
              <a:t>Kimyasal Mücadele </a:t>
            </a:r>
            <a:endParaRPr lang="tr-TR" dirty="0"/>
          </a:p>
          <a:p>
            <a:r>
              <a:rPr lang="tr-TR" dirty="0"/>
              <a:t>• Fidelikte ve serada hastalık görülür görülmez koruyucu olarak yeşil aksam ilaçlaması yapılmalıdır. Fide döneminde haftada bir, Tarla da 8-10 gün arayla 2–3 uygulama yapılmalıdır.</a:t>
            </a:r>
          </a:p>
        </p:txBody>
      </p:sp>
    </p:spTree>
    <p:extLst>
      <p:ext uri="{BB962C8B-B14F-4D97-AF65-F5344CB8AC3E}">
        <p14:creationId xmlns:p14="http://schemas.microsoft.com/office/powerpoint/2010/main" val="177937563"/>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600" b="1" dirty="0"/>
              <a:t>Kimyasal Mücadelede kullanılacak ilaçlar </a:t>
            </a:r>
            <a:endParaRPr lang="tr-TR" sz="3600" dirty="0"/>
          </a:p>
        </p:txBody>
      </p:sp>
      <p:sp>
        <p:nvSpPr>
          <p:cNvPr id="3" name="İçerik Yer Tutucusu 2"/>
          <p:cNvSpPr>
            <a:spLocks noGrp="1"/>
          </p:cNvSpPr>
          <p:nvPr>
            <p:ph idx="1"/>
          </p:nvPr>
        </p:nvSpPr>
        <p:spPr/>
        <p:txBody>
          <a:bodyPr>
            <a:normAutofit fontScale="85000" lnSpcReduction="10000"/>
          </a:bodyPr>
          <a:lstStyle/>
          <a:p>
            <a:endParaRPr lang="tr-TR" dirty="0"/>
          </a:p>
          <a:p>
            <a:r>
              <a:rPr lang="tr-TR" dirty="0"/>
              <a:t>Bakır </a:t>
            </a:r>
            <a:r>
              <a:rPr lang="tr-TR" dirty="0" err="1" smtClean="0"/>
              <a:t>oksiklorid</a:t>
            </a:r>
            <a:r>
              <a:rPr lang="tr-TR" dirty="0" smtClean="0"/>
              <a:t> </a:t>
            </a:r>
            <a:r>
              <a:rPr lang="tr-TR" dirty="0"/>
              <a:t>% 50 	WP 	300–400 g 	14 	</a:t>
            </a:r>
          </a:p>
          <a:p>
            <a:r>
              <a:rPr lang="tr-TR" dirty="0"/>
              <a:t>Bakır </a:t>
            </a:r>
            <a:r>
              <a:rPr lang="tr-TR" dirty="0" smtClean="0"/>
              <a:t>tuzları </a:t>
            </a:r>
            <a:r>
              <a:rPr lang="tr-TR" dirty="0"/>
              <a:t>% 21 + </a:t>
            </a:r>
            <a:r>
              <a:rPr lang="tr-TR" dirty="0" err="1"/>
              <a:t>Mancozeb</a:t>
            </a:r>
            <a:r>
              <a:rPr lang="tr-TR" dirty="0"/>
              <a:t> % </a:t>
            </a:r>
            <a:r>
              <a:rPr lang="tr-TR" dirty="0" smtClean="0"/>
              <a:t>20WP </a:t>
            </a:r>
            <a:r>
              <a:rPr lang="tr-TR" dirty="0"/>
              <a:t>	300 g 	7 </a:t>
            </a:r>
          </a:p>
          <a:p>
            <a:r>
              <a:rPr lang="tr-TR" dirty="0"/>
              <a:t>Bakır hidroksit % 50 	WP 	250 g/da 	7 </a:t>
            </a:r>
            <a:endParaRPr lang="tr-TR" dirty="0" smtClean="0"/>
          </a:p>
          <a:p>
            <a:r>
              <a:rPr lang="tr-TR" dirty="0"/>
              <a:t>Bakır hidroksit % </a:t>
            </a:r>
            <a:r>
              <a:rPr lang="tr-TR" dirty="0" smtClean="0"/>
              <a:t>40 </a:t>
            </a:r>
            <a:r>
              <a:rPr lang="tr-TR" dirty="0"/>
              <a:t>	</a:t>
            </a:r>
            <a:r>
              <a:rPr lang="tr-TR" dirty="0" smtClean="0"/>
              <a:t>DF/WG </a:t>
            </a:r>
            <a:r>
              <a:rPr lang="tr-TR" dirty="0"/>
              <a:t>	</a:t>
            </a:r>
            <a:r>
              <a:rPr lang="tr-TR" dirty="0" smtClean="0"/>
              <a:t>200 </a:t>
            </a:r>
            <a:r>
              <a:rPr lang="tr-TR" dirty="0"/>
              <a:t>g/da 	7 </a:t>
            </a:r>
          </a:p>
          <a:p>
            <a:r>
              <a:rPr lang="tr-TR" dirty="0" smtClean="0"/>
              <a:t>Bakır </a:t>
            </a:r>
            <a:r>
              <a:rPr lang="tr-TR" dirty="0" err="1"/>
              <a:t>oksisülfat</a:t>
            </a:r>
            <a:r>
              <a:rPr lang="tr-TR" dirty="0"/>
              <a:t> % </a:t>
            </a:r>
            <a:r>
              <a:rPr lang="tr-TR" dirty="0" smtClean="0"/>
              <a:t>52.5 WP </a:t>
            </a:r>
            <a:r>
              <a:rPr lang="tr-TR" dirty="0"/>
              <a:t>	400 g 	</a:t>
            </a:r>
            <a:r>
              <a:rPr lang="tr-TR" dirty="0" smtClean="0"/>
              <a:t>14(Domates)- 21(Biber) </a:t>
            </a:r>
            <a:r>
              <a:rPr lang="tr-TR" dirty="0"/>
              <a:t>	</a:t>
            </a:r>
          </a:p>
          <a:p>
            <a:r>
              <a:rPr lang="tr-TR" dirty="0" err="1"/>
              <a:t>Mancozeb</a:t>
            </a:r>
            <a:r>
              <a:rPr lang="tr-TR" dirty="0"/>
              <a:t> % 75 	WG 	200 g 	14 </a:t>
            </a:r>
            <a:r>
              <a:rPr lang="tr-TR" dirty="0" smtClean="0"/>
              <a:t>                   </a:t>
            </a:r>
            <a:r>
              <a:rPr lang="tr-TR" dirty="0" smtClean="0">
                <a:solidFill>
                  <a:srgbClr val="FF0000"/>
                </a:solidFill>
              </a:rPr>
              <a:t>Biber(- )</a:t>
            </a:r>
            <a:r>
              <a:rPr lang="tr-TR" dirty="0"/>
              <a:t>	</a:t>
            </a:r>
          </a:p>
          <a:p>
            <a:r>
              <a:rPr lang="tr-TR" dirty="0"/>
              <a:t>Yağ ve </a:t>
            </a:r>
            <a:r>
              <a:rPr lang="tr-TR" dirty="0" err="1"/>
              <a:t>Rosin</a:t>
            </a:r>
            <a:r>
              <a:rPr lang="tr-TR" dirty="0"/>
              <a:t> asitlerinin bakır tuzları </a:t>
            </a:r>
            <a:r>
              <a:rPr lang="tr-TR" dirty="0" smtClean="0"/>
              <a:t>EC200 ml/da  7   </a:t>
            </a:r>
            <a:r>
              <a:rPr lang="tr-TR" dirty="0" smtClean="0">
                <a:solidFill>
                  <a:srgbClr val="FF0000"/>
                </a:solidFill>
              </a:rPr>
              <a:t>Biber(- )</a:t>
            </a:r>
          </a:p>
          <a:p>
            <a:endParaRPr lang="tr-TR" dirty="0" smtClean="0"/>
          </a:p>
          <a:p>
            <a:pPr marL="0" indent="0">
              <a:buNone/>
            </a:pPr>
            <a:r>
              <a:rPr lang="tr-TR" dirty="0" smtClean="0"/>
              <a:t>Biber ve </a:t>
            </a:r>
            <a:r>
              <a:rPr lang="tr-TR" dirty="0" err="1" smtClean="0"/>
              <a:t>patlıcan’da</a:t>
            </a:r>
            <a:r>
              <a:rPr lang="tr-TR" dirty="0" smtClean="0"/>
              <a:t> aynı ilaçlarla fidelikte </a:t>
            </a:r>
            <a:r>
              <a:rPr lang="tr-TR" dirty="0"/>
              <a:t>ve serada hastalık görülür görülmez koruyucu olarak yeşil aksam ilaçlaması yapılmalıdır. Fide döneminde bakırlı ilaçlardan biri ile haftada bir arayla 2–3 kez % 0,3 lük dozda, diğer dönemlerdeki ilaçlamalar ise bakırlı ilaçlardan biri ile 8–10 gün arayla 2–3 kez % 0,4 lük dozda yapılmalıdır.</a:t>
            </a:r>
          </a:p>
          <a:p>
            <a:r>
              <a:rPr lang="tr-TR" dirty="0"/>
              <a:t>	</a:t>
            </a:r>
          </a:p>
          <a:p>
            <a:endParaRPr lang="tr-TR" dirty="0"/>
          </a:p>
        </p:txBody>
      </p:sp>
    </p:spTree>
    <p:extLst>
      <p:ext uri="{BB962C8B-B14F-4D97-AF65-F5344CB8AC3E}">
        <p14:creationId xmlns:p14="http://schemas.microsoft.com/office/powerpoint/2010/main" val="3211898026"/>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440160"/>
          </a:xfrm>
        </p:spPr>
        <p:txBody>
          <a:bodyPr>
            <a:normAutofit/>
          </a:bodyPr>
          <a:lstStyle/>
          <a:p>
            <a:r>
              <a:rPr lang="tr-TR" sz="2400" b="1" dirty="0" smtClean="0">
                <a:solidFill>
                  <a:srgbClr val="292934"/>
                </a:solidFill>
              </a:rPr>
              <a:t>DOMATESTE </a:t>
            </a:r>
            <a:r>
              <a:rPr lang="tr-TR" sz="2400" b="1" dirty="0">
                <a:solidFill>
                  <a:srgbClr val="292934"/>
                </a:solidFill>
              </a:rPr>
              <a:t>BAKTERİYEL KANSER </a:t>
            </a:r>
            <a:r>
              <a:rPr lang="tr-TR" sz="2400" dirty="0">
                <a:solidFill>
                  <a:srgbClr val="292934"/>
                </a:solidFill>
              </a:rPr>
              <a:t/>
            </a:r>
            <a:br>
              <a:rPr lang="tr-TR" sz="2400" dirty="0">
                <a:solidFill>
                  <a:srgbClr val="292934"/>
                </a:solidFill>
              </a:rPr>
            </a:br>
            <a:r>
              <a:rPr lang="tr-TR" sz="2400" b="1" dirty="0">
                <a:solidFill>
                  <a:srgbClr val="292934"/>
                </a:solidFill>
              </a:rPr>
              <a:t>ve SOLGUNLUK HASTALIĞI </a:t>
            </a:r>
            <a:r>
              <a:rPr lang="tr-TR" sz="2400" dirty="0">
                <a:solidFill>
                  <a:srgbClr val="292934"/>
                </a:solidFill>
              </a:rPr>
              <a:t/>
            </a:r>
            <a:br>
              <a:rPr lang="tr-TR" sz="2400" dirty="0">
                <a:solidFill>
                  <a:srgbClr val="292934"/>
                </a:solidFill>
              </a:rPr>
            </a:br>
            <a:r>
              <a:rPr lang="tr-TR" sz="2400" i="1" dirty="0">
                <a:solidFill>
                  <a:srgbClr val="292934"/>
                </a:solidFill>
              </a:rPr>
              <a:t>(</a:t>
            </a:r>
            <a:r>
              <a:rPr lang="tr-TR" sz="2400" i="1" dirty="0" err="1">
                <a:solidFill>
                  <a:srgbClr val="292934"/>
                </a:solidFill>
              </a:rPr>
              <a:t>Clavibacter</a:t>
            </a:r>
            <a:r>
              <a:rPr lang="tr-TR" sz="2400" i="1" dirty="0">
                <a:solidFill>
                  <a:srgbClr val="292934"/>
                </a:solidFill>
              </a:rPr>
              <a:t> </a:t>
            </a:r>
            <a:r>
              <a:rPr lang="tr-TR" sz="2400" i="1" dirty="0" err="1">
                <a:solidFill>
                  <a:srgbClr val="292934"/>
                </a:solidFill>
              </a:rPr>
              <a:t>michiganensis</a:t>
            </a:r>
            <a:r>
              <a:rPr lang="tr-TR" sz="2400" i="1" dirty="0">
                <a:solidFill>
                  <a:srgbClr val="292934"/>
                </a:solidFill>
              </a:rPr>
              <a:t> </a:t>
            </a:r>
            <a:r>
              <a:rPr lang="tr-TR" sz="2400" i="1" dirty="0" err="1">
                <a:solidFill>
                  <a:srgbClr val="292934"/>
                </a:solidFill>
              </a:rPr>
              <a:t>subsp</a:t>
            </a:r>
            <a:r>
              <a:rPr lang="tr-TR" sz="2400" i="1" dirty="0">
                <a:solidFill>
                  <a:srgbClr val="292934"/>
                </a:solidFill>
              </a:rPr>
              <a:t>. </a:t>
            </a:r>
            <a:r>
              <a:rPr lang="tr-TR" sz="2400" i="1" dirty="0" err="1">
                <a:solidFill>
                  <a:srgbClr val="292934"/>
                </a:solidFill>
              </a:rPr>
              <a:t>michiganensis</a:t>
            </a:r>
            <a:r>
              <a:rPr lang="tr-TR" sz="2400" i="1" dirty="0">
                <a:solidFill>
                  <a:srgbClr val="292934"/>
                </a:solidFill>
              </a:rPr>
              <a:t>) </a:t>
            </a:r>
            <a:endParaRPr lang="tr-TR" sz="2400" dirty="0">
              <a:solidFill>
                <a:srgbClr val="292934"/>
              </a:solidFill>
            </a:endParaRPr>
          </a:p>
        </p:txBody>
      </p:sp>
      <p:sp>
        <p:nvSpPr>
          <p:cNvPr id="5" name="Başlık 1"/>
          <p:cNvSpPr txBox="1">
            <a:spLocks/>
          </p:cNvSpPr>
          <p:nvPr/>
        </p:nvSpPr>
        <p:spPr>
          <a:xfrm>
            <a:off x="395536" y="1317104"/>
            <a:ext cx="8229600" cy="55855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dirty="0" smtClean="0">
                <a:solidFill>
                  <a:srgbClr val="292934"/>
                </a:solidFill>
              </a:rPr>
              <a:t>Hastalık Belirtisi </a:t>
            </a:r>
            <a:endParaRPr lang="tr-TR" sz="2400" dirty="0">
              <a:solidFill>
                <a:srgbClr val="292934"/>
              </a:solidFill>
            </a:endParaRPr>
          </a:p>
        </p:txBody>
      </p:sp>
      <p:sp>
        <p:nvSpPr>
          <p:cNvPr id="6" name="İçerik Yer Tutucusu 2"/>
          <p:cNvSpPr>
            <a:spLocks noGrp="1"/>
          </p:cNvSpPr>
          <p:nvPr>
            <p:ph idx="1"/>
          </p:nvPr>
        </p:nvSpPr>
        <p:spPr>
          <a:xfrm>
            <a:off x="457200" y="1677144"/>
            <a:ext cx="8229600" cy="5280248"/>
          </a:xfrm>
        </p:spPr>
        <p:txBody>
          <a:bodyPr>
            <a:normAutofit fontScale="85000" lnSpcReduction="10000"/>
          </a:bodyPr>
          <a:lstStyle/>
          <a:p>
            <a:r>
              <a:rPr lang="tr-TR" dirty="0" smtClean="0"/>
              <a:t>• </a:t>
            </a:r>
            <a:r>
              <a:rPr lang="tr-TR" dirty="0"/>
              <a:t>Hastalığı oluşturan bakteri tohumla taşınabilir. Ayrıca hastalıklı bitki artıklarıyla toprağı da bulaştırabilir. Tohumda bulunan bakteri doğrudan doğruya iletim demetlerine geçer ve bitkinin her tarafına yayılır. </a:t>
            </a:r>
          </a:p>
          <a:p>
            <a:r>
              <a:rPr lang="tr-TR" dirty="0"/>
              <a:t>• Domates bitkileri çiçek devresine yaklaştığında alt yapraklardan itibaren solma başlar ve zamanla yukarı doğru ilerler. Bu solgunluğun bitkinin tek tarafında görülmesi ve solan yaprakların zamanla kuruması hastalığın tipik belirtisidir. </a:t>
            </a:r>
          </a:p>
          <a:p>
            <a:r>
              <a:rPr lang="tr-TR" dirty="0"/>
              <a:t>• Solgunluk belirtisi gösteren bitki ortadan ikiye kesildiğinde iletim demetleri boyunca ince sarı, açık kahverengi renk değişikliği görülür. </a:t>
            </a:r>
          </a:p>
          <a:p>
            <a:r>
              <a:rPr lang="tr-TR" dirty="0"/>
              <a:t>• Hastalığın ileri devrelerinde domates gövdesinde yara ve çatlamalar oluşur. Bu nedenle hastalığa bakteriyel kanser de denir. </a:t>
            </a:r>
          </a:p>
          <a:p>
            <a:r>
              <a:rPr lang="tr-TR" dirty="0"/>
              <a:t>• Meyvelerde ise ortası açık kahverengi, çevresi beyaz haleli ve kuş gözü olarak tanımlanan lekeler oluşur. </a:t>
            </a:r>
          </a:p>
          <a:p>
            <a:r>
              <a:rPr lang="tr-TR" dirty="0"/>
              <a:t>• Hastalıkla bulaşık tohumların rengi değişir ve çimlenme gücünü yitirir. </a:t>
            </a:r>
          </a:p>
          <a:p>
            <a:r>
              <a:rPr lang="tr-TR" b="1" dirty="0"/>
              <a:t>Hastalığın Görüldüğü Bitkiler </a:t>
            </a:r>
            <a:r>
              <a:rPr lang="tr-TR" b="1" dirty="0" smtClean="0"/>
              <a:t>: </a:t>
            </a:r>
            <a:r>
              <a:rPr lang="tr-TR" dirty="0" smtClean="0"/>
              <a:t> </a:t>
            </a:r>
            <a:r>
              <a:rPr lang="tr-TR" dirty="0"/>
              <a:t>Domates, biber, köpek üzümü </a:t>
            </a:r>
          </a:p>
        </p:txBody>
      </p:sp>
    </p:spTree>
    <p:extLst>
      <p:ext uri="{BB962C8B-B14F-4D97-AF65-F5344CB8AC3E}">
        <p14:creationId xmlns:p14="http://schemas.microsoft.com/office/powerpoint/2010/main" val="4015243432"/>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251520" y="1124744"/>
            <a:ext cx="8712968" cy="5208240"/>
          </a:xfrm>
        </p:spPr>
        <p:txBody>
          <a:bodyPr>
            <a:normAutofit/>
          </a:bodyPr>
          <a:lstStyle/>
          <a:p>
            <a:endParaRPr lang="tr-TR" dirty="0"/>
          </a:p>
          <a:p>
            <a:r>
              <a:rPr lang="tr-TR" b="1" dirty="0" smtClean="0"/>
              <a:t>Kültürel </a:t>
            </a:r>
            <a:r>
              <a:rPr lang="tr-TR" b="1" dirty="0"/>
              <a:t>Önlemler </a:t>
            </a:r>
            <a:endParaRPr lang="tr-TR" dirty="0"/>
          </a:p>
          <a:p>
            <a:r>
              <a:rPr lang="tr-TR" dirty="0"/>
              <a:t>• Temiz tohumluk kullanılmalıdır. </a:t>
            </a:r>
          </a:p>
          <a:p>
            <a:r>
              <a:rPr lang="tr-TR" dirty="0"/>
              <a:t>• Hastalıklı bitkiler sökülerek imha edilmelidir. </a:t>
            </a:r>
          </a:p>
          <a:p>
            <a:r>
              <a:rPr lang="tr-TR" dirty="0"/>
              <a:t>• Seralar sık sık havalandırılmalı, seralarda domateste koltuk alma işlemi yapılırken hastalık görülen bitkiler en sona bırakılmalıdır. </a:t>
            </a:r>
          </a:p>
          <a:p>
            <a:r>
              <a:rPr lang="tr-TR" dirty="0"/>
              <a:t>• Hastalığın görüldüğü seralarda 2 yıl süreyle ekim nöbeti uygulanmalı, domates ve biber dışındaki bitkiler yetiştirilmelidir. </a:t>
            </a:r>
          </a:p>
          <a:p>
            <a:r>
              <a:rPr lang="tr-TR" b="1" dirty="0">
                <a:solidFill>
                  <a:srgbClr val="FF0000"/>
                </a:solidFill>
              </a:rPr>
              <a:t>Kimyasal Mücadele </a:t>
            </a:r>
            <a:endParaRPr lang="tr-TR" dirty="0">
              <a:solidFill>
                <a:srgbClr val="FF0000"/>
              </a:solidFill>
            </a:endParaRPr>
          </a:p>
          <a:p>
            <a:r>
              <a:rPr lang="da-DK" b="1" dirty="0"/>
              <a:t>• </a:t>
            </a:r>
            <a:r>
              <a:rPr lang="da-DK" dirty="0"/>
              <a:t>Etkin ve ekonomik bir Kimyasal Mücadele </a:t>
            </a:r>
            <a:r>
              <a:rPr lang="da-DK" dirty="0" smtClean="0"/>
              <a:t>yöntemi</a:t>
            </a:r>
            <a:r>
              <a:rPr lang="tr-TR" dirty="0" smtClean="0"/>
              <a:t> </a:t>
            </a:r>
            <a:r>
              <a:rPr lang="da-DK" dirty="0" smtClean="0">
                <a:solidFill>
                  <a:srgbClr val="FF0000"/>
                </a:solidFill>
              </a:rPr>
              <a:t>yoktur</a:t>
            </a:r>
            <a:r>
              <a:rPr lang="da-DK" dirty="0"/>
              <a:t>.</a:t>
            </a:r>
            <a:endParaRPr lang="tr-TR" dirty="0"/>
          </a:p>
        </p:txBody>
      </p:sp>
    </p:spTree>
    <p:extLst>
      <p:ext uri="{BB962C8B-B14F-4D97-AF65-F5344CB8AC3E}">
        <p14:creationId xmlns:p14="http://schemas.microsoft.com/office/powerpoint/2010/main" val="4057180914"/>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sz="3100" b="1" dirty="0"/>
              <a:t>DOMATES ÖZ (GÖVDE) NEKROZU HASTALIĞI </a:t>
            </a:r>
            <a:endParaRPr lang="tr-TR" sz="3100" dirty="0"/>
          </a:p>
        </p:txBody>
      </p:sp>
      <p:sp>
        <p:nvSpPr>
          <p:cNvPr id="3" name="İçerik Yer Tutucusu 2"/>
          <p:cNvSpPr>
            <a:spLocks noGrp="1"/>
          </p:cNvSpPr>
          <p:nvPr>
            <p:ph idx="1"/>
          </p:nvPr>
        </p:nvSpPr>
        <p:spPr/>
        <p:txBody>
          <a:bodyPr/>
          <a:lstStyle/>
          <a:p>
            <a:endParaRPr lang="tr-TR" dirty="0"/>
          </a:p>
          <a:p>
            <a:r>
              <a:rPr lang="pt-BR" dirty="0"/>
              <a:t>(</a:t>
            </a:r>
            <a:r>
              <a:rPr lang="pt-BR" dirty="0">
                <a:solidFill>
                  <a:srgbClr val="FF0000"/>
                </a:solidFill>
              </a:rPr>
              <a:t>Pseudomonas</a:t>
            </a:r>
            <a:r>
              <a:rPr lang="pt-BR" dirty="0"/>
              <a:t> corrugata), </a:t>
            </a:r>
            <a:endParaRPr lang="tr-TR" dirty="0" smtClean="0"/>
          </a:p>
          <a:p>
            <a:r>
              <a:rPr lang="pt-BR" dirty="0" smtClean="0"/>
              <a:t>(</a:t>
            </a:r>
            <a:r>
              <a:rPr lang="pt-BR" dirty="0"/>
              <a:t>P. viridiflava), </a:t>
            </a:r>
            <a:endParaRPr lang="tr-TR" dirty="0" smtClean="0"/>
          </a:p>
          <a:p>
            <a:r>
              <a:rPr lang="pt-BR" dirty="0" smtClean="0"/>
              <a:t>(</a:t>
            </a:r>
            <a:r>
              <a:rPr lang="pt-BR" dirty="0"/>
              <a:t>P. cichorii), </a:t>
            </a:r>
          </a:p>
          <a:p>
            <a:r>
              <a:rPr lang="it-IT" dirty="0"/>
              <a:t>(P. mediterranea</a:t>
            </a:r>
            <a:r>
              <a:rPr lang="it-IT" dirty="0" smtClean="0"/>
              <a:t>),</a:t>
            </a:r>
            <a:endParaRPr lang="tr-TR" dirty="0" smtClean="0"/>
          </a:p>
          <a:p>
            <a:r>
              <a:rPr lang="it-IT" dirty="0" smtClean="0"/>
              <a:t> </a:t>
            </a:r>
            <a:r>
              <a:rPr lang="it-IT" dirty="0">
                <a:solidFill>
                  <a:srgbClr val="FF0000"/>
                </a:solidFill>
              </a:rPr>
              <a:t>(Erwinia </a:t>
            </a:r>
            <a:r>
              <a:rPr lang="it-IT" dirty="0"/>
              <a:t>carotovora subsp. carotovora) </a:t>
            </a:r>
          </a:p>
          <a:p>
            <a:r>
              <a:rPr lang="fr-FR" dirty="0"/>
              <a:t>(E. c. </a:t>
            </a:r>
            <a:r>
              <a:rPr lang="fr-FR" dirty="0" err="1"/>
              <a:t>subsp</a:t>
            </a:r>
            <a:r>
              <a:rPr lang="fr-FR" dirty="0"/>
              <a:t>. </a:t>
            </a:r>
            <a:r>
              <a:rPr lang="fr-FR" dirty="0" err="1"/>
              <a:t>atroseptica</a:t>
            </a:r>
            <a:r>
              <a:rPr lang="fr-FR" dirty="0"/>
              <a:t>), </a:t>
            </a:r>
            <a:endParaRPr lang="tr-TR" dirty="0" smtClean="0"/>
          </a:p>
          <a:p>
            <a:r>
              <a:rPr lang="fr-FR" dirty="0" smtClean="0"/>
              <a:t>(</a:t>
            </a:r>
            <a:r>
              <a:rPr lang="fr-FR" dirty="0"/>
              <a:t>E. </a:t>
            </a:r>
            <a:r>
              <a:rPr lang="fr-FR" dirty="0" err="1"/>
              <a:t>chrysanthemi</a:t>
            </a:r>
            <a:r>
              <a:rPr lang="fr-FR" dirty="0"/>
              <a:t>) </a:t>
            </a:r>
            <a:endParaRPr lang="tr-TR" dirty="0"/>
          </a:p>
        </p:txBody>
      </p:sp>
    </p:spTree>
    <p:extLst>
      <p:ext uri="{BB962C8B-B14F-4D97-AF65-F5344CB8AC3E}">
        <p14:creationId xmlns:p14="http://schemas.microsoft.com/office/powerpoint/2010/main" val="2191961835"/>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Hastalık Belirtisi </a:t>
            </a:r>
            <a:endParaRPr lang="tr-TR" dirty="0"/>
          </a:p>
        </p:txBody>
      </p:sp>
      <p:sp>
        <p:nvSpPr>
          <p:cNvPr id="3" name="İçerik Yer Tutucusu 2"/>
          <p:cNvSpPr>
            <a:spLocks noGrp="1"/>
          </p:cNvSpPr>
          <p:nvPr>
            <p:ph idx="1"/>
          </p:nvPr>
        </p:nvSpPr>
        <p:spPr/>
        <p:txBody>
          <a:bodyPr>
            <a:normAutofit fontScale="92500"/>
          </a:bodyPr>
          <a:lstStyle/>
          <a:p>
            <a:r>
              <a:rPr lang="tr-TR" dirty="0" smtClean="0"/>
              <a:t>• </a:t>
            </a:r>
            <a:r>
              <a:rPr lang="tr-TR" dirty="0"/>
              <a:t>Hastalığı oluşturan bakteriler toprak kaynaklıdır. Düşük gece sıcaklıkları ve yüksek orantılı nem hastalığı teşvik etmektedir. </a:t>
            </a:r>
          </a:p>
          <a:p>
            <a:r>
              <a:rPr lang="tr-TR" dirty="0"/>
              <a:t>• Üst yapraklarda solgunluk ile birleşen bir sararma görülür. </a:t>
            </a:r>
          </a:p>
          <a:p>
            <a:r>
              <a:rPr lang="tr-TR" dirty="0"/>
              <a:t>• Gövde üzerinde özellikle koltuk yerlerinde kahverengi siyah lekeler oluşur. </a:t>
            </a:r>
          </a:p>
          <a:p>
            <a:r>
              <a:rPr lang="tr-TR" dirty="0"/>
              <a:t>• Gövde, yaprak ve meyve sapları boyuna kesildiklerinde öz dokusunun kahverengi siyah renk aldığı görülür. Hastalığın ilerlemesiyle öz parçalanır ve boşalır. </a:t>
            </a:r>
          </a:p>
          <a:p>
            <a:r>
              <a:rPr lang="tr-TR" dirty="0"/>
              <a:t>• Hasta bitkiler genellikle ayakta kalır ancak bazen solgunluk ve ölüm ortaya çıkar </a:t>
            </a:r>
          </a:p>
          <a:p>
            <a:r>
              <a:rPr lang="tr-TR" dirty="0"/>
              <a:t>• Gövde üzerinde kök gelişimi gözlenebilir. </a:t>
            </a:r>
          </a:p>
          <a:p>
            <a:r>
              <a:rPr lang="tr-TR" b="1" dirty="0"/>
              <a:t>Hastalığın Görüldüğü </a:t>
            </a:r>
            <a:r>
              <a:rPr lang="tr-TR" b="1" dirty="0" smtClean="0"/>
              <a:t>Bitkiler: </a:t>
            </a:r>
            <a:r>
              <a:rPr lang="tr-TR" dirty="0" smtClean="0"/>
              <a:t>Domates ve Biber </a:t>
            </a:r>
            <a:endParaRPr lang="tr-TR" dirty="0"/>
          </a:p>
        </p:txBody>
      </p:sp>
    </p:spTree>
    <p:extLst>
      <p:ext uri="{BB962C8B-B14F-4D97-AF65-F5344CB8AC3E}">
        <p14:creationId xmlns:p14="http://schemas.microsoft.com/office/powerpoint/2010/main" val="2583285233"/>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457200" y="1600200"/>
            <a:ext cx="8507288" cy="4876800"/>
          </a:xfrm>
        </p:spPr>
        <p:txBody>
          <a:bodyPr>
            <a:normAutofit/>
          </a:bodyPr>
          <a:lstStyle/>
          <a:p>
            <a:r>
              <a:rPr lang="tr-TR" b="1" dirty="0" smtClean="0"/>
              <a:t>Kültürel </a:t>
            </a:r>
            <a:r>
              <a:rPr lang="tr-TR" b="1" dirty="0"/>
              <a:t>Önlemler </a:t>
            </a:r>
            <a:endParaRPr lang="tr-TR" dirty="0"/>
          </a:p>
          <a:p>
            <a:r>
              <a:rPr lang="tr-TR" b="1" dirty="0"/>
              <a:t>• </a:t>
            </a:r>
            <a:r>
              <a:rPr lang="tr-TR" dirty="0"/>
              <a:t>Aşırı azotlu gübrelemeden kaçınılmalı, bitkiler dengeli bir şekilde beslenmelidir. </a:t>
            </a:r>
          </a:p>
          <a:p>
            <a:r>
              <a:rPr lang="tr-TR" b="1" dirty="0"/>
              <a:t>• </a:t>
            </a:r>
            <a:r>
              <a:rPr lang="tr-TR" dirty="0"/>
              <a:t>Hastalıklı bitkiler seradan uzaklaştırılmalıdır. </a:t>
            </a:r>
          </a:p>
          <a:p>
            <a:r>
              <a:rPr lang="tr-TR" b="1" dirty="0"/>
              <a:t>• </a:t>
            </a:r>
            <a:r>
              <a:rPr lang="tr-TR" dirty="0"/>
              <a:t>Bakım işlemleri yürütülürken bitkiler yaralanmamalı ve seralarda koltuk alma işlemi yapılırken hasta bitkiler en sona bırakılmalıdır. </a:t>
            </a:r>
          </a:p>
          <a:p>
            <a:r>
              <a:rPr lang="tr-TR" b="1" dirty="0"/>
              <a:t>Kimyasal Mücadele </a:t>
            </a:r>
            <a:endParaRPr lang="tr-TR" dirty="0"/>
          </a:p>
          <a:p>
            <a:r>
              <a:rPr lang="tr-TR" b="1" dirty="0"/>
              <a:t>• </a:t>
            </a:r>
            <a:r>
              <a:rPr lang="tr-TR" dirty="0"/>
              <a:t>Etkin ve ekonomik bir </a:t>
            </a:r>
            <a:r>
              <a:rPr lang="tr-TR" dirty="0">
                <a:solidFill>
                  <a:srgbClr val="FF0000"/>
                </a:solidFill>
              </a:rPr>
              <a:t>kimyasal mücadele yöntemi </a:t>
            </a:r>
            <a:r>
              <a:rPr lang="tr-TR" dirty="0" smtClean="0">
                <a:solidFill>
                  <a:srgbClr val="FF0000"/>
                </a:solidFill>
              </a:rPr>
              <a:t>yoktur.</a:t>
            </a:r>
            <a:endParaRPr lang="tr-TR" dirty="0">
              <a:solidFill>
                <a:srgbClr val="FF0000"/>
              </a:solidFill>
            </a:endParaRPr>
          </a:p>
        </p:txBody>
      </p:sp>
    </p:spTree>
    <p:extLst>
      <p:ext uri="{BB962C8B-B14F-4D97-AF65-F5344CB8AC3E}">
        <p14:creationId xmlns:p14="http://schemas.microsoft.com/office/powerpoint/2010/main" val="3876481874"/>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71400"/>
            <a:ext cx="8229600" cy="1695400"/>
          </a:xfrm>
        </p:spPr>
        <p:txBody>
          <a:bodyPr>
            <a:normAutofit/>
          </a:bodyPr>
          <a:lstStyle/>
          <a:p>
            <a:r>
              <a:rPr lang="tr-TR" dirty="0"/>
              <a:t/>
            </a:r>
            <a:br>
              <a:rPr lang="tr-TR" dirty="0"/>
            </a:br>
            <a:r>
              <a:rPr lang="tr-TR" sz="3100" b="1" dirty="0"/>
              <a:t>BAKTERİYEL LEKE HASTALIĞI </a:t>
            </a:r>
            <a:r>
              <a:rPr lang="tr-TR" sz="3100" dirty="0"/>
              <a:t/>
            </a:r>
            <a:br>
              <a:rPr lang="tr-TR" sz="3100" dirty="0"/>
            </a:br>
            <a:r>
              <a:rPr lang="tr-TR" sz="3100" i="1" dirty="0"/>
              <a:t>(</a:t>
            </a:r>
            <a:r>
              <a:rPr lang="tr-TR" sz="3100" i="1" dirty="0" err="1"/>
              <a:t>Xanthomonas</a:t>
            </a:r>
            <a:r>
              <a:rPr lang="tr-TR" sz="3100" i="1" dirty="0"/>
              <a:t> </a:t>
            </a:r>
            <a:r>
              <a:rPr lang="tr-TR" sz="3100" i="1" dirty="0" err="1"/>
              <a:t>vesicatori</a:t>
            </a:r>
            <a:r>
              <a:rPr lang="tr-TR" sz="3100" i="1" dirty="0"/>
              <a:t>) </a:t>
            </a:r>
            <a:endParaRPr lang="tr-TR" sz="3100" dirty="0"/>
          </a:p>
        </p:txBody>
      </p:sp>
      <p:sp>
        <p:nvSpPr>
          <p:cNvPr id="6" name="Başlık 1"/>
          <p:cNvSpPr txBox="1">
            <a:spLocks/>
          </p:cNvSpPr>
          <p:nvPr/>
        </p:nvSpPr>
        <p:spPr>
          <a:xfrm>
            <a:off x="457200" y="1484784"/>
            <a:ext cx="8229600" cy="471264"/>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2032248"/>
            <a:ext cx="8229600" cy="5141168"/>
          </a:xfrm>
        </p:spPr>
        <p:txBody>
          <a:bodyPr>
            <a:normAutofit/>
          </a:bodyPr>
          <a:lstStyle/>
          <a:p>
            <a:r>
              <a:rPr lang="tr-TR" sz="2000" dirty="0" smtClean="0"/>
              <a:t>• </a:t>
            </a:r>
            <a:r>
              <a:rPr lang="tr-TR" sz="2000" dirty="0"/>
              <a:t>Yapraklarda ilk belirtiler küçük, şekilsiz, yağlımsı lekeler şeklindedir. İlerleyen dönemlerde lekelerin birleşmesiyle tüm yaprak kurur. </a:t>
            </a:r>
          </a:p>
          <a:p>
            <a:r>
              <a:rPr lang="tr-TR" sz="2000" dirty="0"/>
              <a:t>• Erken dönemde hastalık görülürse fide ve genç bitkiler tamamen kavrulur. </a:t>
            </a:r>
          </a:p>
          <a:p>
            <a:r>
              <a:rPr lang="tr-TR" sz="2000" dirty="0"/>
              <a:t>• Yaprak sapı, sap ve meyve sapında yaprak belirtilerine benzer yağlı görünüşte lekeler oluşur. </a:t>
            </a:r>
          </a:p>
          <a:p>
            <a:r>
              <a:rPr lang="tr-TR" sz="2000" dirty="0"/>
              <a:t>• Meyvelerde ise başlangıçta küçük, zamanla büyüyen, hafifçe çukur, ortası çatlayan lekeler oluşur ve zamanla bu lekeler meyveyi tümden çürütebilir. </a:t>
            </a:r>
          </a:p>
          <a:p>
            <a:r>
              <a:rPr lang="tr-TR" sz="2000" dirty="0"/>
              <a:t>• Hastalığı oluşturan etmen tohumla da taşınabilen bir bakteridir. </a:t>
            </a:r>
          </a:p>
          <a:p>
            <a:r>
              <a:rPr lang="tr-TR" sz="2000" dirty="0"/>
              <a:t>• Hastalıklı bitki artıklarıyla toprağa geçip toprağı da bulaştırabilir. </a:t>
            </a:r>
          </a:p>
          <a:p>
            <a:r>
              <a:rPr lang="tr-TR" sz="2000" dirty="0"/>
              <a:t>• Özellikle çiçek devresinde domates bitkilerini hastalandırdığında önemli </a:t>
            </a:r>
            <a:r>
              <a:rPr lang="tr-TR" sz="2000" dirty="0" smtClean="0"/>
              <a:t>ürün </a:t>
            </a:r>
            <a:r>
              <a:rPr lang="tr-TR" sz="2000" dirty="0"/>
              <a:t>kayıpları oluşturur. </a:t>
            </a:r>
          </a:p>
          <a:p>
            <a:r>
              <a:rPr lang="tr-TR" sz="2000" b="1" dirty="0"/>
              <a:t>Hastalığın Görüldüğü Bitkiler </a:t>
            </a:r>
            <a:r>
              <a:rPr lang="tr-TR" sz="2000" b="1" dirty="0" smtClean="0"/>
              <a:t>: </a:t>
            </a:r>
            <a:r>
              <a:rPr lang="tr-TR" sz="2000" dirty="0" smtClean="0"/>
              <a:t> </a:t>
            </a:r>
            <a:r>
              <a:rPr lang="tr-TR" sz="2000" dirty="0"/>
              <a:t>Domates, </a:t>
            </a:r>
            <a:r>
              <a:rPr lang="tr-TR" sz="2000" dirty="0">
                <a:solidFill>
                  <a:srgbClr val="FF0000"/>
                </a:solidFill>
              </a:rPr>
              <a:t>biber</a:t>
            </a:r>
            <a:r>
              <a:rPr lang="tr-TR" sz="2000" dirty="0"/>
              <a:t>, köpek üzümü </a:t>
            </a:r>
          </a:p>
        </p:txBody>
      </p:sp>
    </p:spTree>
    <p:extLst>
      <p:ext uri="{BB962C8B-B14F-4D97-AF65-F5344CB8AC3E}">
        <p14:creationId xmlns:p14="http://schemas.microsoft.com/office/powerpoint/2010/main" val="1904021402"/>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a:xfrm>
            <a:off x="323528" y="1340768"/>
            <a:ext cx="8712968" cy="5328592"/>
          </a:xfrm>
        </p:spPr>
        <p:txBody>
          <a:bodyPr>
            <a:normAutofit fontScale="92500" lnSpcReduction="20000"/>
          </a:bodyPr>
          <a:lstStyle/>
          <a:p>
            <a:r>
              <a:rPr lang="tr-TR" b="1" dirty="0" smtClean="0"/>
              <a:t>Kültürel </a:t>
            </a:r>
            <a:r>
              <a:rPr lang="tr-TR" b="1" dirty="0"/>
              <a:t>Önlemler </a:t>
            </a:r>
            <a:endParaRPr lang="tr-TR" dirty="0"/>
          </a:p>
          <a:p>
            <a:r>
              <a:rPr lang="tr-TR" dirty="0"/>
              <a:t>• Temiz tohumluk kullanılmalıdır. </a:t>
            </a:r>
          </a:p>
          <a:p>
            <a:r>
              <a:rPr lang="tr-TR" dirty="0"/>
              <a:t>• Fide döneminde hastalık belirtisi gösteren bitkiler fidelikten uzaklaştırılarak imha edilmelidir. </a:t>
            </a:r>
          </a:p>
          <a:p>
            <a:r>
              <a:rPr lang="tr-TR" dirty="0"/>
              <a:t>• Fidelik ve seralar sık sık havalandırılmalıdır. </a:t>
            </a:r>
          </a:p>
          <a:p>
            <a:r>
              <a:rPr lang="tr-TR" dirty="0"/>
              <a:t>• Hastalığın görüldüğü seralarda 2–3 yıllık ekim nöbeti </a:t>
            </a:r>
            <a:r>
              <a:rPr lang="tr-TR" dirty="0" smtClean="0"/>
              <a:t>uygulanmalıdır</a:t>
            </a:r>
            <a:r>
              <a:rPr lang="tr-TR" dirty="0"/>
              <a:t>. </a:t>
            </a:r>
          </a:p>
          <a:p>
            <a:r>
              <a:rPr lang="tr-TR" b="1" dirty="0"/>
              <a:t>Kimyasal Mücadele </a:t>
            </a:r>
            <a:endParaRPr lang="tr-TR" dirty="0"/>
          </a:p>
          <a:p>
            <a:r>
              <a:rPr lang="tr-TR" dirty="0"/>
              <a:t>• Fidelikte ve serada hastalık görülür görülmez koruyucu olarak yeşil aksam ilaçlaması yapılmalıdır. Fide döneminde bakırlı ilaçlardan biri ile haftada bir ara ile 2–3 kez % 0,3 lük dozda, diğer dönemdeki ilaçlamalar ise 8–10 gün ara ile 2–3 kez % 0,4 lük dozda yapılmalıdır. </a:t>
            </a:r>
            <a:endParaRPr lang="tr-TR" dirty="0" smtClean="0"/>
          </a:p>
          <a:p>
            <a:r>
              <a:rPr lang="tr-TR" b="1" dirty="0" smtClean="0">
                <a:solidFill>
                  <a:srgbClr val="FF0000"/>
                </a:solidFill>
              </a:rPr>
              <a:t>Kimyasal </a:t>
            </a:r>
            <a:r>
              <a:rPr lang="tr-TR" b="1" dirty="0">
                <a:solidFill>
                  <a:srgbClr val="FF0000"/>
                </a:solidFill>
              </a:rPr>
              <a:t>Mücadelede Kullanılacak </a:t>
            </a:r>
            <a:r>
              <a:rPr lang="tr-TR" b="1" dirty="0" smtClean="0">
                <a:solidFill>
                  <a:srgbClr val="FF0000"/>
                </a:solidFill>
              </a:rPr>
              <a:t>İlaçlar</a:t>
            </a:r>
          </a:p>
          <a:p>
            <a:r>
              <a:rPr lang="tr-TR" dirty="0" smtClean="0"/>
              <a:t>Bakır </a:t>
            </a:r>
            <a:r>
              <a:rPr lang="tr-TR" dirty="0" err="1"/>
              <a:t>oksiklorür</a:t>
            </a:r>
            <a:r>
              <a:rPr lang="tr-TR" dirty="0"/>
              <a:t> % 50 	WP 	300 – 400 g 	</a:t>
            </a:r>
            <a:r>
              <a:rPr lang="tr-TR" dirty="0" smtClean="0"/>
              <a:t>          14 </a:t>
            </a:r>
            <a:r>
              <a:rPr lang="tr-TR" dirty="0"/>
              <a:t>	</a:t>
            </a:r>
          </a:p>
          <a:p>
            <a:r>
              <a:rPr lang="tr-TR" dirty="0"/>
              <a:t>Bakır kompleks % 21 + </a:t>
            </a:r>
            <a:r>
              <a:rPr lang="tr-TR" dirty="0" err="1"/>
              <a:t>Mancozeb</a:t>
            </a:r>
            <a:r>
              <a:rPr lang="tr-TR" dirty="0"/>
              <a:t> % 20 	WP 	300 g 	7 </a:t>
            </a:r>
            <a:endParaRPr lang="tr-TR" dirty="0" smtClean="0"/>
          </a:p>
          <a:p>
            <a:r>
              <a:rPr lang="tr-TR" dirty="0" smtClean="0"/>
              <a:t>Bakır hidroksit 400g/L. SC   200ml.</a:t>
            </a:r>
            <a:r>
              <a:rPr lang="tr-TR" dirty="0"/>
              <a:t>	</a:t>
            </a:r>
          </a:p>
          <a:p>
            <a:endParaRPr lang="tr-TR" dirty="0"/>
          </a:p>
        </p:txBody>
      </p:sp>
    </p:spTree>
    <p:extLst>
      <p:ext uri="{BB962C8B-B14F-4D97-AF65-F5344CB8AC3E}">
        <p14:creationId xmlns:p14="http://schemas.microsoft.com/office/powerpoint/2010/main" val="36185688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Hasta </a:t>
            </a:r>
            <a:r>
              <a:rPr lang="tr-TR" dirty="0"/>
              <a:t>ağaçların </a:t>
            </a:r>
            <a:r>
              <a:rPr lang="tr-TR" dirty="0">
                <a:solidFill>
                  <a:srgbClr val="FF0000"/>
                </a:solidFill>
              </a:rPr>
              <a:t>ince kökleri esmerleşip çürümüş,</a:t>
            </a:r>
            <a:r>
              <a:rPr lang="tr-TR" dirty="0"/>
              <a:t> kalın köklerde ve kök boğazında önceleri </a:t>
            </a:r>
            <a:r>
              <a:rPr lang="tr-TR" dirty="0">
                <a:solidFill>
                  <a:srgbClr val="FF0000"/>
                </a:solidFill>
              </a:rPr>
              <a:t>beyaz, giderek koyulaşan, gri ve siyaha dönüşen bir tabaka </a:t>
            </a:r>
            <a:r>
              <a:rPr lang="tr-TR" dirty="0"/>
              <a:t>oluşmuştur. Kökün kabuk kısmı kaldırıldığında </a:t>
            </a:r>
            <a:r>
              <a:rPr lang="tr-TR" dirty="0">
                <a:solidFill>
                  <a:srgbClr val="FF0000"/>
                </a:solidFill>
              </a:rPr>
              <a:t>kabuk altında ağ şeklinde beyaz </a:t>
            </a:r>
            <a:r>
              <a:rPr lang="tr-TR" dirty="0" smtClean="0">
                <a:solidFill>
                  <a:srgbClr val="FF0000"/>
                </a:solidFill>
              </a:rPr>
              <a:t>bir örtü </a:t>
            </a:r>
            <a:r>
              <a:rPr lang="tr-TR" dirty="0"/>
              <a:t>görülür.</a:t>
            </a:r>
          </a:p>
          <a:p>
            <a:pPr marL="0" indent="0">
              <a:buNone/>
            </a:pPr>
            <a:r>
              <a:rPr lang="tr-TR" b="1" dirty="0" smtClean="0"/>
              <a:t>Hastalığın </a:t>
            </a:r>
            <a:r>
              <a:rPr lang="tr-TR" b="1" dirty="0"/>
              <a:t>Görüldüğü Bitkiler </a:t>
            </a:r>
            <a:endParaRPr lang="tr-TR" dirty="0"/>
          </a:p>
          <a:p>
            <a:pPr marL="0" indent="0">
              <a:buNone/>
            </a:pPr>
            <a:r>
              <a:rPr lang="tr-TR" dirty="0"/>
              <a:t> </a:t>
            </a:r>
            <a:r>
              <a:rPr lang="tr-TR" dirty="0" smtClean="0"/>
              <a:t>   </a:t>
            </a:r>
            <a:r>
              <a:rPr lang="tr-TR" dirty="0"/>
              <a:t>İncir, zeytin, bağ, turunçgiller, taş ve </a:t>
            </a:r>
            <a:r>
              <a:rPr lang="tr-TR" dirty="0" smtClean="0"/>
              <a:t>yumuşak</a:t>
            </a:r>
          </a:p>
          <a:p>
            <a:pPr marL="0" indent="0">
              <a:buNone/>
            </a:pPr>
            <a:r>
              <a:rPr lang="tr-TR" dirty="0" smtClean="0"/>
              <a:t>   çekirdekli </a:t>
            </a:r>
            <a:r>
              <a:rPr lang="tr-TR" dirty="0"/>
              <a:t>meyve ağaçları ile orman ağaçlarıdır. </a:t>
            </a:r>
          </a:p>
        </p:txBody>
      </p:sp>
    </p:spTree>
    <p:extLst>
      <p:ext uri="{BB962C8B-B14F-4D97-AF65-F5344CB8AC3E}">
        <p14:creationId xmlns:p14="http://schemas.microsoft.com/office/powerpoint/2010/main" val="1648223271"/>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r>
              <a:rPr lang="tr-TR" sz="4000" b="1" dirty="0">
                <a:solidFill>
                  <a:srgbClr val="FF0000"/>
                </a:solidFill>
              </a:rPr>
              <a:t>BAKTERİYEL SOLGUNLUK </a:t>
            </a:r>
            <a:endParaRPr lang="tr-TR" sz="4000" b="1" dirty="0" smtClean="0">
              <a:solidFill>
                <a:srgbClr val="FF0000"/>
              </a:solidFill>
            </a:endParaRPr>
          </a:p>
          <a:p>
            <a:r>
              <a:rPr lang="tr-TR" sz="4000" b="1" dirty="0" smtClean="0">
                <a:solidFill>
                  <a:srgbClr val="FF0000"/>
                </a:solidFill>
              </a:rPr>
              <a:t>VE </a:t>
            </a:r>
            <a:r>
              <a:rPr lang="tr-TR" sz="4000" b="1" dirty="0">
                <a:solidFill>
                  <a:srgbClr val="FF0000"/>
                </a:solidFill>
              </a:rPr>
              <a:t>PATATES KAHVERENGİ </a:t>
            </a:r>
            <a:endParaRPr lang="tr-TR" sz="4000" b="1" dirty="0" smtClean="0">
              <a:solidFill>
                <a:srgbClr val="FF0000"/>
              </a:solidFill>
            </a:endParaRPr>
          </a:p>
          <a:p>
            <a:r>
              <a:rPr lang="tr-TR" sz="4000" b="1" dirty="0" smtClean="0">
                <a:solidFill>
                  <a:srgbClr val="FF0000"/>
                </a:solidFill>
              </a:rPr>
              <a:t>ÇÜRÜKLÜĞÜ </a:t>
            </a:r>
            <a:r>
              <a:rPr lang="tr-TR" sz="4000" b="1" dirty="0">
                <a:solidFill>
                  <a:srgbClr val="FF0000"/>
                </a:solidFill>
              </a:rPr>
              <a:t>HASTALIĞI </a:t>
            </a:r>
            <a:endParaRPr lang="tr-TR" sz="4000" dirty="0">
              <a:solidFill>
                <a:srgbClr val="FF0000"/>
              </a:solidFill>
            </a:endParaRPr>
          </a:p>
          <a:p>
            <a:endParaRPr lang="tr-TR" sz="4000" i="1" dirty="0" smtClean="0"/>
          </a:p>
          <a:p>
            <a:r>
              <a:rPr lang="tr-TR" sz="4000" i="1" dirty="0" smtClean="0"/>
              <a:t>(</a:t>
            </a:r>
            <a:r>
              <a:rPr lang="tr-TR" sz="4000" i="1" dirty="0" err="1">
                <a:solidFill>
                  <a:srgbClr val="0070C0"/>
                </a:solidFill>
              </a:rPr>
              <a:t>Ralstonia</a:t>
            </a:r>
            <a:r>
              <a:rPr lang="tr-TR" sz="4000" i="1" dirty="0">
                <a:solidFill>
                  <a:srgbClr val="0070C0"/>
                </a:solidFill>
              </a:rPr>
              <a:t> </a:t>
            </a:r>
            <a:r>
              <a:rPr lang="tr-TR" sz="4000" i="1" dirty="0" err="1">
                <a:solidFill>
                  <a:srgbClr val="0070C0"/>
                </a:solidFill>
              </a:rPr>
              <a:t>solanacearum</a:t>
            </a:r>
            <a:r>
              <a:rPr lang="tr-TR" sz="4000" i="1" dirty="0"/>
              <a:t>) </a:t>
            </a:r>
            <a:endParaRPr lang="tr-TR" sz="4000" dirty="0"/>
          </a:p>
        </p:txBody>
      </p:sp>
    </p:spTree>
    <p:extLst>
      <p:ext uri="{BB962C8B-B14F-4D97-AF65-F5344CB8AC3E}">
        <p14:creationId xmlns:p14="http://schemas.microsoft.com/office/powerpoint/2010/main" val="2117306624"/>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Hastalık Belirtisi</a:t>
            </a:r>
            <a:endParaRPr lang="tr-TR" dirty="0"/>
          </a:p>
        </p:txBody>
      </p:sp>
      <p:sp>
        <p:nvSpPr>
          <p:cNvPr id="3" name="İçerik Yer Tutucusu 2"/>
          <p:cNvSpPr>
            <a:spLocks noGrp="1"/>
          </p:cNvSpPr>
          <p:nvPr>
            <p:ph idx="1"/>
          </p:nvPr>
        </p:nvSpPr>
        <p:spPr>
          <a:xfrm>
            <a:off x="457200" y="1340768"/>
            <a:ext cx="8229600" cy="5517232"/>
          </a:xfrm>
        </p:spPr>
        <p:txBody>
          <a:bodyPr>
            <a:normAutofit fontScale="85000" lnSpcReduction="10000"/>
          </a:bodyPr>
          <a:lstStyle/>
          <a:p>
            <a:r>
              <a:rPr lang="tr-TR" dirty="0" smtClean="0"/>
              <a:t>• </a:t>
            </a:r>
            <a:r>
              <a:rPr lang="tr-TR" dirty="0"/>
              <a:t>Hastalık etmeni bir bakteridir. Domates ve patates bitkisini kökleri yoluyla hastalandırır. Etkili bir mücadele yöntemi yoktur. Bu hastalıkla </a:t>
            </a:r>
            <a:r>
              <a:rPr lang="tr-TR" dirty="0">
                <a:solidFill>
                  <a:srgbClr val="0070C0"/>
                </a:solidFill>
              </a:rPr>
              <a:t>bulaşık olan tarlalarda domates ve patates tarımına 5 yıl süreyle izin verilmez. </a:t>
            </a:r>
          </a:p>
          <a:p>
            <a:r>
              <a:rPr lang="tr-TR" dirty="0"/>
              <a:t>• Domates ve patatesin yeşil aksamındaki (gövde ve yapraklar) ilk belirtiler, sıcak günlerde dalların uçlarındaki yapraklarda meydana gelen solgunluktur. </a:t>
            </a:r>
            <a:r>
              <a:rPr lang="tr-TR" dirty="0">
                <a:solidFill>
                  <a:srgbClr val="0070C0"/>
                </a:solidFill>
              </a:rPr>
              <a:t>Susuzluktan dolayı oluşan solgunluktan farkı gece serinliğinde solgunluğun kaybolmamasıdır. </a:t>
            </a:r>
          </a:p>
          <a:p>
            <a:r>
              <a:rPr lang="tr-TR" dirty="0"/>
              <a:t>• Hastalık geliştikçe kök boğazının hemen üzerindeki bölgede çizgi şeklinde kahverengileşme ve yapraklarda bronzlaşma görülür. Bu tür belirti gösteren bitkilerin gövdeleri boyuna kesildiğinde iletim demetlerinde kahverengi renk değişikliği görülür. </a:t>
            </a:r>
          </a:p>
          <a:p>
            <a:r>
              <a:rPr lang="tr-TR" dirty="0"/>
              <a:t>• Ayrıca bu tür belirti gösteren bitkilerin gövdeleri kesildiğinde veya kırıldığında beyaz, sümüksü bir akıntının çıktığı görülür. </a:t>
            </a:r>
          </a:p>
          <a:p>
            <a:r>
              <a:rPr lang="tr-TR" b="1" dirty="0"/>
              <a:t>Hastalığın Görüldüğü Bitkiler </a:t>
            </a:r>
            <a:endParaRPr lang="tr-TR" dirty="0"/>
          </a:p>
          <a:p>
            <a:r>
              <a:rPr lang="tr-TR" dirty="0"/>
              <a:t>• Domates, patates ve köpek üzümü gibi yabancı otlar, </a:t>
            </a:r>
            <a:r>
              <a:rPr lang="tr-TR" dirty="0" smtClean="0"/>
              <a:t>ayrıca</a:t>
            </a:r>
            <a:endParaRPr lang="tr-TR" dirty="0"/>
          </a:p>
          <a:p>
            <a:r>
              <a:rPr lang="tr-TR" dirty="0" err="1"/>
              <a:t>Solanaceae</a:t>
            </a:r>
            <a:r>
              <a:rPr lang="tr-TR" dirty="0"/>
              <a:t> familyasından diğer bitkiler. </a:t>
            </a:r>
          </a:p>
        </p:txBody>
      </p:sp>
    </p:spTree>
    <p:extLst>
      <p:ext uri="{BB962C8B-B14F-4D97-AF65-F5344CB8AC3E}">
        <p14:creationId xmlns:p14="http://schemas.microsoft.com/office/powerpoint/2010/main" val="3889240220"/>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548680"/>
            <a:ext cx="8229600" cy="990600"/>
          </a:xfrm>
        </p:spPr>
        <p:txBody>
          <a:bodyPr>
            <a:normAutofit/>
          </a:bodyPr>
          <a:lstStyle/>
          <a:p>
            <a:r>
              <a:rPr lang="tr-TR" b="1" dirty="0"/>
              <a:t>Mücadele </a:t>
            </a:r>
            <a:r>
              <a:rPr lang="tr-TR" b="1" dirty="0" smtClean="0"/>
              <a:t>Yöntemleri</a:t>
            </a:r>
            <a:endParaRPr lang="tr-TR" dirty="0"/>
          </a:p>
        </p:txBody>
      </p:sp>
      <p:sp>
        <p:nvSpPr>
          <p:cNvPr id="3" name="İçerik Yer Tutucusu 2"/>
          <p:cNvSpPr>
            <a:spLocks noGrp="1"/>
          </p:cNvSpPr>
          <p:nvPr>
            <p:ph idx="1"/>
          </p:nvPr>
        </p:nvSpPr>
        <p:spPr/>
        <p:txBody>
          <a:bodyPr>
            <a:normAutofit lnSpcReduction="10000"/>
          </a:bodyPr>
          <a:lstStyle/>
          <a:p>
            <a:r>
              <a:rPr lang="tr-TR" b="1" dirty="0"/>
              <a:t>Kültürel </a:t>
            </a:r>
            <a:r>
              <a:rPr lang="tr-TR" b="1" dirty="0" smtClean="0"/>
              <a:t>Önlemler</a:t>
            </a:r>
            <a:endParaRPr lang="tr-TR" dirty="0"/>
          </a:p>
          <a:p>
            <a:r>
              <a:rPr lang="tr-TR" dirty="0"/>
              <a:t>• Sertifikalı fide ve tohumluk kullanılmalıdır. </a:t>
            </a:r>
          </a:p>
          <a:p>
            <a:r>
              <a:rPr lang="tr-TR" dirty="0"/>
              <a:t>• Hastalığın görüldüğü tarlalarda 5 yıl süreli nadas veya 3 yıl nadas daha sonra 2 yıl süreyle hububat ekimi yapılmalıdır. </a:t>
            </a:r>
          </a:p>
          <a:p>
            <a:r>
              <a:rPr lang="tr-TR" dirty="0"/>
              <a:t>• Sulama kanallarının kenarlarında yetişen köpek üzümü gibi yabancı otlar imha </a:t>
            </a:r>
            <a:r>
              <a:rPr lang="tr-TR" dirty="0" smtClean="0"/>
              <a:t>edilmelidir.</a:t>
            </a:r>
          </a:p>
          <a:p>
            <a:r>
              <a:rPr lang="tr-TR" dirty="0" smtClean="0"/>
              <a:t>• </a:t>
            </a:r>
            <a:r>
              <a:rPr lang="tr-TR" dirty="0"/>
              <a:t>Kullanılan tüm makine, alet ve depolama alanları uygun bir dezenfektan ile temizlenmelidir. </a:t>
            </a:r>
          </a:p>
          <a:p>
            <a:r>
              <a:rPr lang="tr-TR" b="1" dirty="0">
                <a:solidFill>
                  <a:srgbClr val="FF0000"/>
                </a:solidFill>
              </a:rPr>
              <a:t>Kimyasal önlemler</a:t>
            </a:r>
            <a:r>
              <a:rPr lang="tr-TR" b="1" dirty="0"/>
              <a:t>: </a:t>
            </a:r>
            <a:r>
              <a:rPr lang="tr-TR" dirty="0"/>
              <a:t>Etkin ve ekonomik bir Kimyasal Mücadele yöntemi </a:t>
            </a:r>
            <a:r>
              <a:rPr lang="tr-TR" dirty="0">
                <a:solidFill>
                  <a:srgbClr val="FF0000"/>
                </a:solidFill>
              </a:rPr>
              <a:t>yoktur. </a:t>
            </a:r>
          </a:p>
          <a:p>
            <a:r>
              <a:rPr lang="tr-TR" b="1" dirty="0">
                <a:solidFill>
                  <a:srgbClr val="FF0000"/>
                </a:solidFill>
              </a:rPr>
              <a:t>Not: </a:t>
            </a:r>
            <a:r>
              <a:rPr lang="tr-TR" i="1" dirty="0"/>
              <a:t>Bu hastalık </a:t>
            </a:r>
            <a:r>
              <a:rPr lang="tr-TR" i="1" dirty="0">
                <a:solidFill>
                  <a:srgbClr val="FF0000"/>
                </a:solidFill>
              </a:rPr>
              <a:t>iç ve dış karantinaya </a:t>
            </a:r>
            <a:r>
              <a:rPr lang="tr-TR" i="1" dirty="0" smtClean="0"/>
              <a:t>tabidir.</a:t>
            </a:r>
            <a:endParaRPr lang="tr-TR" dirty="0"/>
          </a:p>
        </p:txBody>
      </p:sp>
    </p:spTree>
    <p:extLst>
      <p:ext uri="{BB962C8B-B14F-4D97-AF65-F5344CB8AC3E}">
        <p14:creationId xmlns:p14="http://schemas.microsoft.com/office/powerpoint/2010/main" val="2439855936"/>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990600"/>
          </a:xfrm>
        </p:spPr>
        <p:txBody>
          <a:bodyPr>
            <a:normAutofit/>
          </a:bodyPr>
          <a:lstStyle/>
          <a:p>
            <a:r>
              <a:rPr lang="tr-TR" sz="2400" b="1" dirty="0" smtClean="0">
                <a:solidFill>
                  <a:srgbClr val="292934"/>
                </a:solidFill>
              </a:rPr>
              <a:t>PATATES </a:t>
            </a:r>
            <a:r>
              <a:rPr lang="tr-TR" sz="2400" b="1" dirty="0">
                <a:solidFill>
                  <a:srgbClr val="292934"/>
                </a:solidFill>
              </a:rPr>
              <a:t>HALKA ÇÜRÜKLÜĞÜ </a:t>
            </a:r>
            <a:r>
              <a:rPr lang="tr-TR" sz="2400" b="1" dirty="0" smtClean="0">
                <a:solidFill>
                  <a:srgbClr val="292934"/>
                </a:solidFill>
              </a:rPr>
              <a:t>HASTALIĞI</a:t>
            </a:r>
            <a:br>
              <a:rPr lang="tr-TR" sz="2400" b="1" dirty="0" smtClean="0">
                <a:solidFill>
                  <a:srgbClr val="292934"/>
                </a:solidFill>
              </a:rPr>
            </a:br>
            <a:r>
              <a:rPr lang="tr-TR" sz="2400" b="1" dirty="0" smtClean="0">
                <a:solidFill>
                  <a:srgbClr val="292934"/>
                </a:solidFill>
              </a:rPr>
              <a:t> </a:t>
            </a:r>
            <a:r>
              <a:rPr lang="tr-TR" sz="2400" i="1" dirty="0" smtClean="0">
                <a:solidFill>
                  <a:srgbClr val="292934"/>
                </a:solidFill>
              </a:rPr>
              <a:t>(</a:t>
            </a:r>
            <a:r>
              <a:rPr lang="tr-TR" sz="2400" i="1" dirty="0" err="1">
                <a:solidFill>
                  <a:srgbClr val="292934"/>
                </a:solidFill>
              </a:rPr>
              <a:t>Clavibacter</a:t>
            </a:r>
            <a:r>
              <a:rPr lang="tr-TR" sz="2400" i="1" dirty="0">
                <a:solidFill>
                  <a:srgbClr val="292934"/>
                </a:solidFill>
              </a:rPr>
              <a:t> </a:t>
            </a:r>
            <a:r>
              <a:rPr lang="tr-TR" sz="2400" i="1" dirty="0" err="1">
                <a:solidFill>
                  <a:srgbClr val="292934"/>
                </a:solidFill>
              </a:rPr>
              <a:t>michiganensis</a:t>
            </a:r>
            <a:r>
              <a:rPr lang="tr-TR" sz="2400" i="1" dirty="0">
                <a:solidFill>
                  <a:srgbClr val="292934"/>
                </a:solidFill>
              </a:rPr>
              <a:t> </a:t>
            </a:r>
            <a:r>
              <a:rPr lang="tr-TR" sz="2400" i="1" dirty="0" err="1">
                <a:solidFill>
                  <a:srgbClr val="292934"/>
                </a:solidFill>
              </a:rPr>
              <a:t>subsp</a:t>
            </a:r>
            <a:r>
              <a:rPr lang="tr-TR" sz="2400" i="1" dirty="0">
                <a:solidFill>
                  <a:srgbClr val="292934"/>
                </a:solidFill>
              </a:rPr>
              <a:t>. </a:t>
            </a:r>
            <a:r>
              <a:rPr lang="tr-TR" sz="2400" i="1" dirty="0" err="1">
                <a:solidFill>
                  <a:srgbClr val="292934"/>
                </a:solidFill>
              </a:rPr>
              <a:t>sepedonicus</a:t>
            </a:r>
            <a:r>
              <a:rPr lang="tr-TR" sz="2400" i="1" dirty="0">
                <a:solidFill>
                  <a:srgbClr val="292934"/>
                </a:solidFill>
              </a:rPr>
              <a:t>) </a:t>
            </a:r>
            <a:endParaRPr lang="tr-TR" sz="2400" dirty="0">
              <a:solidFill>
                <a:srgbClr val="292934"/>
              </a:solidFill>
            </a:endParaRPr>
          </a:p>
        </p:txBody>
      </p:sp>
      <p:sp>
        <p:nvSpPr>
          <p:cNvPr id="6" name="Başlık 1"/>
          <p:cNvSpPr txBox="1">
            <a:spLocks/>
          </p:cNvSpPr>
          <p:nvPr/>
        </p:nvSpPr>
        <p:spPr>
          <a:xfrm>
            <a:off x="457200" y="1412776"/>
            <a:ext cx="8229600" cy="432048"/>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600200"/>
            <a:ext cx="8229600" cy="4876800"/>
          </a:xfrm>
        </p:spPr>
        <p:txBody>
          <a:bodyPr>
            <a:normAutofit fontScale="85000" lnSpcReduction="10000"/>
          </a:bodyPr>
          <a:lstStyle/>
          <a:p>
            <a:endParaRPr lang="tr-TR" dirty="0"/>
          </a:p>
          <a:p>
            <a:r>
              <a:rPr lang="tr-TR" b="1" dirty="0"/>
              <a:t>• </a:t>
            </a:r>
            <a:r>
              <a:rPr lang="tr-TR" dirty="0"/>
              <a:t>Hastalık etmeni bir bakteridir ve karantinaya tabidir. En önemli yayılma yolu </a:t>
            </a:r>
            <a:r>
              <a:rPr lang="tr-TR" dirty="0" err="1"/>
              <a:t>enfekteli</a:t>
            </a:r>
            <a:r>
              <a:rPr lang="tr-TR" dirty="0"/>
              <a:t> tohumluk patatesler, bulaşık konteynırlar, ekipmanlar ve depolardır. </a:t>
            </a:r>
          </a:p>
          <a:p>
            <a:r>
              <a:rPr lang="tr-TR" b="1" dirty="0"/>
              <a:t>• </a:t>
            </a:r>
            <a:r>
              <a:rPr lang="tr-TR" dirty="0"/>
              <a:t>Belirtiler genellikle vejetasyon döneminin sonlarında ortaya çıkar.. Solgunluk en alttaki yapraklardan başlar. Bitkinin tamamında ya da sapın sadece bir tarafında görülebilir. Yaprakların kenarları içeri ve yukarı doğru kıvrılır. Yapraklarda önce donuk açık yeşil renk, sonra grimsi yeşil rast gele bir beneklenme, sararma ve son olarak kahverengi nekrotik alanlar oluşur. </a:t>
            </a:r>
          </a:p>
          <a:p>
            <a:r>
              <a:rPr lang="tr-TR" b="1" dirty="0"/>
              <a:t>• </a:t>
            </a:r>
            <a:r>
              <a:rPr lang="tr-TR" dirty="0" err="1"/>
              <a:t>Enfekteli</a:t>
            </a:r>
            <a:r>
              <a:rPr lang="tr-TR" dirty="0"/>
              <a:t> saplar enine kesildiklerinde, iletim dokusunda renk değişikliği belirgin değildir. </a:t>
            </a:r>
          </a:p>
          <a:p>
            <a:r>
              <a:rPr lang="tr-TR" b="1" dirty="0"/>
              <a:t>• </a:t>
            </a:r>
            <a:r>
              <a:rPr lang="tr-TR" dirty="0"/>
              <a:t>Yumrular enine kesildiğinde iletim demeti etrafında dar, şeffaf (cam gibi), krem-sarı renkli alanlar görülür. Daha sonra bu alanlarda kahverengi renk değişikliği oluşur. </a:t>
            </a:r>
          </a:p>
          <a:p>
            <a:r>
              <a:rPr lang="tr-TR" b="1" dirty="0"/>
              <a:t>• </a:t>
            </a:r>
            <a:r>
              <a:rPr lang="tr-TR" dirty="0"/>
              <a:t>Daha ileri evrelerde renk değiştiren bölge yumuşar. </a:t>
            </a:r>
          </a:p>
        </p:txBody>
      </p:sp>
    </p:spTree>
    <p:extLst>
      <p:ext uri="{BB962C8B-B14F-4D97-AF65-F5344CB8AC3E}">
        <p14:creationId xmlns:p14="http://schemas.microsoft.com/office/powerpoint/2010/main" val="2082568924"/>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smtClean="0"/>
              <a:t>• </a:t>
            </a:r>
            <a:r>
              <a:rPr lang="tr-TR" dirty="0"/>
              <a:t>Bu yumrular sıkıldıklarında dış </a:t>
            </a:r>
            <a:r>
              <a:rPr lang="tr-TR" dirty="0" smtClean="0"/>
              <a:t>doku kolaylıkla </a:t>
            </a:r>
            <a:r>
              <a:rPr lang="tr-TR" dirty="0"/>
              <a:t>iç dokudan ayrılır ve </a:t>
            </a:r>
            <a:r>
              <a:rPr lang="tr-TR" dirty="0" err="1"/>
              <a:t>kremimsi</a:t>
            </a:r>
            <a:r>
              <a:rPr lang="tr-TR" dirty="0"/>
              <a:t>, peynir gibi, kokusuz bakteriyel akıntı ortaya çıkar. </a:t>
            </a:r>
          </a:p>
          <a:p>
            <a:r>
              <a:rPr lang="tr-TR" b="1" dirty="0"/>
              <a:t>• </a:t>
            </a:r>
            <a:r>
              <a:rPr lang="tr-TR" dirty="0"/>
              <a:t>Hastalık ilerledikçe gözlerin etrafında kırmızımsı kahverengi lekeler görülür. </a:t>
            </a:r>
          </a:p>
          <a:p>
            <a:r>
              <a:rPr lang="tr-TR" b="1" dirty="0"/>
              <a:t>• </a:t>
            </a:r>
            <a:r>
              <a:rPr lang="tr-TR" dirty="0"/>
              <a:t>Yumru kabuğunda çökük alanlar ve çatlaklar oluşur. </a:t>
            </a:r>
          </a:p>
          <a:p>
            <a:r>
              <a:rPr lang="tr-TR" b="1" dirty="0"/>
              <a:t>• </a:t>
            </a:r>
            <a:r>
              <a:rPr lang="tr-TR" dirty="0"/>
              <a:t>Hem hassas hem de </a:t>
            </a:r>
            <a:r>
              <a:rPr lang="tr-TR" dirty="0" err="1"/>
              <a:t>tolerant</a:t>
            </a:r>
            <a:r>
              <a:rPr lang="tr-TR" dirty="0"/>
              <a:t> çeşitlerde orta şiddetteki enfeksiyonlar, yumrularda </a:t>
            </a:r>
            <a:r>
              <a:rPr lang="tr-TR" dirty="0" err="1"/>
              <a:t>latent</a:t>
            </a:r>
            <a:r>
              <a:rPr lang="tr-TR" dirty="0"/>
              <a:t> enfeksiyonlara sebep olmaktadır. </a:t>
            </a:r>
            <a:r>
              <a:rPr lang="tr-TR" dirty="0" err="1"/>
              <a:t>Latent</a:t>
            </a:r>
            <a:r>
              <a:rPr lang="tr-TR" dirty="0"/>
              <a:t> enfeksiyonları tespit etmek ancak </a:t>
            </a:r>
            <a:r>
              <a:rPr lang="tr-TR" dirty="0" err="1"/>
              <a:t>laboratuar</a:t>
            </a:r>
            <a:r>
              <a:rPr lang="tr-TR" dirty="0"/>
              <a:t> analizleri ile </a:t>
            </a:r>
            <a:r>
              <a:rPr lang="tr-TR" dirty="0" smtClean="0"/>
              <a:t>mümkündür. </a:t>
            </a:r>
          </a:p>
          <a:p>
            <a:r>
              <a:rPr lang="tr-TR" b="1" dirty="0"/>
              <a:t>• </a:t>
            </a:r>
            <a:r>
              <a:rPr lang="tr-TR" dirty="0"/>
              <a:t>Yumru belirtileri </a:t>
            </a:r>
            <a:r>
              <a:rPr lang="tr-TR" i="1" dirty="0" err="1"/>
              <a:t>Ralstonia</a:t>
            </a:r>
            <a:r>
              <a:rPr lang="tr-TR" i="1" dirty="0"/>
              <a:t> </a:t>
            </a:r>
            <a:r>
              <a:rPr lang="tr-TR" i="1" dirty="0" err="1"/>
              <a:t>solanacearum</a:t>
            </a:r>
            <a:r>
              <a:rPr lang="tr-TR" i="1" dirty="0"/>
              <a:t> </a:t>
            </a:r>
            <a:r>
              <a:rPr lang="tr-TR" dirty="0"/>
              <a:t>(Patateste bakteriyel kahverengi çürüklük hastalığı) tarafından oluşturulan belirtilerle karıştırılabilir</a:t>
            </a:r>
            <a:r>
              <a:rPr lang="tr-TR" dirty="0" smtClean="0"/>
              <a:t>.</a:t>
            </a:r>
          </a:p>
          <a:p>
            <a:pPr marL="0" indent="0">
              <a:buNone/>
            </a:pPr>
            <a:r>
              <a:rPr lang="tr-TR" dirty="0" smtClean="0"/>
              <a:t> </a:t>
            </a:r>
            <a:r>
              <a:rPr lang="tr-TR" b="1" dirty="0"/>
              <a:t>Hastalığın Görüldüğü Bitkiler </a:t>
            </a:r>
            <a:r>
              <a:rPr lang="tr-TR" b="1" dirty="0" smtClean="0"/>
              <a:t>: </a:t>
            </a:r>
            <a:r>
              <a:rPr lang="tr-TR" dirty="0"/>
              <a:t>Patates </a:t>
            </a:r>
          </a:p>
          <a:p>
            <a:endParaRPr lang="tr-TR" dirty="0"/>
          </a:p>
          <a:p>
            <a:endParaRPr lang="tr-TR" dirty="0"/>
          </a:p>
        </p:txBody>
      </p:sp>
    </p:spTree>
    <p:extLst>
      <p:ext uri="{BB962C8B-B14F-4D97-AF65-F5344CB8AC3E}">
        <p14:creationId xmlns:p14="http://schemas.microsoft.com/office/powerpoint/2010/main" val="179347533"/>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a:xfrm>
            <a:off x="457200" y="1556792"/>
            <a:ext cx="8229600" cy="4920208"/>
          </a:xfrm>
        </p:spPr>
        <p:txBody>
          <a:bodyPr>
            <a:normAutofit fontScale="85000" lnSpcReduction="10000"/>
          </a:bodyPr>
          <a:lstStyle/>
          <a:p>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r>
              <a:rPr lang="tr-TR" b="1" dirty="0"/>
              <a:t>• </a:t>
            </a:r>
            <a:r>
              <a:rPr lang="tr-TR" dirty="0"/>
              <a:t>Hastalığı oluşturan bakteri karantinaya tabidir. Bu nedenle hastalığın görüldüğü tarlalarda patates dikimine 3 yıl süreyle izin verilmemelidir. Bu süre içerisinde tarla kendi gelen (kendiliğinden yetişen) patates bitkileri yönünden kontrol edilmeli ve bunlar sökülüp imha edilmelidir. </a:t>
            </a:r>
          </a:p>
          <a:p>
            <a:r>
              <a:rPr lang="tr-TR" b="1" dirty="0"/>
              <a:t>• </a:t>
            </a:r>
            <a:r>
              <a:rPr lang="tr-TR" dirty="0"/>
              <a:t>En önemli mücadele metodu hastalıktan ari, sertifikalı tohumluk yumruların kullanılmasıdır. </a:t>
            </a:r>
          </a:p>
          <a:p>
            <a:r>
              <a:rPr lang="tr-TR" b="1" dirty="0"/>
              <a:t>• </a:t>
            </a:r>
            <a:r>
              <a:rPr lang="tr-TR" dirty="0"/>
              <a:t>Patates tohumlukları kesilmeden dikilmelidir. </a:t>
            </a:r>
          </a:p>
          <a:p>
            <a:r>
              <a:rPr lang="tr-TR" b="1" dirty="0"/>
              <a:t>• </a:t>
            </a:r>
            <a:r>
              <a:rPr lang="tr-TR" dirty="0"/>
              <a:t>Patates üretiminde kullanılan her türlü alet, ekipman ve depolar ile nakilde kullanılan tüm araçlar çamaşır suyuyla yüzeyleri en az 10 dakika süreyle temas edecek şekilde dezenfekte edilmelidir. </a:t>
            </a:r>
          </a:p>
          <a:p>
            <a:r>
              <a:rPr lang="tr-TR" b="1" dirty="0"/>
              <a:t>• </a:t>
            </a:r>
            <a:r>
              <a:rPr lang="tr-TR" dirty="0"/>
              <a:t>Patates çuvalları ve paketlemede kullanılan diğer materyaller bir defa kullanılmalıdır. </a:t>
            </a:r>
          </a:p>
          <a:p>
            <a:r>
              <a:rPr lang="tr-TR" b="1" dirty="0">
                <a:solidFill>
                  <a:srgbClr val="0070C0"/>
                </a:solidFill>
              </a:rPr>
              <a:t>Kimyasal Mücadele </a:t>
            </a:r>
            <a:endParaRPr lang="tr-TR" dirty="0">
              <a:solidFill>
                <a:srgbClr val="0070C0"/>
              </a:solidFill>
            </a:endParaRPr>
          </a:p>
          <a:p>
            <a:r>
              <a:rPr lang="da-DK" b="1" dirty="0"/>
              <a:t>• </a:t>
            </a:r>
            <a:r>
              <a:rPr lang="da-DK" dirty="0"/>
              <a:t>Etkin ve ekonomik bir kimyasal mücadele yöntemi </a:t>
            </a:r>
            <a:r>
              <a:rPr lang="da-DK" dirty="0">
                <a:solidFill>
                  <a:srgbClr val="0070C0"/>
                </a:solidFill>
              </a:rPr>
              <a:t>yoktur.</a:t>
            </a:r>
            <a:endParaRPr lang="tr-TR" dirty="0">
              <a:solidFill>
                <a:srgbClr val="0070C0"/>
              </a:solidFill>
            </a:endParaRPr>
          </a:p>
        </p:txBody>
      </p:sp>
    </p:spTree>
    <p:extLst>
      <p:ext uri="{BB962C8B-B14F-4D97-AF65-F5344CB8AC3E}">
        <p14:creationId xmlns:p14="http://schemas.microsoft.com/office/powerpoint/2010/main" val="1954827002"/>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b="1" dirty="0">
                <a:solidFill>
                  <a:schemeClr val="tx2"/>
                </a:solidFill>
              </a:rPr>
              <a:t>PATATESTE BAKTERİYEL YUMUŞAK </a:t>
            </a:r>
            <a:r>
              <a:rPr lang="tr-TR" b="1" dirty="0" smtClean="0">
                <a:solidFill>
                  <a:schemeClr val="tx2"/>
                </a:solidFill>
              </a:rPr>
              <a:t>ÇÜRÜKLÜK</a:t>
            </a:r>
          </a:p>
          <a:p>
            <a:pPr marL="0" indent="0">
              <a:buNone/>
            </a:pPr>
            <a:r>
              <a:rPr lang="tr-TR" b="1" dirty="0">
                <a:solidFill>
                  <a:schemeClr val="tx2"/>
                </a:solidFill>
              </a:rPr>
              <a:t> </a:t>
            </a:r>
            <a:r>
              <a:rPr lang="tr-TR" b="1" dirty="0" smtClean="0">
                <a:solidFill>
                  <a:schemeClr val="tx2"/>
                </a:solidFill>
              </a:rPr>
              <a:t>  </a:t>
            </a:r>
            <a:r>
              <a:rPr lang="tr-TR" b="1" dirty="0">
                <a:solidFill>
                  <a:schemeClr val="tx2"/>
                </a:solidFill>
              </a:rPr>
              <a:t>VE KARABACAK HASTALIĞI </a:t>
            </a:r>
            <a:endParaRPr lang="tr-TR" b="1" dirty="0" smtClean="0">
              <a:solidFill>
                <a:schemeClr val="tx2"/>
              </a:solidFill>
            </a:endParaRPr>
          </a:p>
          <a:p>
            <a:pPr marL="0" indent="0">
              <a:buNone/>
            </a:pPr>
            <a:endParaRPr lang="tr-TR" dirty="0">
              <a:solidFill>
                <a:schemeClr val="tx2"/>
              </a:solidFill>
            </a:endParaRPr>
          </a:p>
          <a:p>
            <a:r>
              <a:rPr lang="tr-TR" i="1" dirty="0"/>
              <a:t>(</a:t>
            </a:r>
            <a:r>
              <a:rPr lang="tr-TR" i="1" dirty="0" err="1">
                <a:solidFill>
                  <a:srgbClr val="0070C0"/>
                </a:solidFill>
              </a:rPr>
              <a:t>Erwinia</a:t>
            </a:r>
            <a:r>
              <a:rPr lang="tr-TR" i="1" dirty="0">
                <a:solidFill>
                  <a:srgbClr val="0070C0"/>
                </a:solidFill>
              </a:rPr>
              <a:t> </a:t>
            </a:r>
            <a:r>
              <a:rPr lang="tr-TR" i="1" dirty="0" err="1">
                <a:solidFill>
                  <a:srgbClr val="0070C0"/>
                </a:solidFill>
              </a:rPr>
              <a:t>carotovora</a:t>
            </a:r>
            <a:r>
              <a:rPr lang="tr-TR" i="1" dirty="0">
                <a:solidFill>
                  <a:srgbClr val="0070C0"/>
                </a:solidFill>
              </a:rPr>
              <a:t> </a:t>
            </a:r>
            <a:r>
              <a:rPr lang="tr-TR" i="1" dirty="0" err="1"/>
              <a:t>subsp</a:t>
            </a:r>
            <a:r>
              <a:rPr lang="tr-TR" i="1" dirty="0"/>
              <a:t>. </a:t>
            </a:r>
            <a:r>
              <a:rPr lang="tr-TR" i="1" dirty="0" err="1">
                <a:solidFill>
                  <a:srgbClr val="0070C0"/>
                </a:solidFill>
              </a:rPr>
              <a:t>carotovora</a:t>
            </a:r>
            <a:r>
              <a:rPr lang="tr-TR" i="1" dirty="0"/>
              <a:t>) </a:t>
            </a:r>
            <a:endParaRPr lang="tr-TR" i="1" dirty="0" smtClean="0"/>
          </a:p>
          <a:p>
            <a:r>
              <a:rPr lang="tr-TR" i="1" dirty="0" smtClean="0"/>
              <a:t>(</a:t>
            </a:r>
            <a:r>
              <a:rPr lang="tr-TR" i="1" dirty="0"/>
              <a:t>E. </a:t>
            </a:r>
            <a:r>
              <a:rPr lang="tr-TR" i="1" dirty="0" err="1"/>
              <a:t>carotovora</a:t>
            </a:r>
            <a:r>
              <a:rPr lang="tr-TR" i="1" dirty="0"/>
              <a:t> </a:t>
            </a:r>
            <a:r>
              <a:rPr lang="tr-TR" i="1" dirty="0" err="1"/>
              <a:t>subsp</a:t>
            </a:r>
            <a:r>
              <a:rPr lang="tr-TR" i="1" dirty="0"/>
              <a:t>. </a:t>
            </a:r>
            <a:r>
              <a:rPr lang="tr-TR" i="1" dirty="0" err="1">
                <a:solidFill>
                  <a:srgbClr val="0070C0"/>
                </a:solidFill>
              </a:rPr>
              <a:t>atroseptica</a:t>
            </a:r>
            <a:r>
              <a:rPr lang="tr-TR" i="1" dirty="0" smtClean="0"/>
              <a:t>)</a:t>
            </a:r>
          </a:p>
          <a:p>
            <a:r>
              <a:rPr lang="tr-TR" i="1" dirty="0" smtClean="0"/>
              <a:t>(</a:t>
            </a:r>
            <a:r>
              <a:rPr lang="tr-TR" i="1" dirty="0"/>
              <a:t>E. </a:t>
            </a:r>
            <a:r>
              <a:rPr lang="tr-TR" i="1" dirty="0" err="1">
                <a:solidFill>
                  <a:srgbClr val="0070C0"/>
                </a:solidFill>
              </a:rPr>
              <a:t>chrysanthemi</a:t>
            </a:r>
            <a:r>
              <a:rPr lang="tr-TR" i="1" dirty="0"/>
              <a:t>) </a:t>
            </a:r>
            <a:endParaRPr lang="tr-TR" dirty="0"/>
          </a:p>
        </p:txBody>
      </p:sp>
    </p:spTree>
    <p:extLst>
      <p:ext uri="{BB962C8B-B14F-4D97-AF65-F5344CB8AC3E}">
        <p14:creationId xmlns:p14="http://schemas.microsoft.com/office/powerpoint/2010/main" val="679826646"/>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Hastalık Belirtisi </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 </a:t>
            </a:r>
            <a:r>
              <a:rPr lang="tr-TR" dirty="0"/>
              <a:t>Patates bitkisine bakteri yaralardan girer. Bakterinin hücreleri parçalamasıyla patates yumrusunda sulu ve yumuşak bir çürüklük oluşur. </a:t>
            </a:r>
          </a:p>
          <a:p>
            <a:r>
              <a:rPr lang="tr-TR" b="1" dirty="0"/>
              <a:t>• </a:t>
            </a:r>
            <a:r>
              <a:rPr lang="tr-TR" dirty="0"/>
              <a:t>Bakteriler kışı toprakta, toprağa karışmış yumru ve bitki parçaları üzerinde geçirir. </a:t>
            </a:r>
          </a:p>
          <a:p>
            <a:r>
              <a:rPr lang="tr-TR" b="1" dirty="0"/>
              <a:t>• </a:t>
            </a:r>
            <a:r>
              <a:rPr lang="tr-TR" dirty="0"/>
              <a:t>Hastalık önce tarlada kendini belli eder. Toprağa dikilen yumru eğer bakteriyle bulaşıksa, bitki çıkışı olmaz ve yumrular toprak altında çürür ya da çıkış olsa bile bitkilerin gelişmesinde bir durgunluk, </a:t>
            </a:r>
            <a:r>
              <a:rPr lang="tr-TR" dirty="0" err="1"/>
              <a:t>çalılaşma</a:t>
            </a:r>
            <a:r>
              <a:rPr lang="tr-TR" dirty="0"/>
              <a:t> ve bodurlaşma, yapraklarında yukarıya doğru kıvrılma, sararma, solgunluk ve bazı durumlarda ölüm gözlenir. </a:t>
            </a:r>
          </a:p>
          <a:p>
            <a:r>
              <a:rPr lang="tr-TR" b="1" dirty="0"/>
              <a:t>• </a:t>
            </a:r>
            <a:r>
              <a:rPr lang="tr-TR" dirty="0"/>
              <a:t>Karabacak belirtisi genellikle bitki çıkışından sonra görülür. Hasta bitkilerin gövdesinin hemen toprak üstündeki kısmında siyahlaşma ve yumuşama görülür.</a:t>
            </a:r>
          </a:p>
        </p:txBody>
      </p:sp>
    </p:spTree>
    <p:extLst>
      <p:ext uri="{BB962C8B-B14F-4D97-AF65-F5344CB8AC3E}">
        <p14:creationId xmlns:p14="http://schemas.microsoft.com/office/powerpoint/2010/main" val="3009923478"/>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Bazı </a:t>
            </a:r>
            <a:r>
              <a:rPr lang="tr-TR" dirty="0"/>
              <a:t>durumlarda siyahlaşma gövdenin üst kısımlarına kadar ulaşır. Ana gövdedeki siyahlaşma ve çürüme </a:t>
            </a:r>
            <a:r>
              <a:rPr lang="tr-TR" dirty="0" err="1"/>
              <a:t>stolonlara</a:t>
            </a:r>
            <a:r>
              <a:rPr lang="tr-TR" dirty="0"/>
              <a:t> ve yeni oluşan yavru yumrulara doğru yayılır. Ağır bulaşık yumrulardan çıkan bitkilerde yan kökler hiç oluşmaz. Bu şekildeki bitkiler çekildiğinde toprak seviyesinden kopar. </a:t>
            </a:r>
          </a:p>
          <a:p>
            <a:r>
              <a:rPr lang="tr-TR" b="1" dirty="0"/>
              <a:t>• </a:t>
            </a:r>
            <a:r>
              <a:rPr lang="tr-TR" dirty="0"/>
              <a:t>Hasta bitkilerden hasta yumrular oluşur. Bu tip yumrular kesildiğinde başlangıçta krem, beyaz renkte ve sulu bir çürüme gözlenir. Zamanla patates yumrusunda hasta ve sağlam doku arasında siyah sınır oluşur ve renk hızla değişir. Böyle yumrularda hızlı ve kokulu bir çürüme gözlenir. </a:t>
            </a:r>
          </a:p>
        </p:txBody>
      </p:sp>
    </p:spTree>
    <p:extLst>
      <p:ext uri="{BB962C8B-B14F-4D97-AF65-F5344CB8AC3E}">
        <p14:creationId xmlns:p14="http://schemas.microsoft.com/office/powerpoint/2010/main" val="1187323005"/>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Hastalıklı </a:t>
            </a:r>
            <a:r>
              <a:rPr lang="tr-TR" dirty="0" smtClean="0"/>
              <a:t>yumruların </a:t>
            </a:r>
            <a:r>
              <a:rPr lang="tr-TR" dirty="0"/>
              <a:t>depoya girmesi halinde, yeni yumru bulaşmaları olmakta ve ürün kaybı artmaktadır. </a:t>
            </a:r>
          </a:p>
          <a:p>
            <a:r>
              <a:rPr lang="tr-TR" b="1" dirty="0"/>
              <a:t>Hastalığın Görüldüğü Bitkiler </a:t>
            </a:r>
            <a:endParaRPr lang="tr-TR" dirty="0"/>
          </a:p>
          <a:p>
            <a:r>
              <a:rPr lang="tr-TR" b="1" dirty="0"/>
              <a:t>• </a:t>
            </a:r>
            <a:r>
              <a:rPr lang="tr-TR" dirty="0"/>
              <a:t>Patates dışında havuç, turp, soğan, sümbül, zambak, kabak, hıyar, patlıcan, domates, biber, lahana, marul, ıspanak konukçuları arasındadır. </a:t>
            </a:r>
          </a:p>
          <a:p>
            <a:r>
              <a:rPr lang="tr-TR" b="1" dirty="0"/>
              <a:t>Mücadele Yöntemleri </a:t>
            </a:r>
            <a:endParaRPr lang="tr-TR" dirty="0"/>
          </a:p>
          <a:p>
            <a:r>
              <a:rPr lang="tr-TR" dirty="0"/>
              <a:t>Hastalıkla mücadele kültürel önlemlere dayanmaktadır.</a:t>
            </a:r>
          </a:p>
        </p:txBody>
      </p:sp>
    </p:spTree>
    <p:extLst>
      <p:ext uri="{BB962C8B-B14F-4D97-AF65-F5344CB8AC3E}">
        <p14:creationId xmlns:p14="http://schemas.microsoft.com/office/powerpoint/2010/main" val="309233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10208"/>
            <a:ext cx="8229600" cy="990600"/>
          </a:xfrm>
        </p:spPr>
        <p:txBody>
          <a:bodyPr>
            <a:noAutofit/>
          </a:bodyPr>
          <a:lstStyle/>
          <a:p>
            <a:r>
              <a:rPr lang="tr-TR" sz="3200" b="1" dirty="0"/>
              <a:t>Mücadele Yöntemleri </a:t>
            </a:r>
            <a:r>
              <a:rPr lang="tr-TR" sz="3200" dirty="0"/>
              <a:t/>
            </a:r>
            <a:br>
              <a:rPr lang="tr-TR" sz="3200" dirty="0"/>
            </a:br>
            <a:r>
              <a:rPr lang="tr-TR" sz="3200" b="1" dirty="0"/>
              <a:t>Kültürel Önlemler </a:t>
            </a:r>
            <a:r>
              <a:rPr lang="tr-TR" sz="3200" dirty="0"/>
              <a:t/>
            </a:r>
            <a:br>
              <a:rPr lang="tr-TR" sz="3200" dirty="0"/>
            </a:br>
            <a:endParaRPr lang="tr-TR" sz="3200" dirty="0"/>
          </a:p>
        </p:txBody>
      </p:sp>
      <p:sp>
        <p:nvSpPr>
          <p:cNvPr id="3" name="İçerik Yer Tutucusu 2"/>
          <p:cNvSpPr>
            <a:spLocks noGrp="1"/>
          </p:cNvSpPr>
          <p:nvPr>
            <p:ph idx="1"/>
          </p:nvPr>
        </p:nvSpPr>
        <p:spPr>
          <a:xfrm>
            <a:off x="457200" y="1955973"/>
            <a:ext cx="8229600" cy="4857403"/>
          </a:xfrm>
        </p:spPr>
        <p:txBody>
          <a:bodyPr>
            <a:normAutofit/>
          </a:bodyPr>
          <a:lstStyle/>
          <a:p>
            <a:pPr marL="0" indent="0">
              <a:buNone/>
            </a:pPr>
            <a:r>
              <a:rPr lang="tr-TR" dirty="0" smtClean="0">
                <a:solidFill>
                  <a:srgbClr val="FF0000"/>
                </a:solidFill>
              </a:rPr>
              <a:t>Ağır ve </a:t>
            </a:r>
            <a:r>
              <a:rPr lang="tr-TR" dirty="0">
                <a:solidFill>
                  <a:srgbClr val="FF0000"/>
                </a:solidFill>
              </a:rPr>
              <a:t>su tutan topraklarda </a:t>
            </a:r>
            <a:r>
              <a:rPr lang="tr-TR" dirty="0"/>
              <a:t>bahçe </a:t>
            </a:r>
            <a:r>
              <a:rPr lang="tr-TR" dirty="0" smtClean="0"/>
              <a:t>kurulmamalıdır</a:t>
            </a:r>
            <a:r>
              <a:rPr lang="tr-TR" dirty="0"/>
              <a:t>, </a:t>
            </a:r>
            <a:endParaRPr lang="tr-TR" dirty="0" smtClean="0"/>
          </a:p>
          <a:p>
            <a:pPr marL="0" indent="0">
              <a:buNone/>
            </a:pPr>
            <a:r>
              <a:rPr lang="tr-TR" dirty="0" smtClean="0">
                <a:solidFill>
                  <a:srgbClr val="FF0000"/>
                </a:solidFill>
              </a:rPr>
              <a:t>Toprakta </a:t>
            </a:r>
            <a:r>
              <a:rPr lang="tr-TR" dirty="0">
                <a:solidFill>
                  <a:srgbClr val="FF0000"/>
                </a:solidFill>
              </a:rPr>
              <a:t>fazla su birikmesine engel olunmalı</a:t>
            </a:r>
            <a:r>
              <a:rPr lang="tr-TR" dirty="0"/>
              <a:t>, bunun için gerekirse bahçenin etrafına </a:t>
            </a:r>
            <a:r>
              <a:rPr lang="tr-TR" dirty="0">
                <a:solidFill>
                  <a:srgbClr val="FF0000"/>
                </a:solidFill>
              </a:rPr>
              <a:t>kurutma</a:t>
            </a:r>
            <a:r>
              <a:rPr lang="tr-TR" dirty="0"/>
              <a:t> </a:t>
            </a:r>
            <a:r>
              <a:rPr lang="tr-TR" dirty="0">
                <a:solidFill>
                  <a:srgbClr val="FF0000"/>
                </a:solidFill>
              </a:rPr>
              <a:t>hendekleri</a:t>
            </a:r>
            <a:r>
              <a:rPr lang="tr-TR" dirty="0"/>
              <a:t> açılarak fazla su akıtılmalı ve toprağın iyi bir şekilde havalanması sağlanmalıdır. </a:t>
            </a:r>
          </a:p>
        </p:txBody>
      </p:sp>
    </p:spTree>
    <p:extLst>
      <p:ext uri="{BB962C8B-B14F-4D97-AF65-F5344CB8AC3E}">
        <p14:creationId xmlns:p14="http://schemas.microsoft.com/office/powerpoint/2010/main" val="2822785324"/>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Kültürel </a:t>
            </a:r>
            <a:r>
              <a:rPr lang="tr-TR" b="1" dirty="0" smtClean="0"/>
              <a:t>Önlemler</a:t>
            </a:r>
            <a:r>
              <a:rPr lang="tr-TR" dirty="0"/>
              <a:t/>
            </a:r>
            <a:br>
              <a:rPr lang="tr-TR" dirty="0"/>
            </a:br>
            <a:endParaRPr lang="tr-TR" dirty="0"/>
          </a:p>
        </p:txBody>
      </p:sp>
      <p:sp>
        <p:nvSpPr>
          <p:cNvPr id="3" name="İçerik Yer Tutucusu 2"/>
          <p:cNvSpPr>
            <a:spLocks noGrp="1"/>
          </p:cNvSpPr>
          <p:nvPr>
            <p:ph idx="1"/>
          </p:nvPr>
        </p:nvSpPr>
        <p:spPr>
          <a:xfrm>
            <a:off x="457200" y="1196752"/>
            <a:ext cx="8229600" cy="5280248"/>
          </a:xfrm>
        </p:spPr>
        <p:txBody>
          <a:bodyPr>
            <a:normAutofit fontScale="85000" lnSpcReduction="20000"/>
          </a:bodyPr>
          <a:lstStyle/>
          <a:p>
            <a:r>
              <a:rPr lang="tr-TR" b="1" dirty="0" smtClean="0"/>
              <a:t>• </a:t>
            </a:r>
            <a:r>
              <a:rPr lang="tr-TR" dirty="0"/>
              <a:t>Temiz tohumluk kullanılmalıdır. </a:t>
            </a:r>
          </a:p>
          <a:p>
            <a:r>
              <a:rPr lang="tr-TR" b="1" dirty="0"/>
              <a:t>• </a:t>
            </a:r>
            <a:r>
              <a:rPr lang="tr-TR" dirty="0"/>
              <a:t>Patates yumruları kesilmeden dikilmelidir. </a:t>
            </a:r>
          </a:p>
          <a:p>
            <a:r>
              <a:rPr lang="tr-TR" b="1" dirty="0"/>
              <a:t>• </a:t>
            </a:r>
            <a:r>
              <a:rPr lang="tr-TR" dirty="0"/>
              <a:t>Ağır topraklarda derin dikimden kaçınılmalıdır. </a:t>
            </a:r>
          </a:p>
          <a:p>
            <a:r>
              <a:rPr lang="tr-TR" b="1" dirty="0"/>
              <a:t>• </a:t>
            </a:r>
            <a:r>
              <a:rPr lang="tr-TR" dirty="0"/>
              <a:t>Hastalıklı bitki artıkları yumruları ile birlikte tarladan uzaklaştırılmalıdır. </a:t>
            </a:r>
          </a:p>
          <a:p>
            <a:r>
              <a:rPr lang="tr-TR" b="1" dirty="0"/>
              <a:t>• </a:t>
            </a:r>
            <a:r>
              <a:rPr lang="tr-TR" dirty="0"/>
              <a:t>Bulaşık topraklarda patates ve domates dışındaki bitkilerle (hububat, mısır </a:t>
            </a:r>
            <a:r>
              <a:rPr lang="tr-TR" dirty="0" err="1"/>
              <a:t>v.s</a:t>
            </a:r>
            <a:r>
              <a:rPr lang="tr-TR" dirty="0"/>
              <a:t>) ekim nöbeti uygulanmalıdır. </a:t>
            </a:r>
          </a:p>
          <a:p>
            <a:r>
              <a:rPr lang="tr-TR" b="1" dirty="0"/>
              <a:t>• </a:t>
            </a:r>
            <a:r>
              <a:rPr lang="tr-TR" dirty="0"/>
              <a:t>Hasat patates yumrularının kabuğu kalınlaştıktan sonra yapılmalıdır. </a:t>
            </a:r>
          </a:p>
          <a:p>
            <a:r>
              <a:rPr lang="tr-TR" b="1" dirty="0"/>
              <a:t>• </a:t>
            </a:r>
            <a:r>
              <a:rPr lang="tr-TR" dirty="0"/>
              <a:t>Yumru üzerinde bulunan toprak depolama sırasında havalanmayı engellediğinden depolama öncesinde yumruların üzerindeki toprak mümkün olduğunca uzaklaştırılmalıdır. </a:t>
            </a:r>
          </a:p>
          <a:p>
            <a:r>
              <a:rPr lang="tr-TR" b="1" dirty="0"/>
              <a:t>• </a:t>
            </a:r>
            <a:r>
              <a:rPr lang="tr-TR" dirty="0"/>
              <a:t>Depolar sık sık kontrol edilerek hasta yumrular ayıklanmalı ve uzaklaştırılmalıdır. </a:t>
            </a:r>
          </a:p>
          <a:p>
            <a:r>
              <a:rPr lang="tr-TR" b="1" dirty="0"/>
              <a:t>• </a:t>
            </a:r>
            <a:r>
              <a:rPr lang="tr-TR" dirty="0"/>
              <a:t>Toprak altı zararları ile mücadele edilerek, yumrularda yara açılması </a:t>
            </a:r>
          </a:p>
          <a:p>
            <a:r>
              <a:rPr lang="tr-TR" dirty="0"/>
              <a:t>önlenmelidir. </a:t>
            </a:r>
          </a:p>
          <a:p>
            <a:r>
              <a:rPr lang="tr-TR" b="1" dirty="0">
                <a:solidFill>
                  <a:srgbClr val="FF0000"/>
                </a:solidFill>
              </a:rPr>
              <a:t>Kimyasal Mücadele </a:t>
            </a:r>
            <a:endParaRPr lang="tr-TR" dirty="0">
              <a:solidFill>
                <a:srgbClr val="FF0000"/>
              </a:solidFill>
            </a:endParaRPr>
          </a:p>
          <a:p>
            <a:r>
              <a:rPr lang="da-DK" b="1" dirty="0"/>
              <a:t>• </a:t>
            </a:r>
            <a:r>
              <a:rPr lang="da-DK" dirty="0"/>
              <a:t>Etkin ve ekonomik bir kimyasal mücadele yöntemi </a:t>
            </a:r>
            <a:r>
              <a:rPr lang="da-DK" dirty="0">
                <a:solidFill>
                  <a:srgbClr val="FF0000"/>
                </a:solidFill>
              </a:rPr>
              <a:t>yoktur.</a:t>
            </a:r>
            <a:endParaRPr lang="tr-TR" dirty="0">
              <a:solidFill>
                <a:srgbClr val="FF0000"/>
              </a:solidFill>
            </a:endParaRPr>
          </a:p>
        </p:txBody>
      </p:sp>
    </p:spTree>
    <p:extLst>
      <p:ext uri="{BB962C8B-B14F-4D97-AF65-F5344CB8AC3E}">
        <p14:creationId xmlns:p14="http://schemas.microsoft.com/office/powerpoint/2010/main" val="3944090056"/>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332656"/>
            <a:ext cx="8229600" cy="1008112"/>
          </a:xfrm>
        </p:spPr>
        <p:txBody>
          <a:bodyPr>
            <a:normAutofit fontScale="90000"/>
          </a:bodyPr>
          <a:lstStyle/>
          <a:p>
            <a:r>
              <a:rPr lang="tr-TR" dirty="0"/>
              <a:t/>
            </a:r>
            <a:br>
              <a:rPr lang="tr-TR" dirty="0"/>
            </a:br>
            <a:r>
              <a:rPr lang="tr-TR" sz="3100" b="1" dirty="0"/>
              <a:t>PATATESTE ADİ UYUZ HASTALIĞI </a:t>
            </a:r>
            <a:r>
              <a:rPr lang="tr-TR" sz="3100" dirty="0"/>
              <a:t/>
            </a:r>
            <a:br>
              <a:rPr lang="tr-TR" sz="3100" dirty="0"/>
            </a:br>
            <a:r>
              <a:rPr lang="tr-TR" sz="3100" i="1" dirty="0"/>
              <a:t>(</a:t>
            </a:r>
            <a:r>
              <a:rPr lang="tr-TR" sz="3100" i="1" dirty="0" err="1"/>
              <a:t>Streptomyces</a:t>
            </a:r>
            <a:r>
              <a:rPr lang="tr-TR" sz="3100" i="1" dirty="0"/>
              <a:t> </a:t>
            </a:r>
            <a:r>
              <a:rPr lang="tr-TR" sz="3100" i="1" dirty="0" err="1"/>
              <a:t>scabies</a:t>
            </a:r>
            <a:r>
              <a:rPr lang="tr-TR" sz="3100" i="1" dirty="0"/>
              <a:t>) </a:t>
            </a:r>
            <a:endParaRPr lang="tr-TR" sz="3100" dirty="0"/>
          </a:p>
        </p:txBody>
      </p:sp>
      <p:sp>
        <p:nvSpPr>
          <p:cNvPr id="7" name="Başlık 1"/>
          <p:cNvSpPr txBox="1">
            <a:spLocks/>
          </p:cNvSpPr>
          <p:nvPr/>
        </p:nvSpPr>
        <p:spPr>
          <a:xfrm>
            <a:off x="457200" y="1893168"/>
            <a:ext cx="8229600" cy="3272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Belirtileri </a:t>
            </a:r>
            <a:endParaRPr lang="tr-TR" sz="2800" dirty="0">
              <a:solidFill>
                <a:srgbClr val="292934"/>
              </a:solidFill>
            </a:endParaRPr>
          </a:p>
        </p:txBody>
      </p:sp>
      <p:sp>
        <p:nvSpPr>
          <p:cNvPr id="8" name="İçerik Yer Tutucusu 2"/>
          <p:cNvSpPr>
            <a:spLocks noGrp="1"/>
          </p:cNvSpPr>
          <p:nvPr>
            <p:ph idx="1"/>
          </p:nvPr>
        </p:nvSpPr>
        <p:spPr>
          <a:xfrm>
            <a:off x="457200" y="2296616"/>
            <a:ext cx="8229600" cy="4876800"/>
          </a:xfrm>
        </p:spPr>
        <p:txBody>
          <a:bodyPr>
            <a:normAutofit/>
          </a:bodyPr>
          <a:lstStyle/>
          <a:p>
            <a:r>
              <a:rPr lang="tr-TR" dirty="0" smtClean="0"/>
              <a:t>Hastalığı </a:t>
            </a:r>
            <a:r>
              <a:rPr lang="tr-TR" dirty="0"/>
              <a:t>oluşturan toprakta yaşayan bir bakteridir. Patates yetiştirilen tüm alanlarda bulunur. Genel olarak kumlu, </a:t>
            </a:r>
            <a:r>
              <a:rPr lang="tr-TR" dirty="0" err="1"/>
              <a:t>tınlı</a:t>
            </a:r>
            <a:r>
              <a:rPr lang="tr-TR" dirty="0"/>
              <a:t> ve alkali topraklarda yaşar. Bu hastalıktan dolayı patates bitkisinin toprak üstündeki gövde ve yapraklarında herhangi bir belirti görülmez. Hastalık yumrularda ilk belirti olarak küçük yuvarlak lekeler halinde ortaya çıkar. Bu </a:t>
            </a:r>
            <a:r>
              <a:rPr lang="tr-TR" dirty="0" err="1"/>
              <a:t>lekecikler</a:t>
            </a:r>
            <a:r>
              <a:rPr lang="tr-TR" dirty="0"/>
              <a:t> yumruyla birlikte büyüyerek renkleri koyulaşır. Bu lekelerin olduğu yerdeki kabuğu ince bir şekilde kesersek, altta saman sarısı bir renk oluştuğu görülür. Yumrudaki farklı görünüşlerine göre; yüzeysel, derin ve kabarık uyuz şeklinde belirtiler birbirinden ayrılır. </a:t>
            </a:r>
          </a:p>
        </p:txBody>
      </p:sp>
    </p:spTree>
    <p:extLst>
      <p:ext uri="{BB962C8B-B14F-4D97-AF65-F5344CB8AC3E}">
        <p14:creationId xmlns:p14="http://schemas.microsoft.com/office/powerpoint/2010/main" val="2172246005"/>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 </a:t>
            </a:r>
            <a:r>
              <a:rPr lang="tr-TR" dirty="0"/>
              <a:t>Yüzeysel uyuz, açık kahverengi veya pas rengi, mantarımsı, pütürlü, ağ benzeri bir görünüştedir. </a:t>
            </a:r>
          </a:p>
          <a:p>
            <a:r>
              <a:rPr lang="tr-TR" b="1" dirty="0"/>
              <a:t>• </a:t>
            </a:r>
            <a:r>
              <a:rPr lang="tr-TR" dirty="0"/>
              <a:t>Kabarık uyuzda ise, yumru üzerinde kabarık, pürüzlü, kaba ve mantarımsı</a:t>
            </a:r>
          </a:p>
          <a:p>
            <a:r>
              <a:rPr lang="tr-TR" dirty="0"/>
              <a:t>oluşumlar meydana gelir. </a:t>
            </a:r>
          </a:p>
          <a:p>
            <a:r>
              <a:rPr lang="tr-TR" b="1" dirty="0"/>
              <a:t>• </a:t>
            </a:r>
            <a:r>
              <a:rPr lang="tr-TR" dirty="0"/>
              <a:t>Derin uyuzda çukur veya yarıklar halinde girintiler oluşur. </a:t>
            </a:r>
          </a:p>
          <a:p>
            <a:r>
              <a:rPr lang="tr-TR" b="1" dirty="0"/>
              <a:t>• </a:t>
            </a:r>
            <a:r>
              <a:rPr lang="tr-TR" dirty="0"/>
              <a:t>Uyuz hastalığı yumruların görünüşünü bozarak patatesin pazar değerini düşürür. </a:t>
            </a:r>
          </a:p>
          <a:p>
            <a:r>
              <a:rPr lang="tr-TR" b="1" dirty="0"/>
              <a:t>Hastalığın Görüldüğü Bitkiler </a:t>
            </a:r>
            <a:endParaRPr lang="tr-TR" dirty="0"/>
          </a:p>
          <a:p>
            <a:r>
              <a:rPr lang="tr-TR" dirty="0"/>
              <a:t>Patates, turp, havuç, şalgam  </a:t>
            </a:r>
          </a:p>
          <a:p>
            <a:endParaRPr lang="tr-TR" dirty="0"/>
          </a:p>
        </p:txBody>
      </p:sp>
    </p:spTree>
    <p:extLst>
      <p:ext uri="{BB962C8B-B14F-4D97-AF65-F5344CB8AC3E}">
        <p14:creationId xmlns:p14="http://schemas.microsoft.com/office/powerpoint/2010/main" val="541791425"/>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519336"/>
          </a:xfrm>
        </p:spPr>
        <p:txBody>
          <a:bodyPr>
            <a:normAutofit fontScale="90000"/>
          </a:bodyPr>
          <a:lstStyle/>
          <a:p>
            <a:r>
              <a:rPr lang="tr-TR" b="1" dirty="0"/>
              <a:t>Mücadele Yöntemleri </a:t>
            </a:r>
            <a:endParaRPr lang="tr-TR" dirty="0"/>
          </a:p>
        </p:txBody>
      </p:sp>
      <p:sp>
        <p:nvSpPr>
          <p:cNvPr id="3" name="İçerik Yer Tutucusu 2"/>
          <p:cNvSpPr>
            <a:spLocks noGrp="1"/>
          </p:cNvSpPr>
          <p:nvPr>
            <p:ph idx="1"/>
          </p:nvPr>
        </p:nvSpPr>
        <p:spPr>
          <a:xfrm>
            <a:off x="467544" y="1052736"/>
            <a:ext cx="8229600" cy="5496272"/>
          </a:xfrm>
        </p:spPr>
        <p:txBody>
          <a:bodyPr>
            <a:noAutofit/>
          </a:bodyPr>
          <a:lstStyle/>
          <a:p>
            <a:r>
              <a:rPr lang="tr-TR" sz="1600" b="1" dirty="0" smtClean="0"/>
              <a:t>Kültürel </a:t>
            </a:r>
            <a:r>
              <a:rPr lang="tr-TR" sz="1600" b="1" dirty="0"/>
              <a:t>Önlemler </a:t>
            </a:r>
            <a:endParaRPr lang="tr-TR" sz="1600" dirty="0"/>
          </a:p>
          <a:p>
            <a:r>
              <a:rPr lang="tr-TR" sz="1600" b="1" dirty="0"/>
              <a:t>• </a:t>
            </a:r>
            <a:r>
              <a:rPr lang="tr-TR" sz="1600" dirty="0"/>
              <a:t>Hastalık yumru ile taşındığından, hastalığın görüldüğü üretim alanlarından tohumluk alınmamalı, hastalıktan ari </a:t>
            </a:r>
            <a:r>
              <a:rPr lang="tr-TR" sz="1600" dirty="0" smtClean="0"/>
              <a:t>sertifikalı </a:t>
            </a:r>
            <a:r>
              <a:rPr lang="tr-TR" sz="1600" dirty="0"/>
              <a:t>tohumluk </a:t>
            </a:r>
            <a:r>
              <a:rPr lang="tr-TR" sz="1600" dirty="0" smtClean="0"/>
              <a:t>kullanılmalıdır.</a:t>
            </a:r>
            <a:endParaRPr lang="tr-TR" sz="1600" dirty="0"/>
          </a:p>
          <a:p>
            <a:r>
              <a:rPr lang="tr-TR" sz="1600" b="1" dirty="0"/>
              <a:t>• </a:t>
            </a:r>
            <a:r>
              <a:rPr lang="tr-TR" sz="1600" dirty="0"/>
              <a:t>Bulaşık alanlarda hastalığa dayanıklı patates çeşitleri tercih edilmelidir. </a:t>
            </a:r>
          </a:p>
          <a:p>
            <a:r>
              <a:rPr lang="tr-TR" sz="1600" b="1" dirty="0"/>
              <a:t>• </a:t>
            </a:r>
            <a:r>
              <a:rPr lang="tr-TR" sz="1600" dirty="0">
                <a:solidFill>
                  <a:srgbClr val="FF0000"/>
                </a:solidFill>
              </a:rPr>
              <a:t>Toprak </a:t>
            </a:r>
            <a:r>
              <a:rPr lang="tr-TR" sz="1600" dirty="0" err="1">
                <a:solidFill>
                  <a:srgbClr val="FF0000"/>
                </a:solidFill>
              </a:rPr>
              <a:t>pH’sını</a:t>
            </a:r>
            <a:r>
              <a:rPr lang="tr-TR" sz="1600" dirty="0">
                <a:solidFill>
                  <a:srgbClr val="FF0000"/>
                </a:solidFill>
              </a:rPr>
              <a:t> 5.5’un altında tutarak hastalığın şiddetini azaltmak mümkündür</a:t>
            </a:r>
            <a:r>
              <a:rPr lang="tr-TR" sz="1600" dirty="0"/>
              <a:t>. Ağır bulaşık topraklara kükürt verilerek </a:t>
            </a:r>
            <a:r>
              <a:rPr lang="tr-TR" sz="1600" dirty="0" err="1"/>
              <a:t>pH</a:t>
            </a:r>
            <a:r>
              <a:rPr lang="tr-TR" sz="1600" dirty="0"/>
              <a:t> düşürülebilir. Ancak yumru gözlerinde yanmalara sebep olabileceğinden toprak analizi sonucuna göre kükürt uygulaması yapılmalıdır. </a:t>
            </a:r>
          </a:p>
          <a:p>
            <a:r>
              <a:rPr lang="tr-TR" sz="1600" b="1" dirty="0"/>
              <a:t>• </a:t>
            </a:r>
            <a:r>
              <a:rPr lang="tr-TR" sz="1600" dirty="0"/>
              <a:t>Toprak </a:t>
            </a:r>
            <a:r>
              <a:rPr lang="tr-TR" sz="1600" dirty="0" err="1"/>
              <a:t>pH’sını</a:t>
            </a:r>
            <a:r>
              <a:rPr lang="tr-TR" sz="1600" dirty="0"/>
              <a:t> yükselten gübre uygulamalarından kaçınılmalıdır. </a:t>
            </a:r>
          </a:p>
          <a:p>
            <a:r>
              <a:rPr lang="tr-TR" sz="1600" b="1" dirty="0"/>
              <a:t>• </a:t>
            </a:r>
            <a:r>
              <a:rPr lang="tr-TR" sz="1600" dirty="0"/>
              <a:t>Ağır bulaşık topraklarda yumrulu bitkilerin üretiminden vazgeçerek, etmenin konukçusu olmayan buğday, arpa, çavdar gibi bitkilerle </a:t>
            </a:r>
            <a:r>
              <a:rPr lang="tr-TR" sz="1600" dirty="0">
                <a:solidFill>
                  <a:srgbClr val="FF0000"/>
                </a:solidFill>
              </a:rPr>
              <a:t>en az 3 yıllık bir ekim nöbeti </a:t>
            </a:r>
            <a:r>
              <a:rPr lang="tr-TR" sz="1600" dirty="0"/>
              <a:t>uygulanmalıdır. </a:t>
            </a:r>
          </a:p>
          <a:p>
            <a:r>
              <a:rPr lang="tr-TR" sz="1600" b="1" dirty="0"/>
              <a:t>• </a:t>
            </a:r>
            <a:r>
              <a:rPr lang="tr-TR" sz="1600" dirty="0"/>
              <a:t>Patates uyuzu ile bulaşık yumruların kullanılma zorunluluğu olduğu durumlarda, çiftlik gübresi yerine birkaç yıl kimyasal gübrelerle birlikte yeşil gübreler uygulanmalıdır. </a:t>
            </a:r>
          </a:p>
          <a:p>
            <a:r>
              <a:rPr lang="tr-TR" sz="1600" b="1" dirty="0"/>
              <a:t>• </a:t>
            </a:r>
            <a:r>
              <a:rPr lang="tr-TR" sz="1600" dirty="0"/>
              <a:t>Yumruların ilk oluşmaya başladığı dönemde etmenin yumrulara girişini engellemek için, boğaz doldurmadan 15 gün sonra birer hafta arayla 6 sulama yapılmalıdır. </a:t>
            </a:r>
          </a:p>
          <a:p>
            <a:r>
              <a:rPr lang="tr-TR" sz="1600" b="1" dirty="0"/>
              <a:t>Kimyasal Mücadele </a:t>
            </a:r>
            <a:endParaRPr lang="tr-TR" sz="1600" dirty="0"/>
          </a:p>
          <a:p>
            <a:r>
              <a:rPr lang="tr-TR" sz="1600" dirty="0"/>
              <a:t>Bu hastalığa karşı kimyasal mücadele yöntemi olarak tohum ilaçlaması uygulanır. Bakanlıkça tavsiye edilen tarım ilacı etiketinde belirtildiği şekilde ilaçlama yapılır. </a:t>
            </a:r>
          </a:p>
          <a:p>
            <a:r>
              <a:rPr lang="tr-TR" sz="1600" b="1" dirty="0"/>
              <a:t>Kimyasal Mücadelede Kullanılacak </a:t>
            </a:r>
            <a:r>
              <a:rPr lang="tr-TR" sz="1600" b="1" dirty="0" smtClean="0"/>
              <a:t>İlaçlar</a:t>
            </a:r>
            <a:r>
              <a:rPr lang="tr-TR" sz="1600" dirty="0"/>
              <a:t>	</a:t>
            </a:r>
          </a:p>
          <a:p>
            <a:r>
              <a:rPr lang="tr-TR" sz="1600" dirty="0" err="1"/>
              <a:t>Maneb</a:t>
            </a:r>
            <a:r>
              <a:rPr lang="tr-TR" sz="1600" dirty="0"/>
              <a:t> % 80 	WP 	1.6 kg </a:t>
            </a:r>
            <a:r>
              <a:rPr lang="tr-TR" sz="1600" dirty="0" smtClean="0"/>
              <a:t>/100 </a:t>
            </a:r>
            <a:r>
              <a:rPr lang="tr-TR" sz="1600" dirty="0" err="1" smtClean="0"/>
              <a:t>kg.tohuma</a:t>
            </a:r>
            <a:r>
              <a:rPr lang="tr-TR" sz="1600" dirty="0"/>
              <a:t>	-	</a:t>
            </a:r>
          </a:p>
          <a:p>
            <a:endParaRPr lang="tr-TR" sz="1600" dirty="0"/>
          </a:p>
        </p:txBody>
      </p:sp>
    </p:spTree>
    <p:extLst>
      <p:ext uri="{BB962C8B-B14F-4D97-AF65-F5344CB8AC3E}">
        <p14:creationId xmlns:p14="http://schemas.microsoft.com/office/powerpoint/2010/main" val="1067961358"/>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720080"/>
          </a:xfrm>
        </p:spPr>
        <p:txBody>
          <a:bodyPr>
            <a:normAutofit fontScale="90000"/>
          </a:bodyPr>
          <a:lstStyle/>
          <a:p>
            <a:r>
              <a:rPr lang="tr-TR" sz="3600" b="1" dirty="0" smtClean="0">
                <a:solidFill>
                  <a:srgbClr val="0070C0"/>
                </a:solidFill>
              </a:rPr>
              <a:t/>
            </a:r>
            <a:br>
              <a:rPr lang="tr-TR" sz="3600" b="1" dirty="0" smtClean="0">
                <a:solidFill>
                  <a:srgbClr val="0070C0"/>
                </a:solidFill>
              </a:rPr>
            </a:br>
            <a:r>
              <a:rPr lang="tr-TR" sz="3600" b="1" dirty="0">
                <a:solidFill>
                  <a:srgbClr val="0070C0"/>
                </a:solidFill>
              </a:rPr>
              <a:t/>
            </a:r>
            <a:br>
              <a:rPr lang="tr-TR" sz="3600" b="1" dirty="0">
                <a:solidFill>
                  <a:srgbClr val="0070C0"/>
                </a:solidFill>
              </a:rPr>
            </a:br>
            <a:r>
              <a:rPr lang="tr-TR" sz="3600" b="1" dirty="0" smtClean="0">
                <a:solidFill>
                  <a:srgbClr val="0070C0"/>
                </a:solidFill>
              </a:rPr>
              <a:t>C. </a:t>
            </a:r>
            <a:r>
              <a:rPr lang="tr-TR" sz="3100" b="1" dirty="0" smtClean="0">
                <a:solidFill>
                  <a:srgbClr val="0070C0"/>
                </a:solidFill>
              </a:rPr>
              <a:t>VİRÜS </a:t>
            </a:r>
            <a:r>
              <a:rPr lang="tr-TR" sz="3100" b="1" dirty="0">
                <a:solidFill>
                  <a:srgbClr val="0070C0"/>
                </a:solidFill>
              </a:rPr>
              <a:t>VE VİRÜS BENZERİ </a:t>
            </a:r>
            <a:r>
              <a:rPr lang="tr-TR" sz="3100" b="1" dirty="0" smtClean="0">
                <a:solidFill>
                  <a:srgbClr val="0070C0"/>
                </a:solidFill>
              </a:rPr>
              <a:t>ETMENLERİN</a:t>
            </a:r>
            <a:br>
              <a:rPr lang="tr-TR" sz="3100" b="1" dirty="0" smtClean="0">
                <a:solidFill>
                  <a:srgbClr val="0070C0"/>
                </a:solidFill>
              </a:rPr>
            </a:br>
            <a:r>
              <a:rPr lang="tr-TR" sz="3100" b="1" dirty="0">
                <a:solidFill>
                  <a:srgbClr val="0070C0"/>
                </a:solidFill>
              </a:rPr>
              <a:t> </a:t>
            </a:r>
            <a:r>
              <a:rPr lang="tr-TR" sz="3100" b="1" dirty="0" smtClean="0">
                <a:solidFill>
                  <a:srgbClr val="0070C0"/>
                </a:solidFill>
              </a:rPr>
              <a:t>     </a:t>
            </a:r>
            <a:r>
              <a:rPr lang="tr-TR" sz="3100" b="1" dirty="0">
                <a:solidFill>
                  <a:srgbClr val="0070C0"/>
                </a:solidFill>
              </a:rPr>
              <a:t>NEDEN OLDUĞU HASTALIKLAR</a:t>
            </a:r>
            <a:br>
              <a:rPr lang="tr-TR" sz="3100" b="1" dirty="0">
                <a:solidFill>
                  <a:srgbClr val="0070C0"/>
                </a:solidFill>
              </a:rPr>
            </a:br>
            <a:endParaRPr lang="tr-TR" sz="3100" b="1" dirty="0">
              <a:solidFill>
                <a:srgbClr val="0070C0"/>
              </a:solidFill>
            </a:endParaRPr>
          </a:p>
        </p:txBody>
      </p:sp>
      <p:sp>
        <p:nvSpPr>
          <p:cNvPr id="3" name="İçerik Yer Tutucusu 2"/>
          <p:cNvSpPr>
            <a:spLocks noGrp="1"/>
          </p:cNvSpPr>
          <p:nvPr>
            <p:ph idx="1"/>
          </p:nvPr>
        </p:nvSpPr>
        <p:spPr>
          <a:xfrm>
            <a:off x="457200" y="1772816"/>
            <a:ext cx="8229600" cy="4704184"/>
          </a:xfrm>
        </p:spPr>
        <p:txBody>
          <a:bodyPr>
            <a:noAutofit/>
          </a:bodyPr>
          <a:lstStyle/>
          <a:p>
            <a:pPr marL="0" indent="0">
              <a:buNone/>
            </a:pPr>
            <a:r>
              <a:rPr lang="tr-TR" sz="2000" dirty="0" smtClean="0"/>
              <a:t>1</a:t>
            </a:r>
            <a:r>
              <a:rPr lang="tr-TR" sz="2000" dirty="0"/>
              <a:t>. </a:t>
            </a:r>
            <a:r>
              <a:rPr lang="tr-TR" sz="2000" dirty="0" err="1"/>
              <a:t>Turunçgil</a:t>
            </a:r>
            <a:r>
              <a:rPr lang="tr-TR" sz="2000" dirty="0"/>
              <a:t> </a:t>
            </a:r>
            <a:r>
              <a:rPr lang="tr-TR" sz="2000" b="1" dirty="0" err="1">
                <a:solidFill>
                  <a:srgbClr val="0070C0"/>
                </a:solidFill>
              </a:rPr>
              <a:t>Tristeza</a:t>
            </a:r>
            <a:r>
              <a:rPr lang="tr-TR" sz="2000" dirty="0"/>
              <a:t> Virüs </a:t>
            </a:r>
            <a:r>
              <a:rPr lang="tr-TR" sz="2000" dirty="0" smtClean="0"/>
              <a:t>Hastalığı………………….………………….</a:t>
            </a:r>
            <a:r>
              <a:rPr lang="tr-TR" sz="2000" dirty="0"/>
              <a:t>46</a:t>
            </a:r>
          </a:p>
          <a:p>
            <a:pPr marL="0" indent="0">
              <a:buNone/>
            </a:pPr>
            <a:r>
              <a:rPr lang="tr-TR" sz="2000" dirty="0" smtClean="0"/>
              <a:t>2</a:t>
            </a:r>
            <a:r>
              <a:rPr lang="tr-TR" sz="2000" dirty="0"/>
              <a:t>. </a:t>
            </a:r>
            <a:r>
              <a:rPr lang="tr-TR" sz="2000" dirty="0" err="1"/>
              <a:t>Turunçgil</a:t>
            </a:r>
            <a:r>
              <a:rPr lang="tr-TR" sz="2000" dirty="0"/>
              <a:t> </a:t>
            </a:r>
            <a:r>
              <a:rPr lang="tr-TR" sz="2000" b="1" dirty="0">
                <a:solidFill>
                  <a:srgbClr val="0070C0"/>
                </a:solidFill>
              </a:rPr>
              <a:t>Kavlama</a:t>
            </a:r>
            <a:r>
              <a:rPr lang="tr-TR" sz="2000" dirty="0"/>
              <a:t>(</a:t>
            </a:r>
            <a:r>
              <a:rPr lang="tr-TR" sz="2000" dirty="0" err="1"/>
              <a:t>Psorosis</a:t>
            </a:r>
            <a:r>
              <a:rPr lang="tr-TR" sz="2000" dirty="0"/>
              <a:t>) Virüs Hastalığı</a:t>
            </a:r>
            <a:r>
              <a:rPr lang="tr-TR" sz="2000" dirty="0" smtClean="0"/>
              <a:t>…….………………….</a:t>
            </a:r>
            <a:r>
              <a:rPr lang="tr-TR" sz="2000" dirty="0"/>
              <a:t>47</a:t>
            </a:r>
          </a:p>
          <a:p>
            <a:pPr marL="0" indent="0">
              <a:buNone/>
            </a:pPr>
            <a:r>
              <a:rPr lang="tr-TR" sz="2000" dirty="0" smtClean="0"/>
              <a:t>3</a:t>
            </a:r>
            <a:r>
              <a:rPr lang="tr-TR" sz="2000" dirty="0"/>
              <a:t>. Turunçgillerde </a:t>
            </a:r>
            <a:r>
              <a:rPr lang="tr-TR" sz="2000" b="1" dirty="0" err="1">
                <a:solidFill>
                  <a:srgbClr val="0070C0"/>
                </a:solidFill>
              </a:rPr>
              <a:t>Palamutlaşma</a:t>
            </a:r>
            <a:r>
              <a:rPr lang="tr-TR" sz="2000" dirty="0"/>
              <a:t> Hastalığı</a:t>
            </a:r>
            <a:r>
              <a:rPr lang="tr-TR" sz="2000" dirty="0" smtClean="0"/>
              <a:t>.………….………………….</a:t>
            </a:r>
            <a:r>
              <a:rPr lang="tr-TR" sz="2000" dirty="0"/>
              <a:t>48</a:t>
            </a:r>
          </a:p>
          <a:p>
            <a:pPr marL="0" indent="0">
              <a:buNone/>
            </a:pPr>
            <a:r>
              <a:rPr lang="tr-TR" sz="2000" dirty="0" smtClean="0"/>
              <a:t>4</a:t>
            </a:r>
            <a:r>
              <a:rPr lang="tr-TR" sz="2000" dirty="0"/>
              <a:t>. </a:t>
            </a:r>
            <a:r>
              <a:rPr lang="tr-TR" sz="2000" dirty="0" err="1"/>
              <a:t>Turunçgil</a:t>
            </a:r>
            <a:r>
              <a:rPr lang="tr-TR" sz="2000" dirty="0"/>
              <a:t> </a:t>
            </a:r>
            <a:r>
              <a:rPr lang="tr-TR" sz="2000" b="1" dirty="0" err="1">
                <a:solidFill>
                  <a:srgbClr val="0070C0"/>
                </a:solidFill>
              </a:rPr>
              <a:t>Exocortis</a:t>
            </a:r>
            <a:r>
              <a:rPr lang="tr-TR" sz="2000" dirty="0"/>
              <a:t>(Cüceleşme) </a:t>
            </a:r>
            <a:r>
              <a:rPr lang="tr-TR" sz="2000" dirty="0" err="1"/>
              <a:t>Viroid</a:t>
            </a:r>
            <a:r>
              <a:rPr lang="tr-TR" sz="2000" dirty="0"/>
              <a:t> Hastalığı</a:t>
            </a:r>
            <a:r>
              <a:rPr lang="tr-TR" sz="2000" dirty="0" smtClean="0"/>
              <a:t>….…………..……50</a:t>
            </a:r>
            <a:endParaRPr lang="tr-TR" sz="2000" dirty="0"/>
          </a:p>
          <a:p>
            <a:pPr marL="0" indent="0">
              <a:buNone/>
            </a:pPr>
            <a:r>
              <a:rPr lang="tr-TR" sz="2000" dirty="0" smtClean="0"/>
              <a:t>5</a:t>
            </a:r>
            <a:r>
              <a:rPr lang="tr-TR" sz="2000" dirty="0"/>
              <a:t>. </a:t>
            </a:r>
            <a:r>
              <a:rPr lang="tr-TR" sz="2000" dirty="0" err="1"/>
              <a:t>Turunçgil</a:t>
            </a:r>
            <a:r>
              <a:rPr lang="tr-TR" sz="2000" dirty="0"/>
              <a:t> </a:t>
            </a:r>
            <a:r>
              <a:rPr lang="tr-TR" sz="2000" b="1" dirty="0">
                <a:solidFill>
                  <a:srgbClr val="0070C0"/>
                </a:solidFill>
              </a:rPr>
              <a:t>Taşlaşma</a:t>
            </a:r>
            <a:r>
              <a:rPr lang="tr-TR" sz="2000" b="1" dirty="0"/>
              <a:t>(</a:t>
            </a:r>
            <a:r>
              <a:rPr lang="tr-TR" sz="2000" dirty="0" err="1"/>
              <a:t>İmpietratura</a:t>
            </a:r>
            <a:r>
              <a:rPr lang="tr-TR" sz="2000" dirty="0"/>
              <a:t>) virüs Hastalığı</a:t>
            </a:r>
            <a:r>
              <a:rPr lang="tr-TR" sz="2000" dirty="0" smtClean="0"/>
              <a:t>………..………….</a:t>
            </a:r>
            <a:r>
              <a:rPr lang="tr-TR" sz="2000" dirty="0"/>
              <a:t>51</a:t>
            </a:r>
          </a:p>
          <a:p>
            <a:pPr marL="0" indent="0">
              <a:buNone/>
            </a:pPr>
            <a:r>
              <a:rPr lang="tr-TR" sz="2000" dirty="0" smtClean="0"/>
              <a:t>6</a:t>
            </a:r>
            <a:r>
              <a:rPr lang="tr-TR" sz="2000" dirty="0"/>
              <a:t>. </a:t>
            </a:r>
            <a:r>
              <a:rPr lang="tr-TR" sz="2000" dirty="0" err="1"/>
              <a:t>Turunçgil</a:t>
            </a:r>
            <a:r>
              <a:rPr lang="tr-TR" sz="2000" dirty="0"/>
              <a:t> </a:t>
            </a:r>
            <a:r>
              <a:rPr lang="tr-TR" sz="2000" b="1" dirty="0" err="1">
                <a:solidFill>
                  <a:srgbClr val="0070C0"/>
                </a:solidFill>
              </a:rPr>
              <a:t>Xyloporosis-</a:t>
            </a:r>
            <a:r>
              <a:rPr lang="tr-TR" sz="2000" dirty="0" err="1"/>
              <a:t>Cachexia</a:t>
            </a:r>
            <a:r>
              <a:rPr lang="tr-TR" sz="2000" dirty="0"/>
              <a:t>(=Gözenek) Hastalığı</a:t>
            </a:r>
            <a:r>
              <a:rPr lang="tr-TR" sz="2000" dirty="0" smtClean="0"/>
              <a:t>………..…...</a:t>
            </a:r>
            <a:r>
              <a:rPr lang="tr-TR" sz="2000" dirty="0"/>
              <a:t>51</a:t>
            </a:r>
          </a:p>
          <a:p>
            <a:pPr marL="0" indent="0">
              <a:buNone/>
            </a:pPr>
            <a:r>
              <a:rPr lang="tr-TR" sz="2000" dirty="0" smtClean="0"/>
              <a:t>7</a:t>
            </a:r>
            <a:r>
              <a:rPr lang="tr-TR" sz="2000" dirty="0"/>
              <a:t>. </a:t>
            </a:r>
            <a:r>
              <a:rPr lang="tr-TR" sz="2000" b="1" dirty="0">
                <a:solidFill>
                  <a:srgbClr val="0070C0"/>
                </a:solidFill>
              </a:rPr>
              <a:t>Asma Kısa Boğum </a:t>
            </a:r>
            <a:r>
              <a:rPr lang="tr-TR" sz="2000" dirty="0"/>
              <a:t>Virüs Hastalığı</a:t>
            </a:r>
            <a:r>
              <a:rPr lang="tr-TR" sz="2000" dirty="0" smtClean="0"/>
              <a:t>…………….……………………..</a:t>
            </a:r>
            <a:r>
              <a:rPr lang="tr-TR" sz="2000" dirty="0"/>
              <a:t>52</a:t>
            </a:r>
          </a:p>
          <a:p>
            <a:pPr marL="0" indent="0">
              <a:buNone/>
            </a:pPr>
            <a:r>
              <a:rPr lang="tr-TR" sz="2000" dirty="0" smtClean="0"/>
              <a:t>8</a:t>
            </a:r>
            <a:r>
              <a:rPr lang="tr-TR" sz="2000" dirty="0"/>
              <a:t>. </a:t>
            </a:r>
            <a:r>
              <a:rPr lang="tr-TR" sz="2000" b="1" dirty="0">
                <a:solidFill>
                  <a:srgbClr val="0070C0"/>
                </a:solidFill>
              </a:rPr>
              <a:t>Elma </a:t>
            </a:r>
            <a:r>
              <a:rPr lang="tr-TR" sz="2000" b="1" dirty="0" err="1">
                <a:solidFill>
                  <a:srgbClr val="0070C0"/>
                </a:solidFill>
              </a:rPr>
              <a:t>Mozayik</a:t>
            </a:r>
            <a:r>
              <a:rPr lang="tr-TR" sz="2000" b="1" dirty="0">
                <a:solidFill>
                  <a:srgbClr val="0070C0"/>
                </a:solidFill>
              </a:rPr>
              <a:t> </a:t>
            </a:r>
            <a:r>
              <a:rPr lang="tr-TR" sz="2000" dirty="0"/>
              <a:t>Virüs Hastalığı</a:t>
            </a:r>
            <a:r>
              <a:rPr lang="tr-TR" sz="2000" dirty="0" smtClean="0"/>
              <a:t>………………..……..…………………</a:t>
            </a:r>
            <a:r>
              <a:rPr lang="tr-TR" sz="2000" dirty="0"/>
              <a:t>54</a:t>
            </a:r>
          </a:p>
          <a:p>
            <a:pPr marL="0" indent="0">
              <a:buNone/>
            </a:pPr>
            <a:r>
              <a:rPr lang="tr-TR" sz="2000" dirty="0" smtClean="0"/>
              <a:t>9</a:t>
            </a:r>
            <a:r>
              <a:rPr lang="tr-TR" sz="2000" dirty="0"/>
              <a:t>. </a:t>
            </a:r>
            <a:r>
              <a:rPr lang="tr-TR" sz="2000" b="1" dirty="0">
                <a:solidFill>
                  <a:srgbClr val="0070C0"/>
                </a:solidFill>
              </a:rPr>
              <a:t>Erik </a:t>
            </a:r>
            <a:r>
              <a:rPr lang="tr-TR" sz="2000" b="1" dirty="0" err="1">
                <a:solidFill>
                  <a:srgbClr val="0070C0"/>
                </a:solidFill>
              </a:rPr>
              <a:t>Sharka</a:t>
            </a:r>
            <a:r>
              <a:rPr lang="tr-TR" sz="2000" b="1" dirty="0">
                <a:solidFill>
                  <a:srgbClr val="0070C0"/>
                </a:solidFill>
              </a:rPr>
              <a:t> </a:t>
            </a:r>
            <a:r>
              <a:rPr lang="tr-TR" sz="2000" dirty="0"/>
              <a:t>Virüs Hastalığı</a:t>
            </a:r>
            <a:r>
              <a:rPr lang="tr-TR" sz="2000" dirty="0" smtClean="0"/>
              <a:t>………………………..…………………..</a:t>
            </a:r>
            <a:r>
              <a:rPr lang="tr-TR" sz="2000" dirty="0"/>
              <a:t>55</a:t>
            </a:r>
          </a:p>
          <a:p>
            <a:pPr marL="0" indent="0">
              <a:buNone/>
            </a:pPr>
            <a:r>
              <a:rPr lang="tr-TR" sz="2000" dirty="0" smtClean="0"/>
              <a:t>10</a:t>
            </a:r>
            <a:r>
              <a:rPr lang="tr-TR" sz="2000" dirty="0"/>
              <a:t>. </a:t>
            </a:r>
            <a:r>
              <a:rPr lang="tr-TR" sz="2000" b="1" dirty="0">
                <a:solidFill>
                  <a:srgbClr val="0070C0"/>
                </a:solidFill>
              </a:rPr>
              <a:t>Erik Nekrotik Halkalı Leke </a:t>
            </a:r>
            <a:r>
              <a:rPr lang="tr-TR" sz="2000" dirty="0"/>
              <a:t>Virüs Hastalığı</a:t>
            </a:r>
            <a:r>
              <a:rPr lang="tr-TR" sz="2000" dirty="0" smtClean="0"/>
              <a:t>……………..………….</a:t>
            </a:r>
            <a:r>
              <a:rPr lang="tr-TR" sz="2000" dirty="0"/>
              <a:t>57</a:t>
            </a:r>
          </a:p>
          <a:p>
            <a:pPr marL="0" indent="0">
              <a:buNone/>
            </a:pPr>
            <a:r>
              <a:rPr lang="tr-TR" sz="2000" dirty="0" smtClean="0"/>
              <a:t>11</a:t>
            </a:r>
            <a:r>
              <a:rPr lang="tr-TR" sz="2000" dirty="0"/>
              <a:t>. </a:t>
            </a:r>
            <a:r>
              <a:rPr lang="tr-TR" sz="2000" b="1" dirty="0">
                <a:solidFill>
                  <a:srgbClr val="0070C0"/>
                </a:solidFill>
              </a:rPr>
              <a:t>Elma </a:t>
            </a:r>
            <a:r>
              <a:rPr lang="tr-TR" sz="2000" b="1" dirty="0" err="1">
                <a:solidFill>
                  <a:srgbClr val="0070C0"/>
                </a:solidFill>
              </a:rPr>
              <a:t>Klorotik</a:t>
            </a:r>
            <a:r>
              <a:rPr lang="tr-TR" sz="2000" b="1" dirty="0">
                <a:solidFill>
                  <a:srgbClr val="0070C0"/>
                </a:solidFill>
              </a:rPr>
              <a:t> </a:t>
            </a:r>
            <a:r>
              <a:rPr lang="tr-TR" sz="2000" dirty="0"/>
              <a:t>Yaprak Leke Virüs Hastalığı</a:t>
            </a:r>
            <a:r>
              <a:rPr lang="tr-TR" sz="2000" dirty="0" smtClean="0"/>
              <a:t>…………………..……</a:t>
            </a:r>
            <a:r>
              <a:rPr lang="tr-TR" sz="2000" dirty="0"/>
              <a:t>58</a:t>
            </a:r>
          </a:p>
          <a:p>
            <a:pPr marL="0" indent="0">
              <a:buNone/>
            </a:pPr>
            <a:r>
              <a:rPr lang="tr-TR" sz="2000" dirty="0" smtClean="0"/>
              <a:t>12</a:t>
            </a:r>
            <a:r>
              <a:rPr lang="tr-TR" sz="2000" dirty="0"/>
              <a:t>. </a:t>
            </a:r>
            <a:r>
              <a:rPr lang="tr-TR" sz="2000" b="1" dirty="0">
                <a:solidFill>
                  <a:srgbClr val="0070C0"/>
                </a:solidFill>
              </a:rPr>
              <a:t>Elma Gövde Çukurlaşma </a:t>
            </a:r>
            <a:r>
              <a:rPr lang="tr-TR" sz="2000" dirty="0"/>
              <a:t>Hastalığı</a:t>
            </a:r>
            <a:r>
              <a:rPr lang="tr-TR" sz="2000" dirty="0" smtClean="0"/>
              <a:t>……….……………………….59</a:t>
            </a:r>
            <a:endParaRPr lang="tr-TR" sz="2000" dirty="0"/>
          </a:p>
        </p:txBody>
      </p:sp>
    </p:spTree>
    <p:extLst>
      <p:ext uri="{BB962C8B-B14F-4D97-AF65-F5344CB8AC3E}">
        <p14:creationId xmlns:p14="http://schemas.microsoft.com/office/powerpoint/2010/main" val="706807833"/>
      </p:ext>
    </p:extLst>
  </p:cSld>
  <p:clrMapOvr>
    <a:masterClrMapping/>
  </p:clrMapOvr>
  <p:timing>
    <p:tnLst>
      <p:par>
        <p:cTn xmlns:p14="http://schemas.microsoft.com/office/powerpoint/2010/main" id="1" dur="indefinite" restart="never" nodeType="tmRoot"/>
      </p:par>
    </p:tnLst>
  </p:timing>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533400"/>
            <a:ext cx="8712968" cy="990600"/>
          </a:xfrm>
        </p:spPr>
        <p:txBody>
          <a:bodyPr>
            <a:normAutofit fontScale="90000"/>
          </a:bodyPr>
          <a:lstStyle/>
          <a:p>
            <a:r>
              <a:rPr lang="tr-TR" dirty="0"/>
              <a:t>1. </a:t>
            </a:r>
            <a:r>
              <a:rPr lang="tr-TR" dirty="0" err="1"/>
              <a:t>Turunçgil</a:t>
            </a:r>
            <a:r>
              <a:rPr lang="tr-TR" dirty="0"/>
              <a:t> </a:t>
            </a:r>
            <a:r>
              <a:rPr lang="tr-TR" b="1" dirty="0" err="1" smtClean="0">
                <a:solidFill>
                  <a:srgbClr val="0070C0"/>
                </a:solidFill>
              </a:rPr>
              <a:t>Tristeza</a:t>
            </a:r>
            <a:r>
              <a:rPr lang="tr-TR" b="1" dirty="0" smtClean="0">
                <a:solidFill>
                  <a:srgbClr val="0070C0"/>
                </a:solidFill>
              </a:rPr>
              <a:t>( Göçüren )</a:t>
            </a:r>
            <a:br>
              <a:rPr lang="tr-TR" b="1" dirty="0" smtClean="0">
                <a:solidFill>
                  <a:srgbClr val="0070C0"/>
                </a:solidFill>
              </a:rPr>
            </a:br>
            <a:r>
              <a:rPr lang="tr-TR" b="1" dirty="0" smtClean="0">
                <a:solidFill>
                  <a:srgbClr val="0070C0"/>
                </a:solidFill>
              </a:rPr>
              <a:t>                     </a:t>
            </a:r>
            <a:r>
              <a:rPr lang="tr-TR" dirty="0" smtClean="0"/>
              <a:t>Virüs Hastalığı</a:t>
            </a:r>
            <a:endParaRPr lang="tr-TR" dirty="0"/>
          </a:p>
        </p:txBody>
      </p:sp>
      <p:sp>
        <p:nvSpPr>
          <p:cNvPr id="8" name="Başlık 1"/>
          <p:cNvSpPr txBox="1">
            <a:spLocks/>
          </p:cNvSpPr>
          <p:nvPr/>
        </p:nvSpPr>
        <p:spPr>
          <a:xfrm>
            <a:off x="457200" y="2037184"/>
            <a:ext cx="8229600" cy="432048"/>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a:t>
            </a:r>
            <a:endParaRPr lang="tr-TR" sz="2800" dirty="0">
              <a:solidFill>
                <a:srgbClr val="292934"/>
              </a:solidFill>
            </a:endParaRPr>
          </a:p>
        </p:txBody>
      </p:sp>
      <p:sp>
        <p:nvSpPr>
          <p:cNvPr id="9" name="İçerik Yer Tutucusu 2"/>
          <p:cNvSpPr>
            <a:spLocks noGrp="1"/>
          </p:cNvSpPr>
          <p:nvPr>
            <p:ph idx="1"/>
          </p:nvPr>
        </p:nvSpPr>
        <p:spPr>
          <a:xfrm>
            <a:off x="457200" y="2440632"/>
            <a:ext cx="8229600" cy="4876800"/>
          </a:xfrm>
        </p:spPr>
        <p:txBody>
          <a:bodyPr>
            <a:normAutofit fontScale="77500" lnSpcReduction="20000"/>
          </a:bodyPr>
          <a:lstStyle/>
          <a:p>
            <a:r>
              <a:rPr lang="tr-TR" dirty="0" smtClean="0">
                <a:solidFill>
                  <a:srgbClr val="0070C0"/>
                </a:solidFill>
              </a:rPr>
              <a:t>Turunç </a:t>
            </a:r>
            <a:r>
              <a:rPr lang="tr-TR" dirty="0">
                <a:solidFill>
                  <a:srgbClr val="0070C0"/>
                </a:solidFill>
              </a:rPr>
              <a:t>anacı</a:t>
            </a:r>
            <a:r>
              <a:rPr lang="tr-TR" dirty="0"/>
              <a:t> bu etmene </a:t>
            </a:r>
            <a:r>
              <a:rPr lang="tr-TR" dirty="0" smtClean="0"/>
              <a:t>karşı </a:t>
            </a:r>
            <a:r>
              <a:rPr lang="tr-TR" dirty="0">
                <a:solidFill>
                  <a:srgbClr val="0070C0"/>
                </a:solidFill>
              </a:rPr>
              <a:t>çok hassastır.</a:t>
            </a:r>
          </a:p>
          <a:p>
            <a:r>
              <a:rPr lang="tr-TR" dirty="0">
                <a:solidFill>
                  <a:srgbClr val="0070C0"/>
                </a:solidFill>
              </a:rPr>
              <a:t>İ</a:t>
            </a:r>
            <a:r>
              <a:rPr lang="tr-TR" dirty="0" smtClean="0">
                <a:solidFill>
                  <a:srgbClr val="0070C0"/>
                </a:solidFill>
              </a:rPr>
              <a:t>lkbaharda </a:t>
            </a:r>
            <a:r>
              <a:rPr lang="tr-TR" dirty="0">
                <a:solidFill>
                  <a:srgbClr val="0070C0"/>
                </a:solidFill>
              </a:rPr>
              <a:t>ani solmayla birlikte yaprak dökümü </a:t>
            </a:r>
            <a:r>
              <a:rPr lang="tr-TR" dirty="0"/>
              <a:t>bariz belirtisidir.</a:t>
            </a:r>
          </a:p>
          <a:p>
            <a:r>
              <a:rPr lang="tr-TR" dirty="0" smtClean="0"/>
              <a:t>Bulaşık </a:t>
            </a:r>
            <a:r>
              <a:rPr lang="tr-TR" dirty="0"/>
              <a:t>bitkilerde </a:t>
            </a:r>
            <a:r>
              <a:rPr lang="tr-TR" dirty="0" smtClean="0"/>
              <a:t>aşırı </a:t>
            </a:r>
            <a:r>
              <a:rPr lang="tr-TR" dirty="0"/>
              <a:t>bodurluk, </a:t>
            </a:r>
            <a:r>
              <a:rPr lang="tr-TR" dirty="0" err="1" smtClean="0"/>
              <a:t>çalılaşma</a:t>
            </a:r>
            <a:r>
              <a:rPr lang="tr-TR" dirty="0" smtClean="0"/>
              <a:t> </a:t>
            </a:r>
            <a:r>
              <a:rPr lang="tr-TR" dirty="0"/>
              <a:t>ve </a:t>
            </a:r>
            <a:r>
              <a:rPr lang="tr-TR" dirty="0">
                <a:solidFill>
                  <a:srgbClr val="0070C0"/>
                </a:solidFill>
              </a:rPr>
              <a:t>çinko </a:t>
            </a:r>
            <a:r>
              <a:rPr lang="tr-TR" dirty="0" smtClean="0">
                <a:solidFill>
                  <a:srgbClr val="0070C0"/>
                </a:solidFill>
              </a:rPr>
              <a:t>noksanlığına</a:t>
            </a:r>
          </a:p>
          <a:p>
            <a:pPr marL="0" indent="0">
              <a:buNone/>
            </a:pPr>
            <a:r>
              <a:rPr lang="tr-TR" dirty="0">
                <a:solidFill>
                  <a:srgbClr val="0070C0"/>
                </a:solidFill>
              </a:rPr>
              <a:t> </a:t>
            </a:r>
            <a:r>
              <a:rPr lang="tr-TR" dirty="0" smtClean="0">
                <a:solidFill>
                  <a:srgbClr val="0070C0"/>
                </a:solidFill>
              </a:rPr>
              <a:t>                                                                             benzer </a:t>
            </a:r>
            <a:r>
              <a:rPr lang="tr-TR" dirty="0">
                <a:solidFill>
                  <a:srgbClr val="0070C0"/>
                </a:solidFill>
              </a:rPr>
              <a:t>klorozlar</a:t>
            </a:r>
            <a:r>
              <a:rPr lang="tr-TR" dirty="0"/>
              <a:t> </a:t>
            </a:r>
            <a:r>
              <a:rPr lang="tr-TR" dirty="0" smtClean="0"/>
              <a:t>oluşur</a:t>
            </a:r>
            <a:r>
              <a:rPr lang="tr-TR" dirty="0"/>
              <a:t>.</a:t>
            </a:r>
          </a:p>
          <a:p>
            <a:r>
              <a:rPr lang="tr-TR" dirty="0">
                <a:solidFill>
                  <a:srgbClr val="0070C0"/>
                </a:solidFill>
              </a:rPr>
              <a:t>Geriye doğru ölüm </a:t>
            </a:r>
            <a:r>
              <a:rPr lang="tr-TR" dirty="0"/>
              <a:t>en </a:t>
            </a:r>
            <a:r>
              <a:rPr lang="tr-TR" dirty="0" smtClean="0"/>
              <a:t>şiddetli </a:t>
            </a:r>
            <a:r>
              <a:rPr lang="tr-TR" dirty="0"/>
              <a:t>ve bariz belirtisidir.</a:t>
            </a:r>
          </a:p>
          <a:p>
            <a:r>
              <a:rPr lang="tr-TR" dirty="0" smtClean="0"/>
              <a:t>Bulaşık </a:t>
            </a:r>
            <a:r>
              <a:rPr lang="tr-TR" dirty="0"/>
              <a:t>bitkinin </a:t>
            </a:r>
            <a:r>
              <a:rPr lang="tr-TR" dirty="0" smtClean="0">
                <a:solidFill>
                  <a:srgbClr val="0070C0"/>
                </a:solidFill>
              </a:rPr>
              <a:t>aşı </a:t>
            </a:r>
            <a:r>
              <a:rPr lang="tr-TR" dirty="0">
                <a:solidFill>
                  <a:srgbClr val="0070C0"/>
                </a:solidFill>
              </a:rPr>
              <a:t>yerinde </a:t>
            </a:r>
            <a:r>
              <a:rPr lang="tr-TR" dirty="0" smtClean="0">
                <a:solidFill>
                  <a:srgbClr val="0070C0"/>
                </a:solidFill>
              </a:rPr>
              <a:t>şişkinlikler </a:t>
            </a:r>
            <a:r>
              <a:rPr lang="tr-TR" dirty="0"/>
              <a:t>ve kabuk altında </a:t>
            </a:r>
            <a:r>
              <a:rPr lang="tr-TR" dirty="0" smtClean="0">
                <a:solidFill>
                  <a:srgbClr val="0070C0"/>
                </a:solidFill>
              </a:rPr>
              <a:t>gövdede</a:t>
            </a:r>
          </a:p>
          <a:p>
            <a:pPr marL="0" indent="0">
              <a:buNone/>
            </a:pPr>
            <a:r>
              <a:rPr lang="tr-TR" dirty="0" smtClean="0">
                <a:solidFill>
                  <a:srgbClr val="0070C0"/>
                </a:solidFill>
              </a:rPr>
              <a:t>                                                                   balık dişi </a:t>
            </a:r>
            <a:r>
              <a:rPr lang="tr-TR" dirty="0">
                <a:solidFill>
                  <a:srgbClr val="0070C0"/>
                </a:solidFill>
              </a:rPr>
              <a:t>gibi çıkıntılar </a:t>
            </a:r>
            <a:r>
              <a:rPr lang="tr-TR" dirty="0"/>
              <a:t>görülür.</a:t>
            </a:r>
          </a:p>
          <a:p>
            <a:r>
              <a:rPr lang="tr-TR" dirty="0"/>
              <a:t>Bitkilerin </a:t>
            </a:r>
            <a:r>
              <a:rPr lang="tr-TR" dirty="0">
                <a:solidFill>
                  <a:srgbClr val="0070C0"/>
                </a:solidFill>
              </a:rPr>
              <a:t>iletim demetlerinde kahverengi lekeler </a:t>
            </a:r>
            <a:r>
              <a:rPr lang="tr-TR" dirty="0" smtClean="0"/>
              <a:t>oluşur </a:t>
            </a:r>
            <a:r>
              <a:rPr lang="tr-TR" dirty="0"/>
              <a:t>ve </a:t>
            </a:r>
            <a:r>
              <a:rPr lang="tr-TR" dirty="0" smtClean="0"/>
              <a:t>iletim</a:t>
            </a:r>
          </a:p>
          <a:p>
            <a:pPr marL="0" indent="0">
              <a:buNone/>
            </a:pPr>
            <a:r>
              <a:rPr lang="tr-TR" dirty="0" smtClean="0"/>
              <a:t>                                                                                             demetleri </a:t>
            </a:r>
            <a:r>
              <a:rPr lang="tr-TR" dirty="0"/>
              <a:t>ölür.</a:t>
            </a:r>
          </a:p>
          <a:p>
            <a:r>
              <a:rPr lang="tr-TR" dirty="0" smtClean="0"/>
              <a:t>Bulaşık </a:t>
            </a:r>
            <a:r>
              <a:rPr lang="tr-TR" dirty="0"/>
              <a:t>ağaçlar çok fazla meyve tutar, meyveler küçük kalır </a:t>
            </a:r>
            <a:r>
              <a:rPr lang="tr-TR" dirty="0" smtClean="0"/>
              <a:t>ve</a:t>
            </a:r>
          </a:p>
          <a:p>
            <a:pPr marL="0" indent="0">
              <a:buNone/>
            </a:pPr>
            <a:r>
              <a:rPr lang="tr-TR" dirty="0" smtClean="0"/>
              <a:t>                                                               mumyalaşıncaya </a:t>
            </a:r>
            <a:r>
              <a:rPr lang="tr-TR" dirty="0"/>
              <a:t>kadar dalda kalır</a:t>
            </a:r>
            <a:r>
              <a:rPr lang="tr-TR" dirty="0" smtClean="0"/>
              <a:t>.</a:t>
            </a:r>
          </a:p>
          <a:p>
            <a:pPr marL="0" indent="0">
              <a:buNone/>
            </a:pPr>
            <a:endParaRPr lang="tr-TR" b="1" dirty="0" smtClean="0"/>
          </a:p>
          <a:p>
            <a:pPr marL="0" indent="0">
              <a:buNone/>
            </a:pPr>
            <a:r>
              <a:rPr lang="tr-TR" b="1" dirty="0" smtClean="0">
                <a:solidFill>
                  <a:srgbClr val="0070C0"/>
                </a:solidFill>
              </a:rPr>
              <a:t>Hastalığın </a:t>
            </a:r>
            <a:r>
              <a:rPr lang="tr-TR" b="1" dirty="0">
                <a:solidFill>
                  <a:srgbClr val="0070C0"/>
                </a:solidFill>
              </a:rPr>
              <a:t>görüldüğü </a:t>
            </a:r>
            <a:r>
              <a:rPr lang="tr-TR" b="1" dirty="0" smtClean="0">
                <a:solidFill>
                  <a:srgbClr val="0070C0"/>
                </a:solidFill>
              </a:rPr>
              <a:t>bitkiler</a:t>
            </a:r>
            <a:r>
              <a:rPr lang="tr-TR" b="1" dirty="0" smtClean="0"/>
              <a:t>: </a:t>
            </a:r>
            <a:r>
              <a:rPr lang="tr-TR" dirty="0" err="1" smtClean="0"/>
              <a:t>Turunçgil</a:t>
            </a:r>
            <a:r>
              <a:rPr lang="tr-TR" dirty="0" smtClean="0"/>
              <a:t> çeşitlerinin </a:t>
            </a:r>
            <a:r>
              <a:rPr lang="tr-TR" dirty="0"/>
              <a:t>çoğu</a:t>
            </a:r>
          </a:p>
          <a:p>
            <a:pPr marL="0" indent="0">
              <a:buNone/>
            </a:pPr>
            <a:endParaRPr lang="tr-TR" dirty="0"/>
          </a:p>
        </p:txBody>
      </p:sp>
    </p:spTree>
    <p:extLst>
      <p:ext uri="{BB962C8B-B14F-4D97-AF65-F5344CB8AC3E}">
        <p14:creationId xmlns:p14="http://schemas.microsoft.com/office/powerpoint/2010/main" val="3519625971"/>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a:xfrm>
            <a:off x="107504" y="1600200"/>
            <a:ext cx="9036496" cy="4525963"/>
          </a:xfrm>
        </p:spPr>
        <p:txBody>
          <a:bodyPr>
            <a:normAutofit/>
          </a:bodyPr>
          <a:lstStyle/>
          <a:p>
            <a:r>
              <a:rPr lang="tr-TR" b="1" dirty="0" smtClean="0">
                <a:solidFill>
                  <a:srgbClr val="0070C0"/>
                </a:solidFill>
              </a:rPr>
              <a:t>Kültürel </a:t>
            </a:r>
            <a:r>
              <a:rPr lang="tr-TR" b="1" dirty="0">
                <a:solidFill>
                  <a:srgbClr val="0070C0"/>
                </a:solidFill>
              </a:rPr>
              <a:t>Önlemler</a:t>
            </a:r>
            <a:r>
              <a:rPr lang="tr-TR" b="1" dirty="0" smtClean="0">
                <a:solidFill>
                  <a:srgbClr val="0070C0"/>
                </a:solidFill>
              </a:rPr>
              <a:t>:</a:t>
            </a:r>
          </a:p>
          <a:p>
            <a:pPr marL="0" indent="0">
              <a:buNone/>
            </a:pPr>
            <a:endParaRPr lang="tr-TR" b="1" dirty="0">
              <a:solidFill>
                <a:srgbClr val="0070C0"/>
              </a:solidFill>
            </a:endParaRPr>
          </a:p>
          <a:p>
            <a:r>
              <a:rPr lang="tr-TR" dirty="0">
                <a:solidFill>
                  <a:srgbClr val="0070C0"/>
                </a:solidFill>
              </a:rPr>
              <a:t>Virüsten ari </a:t>
            </a:r>
            <a:r>
              <a:rPr lang="tr-TR" dirty="0"/>
              <a:t>sertifikalı üretim materyali kullanılmalıdır.</a:t>
            </a:r>
          </a:p>
          <a:p>
            <a:r>
              <a:rPr lang="tr-TR" dirty="0"/>
              <a:t>Budama aletleri ağaçtan ağaca geçerken </a:t>
            </a:r>
            <a:endParaRPr lang="tr-TR" dirty="0" smtClean="0"/>
          </a:p>
          <a:p>
            <a:pPr marL="0" indent="0">
              <a:buNone/>
            </a:pPr>
            <a:r>
              <a:rPr lang="tr-TR" dirty="0" smtClean="0">
                <a:solidFill>
                  <a:srgbClr val="0070C0"/>
                </a:solidFill>
              </a:rPr>
              <a:t>     %</a:t>
            </a:r>
            <a:r>
              <a:rPr lang="tr-TR" dirty="0">
                <a:solidFill>
                  <a:srgbClr val="0070C0"/>
                </a:solidFill>
              </a:rPr>
              <a:t>2‟ </a:t>
            </a:r>
            <a:r>
              <a:rPr lang="tr-TR" dirty="0" err="1">
                <a:solidFill>
                  <a:srgbClr val="0070C0"/>
                </a:solidFill>
              </a:rPr>
              <a:t>lik</a:t>
            </a:r>
            <a:r>
              <a:rPr lang="tr-TR" dirty="0">
                <a:solidFill>
                  <a:srgbClr val="0070C0"/>
                </a:solidFill>
              </a:rPr>
              <a:t> </a:t>
            </a:r>
            <a:r>
              <a:rPr lang="tr-TR" dirty="0" smtClean="0">
                <a:solidFill>
                  <a:srgbClr val="0070C0"/>
                </a:solidFill>
              </a:rPr>
              <a:t>sodyum </a:t>
            </a:r>
            <a:r>
              <a:rPr lang="tr-TR" dirty="0" err="1" smtClean="0">
                <a:solidFill>
                  <a:srgbClr val="0070C0"/>
                </a:solidFill>
              </a:rPr>
              <a:t>hipoklorid</a:t>
            </a:r>
            <a:r>
              <a:rPr lang="tr-TR" dirty="0" smtClean="0">
                <a:solidFill>
                  <a:srgbClr val="0070C0"/>
                </a:solidFill>
              </a:rPr>
              <a:t> </a:t>
            </a:r>
            <a:r>
              <a:rPr lang="tr-TR" dirty="0"/>
              <a:t>ile </a:t>
            </a:r>
            <a:r>
              <a:rPr lang="tr-TR" dirty="0" smtClean="0"/>
              <a:t>dezenfekte edilmelidir.                                                        </a:t>
            </a:r>
            <a:endParaRPr lang="tr-TR" dirty="0"/>
          </a:p>
          <a:p>
            <a:r>
              <a:rPr lang="tr-TR" dirty="0" smtClean="0"/>
              <a:t>Bulaşık </a:t>
            </a:r>
            <a:r>
              <a:rPr lang="tr-TR" dirty="0"/>
              <a:t>ağaçlar derhal sökülerek imha edilmelidir.</a:t>
            </a:r>
          </a:p>
          <a:p>
            <a:r>
              <a:rPr lang="tr-TR" dirty="0">
                <a:solidFill>
                  <a:srgbClr val="0070C0"/>
                </a:solidFill>
              </a:rPr>
              <a:t>Vektör yaprak </a:t>
            </a:r>
            <a:r>
              <a:rPr lang="tr-TR" dirty="0" smtClean="0">
                <a:solidFill>
                  <a:srgbClr val="0070C0"/>
                </a:solidFill>
              </a:rPr>
              <a:t>bitleri </a:t>
            </a:r>
            <a:r>
              <a:rPr lang="tr-TR" dirty="0">
                <a:solidFill>
                  <a:srgbClr val="0070C0"/>
                </a:solidFill>
              </a:rPr>
              <a:t>ile mücadele edilmelidir.</a:t>
            </a:r>
          </a:p>
        </p:txBody>
      </p:sp>
    </p:spTree>
    <p:extLst>
      <p:ext uri="{BB962C8B-B14F-4D97-AF65-F5344CB8AC3E}">
        <p14:creationId xmlns:p14="http://schemas.microsoft.com/office/powerpoint/2010/main" val="1233168434"/>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648072"/>
          </a:xfrm>
        </p:spPr>
        <p:txBody>
          <a:bodyPr>
            <a:normAutofit/>
          </a:bodyPr>
          <a:lstStyle/>
          <a:p>
            <a:r>
              <a:rPr lang="tr-TR" sz="3200" dirty="0" smtClean="0"/>
              <a:t>2</a:t>
            </a:r>
            <a:r>
              <a:rPr lang="tr-TR" sz="3200" dirty="0"/>
              <a:t>. </a:t>
            </a:r>
            <a:r>
              <a:rPr lang="tr-TR" sz="3200" dirty="0" err="1"/>
              <a:t>Turunçgil</a:t>
            </a:r>
            <a:r>
              <a:rPr lang="tr-TR" sz="3200" dirty="0"/>
              <a:t> </a:t>
            </a:r>
            <a:r>
              <a:rPr lang="tr-TR" sz="3200" b="1" dirty="0">
                <a:solidFill>
                  <a:srgbClr val="0070C0"/>
                </a:solidFill>
              </a:rPr>
              <a:t>Kavlama</a:t>
            </a:r>
            <a:r>
              <a:rPr lang="tr-TR" sz="3200" dirty="0"/>
              <a:t>(</a:t>
            </a:r>
            <a:r>
              <a:rPr lang="tr-TR" sz="3200" dirty="0" err="1"/>
              <a:t>Psorosis</a:t>
            </a:r>
            <a:r>
              <a:rPr lang="tr-TR" sz="3200" dirty="0"/>
              <a:t>) Virüs </a:t>
            </a:r>
            <a:r>
              <a:rPr lang="tr-TR" sz="3200" dirty="0" smtClean="0"/>
              <a:t>Hastalığı</a:t>
            </a:r>
            <a:endParaRPr lang="tr-TR" sz="2400" dirty="0"/>
          </a:p>
        </p:txBody>
      </p:sp>
      <p:sp>
        <p:nvSpPr>
          <p:cNvPr id="7" name="Başlık 1"/>
          <p:cNvSpPr txBox="1">
            <a:spLocks/>
          </p:cNvSpPr>
          <p:nvPr/>
        </p:nvSpPr>
        <p:spPr>
          <a:xfrm>
            <a:off x="539552" y="1196752"/>
            <a:ext cx="8229600" cy="28803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dirty="0" smtClean="0">
                <a:solidFill>
                  <a:srgbClr val="292934"/>
                </a:solidFill>
              </a:rPr>
              <a:t>Hastalık belirtisi:</a:t>
            </a:r>
            <a:endParaRPr lang="tr-TR" sz="2800" dirty="0">
              <a:solidFill>
                <a:srgbClr val="292934"/>
              </a:solidFill>
            </a:endParaRPr>
          </a:p>
        </p:txBody>
      </p:sp>
      <p:sp>
        <p:nvSpPr>
          <p:cNvPr id="8" name="İçerik Yer Tutucusu 2"/>
          <p:cNvSpPr>
            <a:spLocks noGrp="1"/>
          </p:cNvSpPr>
          <p:nvPr>
            <p:ph idx="1"/>
          </p:nvPr>
        </p:nvSpPr>
        <p:spPr>
          <a:xfrm>
            <a:off x="457200" y="1600200"/>
            <a:ext cx="8229600" cy="4876800"/>
          </a:xfrm>
        </p:spPr>
        <p:txBody>
          <a:bodyPr>
            <a:normAutofit/>
          </a:bodyPr>
          <a:lstStyle/>
          <a:p>
            <a:r>
              <a:rPr lang="tr-TR" dirty="0" smtClean="0"/>
              <a:t>Hastalık </a:t>
            </a:r>
            <a:r>
              <a:rPr lang="tr-TR" dirty="0"/>
              <a:t>her türlü </a:t>
            </a:r>
            <a:r>
              <a:rPr lang="tr-TR" dirty="0" smtClean="0">
                <a:solidFill>
                  <a:srgbClr val="0070C0"/>
                </a:solidFill>
              </a:rPr>
              <a:t>aşı </a:t>
            </a:r>
            <a:r>
              <a:rPr lang="tr-TR" dirty="0">
                <a:solidFill>
                  <a:srgbClr val="0070C0"/>
                </a:solidFill>
              </a:rPr>
              <a:t>materyali ile </a:t>
            </a:r>
            <a:r>
              <a:rPr lang="tr-TR" dirty="0" smtClean="0">
                <a:solidFill>
                  <a:srgbClr val="0070C0"/>
                </a:solidFill>
              </a:rPr>
              <a:t>taşınmaktadır</a:t>
            </a:r>
            <a:r>
              <a:rPr lang="tr-TR" dirty="0">
                <a:solidFill>
                  <a:srgbClr val="0070C0"/>
                </a:solidFill>
              </a:rPr>
              <a:t>.</a:t>
            </a:r>
          </a:p>
          <a:p>
            <a:r>
              <a:rPr lang="tr-TR" dirty="0"/>
              <a:t>Hastalığın </a:t>
            </a:r>
            <a:r>
              <a:rPr lang="tr-TR" dirty="0" err="1"/>
              <a:t>Psorosis</a:t>
            </a:r>
            <a:r>
              <a:rPr lang="tr-TR" dirty="0"/>
              <a:t> A ve </a:t>
            </a:r>
            <a:r>
              <a:rPr lang="tr-TR" dirty="0" err="1"/>
              <a:t>Psorosis</a:t>
            </a:r>
            <a:r>
              <a:rPr lang="tr-TR" dirty="0"/>
              <a:t> B </a:t>
            </a:r>
            <a:r>
              <a:rPr lang="tr-TR" dirty="0" smtClean="0"/>
              <a:t>şeklinde </a:t>
            </a:r>
            <a:r>
              <a:rPr lang="tr-TR" dirty="0">
                <a:solidFill>
                  <a:srgbClr val="0070C0"/>
                </a:solidFill>
              </a:rPr>
              <a:t>iki tipi vardır</a:t>
            </a:r>
            <a:r>
              <a:rPr lang="tr-TR" dirty="0"/>
              <a:t>.</a:t>
            </a:r>
          </a:p>
          <a:p>
            <a:r>
              <a:rPr lang="tr-TR" dirty="0" err="1"/>
              <a:t>Psorosis</a:t>
            </a:r>
            <a:r>
              <a:rPr lang="tr-TR" dirty="0"/>
              <a:t> A </a:t>
            </a:r>
            <a:r>
              <a:rPr lang="tr-TR" dirty="0" smtClean="0"/>
              <a:t>tipleri; Erken </a:t>
            </a:r>
            <a:r>
              <a:rPr lang="tr-TR" dirty="0"/>
              <a:t>ilkbaharda bitkilerin </a:t>
            </a:r>
            <a:r>
              <a:rPr lang="tr-TR" dirty="0">
                <a:solidFill>
                  <a:srgbClr val="0070C0"/>
                </a:solidFill>
              </a:rPr>
              <a:t>genç yapraklarında soluk bantlar </a:t>
            </a:r>
            <a:r>
              <a:rPr lang="tr-TR" dirty="0" smtClean="0">
                <a:solidFill>
                  <a:srgbClr val="0070C0"/>
                </a:solidFill>
              </a:rPr>
              <a:t>oluşturur.</a:t>
            </a:r>
            <a:r>
              <a:rPr lang="tr-TR" dirty="0" smtClean="0"/>
              <a:t> Bu </a:t>
            </a:r>
            <a:r>
              <a:rPr lang="tr-TR" dirty="0"/>
              <a:t>bantlar olgun yapraklarda kaybolur.</a:t>
            </a:r>
          </a:p>
          <a:p>
            <a:r>
              <a:rPr lang="tr-TR" dirty="0"/>
              <a:t>Ağaçların gövde ve kalın dal </a:t>
            </a:r>
            <a:r>
              <a:rPr lang="tr-TR" dirty="0">
                <a:solidFill>
                  <a:srgbClr val="0070C0"/>
                </a:solidFill>
              </a:rPr>
              <a:t>kabuklarında pul </a:t>
            </a:r>
            <a:r>
              <a:rPr lang="tr-TR" dirty="0" smtClean="0">
                <a:solidFill>
                  <a:srgbClr val="0070C0"/>
                </a:solidFill>
              </a:rPr>
              <a:t>şeklinde </a:t>
            </a:r>
            <a:r>
              <a:rPr lang="tr-TR" dirty="0">
                <a:solidFill>
                  <a:srgbClr val="0070C0"/>
                </a:solidFill>
              </a:rPr>
              <a:t>kavlamalar </a:t>
            </a:r>
            <a:r>
              <a:rPr lang="tr-TR" dirty="0" smtClean="0"/>
              <a:t>ve dökülmeler görülür. Dökülen </a:t>
            </a:r>
            <a:r>
              <a:rPr lang="tr-TR" dirty="0"/>
              <a:t>kabukların yerlerinde </a:t>
            </a:r>
            <a:r>
              <a:rPr lang="tr-TR" dirty="0">
                <a:solidFill>
                  <a:srgbClr val="0070C0"/>
                </a:solidFill>
              </a:rPr>
              <a:t>sarımsı </a:t>
            </a:r>
            <a:r>
              <a:rPr lang="tr-TR" dirty="0" smtClean="0">
                <a:solidFill>
                  <a:srgbClr val="0070C0"/>
                </a:solidFill>
              </a:rPr>
              <a:t>lekeler oluşur</a:t>
            </a:r>
            <a:r>
              <a:rPr lang="tr-TR" dirty="0">
                <a:solidFill>
                  <a:srgbClr val="0070C0"/>
                </a:solidFill>
              </a:rPr>
              <a:t>.</a:t>
            </a:r>
          </a:p>
          <a:p>
            <a:r>
              <a:rPr lang="tr-TR" dirty="0"/>
              <a:t>Kabukların kavladığı yerlerden </a:t>
            </a:r>
            <a:r>
              <a:rPr lang="tr-TR" dirty="0">
                <a:solidFill>
                  <a:srgbClr val="0070C0"/>
                </a:solidFill>
              </a:rPr>
              <a:t>zamk akıntısı</a:t>
            </a:r>
            <a:r>
              <a:rPr lang="tr-TR" dirty="0"/>
              <a:t> olur.</a:t>
            </a:r>
          </a:p>
          <a:p>
            <a:r>
              <a:rPr lang="tr-TR" dirty="0"/>
              <a:t>Ağaçların uç bölgelerinde yapraklarda sararmalar ve </a:t>
            </a:r>
            <a:r>
              <a:rPr lang="tr-TR" dirty="0" smtClean="0">
                <a:solidFill>
                  <a:srgbClr val="0070C0"/>
                </a:solidFill>
              </a:rPr>
              <a:t>dallarda kurumalar </a:t>
            </a:r>
            <a:r>
              <a:rPr lang="tr-TR" dirty="0">
                <a:solidFill>
                  <a:srgbClr val="0070C0"/>
                </a:solidFill>
              </a:rPr>
              <a:t>görülür.</a:t>
            </a:r>
          </a:p>
        </p:txBody>
      </p:sp>
    </p:spTree>
    <p:extLst>
      <p:ext uri="{BB962C8B-B14F-4D97-AF65-F5344CB8AC3E}">
        <p14:creationId xmlns:p14="http://schemas.microsoft.com/office/powerpoint/2010/main" val="1187380833"/>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Hastalık belirtisi:</a:t>
            </a:r>
            <a:endParaRPr lang="tr-TR" dirty="0"/>
          </a:p>
        </p:txBody>
      </p:sp>
      <p:sp>
        <p:nvSpPr>
          <p:cNvPr id="3" name="İçerik Yer Tutucusu 2"/>
          <p:cNvSpPr>
            <a:spLocks noGrp="1"/>
          </p:cNvSpPr>
          <p:nvPr>
            <p:ph idx="1"/>
          </p:nvPr>
        </p:nvSpPr>
        <p:spPr/>
        <p:txBody>
          <a:bodyPr>
            <a:normAutofit fontScale="92500"/>
          </a:bodyPr>
          <a:lstStyle/>
          <a:p>
            <a:r>
              <a:rPr lang="tr-TR" dirty="0" err="1">
                <a:solidFill>
                  <a:srgbClr val="0070C0"/>
                </a:solidFill>
              </a:rPr>
              <a:t>Psorosis</a:t>
            </a:r>
            <a:r>
              <a:rPr lang="tr-TR" dirty="0">
                <a:solidFill>
                  <a:srgbClr val="0070C0"/>
                </a:solidFill>
              </a:rPr>
              <a:t> B </a:t>
            </a:r>
            <a:r>
              <a:rPr lang="tr-TR" dirty="0" smtClean="0">
                <a:solidFill>
                  <a:srgbClr val="0070C0"/>
                </a:solidFill>
              </a:rPr>
              <a:t>tipleri; </a:t>
            </a:r>
            <a:r>
              <a:rPr lang="tr-TR" dirty="0" smtClean="0"/>
              <a:t>Olgun </a:t>
            </a:r>
            <a:r>
              <a:rPr lang="tr-TR" dirty="0"/>
              <a:t>yaprak ve </a:t>
            </a:r>
            <a:r>
              <a:rPr lang="tr-TR" dirty="0" smtClean="0"/>
              <a:t>olgunlaşmamış </a:t>
            </a:r>
            <a:r>
              <a:rPr lang="tr-TR" dirty="0"/>
              <a:t>meyvelerde </a:t>
            </a:r>
            <a:r>
              <a:rPr lang="tr-TR" dirty="0">
                <a:solidFill>
                  <a:srgbClr val="0070C0"/>
                </a:solidFill>
              </a:rPr>
              <a:t>halka </a:t>
            </a:r>
            <a:r>
              <a:rPr lang="tr-TR" dirty="0" smtClean="0">
                <a:solidFill>
                  <a:srgbClr val="0070C0"/>
                </a:solidFill>
              </a:rPr>
              <a:t>şeklinde </a:t>
            </a:r>
            <a:r>
              <a:rPr lang="tr-TR" dirty="0"/>
              <a:t>ve </a:t>
            </a:r>
            <a:r>
              <a:rPr lang="tr-TR" dirty="0" smtClean="0"/>
              <a:t>çeşitli büyüklükte </a:t>
            </a:r>
            <a:r>
              <a:rPr lang="tr-TR" dirty="0">
                <a:solidFill>
                  <a:srgbClr val="0070C0"/>
                </a:solidFill>
              </a:rPr>
              <a:t>açık sarı ve beyaz renklerde lekeler </a:t>
            </a:r>
            <a:r>
              <a:rPr lang="tr-TR" dirty="0" smtClean="0">
                <a:solidFill>
                  <a:srgbClr val="0070C0"/>
                </a:solidFill>
              </a:rPr>
              <a:t>oluşur</a:t>
            </a:r>
            <a:r>
              <a:rPr lang="tr-TR" dirty="0">
                <a:solidFill>
                  <a:srgbClr val="0070C0"/>
                </a:solidFill>
              </a:rPr>
              <a:t>.</a:t>
            </a:r>
          </a:p>
          <a:p>
            <a:r>
              <a:rPr lang="tr-TR" dirty="0"/>
              <a:t>Olgun yaprakların </a:t>
            </a:r>
            <a:r>
              <a:rPr lang="tr-TR" dirty="0">
                <a:solidFill>
                  <a:srgbClr val="0070C0"/>
                </a:solidFill>
              </a:rPr>
              <a:t>alt yüzünde kahverengi lekeler </a:t>
            </a:r>
            <a:r>
              <a:rPr lang="tr-TR" dirty="0" smtClean="0"/>
              <a:t>oluşur</a:t>
            </a:r>
            <a:r>
              <a:rPr lang="tr-TR" dirty="0"/>
              <a:t>.</a:t>
            </a:r>
          </a:p>
          <a:p>
            <a:r>
              <a:rPr lang="tr-TR" dirty="0" err="1"/>
              <a:t>Psorosis</a:t>
            </a:r>
            <a:r>
              <a:rPr lang="tr-TR" dirty="0"/>
              <a:t> B tipi </a:t>
            </a:r>
            <a:r>
              <a:rPr lang="tr-TR" dirty="0">
                <a:solidFill>
                  <a:srgbClr val="0070C0"/>
                </a:solidFill>
              </a:rPr>
              <a:t>daha </a:t>
            </a:r>
            <a:r>
              <a:rPr lang="tr-TR" dirty="0" smtClean="0">
                <a:solidFill>
                  <a:srgbClr val="0070C0"/>
                </a:solidFill>
              </a:rPr>
              <a:t>şiddetlidir </a:t>
            </a:r>
            <a:r>
              <a:rPr lang="tr-TR" dirty="0">
                <a:solidFill>
                  <a:srgbClr val="0070C0"/>
                </a:solidFill>
              </a:rPr>
              <a:t>ve ağacı kısa sürede öldürür.</a:t>
            </a:r>
          </a:p>
          <a:p>
            <a:endParaRPr lang="tr-TR" b="1" dirty="0" smtClean="0">
              <a:solidFill>
                <a:srgbClr val="0070C0"/>
              </a:solidFill>
            </a:endParaRPr>
          </a:p>
          <a:p>
            <a:r>
              <a:rPr lang="tr-TR" b="1" dirty="0" smtClean="0">
                <a:solidFill>
                  <a:srgbClr val="0070C0"/>
                </a:solidFill>
              </a:rPr>
              <a:t>Mücadelesi</a:t>
            </a:r>
            <a:r>
              <a:rPr lang="tr-TR" b="1" dirty="0">
                <a:solidFill>
                  <a:srgbClr val="0070C0"/>
                </a:solidFill>
              </a:rPr>
              <a:t>:</a:t>
            </a:r>
          </a:p>
          <a:p>
            <a:r>
              <a:rPr lang="tr-TR" b="1" dirty="0">
                <a:solidFill>
                  <a:srgbClr val="0070C0"/>
                </a:solidFill>
              </a:rPr>
              <a:t>Kültürel Önlemler:</a:t>
            </a:r>
          </a:p>
          <a:p>
            <a:r>
              <a:rPr lang="tr-TR" dirty="0"/>
              <a:t>Virüsten arî sertifikalı üretim materyali kullanılmalıdır.</a:t>
            </a:r>
          </a:p>
          <a:p>
            <a:r>
              <a:rPr lang="tr-TR" dirty="0"/>
              <a:t>Budama aletleri ağaçtan ağaca geçerken %2‟lik sodyum </a:t>
            </a:r>
            <a:r>
              <a:rPr lang="tr-TR" dirty="0" err="1"/>
              <a:t>hipoklorid</a:t>
            </a:r>
            <a:r>
              <a:rPr lang="tr-TR" dirty="0"/>
              <a:t> </a:t>
            </a:r>
            <a:r>
              <a:rPr lang="tr-TR" dirty="0" smtClean="0"/>
              <a:t>ile dezenfekte </a:t>
            </a:r>
            <a:r>
              <a:rPr lang="tr-TR" dirty="0"/>
              <a:t>edilmelidir.</a:t>
            </a:r>
          </a:p>
          <a:p>
            <a:r>
              <a:rPr lang="tr-TR" dirty="0" smtClean="0"/>
              <a:t>Bulaşık </a:t>
            </a:r>
            <a:r>
              <a:rPr lang="tr-TR" dirty="0"/>
              <a:t>ağaçlar derhal sökülerek imha edilmelidir.</a:t>
            </a:r>
          </a:p>
        </p:txBody>
      </p:sp>
    </p:spTree>
    <p:extLst>
      <p:ext uri="{BB962C8B-B14F-4D97-AF65-F5344CB8AC3E}">
        <p14:creationId xmlns:p14="http://schemas.microsoft.com/office/powerpoint/2010/main" val="4045543883"/>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990600"/>
          </a:xfrm>
        </p:spPr>
        <p:txBody>
          <a:bodyPr>
            <a:normAutofit fontScale="90000"/>
          </a:bodyPr>
          <a:lstStyle/>
          <a:p>
            <a:r>
              <a:rPr lang="tr-TR" dirty="0" smtClean="0"/>
              <a:t/>
            </a:r>
            <a:br>
              <a:rPr lang="tr-TR" dirty="0" smtClean="0"/>
            </a:br>
            <a:r>
              <a:rPr lang="tr-TR" dirty="0" smtClean="0"/>
              <a:t>3. Turunçgillerde </a:t>
            </a:r>
            <a:r>
              <a:rPr lang="tr-TR" b="1" dirty="0" err="1">
                <a:solidFill>
                  <a:srgbClr val="0070C0"/>
                </a:solidFill>
              </a:rPr>
              <a:t>Palamutlaşma</a:t>
            </a:r>
            <a:r>
              <a:rPr lang="tr-TR" dirty="0"/>
              <a:t> </a:t>
            </a:r>
            <a:r>
              <a:rPr lang="tr-TR" dirty="0" smtClean="0"/>
              <a:t>Hastalığı </a:t>
            </a:r>
            <a:r>
              <a:rPr lang="tr-TR" sz="2700" dirty="0" smtClean="0"/>
              <a:t>(</a:t>
            </a:r>
            <a:r>
              <a:rPr lang="tr-TR" sz="2200" dirty="0" err="1" smtClean="0"/>
              <a:t>CiTRUS</a:t>
            </a:r>
            <a:r>
              <a:rPr lang="tr-TR" sz="2200" dirty="0" smtClean="0"/>
              <a:t> </a:t>
            </a:r>
            <a:r>
              <a:rPr lang="tr-TR" sz="2200" dirty="0"/>
              <a:t>STUBBORN DISEASE </a:t>
            </a:r>
            <a:r>
              <a:rPr lang="tr-TR" sz="2700" dirty="0"/>
              <a:t>)</a:t>
            </a:r>
            <a:br>
              <a:rPr lang="tr-TR" sz="2700" dirty="0"/>
            </a:br>
            <a:endParaRPr lang="tr-TR" sz="2700" dirty="0"/>
          </a:p>
        </p:txBody>
      </p:sp>
      <p:sp>
        <p:nvSpPr>
          <p:cNvPr id="6" name="Başlık 1"/>
          <p:cNvSpPr txBox="1">
            <a:spLocks/>
          </p:cNvSpPr>
          <p:nvPr/>
        </p:nvSpPr>
        <p:spPr>
          <a:xfrm>
            <a:off x="457200" y="1268760"/>
            <a:ext cx="8229600" cy="4320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dirty="0" smtClean="0">
                <a:solidFill>
                  <a:srgbClr val="292934"/>
                </a:solidFill>
              </a:rPr>
              <a:t/>
            </a:r>
            <a:br>
              <a:rPr lang="tr-TR" sz="2800" b="1" dirty="0" smtClean="0">
                <a:solidFill>
                  <a:srgbClr val="292934"/>
                </a:solidFill>
              </a:rPr>
            </a:br>
            <a:r>
              <a:rPr lang="tr-TR" sz="2800" b="1" dirty="0" smtClean="0">
                <a:solidFill>
                  <a:srgbClr val="292934"/>
                </a:solidFill>
              </a:rPr>
              <a:t>Hastalık belirtisi:</a:t>
            </a:r>
            <a:br>
              <a:rPr lang="tr-TR" sz="2800" b="1" dirty="0" smtClean="0">
                <a:solidFill>
                  <a:srgbClr val="292934"/>
                </a:solidFill>
              </a:rPr>
            </a:br>
            <a:endParaRPr lang="tr-TR" sz="2800" dirty="0">
              <a:solidFill>
                <a:srgbClr val="292934"/>
              </a:solidFill>
            </a:endParaRPr>
          </a:p>
        </p:txBody>
      </p:sp>
      <p:sp>
        <p:nvSpPr>
          <p:cNvPr id="7" name="İçerik Yer Tutucusu 2"/>
          <p:cNvSpPr>
            <a:spLocks noGrp="1"/>
          </p:cNvSpPr>
          <p:nvPr>
            <p:ph idx="1"/>
          </p:nvPr>
        </p:nvSpPr>
        <p:spPr>
          <a:xfrm>
            <a:off x="179512" y="1700808"/>
            <a:ext cx="9001000" cy="5760640"/>
          </a:xfrm>
        </p:spPr>
        <p:txBody>
          <a:bodyPr>
            <a:normAutofit fontScale="85000" lnSpcReduction="10000"/>
          </a:bodyPr>
          <a:lstStyle/>
          <a:p>
            <a:r>
              <a:rPr lang="tr-TR" dirty="0" smtClean="0"/>
              <a:t>Hastalık </a:t>
            </a:r>
            <a:r>
              <a:rPr lang="tr-TR" dirty="0"/>
              <a:t>etmeni olan </a:t>
            </a:r>
            <a:r>
              <a:rPr lang="tr-TR" dirty="0" err="1">
                <a:solidFill>
                  <a:srgbClr val="0070C0"/>
                </a:solidFill>
              </a:rPr>
              <a:t>fitoplazma</a:t>
            </a:r>
            <a:r>
              <a:rPr lang="tr-TR" dirty="0">
                <a:solidFill>
                  <a:srgbClr val="0070C0"/>
                </a:solidFill>
              </a:rPr>
              <a:t> bitkinin iletim </a:t>
            </a:r>
            <a:r>
              <a:rPr lang="tr-TR" dirty="0" smtClean="0">
                <a:solidFill>
                  <a:srgbClr val="0070C0"/>
                </a:solidFill>
              </a:rPr>
              <a:t>demetlerinde bulunur</a:t>
            </a:r>
            <a:r>
              <a:rPr lang="tr-TR" dirty="0">
                <a:solidFill>
                  <a:srgbClr val="0070C0"/>
                </a:solidFill>
              </a:rPr>
              <a:t>.</a:t>
            </a:r>
          </a:p>
          <a:p>
            <a:r>
              <a:rPr lang="tr-TR" dirty="0" smtClean="0">
                <a:solidFill>
                  <a:srgbClr val="0070C0"/>
                </a:solidFill>
              </a:rPr>
              <a:t>Aşı </a:t>
            </a:r>
            <a:r>
              <a:rPr lang="tr-TR" dirty="0">
                <a:solidFill>
                  <a:srgbClr val="0070C0"/>
                </a:solidFill>
              </a:rPr>
              <a:t>materyalleri ve Cüce Ağustos Böcekleri ile</a:t>
            </a:r>
            <a:r>
              <a:rPr lang="tr-TR" dirty="0"/>
              <a:t> </a:t>
            </a:r>
            <a:r>
              <a:rPr lang="tr-TR" dirty="0" smtClean="0"/>
              <a:t>taşınır</a:t>
            </a:r>
            <a:r>
              <a:rPr lang="tr-TR" dirty="0"/>
              <a:t>.</a:t>
            </a:r>
          </a:p>
          <a:p>
            <a:r>
              <a:rPr lang="tr-TR" dirty="0">
                <a:solidFill>
                  <a:srgbClr val="0070C0"/>
                </a:solidFill>
              </a:rPr>
              <a:t>Yaprakların </a:t>
            </a:r>
            <a:r>
              <a:rPr lang="tr-TR" dirty="0" smtClean="0">
                <a:solidFill>
                  <a:srgbClr val="0070C0"/>
                </a:solidFill>
              </a:rPr>
              <a:t>şekli </a:t>
            </a:r>
            <a:r>
              <a:rPr lang="tr-TR" dirty="0">
                <a:solidFill>
                  <a:srgbClr val="0070C0"/>
                </a:solidFill>
              </a:rPr>
              <a:t>bozulur, küçülür </a:t>
            </a:r>
            <a:r>
              <a:rPr lang="tr-TR" dirty="0"/>
              <a:t>ve ovale benzer bir </a:t>
            </a:r>
            <a:r>
              <a:rPr lang="tr-TR" dirty="0" smtClean="0"/>
              <a:t>şekil </a:t>
            </a:r>
            <a:r>
              <a:rPr lang="tr-TR" dirty="0"/>
              <a:t>alır.</a:t>
            </a:r>
          </a:p>
          <a:p>
            <a:r>
              <a:rPr lang="tr-TR" dirty="0"/>
              <a:t>Yaprak uçlarında ve damar aralarında </a:t>
            </a:r>
            <a:r>
              <a:rPr lang="tr-TR" dirty="0">
                <a:solidFill>
                  <a:srgbClr val="0070C0"/>
                </a:solidFill>
              </a:rPr>
              <a:t>çinko noksanlığına </a:t>
            </a:r>
            <a:r>
              <a:rPr lang="tr-TR" dirty="0" smtClean="0">
                <a:solidFill>
                  <a:srgbClr val="0070C0"/>
                </a:solidFill>
              </a:rPr>
              <a:t>benzer lekeler</a:t>
            </a:r>
            <a:endParaRPr lang="tr-TR" dirty="0"/>
          </a:p>
          <a:p>
            <a:r>
              <a:rPr lang="tr-TR" dirty="0">
                <a:solidFill>
                  <a:srgbClr val="0070C0"/>
                </a:solidFill>
              </a:rPr>
              <a:t>Yaprak sapı ile dal arasındaki açı daralır</a:t>
            </a:r>
            <a:r>
              <a:rPr lang="tr-TR" dirty="0"/>
              <a:t>.</a:t>
            </a:r>
          </a:p>
          <a:p>
            <a:r>
              <a:rPr lang="tr-TR" dirty="0"/>
              <a:t>Ağaçta </a:t>
            </a:r>
            <a:r>
              <a:rPr lang="tr-TR" dirty="0" err="1" smtClean="0">
                <a:solidFill>
                  <a:srgbClr val="0070C0"/>
                </a:solidFill>
              </a:rPr>
              <a:t>çalılaşma</a:t>
            </a:r>
            <a:r>
              <a:rPr lang="tr-TR" dirty="0" smtClean="0">
                <a:solidFill>
                  <a:srgbClr val="0070C0"/>
                </a:solidFill>
              </a:rPr>
              <a:t> </a:t>
            </a:r>
            <a:r>
              <a:rPr lang="tr-TR" dirty="0">
                <a:solidFill>
                  <a:srgbClr val="0070C0"/>
                </a:solidFill>
              </a:rPr>
              <a:t>ve genel bir bodurluk </a:t>
            </a:r>
            <a:r>
              <a:rPr lang="tr-TR" dirty="0"/>
              <a:t>görülür.</a:t>
            </a:r>
          </a:p>
          <a:p>
            <a:r>
              <a:rPr lang="tr-TR" dirty="0" smtClean="0"/>
              <a:t>Bulaşık </a:t>
            </a:r>
            <a:r>
              <a:rPr lang="tr-TR" dirty="0"/>
              <a:t>bahçelerde </a:t>
            </a:r>
            <a:r>
              <a:rPr lang="tr-TR" dirty="0">
                <a:solidFill>
                  <a:srgbClr val="0070C0"/>
                </a:solidFill>
              </a:rPr>
              <a:t>yılın her ayında ağaçlarda çiçek veya </a:t>
            </a:r>
            <a:r>
              <a:rPr lang="tr-TR" dirty="0" smtClean="0">
                <a:solidFill>
                  <a:srgbClr val="0070C0"/>
                </a:solidFill>
              </a:rPr>
              <a:t>meyve görülür</a:t>
            </a:r>
            <a:r>
              <a:rPr lang="tr-TR" dirty="0">
                <a:solidFill>
                  <a:srgbClr val="0070C0"/>
                </a:solidFill>
              </a:rPr>
              <a:t>.</a:t>
            </a:r>
          </a:p>
          <a:p>
            <a:r>
              <a:rPr lang="tr-TR" dirty="0"/>
              <a:t>Hastalığın en tipik belirtisi </a:t>
            </a:r>
            <a:r>
              <a:rPr lang="tr-TR" dirty="0">
                <a:solidFill>
                  <a:srgbClr val="0070C0"/>
                </a:solidFill>
              </a:rPr>
              <a:t>ağaçların zamansız çiçek açmaları </a:t>
            </a:r>
            <a:r>
              <a:rPr lang="tr-TR" dirty="0" smtClean="0"/>
              <a:t>ve</a:t>
            </a:r>
          </a:p>
          <a:p>
            <a:pPr marL="0" indent="0">
              <a:buNone/>
            </a:pPr>
            <a:r>
              <a:rPr lang="tr-TR" dirty="0" smtClean="0"/>
              <a:t>                        </a:t>
            </a:r>
            <a:r>
              <a:rPr lang="tr-TR" dirty="0" smtClean="0">
                <a:solidFill>
                  <a:srgbClr val="0070C0"/>
                </a:solidFill>
              </a:rPr>
              <a:t>meyvelerin </a:t>
            </a:r>
            <a:r>
              <a:rPr lang="tr-TR" dirty="0" smtClean="0"/>
              <a:t>olgunlaşmaya </a:t>
            </a:r>
            <a:r>
              <a:rPr lang="tr-TR" dirty="0"/>
              <a:t>doğru </a:t>
            </a:r>
            <a:r>
              <a:rPr lang="tr-TR" dirty="0">
                <a:solidFill>
                  <a:srgbClr val="0070C0"/>
                </a:solidFill>
              </a:rPr>
              <a:t>palamut </a:t>
            </a:r>
            <a:r>
              <a:rPr lang="tr-TR" dirty="0" smtClean="0">
                <a:solidFill>
                  <a:srgbClr val="0070C0"/>
                </a:solidFill>
              </a:rPr>
              <a:t>şeklini </a:t>
            </a:r>
            <a:r>
              <a:rPr lang="tr-TR" dirty="0">
                <a:solidFill>
                  <a:srgbClr val="0070C0"/>
                </a:solidFill>
              </a:rPr>
              <a:t>almalarıdır.</a:t>
            </a:r>
          </a:p>
          <a:p>
            <a:r>
              <a:rPr lang="tr-TR" dirty="0">
                <a:solidFill>
                  <a:srgbClr val="0070C0"/>
                </a:solidFill>
              </a:rPr>
              <a:t>Meyve</a:t>
            </a:r>
            <a:r>
              <a:rPr lang="tr-TR" dirty="0"/>
              <a:t>nin simetrisi bozulur, tadı </a:t>
            </a:r>
            <a:r>
              <a:rPr lang="tr-TR" dirty="0" smtClean="0"/>
              <a:t>ekşir </a:t>
            </a:r>
            <a:r>
              <a:rPr lang="tr-TR" dirty="0"/>
              <a:t>ve </a:t>
            </a:r>
            <a:r>
              <a:rPr lang="tr-TR" dirty="0" smtClean="0">
                <a:solidFill>
                  <a:srgbClr val="0070C0"/>
                </a:solidFill>
              </a:rPr>
              <a:t>acılaşır</a:t>
            </a:r>
            <a:r>
              <a:rPr lang="tr-TR" dirty="0">
                <a:solidFill>
                  <a:srgbClr val="0070C0"/>
                </a:solidFill>
              </a:rPr>
              <a:t>.</a:t>
            </a:r>
          </a:p>
          <a:p>
            <a:r>
              <a:rPr lang="tr-TR" dirty="0"/>
              <a:t>Göbekli portakallarda </a:t>
            </a:r>
            <a:r>
              <a:rPr lang="tr-TR" dirty="0">
                <a:solidFill>
                  <a:srgbClr val="0070C0"/>
                </a:solidFill>
              </a:rPr>
              <a:t>göbek kaybolur ve içeriye doğru çöker.</a:t>
            </a:r>
          </a:p>
          <a:p>
            <a:r>
              <a:rPr lang="tr-TR" dirty="0">
                <a:solidFill>
                  <a:srgbClr val="0070C0"/>
                </a:solidFill>
              </a:rPr>
              <a:t>Meyve çekirdekleri küçük ve kahverengi </a:t>
            </a:r>
            <a:r>
              <a:rPr lang="tr-TR" dirty="0"/>
              <a:t>olur, </a:t>
            </a:r>
            <a:r>
              <a:rPr lang="tr-TR" dirty="0" smtClean="0"/>
              <a:t>çekirdeklerin</a:t>
            </a:r>
          </a:p>
          <a:p>
            <a:pPr marL="0" indent="0">
              <a:buNone/>
            </a:pPr>
            <a:r>
              <a:rPr lang="tr-TR" dirty="0" smtClean="0"/>
              <a:t>                                                                            çimlenme </a:t>
            </a:r>
            <a:r>
              <a:rPr lang="tr-TR" dirty="0"/>
              <a:t>gücü zayıflar</a:t>
            </a:r>
            <a:r>
              <a:rPr lang="tr-TR" dirty="0" smtClean="0"/>
              <a:t>.</a:t>
            </a:r>
            <a:r>
              <a:rPr lang="tr-TR" b="1" dirty="0"/>
              <a:t> </a:t>
            </a:r>
            <a:endParaRPr lang="tr-TR" b="1" dirty="0" smtClean="0"/>
          </a:p>
          <a:p>
            <a:endParaRPr lang="tr-TR" b="1" dirty="0" smtClean="0"/>
          </a:p>
          <a:p>
            <a:r>
              <a:rPr lang="tr-TR" b="1" dirty="0" smtClean="0">
                <a:solidFill>
                  <a:srgbClr val="0070C0"/>
                </a:solidFill>
              </a:rPr>
              <a:t>Hastalığın </a:t>
            </a:r>
            <a:r>
              <a:rPr lang="tr-TR" b="1" dirty="0">
                <a:solidFill>
                  <a:srgbClr val="0070C0"/>
                </a:solidFill>
              </a:rPr>
              <a:t>görüldüğü </a:t>
            </a:r>
            <a:r>
              <a:rPr lang="tr-TR" b="1" dirty="0" smtClean="0">
                <a:solidFill>
                  <a:srgbClr val="0070C0"/>
                </a:solidFill>
              </a:rPr>
              <a:t>bitkiler</a:t>
            </a:r>
            <a:r>
              <a:rPr lang="tr-TR" b="1" dirty="0" smtClean="0"/>
              <a:t>: </a:t>
            </a:r>
            <a:r>
              <a:rPr lang="tr-TR" dirty="0" smtClean="0"/>
              <a:t>Bütün </a:t>
            </a:r>
            <a:r>
              <a:rPr lang="tr-TR" dirty="0" err="1"/>
              <a:t>turunçgil</a:t>
            </a:r>
            <a:r>
              <a:rPr lang="tr-TR" dirty="0"/>
              <a:t> çeşitlerinde.</a:t>
            </a:r>
          </a:p>
          <a:p>
            <a:pPr marL="0" indent="0">
              <a:buNone/>
            </a:pPr>
            <a:endParaRPr lang="tr-TR" b="1" dirty="0"/>
          </a:p>
        </p:txBody>
      </p:sp>
    </p:spTree>
    <p:extLst>
      <p:ext uri="{BB962C8B-B14F-4D97-AF65-F5344CB8AC3E}">
        <p14:creationId xmlns:p14="http://schemas.microsoft.com/office/powerpoint/2010/main" val="1625606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a:p>
          <a:p>
            <a:r>
              <a:rPr lang="tr-TR" dirty="0">
                <a:solidFill>
                  <a:srgbClr val="FF0000"/>
                </a:solidFill>
              </a:rPr>
              <a:t>Bahçeler sel sularından korunmalıdır</a:t>
            </a:r>
            <a:r>
              <a:rPr lang="tr-TR" dirty="0"/>
              <a:t>, sel suları ile gelerek fidan ve ağaçların kök boğazında yığılacak toprak dağıtılmalı, böylece </a:t>
            </a:r>
            <a:r>
              <a:rPr lang="tr-TR" dirty="0">
                <a:solidFill>
                  <a:srgbClr val="FF0000"/>
                </a:solidFill>
              </a:rPr>
              <a:t>köklerin fazla derinde ve havasız kalması önlenmelidir, </a:t>
            </a:r>
          </a:p>
          <a:p>
            <a:pPr marL="0" indent="0">
              <a:buNone/>
            </a:pPr>
            <a:r>
              <a:rPr lang="tr-TR" dirty="0"/>
              <a:t>• </a:t>
            </a:r>
            <a:r>
              <a:rPr lang="tr-TR" dirty="0">
                <a:solidFill>
                  <a:srgbClr val="FF0000"/>
                </a:solidFill>
              </a:rPr>
              <a:t>Sulama suyu ve gübre</a:t>
            </a:r>
            <a:r>
              <a:rPr lang="tr-TR" dirty="0"/>
              <a:t>, ağaçların kök boğazına değil, tekniğine uygun şekilde taç izdüşümüne verilmelidir, </a:t>
            </a:r>
          </a:p>
          <a:p>
            <a:pPr marL="0" indent="0">
              <a:buNone/>
            </a:pPr>
            <a:r>
              <a:rPr lang="tr-TR" dirty="0"/>
              <a:t>• Hastalıklı bahçelerde </a:t>
            </a:r>
            <a:r>
              <a:rPr lang="tr-TR" dirty="0">
                <a:solidFill>
                  <a:srgbClr val="FF0000"/>
                </a:solidFill>
              </a:rPr>
              <a:t>ilkbaharda ağaçların kök boğazları ana köklere kadar açılarak yaz aylarında güneş ve hava almaları sağlanmalıdır,</a:t>
            </a:r>
          </a:p>
        </p:txBody>
      </p:sp>
    </p:spTree>
    <p:extLst>
      <p:ext uri="{BB962C8B-B14F-4D97-AF65-F5344CB8AC3E}">
        <p14:creationId xmlns:p14="http://schemas.microsoft.com/office/powerpoint/2010/main" val="273441255"/>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a:xfrm>
            <a:off x="251520" y="1600200"/>
            <a:ext cx="8784976" cy="4525963"/>
          </a:xfrm>
        </p:spPr>
        <p:txBody>
          <a:bodyPr>
            <a:normAutofit/>
          </a:bodyPr>
          <a:lstStyle/>
          <a:p>
            <a:r>
              <a:rPr lang="tr-TR" b="1" dirty="0" smtClean="0">
                <a:solidFill>
                  <a:srgbClr val="0070C0"/>
                </a:solidFill>
              </a:rPr>
              <a:t>Kültürel </a:t>
            </a:r>
            <a:r>
              <a:rPr lang="tr-TR" b="1" dirty="0">
                <a:solidFill>
                  <a:srgbClr val="0070C0"/>
                </a:solidFill>
              </a:rPr>
              <a:t>Önlemler</a:t>
            </a:r>
            <a:r>
              <a:rPr lang="tr-TR" b="1" dirty="0" smtClean="0">
                <a:solidFill>
                  <a:srgbClr val="0070C0"/>
                </a:solidFill>
              </a:rPr>
              <a:t>:</a:t>
            </a:r>
          </a:p>
          <a:p>
            <a:endParaRPr lang="tr-TR" b="1" dirty="0">
              <a:solidFill>
                <a:srgbClr val="0070C0"/>
              </a:solidFill>
            </a:endParaRPr>
          </a:p>
          <a:p>
            <a:r>
              <a:rPr lang="tr-TR" dirty="0"/>
              <a:t>Virüsten ari sertifikalı üretim materyali kullanılmalıdır.</a:t>
            </a:r>
          </a:p>
          <a:p>
            <a:r>
              <a:rPr lang="tr-TR" dirty="0"/>
              <a:t>Budama aletleri ağaçtan ağaca geçerken %2‟lik sodyum </a:t>
            </a:r>
            <a:r>
              <a:rPr lang="tr-TR" dirty="0" err="1" smtClean="0"/>
              <a:t>hipoklorid</a:t>
            </a:r>
            <a:r>
              <a:rPr lang="tr-TR" dirty="0" smtClean="0"/>
              <a:t> ile </a:t>
            </a:r>
            <a:r>
              <a:rPr lang="tr-TR" dirty="0"/>
              <a:t>dezenfekte edilmelidir.</a:t>
            </a:r>
          </a:p>
          <a:p>
            <a:r>
              <a:rPr lang="tr-TR" dirty="0" smtClean="0"/>
              <a:t>Bulaşık </a:t>
            </a:r>
            <a:r>
              <a:rPr lang="tr-TR" dirty="0"/>
              <a:t>ağaçlar derhal sökülerek imha </a:t>
            </a:r>
            <a:r>
              <a:rPr lang="tr-TR" dirty="0" smtClean="0"/>
              <a:t>edilmelidir</a:t>
            </a:r>
            <a:r>
              <a:rPr lang="tr-TR" dirty="0"/>
              <a:t>.</a:t>
            </a:r>
          </a:p>
          <a:p>
            <a:r>
              <a:rPr lang="tr-TR" dirty="0" smtClean="0"/>
              <a:t>Vektörlere karşı etkin mücadele </a:t>
            </a:r>
            <a:r>
              <a:rPr lang="tr-TR" dirty="0"/>
              <a:t>yapılmalı.</a:t>
            </a:r>
          </a:p>
        </p:txBody>
      </p:sp>
    </p:spTree>
    <p:extLst>
      <p:ext uri="{BB962C8B-B14F-4D97-AF65-F5344CB8AC3E}">
        <p14:creationId xmlns:p14="http://schemas.microsoft.com/office/powerpoint/2010/main" val="1029068150"/>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4. </a:t>
            </a:r>
            <a:r>
              <a:rPr lang="tr-TR" dirty="0" err="1"/>
              <a:t>Turunçgil</a:t>
            </a:r>
            <a:r>
              <a:rPr lang="tr-TR" dirty="0"/>
              <a:t> </a:t>
            </a:r>
            <a:r>
              <a:rPr lang="tr-TR" b="1" dirty="0" err="1">
                <a:solidFill>
                  <a:srgbClr val="0070C0"/>
                </a:solidFill>
              </a:rPr>
              <a:t>Exocortis</a:t>
            </a:r>
            <a:r>
              <a:rPr lang="tr-TR" dirty="0"/>
              <a:t>(Cüceleşme) </a:t>
            </a:r>
            <a:r>
              <a:rPr lang="tr-TR" dirty="0" smtClean="0"/>
              <a:t/>
            </a:r>
            <a:br>
              <a:rPr lang="tr-TR" dirty="0" smtClean="0"/>
            </a:br>
            <a:r>
              <a:rPr lang="tr-TR" dirty="0"/>
              <a:t> </a:t>
            </a:r>
            <a:r>
              <a:rPr lang="tr-TR" dirty="0" smtClean="0"/>
              <a:t>                   </a:t>
            </a:r>
            <a:r>
              <a:rPr lang="tr-TR" dirty="0" err="1" smtClean="0"/>
              <a:t>Viroid</a:t>
            </a:r>
            <a:r>
              <a:rPr lang="tr-TR" dirty="0" smtClean="0"/>
              <a:t> </a:t>
            </a:r>
            <a:r>
              <a:rPr lang="tr-TR" dirty="0"/>
              <a:t>Hastalığı</a:t>
            </a:r>
          </a:p>
        </p:txBody>
      </p:sp>
      <p:sp>
        <p:nvSpPr>
          <p:cNvPr id="3" name="İçerik Yer Tutucusu 2"/>
          <p:cNvSpPr>
            <a:spLocks noGrp="1"/>
          </p:cNvSpPr>
          <p:nvPr>
            <p:ph idx="1"/>
          </p:nvPr>
        </p:nvSpPr>
        <p:spPr/>
        <p:txBody>
          <a:bodyPr/>
          <a:lstStyle/>
          <a:p>
            <a:r>
              <a:rPr lang="tr-TR" b="1" dirty="0" err="1" smtClean="0"/>
              <a:t>TURUNÇGiLLERDE</a:t>
            </a:r>
            <a:r>
              <a:rPr lang="tr-TR" b="1" dirty="0" smtClean="0"/>
              <a:t> CÜCELEŞME </a:t>
            </a:r>
            <a:r>
              <a:rPr lang="tr-TR" b="1" dirty="0" err="1" smtClean="0"/>
              <a:t>ViROiD</a:t>
            </a:r>
            <a:r>
              <a:rPr lang="tr-TR" b="1" dirty="0" smtClean="0"/>
              <a:t> HASTALIĞI</a:t>
            </a:r>
            <a:r>
              <a:rPr lang="tr-TR" dirty="0" smtClean="0"/>
              <a:t>(</a:t>
            </a:r>
            <a:r>
              <a:rPr lang="tr-TR" dirty="0" err="1" smtClean="0"/>
              <a:t>CiTRUS</a:t>
            </a:r>
            <a:r>
              <a:rPr lang="tr-TR" dirty="0" smtClean="0"/>
              <a:t> </a:t>
            </a:r>
            <a:r>
              <a:rPr lang="tr-TR" dirty="0" err="1" smtClean="0"/>
              <a:t>EXOCORTiS</a:t>
            </a:r>
            <a:r>
              <a:rPr lang="tr-TR" dirty="0" smtClean="0"/>
              <a:t> </a:t>
            </a:r>
            <a:r>
              <a:rPr lang="tr-TR" dirty="0" err="1" smtClean="0"/>
              <a:t>POSPiViROiD</a:t>
            </a:r>
            <a:r>
              <a:rPr lang="tr-TR" dirty="0" smtClean="0"/>
              <a:t>)</a:t>
            </a:r>
            <a:r>
              <a:rPr lang="tr-TR" b="1" dirty="0" smtClean="0"/>
              <a:t> </a:t>
            </a:r>
            <a:endParaRPr lang="tr-TR" b="1" dirty="0"/>
          </a:p>
          <a:p>
            <a:endParaRPr lang="tr-TR" dirty="0"/>
          </a:p>
        </p:txBody>
      </p:sp>
    </p:spTree>
    <p:extLst>
      <p:ext uri="{BB962C8B-B14F-4D97-AF65-F5344CB8AC3E}">
        <p14:creationId xmlns:p14="http://schemas.microsoft.com/office/powerpoint/2010/main" val="740780883"/>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Hastalık belirtisi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a:xfrm>
            <a:off x="457200" y="1600200"/>
            <a:ext cx="8229600" cy="4637112"/>
          </a:xfrm>
        </p:spPr>
        <p:txBody>
          <a:bodyPr>
            <a:normAutofit fontScale="85000" lnSpcReduction="20000"/>
          </a:bodyPr>
          <a:lstStyle/>
          <a:p>
            <a:r>
              <a:rPr lang="tr-TR" dirty="0" smtClean="0"/>
              <a:t>Hastalık </a:t>
            </a:r>
            <a:r>
              <a:rPr lang="tr-TR" dirty="0"/>
              <a:t>etmeni </a:t>
            </a:r>
            <a:r>
              <a:rPr lang="tr-TR" dirty="0">
                <a:solidFill>
                  <a:srgbClr val="0070C0"/>
                </a:solidFill>
              </a:rPr>
              <a:t>bir </a:t>
            </a:r>
            <a:r>
              <a:rPr lang="tr-TR" dirty="0" err="1">
                <a:solidFill>
                  <a:srgbClr val="0070C0"/>
                </a:solidFill>
              </a:rPr>
              <a:t>viroidtir</a:t>
            </a:r>
            <a:r>
              <a:rPr lang="tr-TR" dirty="0">
                <a:solidFill>
                  <a:srgbClr val="0070C0"/>
                </a:solidFill>
              </a:rPr>
              <a:t>.</a:t>
            </a:r>
          </a:p>
          <a:p>
            <a:r>
              <a:rPr lang="tr-TR" dirty="0"/>
              <a:t>Etmen </a:t>
            </a:r>
            <a:r>
              <a:rPr lang="tr-TR" dirty="0">
                <a:solidFill>
                  <a:srgbClr val="0070C0"/>
                </a:solidFill>
              </a:rPr>
              <a:t>bitkinin bütün aksamlarında bulunur.</a:t>
            </a:r>
          </a:p>
          <a:p>
            <a:r>
              <a:rPr lang="tr-TR" dirty="0"/>
              <a:t>Her türlü </a:t>
            </a:r>
            <a:r>
              <a:rPr lang="tr-TR" dirty="0" smtClean="0">
                <a:solidFill>
                  <a:srgbClr val="0070C0"/>
                </a:solidFill>
              </a:rPr>
              <a:t>aşı </a:t>
            </a:r>
            <a:r>
              <a:rPr lang="tr-TR" dirty="0">
                <a:solidFill>
                  <a:srgbClr val="0070C0"/>
                </a:solidFill>
              </a:rPr>
              <a:t>materyali ve budama aletiyle </a:t>
            </a:r>
            <a:r>
              <a:rPr lang="tr-TR" dirty="0"/>
              <a:t>ağaçtan ağaca geçer.</a:t>
            </a:r>
          </a:p>
          <a:p>
            <a:r>
              <a:rPr lang="tr-TR" dirty="0">
                <a:solidFill>
                  <a:srgbClr val="0070C0"/>
                </a:solidFill>
              </a:rPr>
              <a:t>Etmen turunç anacı üzerine </a:t>
            </a:r>
            <a:r>
              <a:rPr lang="tr-TR" dirty="0" smtClean="0"/>
              <a:t>aşılı çeşitlerde </a:t>
            </a:r>
            <a:r>
              <a:rPr lang="tr-TR" dirty="0">
                <a:solidFill>
                  <a:srgbClr val="0070C0"/>
                </a:solidFill>
              </a:rPr>
              <a:t>belirti </a:t>
            </a:r>
            <a:r>
              <a:rPr lang="tr-TR" dirty="0" smtClean="0">
                <a:solidFill>
                  <a:srgbClr val="0070C0"/>
                </a:solidFill>
              </a:rPr>
              <a:t>oluşturmaz</a:t>
            </a:r>
            <a:r>
              <a:rPr lang="tr-TR" dirty="0">
                <a:solidFill>
                  <a:srgbClr val="0070C0"/>
                </a:solidFill>
              </a:rPr>
              <a:t>.</a:t>
            </a:r>
          </a:p>
          <a:p>
            <a:r>
              <a:rPr lang="tr-TR" dirty="0">
                <a:solidFill>
                  <a:srgbClr val="0070C0"/>
                </a:solidFill>
              </a:rPr>
              <a:t>Etmen üç yapraklı </a:t>
            </a:r>
            <a:r>
              <a:rPr lang="tr-TR" dirty="0" err="1">
                <a:solidFill>
                  <a:srgbClr val="0070C0"/>
                </a:solidFill>
              </a:rPr>
              <a:t>hibritler</a:t>
            </a:r>
            <a:r>
              <a:rPr lang="tr-TR" dirty="0"/>
              <a:t>, </a:t>
            </a:r>
            <a:r>
              <a:rPr lang="tr-TR" dirty="0" err="1"/>
              <a:t>carrizo</a:t>
            </a:r>
            <a:r>
              <a:rPr lang="tr-TR" dirty="0"/>
              <a:t> </a:t>
            </a:r>
            <a:r>
              <a:rPr lang="tr-TR" dirty="0" err="1"/>
              <a:t>citrange</a:t>
            </a:r>
            <a:r>
              <a:rPr lang="tr-TR" dirty="0"/>
              <a:t>, Filistin tatlı </a:t>
            </a:r>
            <a:r>
              <a:rPr lang="tr-TR" dirty="0" err="1"/>
              <a:t>laymı</a:t>
            </a:r>
            <a:r>
              <a:rPr lang="tr-TR" dirty="0"/>
              <a:t> </a:t>
            </a:r>
            <a:r>
              <a:rPr lang="tr-TR" dirty="0" smtClean="0"/>
              <a:t>ve</a:t>
            </a:r>
          </a:p>
          <a:p>
            <a:pPr marL="0" indent="0">
              <a:buNone/>
            </a:pPr>
            <a:r>
              <a:rPr lang="tr-TR" dirty="0" smtClean="0"/>
              <a:t>      </a:t>
            </a:r>
            <a:r>
              <a:rPr lang="tr-TR" dirty="0" err="1" smtClean="0"/>
              <a:t>rangpur</a:t>
            </a:r>
            <a:r>
              <a:rPr lang="tr-TR" dirty="0" smtClean="0"/>
              <a:t> </a:t>
            </a:r>
            <a:r>
              <a:rPr lang="tr-TR" dirty="0" err="1"/>
              <a:t>laymı</a:t>
            </a:r>
            <a:r>
              <a:rPr lang="tr-TR" dirty="0"/>
              <a:t> </a:t>
            </a:r>
            <a:r>
              <a:rPr lang="tr-TR" dirty="0">
                <a:solidFill>
                  <a:srgbClr val="0070C0"/>
                </a:solidFill>
              </a:rPr>
              <a:t>üzerine </a:t>
            </a:r>
            <a:r>
              <a:rPr lang="tr-TR" dirty="0" smtClean="0">
                <a:solidFill>
                  <a:srgbClr val="0070C0"/>
                </a:solidFill>
              </a:rPr>
              <a:t>aşılı çeşitlerde </a:t>
            </a:r>
            <a:r>
              <a:rPr lang="tr-TR" dirty="0">
                <a:solidFill>
                  <a:srgbClr val="0070C0"/>
                </a:solidFill>
              </a:rPr>
              <a:t>belirti </a:t>
            </a:r>
            <a:r>
              <a:rPr lang="tr-TR" dirty="0" smtClean="0">
                <a:solidFill>
                  <a:srgbClr val="0070C0"/>
                </a:solidFill>
              </a:rPr>
              <a:t>oluşturur</a:t>
            </a:r>
            <a:r>
              <a:rPr lang="tr-TR" dirty="0">
                <a:solidFill>
                  <a:srgbClr val="0070C0"/>
                </a:solidFill>
              </a:rPr>
              <a:t>.</a:t>
            </a:r>
          </a:p>
          <a:p>
            <a:r>
              <a:rPr lang="tr-TR" dirty="0" smtClean="0"/>
              <a:t>Bulaşık </a:t>
            </a:r>
            <a:r>
              <a:rPr lang="tr-TR" dirty="0"/>
              <a:t>bitkilerde </a:t>
            </a:r>
            <a:r>
              <a:rPr lang="tr-TR" dirty="0" smtClean="0">
                <a:solidFill>
                  <a:srgbClr val="0070C0"/>
                </a:solidFill>
              </a:rPr>
              <a:t>şiddetli </a:t>
            </a:r>
            <a:r>
              <a:rPr lang="tr-TR" dirty="0">
                <a:solidFill>
                  <a:srgbClr val="0070C0"/>
                </a:solidFill>
              </a:rPr>
              <a:t>bodurluk ve genel bir sararma </a:t>
            </a:r>
            <a:r>
              <a:rPr lang="tr-TR" dirty="0"/>
              <a:t>görülür.</a:t>
            </a:r>
          </a:p>
          <a:p>
            <a:r>
              <a:rPr lang="tr-TR" dirty="0"/>
              <a:t>Üç yapraklı anaç üzerindeki </a:t>
            </a:r>
            <a:r>
              <a:rPr lang="tr-TR" dirty="0" smtClean="0"/>
              <a:t>çeşitlerde </a:t>
            </a:r>
            <a:r>
              <a:rPr lang="tr-TR" dirty="0">
                <a:solidFill>
                  <a:srgbClr val="0070C0"/>
                </a:solidFill>
              </a:rPr>
              <a:t>bu etmen ile </a:t>
            </a:r>
            <a:r>
              <a:rPr lang="tr-TR" dirty="0" err="1" smtClean="0">
                <a:solidFill>
                  <a:srgbClr val="0070C0"/>
                </a:solidFill>
              </a:rPr>
              <a:t>tristeza</a:t>
            </a:r>
            <a:endParaRPr lang="tr-TR" dirty="0" smtClean="0">
              <a:solidFill>
                <a:srgbClr val="0070C0"/>
              </a:solidFill>
            </a:endParaRPr>
          </a:p>
          <a:p>
            <a:pPr marL="0" indent="0">
              <a:buNone/>
            </a:pPr>
            <a:r>
              <a:rPr lang="tr-TR" dirty="0" smtClean="0">
                <a:solidFill>
                  <a:srgbClr val="0070C0"/>
                </a:solidFill>
              </a:rPr>
              <a:t>      virüsünün </a:t>
            </a:r>
            <a:r>
              <a:rPr lang="tr-TR" dirty="0">
                <a:solidFill>
                  <a:srgbClr val="0070C0"/>
                </a:solidFill>
              </a:rPr>
              <a:t>birlikte enfeksiyonu çok </a:t>
            </a:r>
            <a:r>
              <a:rPr lang="tr-TR" dirty="0" smtClean="0">
                <a:solidFill>
                  <a:srgbClr val="0070C0"/>
                </a:solidFill>
              </a:rPr>
              <a:t>şiddetli </a:t>
            </a:r>
            <a:r>
              <a:rPr lang="tr-TR" dirty="0">
                <a:solidFill>
                  <a:srgbClr val="0070C0"/>
                </a:solidFill>
              </a:rPr>
              <a:t>bodurluk, </a:t>
            </a:r>
            <a:r>
              <a:rPr lang="tr-TR" dirty="0" smtClean="0">
                <a:solidFill>
                  <a:srgbClr val="0070C0"/>
                </a:solidFill>
              </a:rPr>
              <a:t>kabuk</a:t>
            </a:r>
          </a:p>
          <a:p>
            <a:pPr marL="0" indent="0">
              <a:buNone/>
            </a:pPr>
            <a:r>
              <a:rPr lang="tr-TR" dirty="0" smtClean="0">
                <a:solidFill>
                  <a:srgbClr val="0070C0"/>
                </a:solidFill>
              </a:rPr>
              <a:t>      kavlamaları</a:t>
            </a:r>
            <a:r>
              <a:rPr lang="tr-TR" dirty="0">
                <a:solidFill>
                  <a:srgbClr val="0070C0"/>
                </a:solidFill>
              </a:rPr>
              <a:t>, kabuk soyulmaları, zamk akıntısı ve anaç </a:t>
            </a:r>
            <a:r>
              <a:rPr lang="tr-TR" dirty="0" smtClean="0">
                <a:solidFill>
                  <a:srgbClr val="0070C0"/>
                </a:solidFill>
              </a:rPr>
              <a:t>kalem</a:t>
            </a:r>
          </a:p>
          <a:p>
            <a:pPr marL="0" indent="0">
              <a:buNone/>
            </a:pPr>
            <a:r>
              <a:rPr lang="tr-TR" dirty="0" smtClean="0">
                <a:solidFill>
                  <a:srgbClr val="0070C0"/>
                </a:solidFill>
              </a:rPr>
              <a:t>      uyuşmazlığı </a:t>
            </a:r>
            <a:r>
              <a:rPr lang="tr-TR" dirty="0">
                <a:solidFill>
                  <a:srgbClr val="0070C0"/>
                </a:solidFill>
              </a:rPr>
              <a:t>belirtileri </a:t>
            </a:r>
            <a:r>
              <a:rPr lang="tr-TR" dirty="0" smtClean="0">
                <a:solidFill>
                  <a:srgbClr val="0070C0"/>
                </a:solidFill>
              </a:rPr>
              <a:t>oluşturur</a:t>
            </a:r>
            <a:r>
              <a:rPr lang="tr-TR" dirty="0">
                <a:solidFill>
                  <a:srgbClr val="0070C0"/>
                </a:solidFill>
              </a:rPr>
              <a:t>.</a:t>
            </a:r>
          </a:p>
          <a:p>
            <a:r>
              <a:rPr lang="tr-TR" dirty="0"/>
              <a:t>Etmen %40 civarında verim kayıplarına neden olmaktadır</a:t>
            </a:r>
            <a:r>
              <a:rPr lang="tr-TR" dirty="0" smtClean="0"/>
              <a:t>.</a:t>
            </a:r>
          </a:p>
          <a:p>
            <a:endParaRPr lang="tr-TR" b="1" dirty="0" smtClean="0"/>
          </a:p>
          <a:p>
            <a:r>
              <a:rPr lang="tr-TR" b="1" dirty="0" smtClean="0">
                <a:solidFill>
                  <a:srgbClr val="0070C0"/>
                </a:solidFill>
              </a:rPr>
              <a:t>Hastalığın </a:t>
            </a:r>
            <a:r>
              <a:rPr lang="tr-TR" b="1" dirty="0">
                <a:solidFill>
                  <a:srgbClr val="0070C0"/>
                </a:solidFill>
              </a:rPr>
              <a:t>görüldüğü </a:t>
            </a:r>
            <a:r>
              <a:rPr lang="tr-TR" b="1" dirty="0" smtClean="0">
                <a:solidFill>
                  <a:srgbClr val="0070C0"/>
                </a:solidFill>
              </a:rPr>
              <a:t>bitkiler: </a:t>
            </a:r>
          </a:p>
          <a:p>
            <a:pPr marL="0" indent="0">
              <a:buNone/>
            </a:pPr>
            <a:r>
              <a:rPr lang="tr-TR" b="1" dirty="0"/>
              <a:t> </a:t>
            </a:r>
            <a:r>
              <a:rPr lang="tr-TR" b="1" dirty="0" smtClean="0"/>
              <a:t>     </a:t>
            </a:r>
            <a:r>
              <a:rPr lang="tr-TR" dirty="0" smtClean="0"/>
              <a:t>Portakal</a:t>
            </a:r>
            <a:r>
              <a:rPr lang="tr-TR" dirty="0"/>
              <a:t>, limon, altıntop ve mandarinde görülür.</a:t>
            </a:r>
          </a:p>
          <a:p>
            <a:endParaRPr lang="tr-TR" dirty="0"/>
          </a:p>
        </p:txBody>
      </p:sp>
    </p:spTree>
    <p:extLst>
      <p:ext uri="{BB962C8B-B14F-4D97-AF65-F5344CB8AC3E}">
        <p14:creationId xmlns:p14="http://schemas.microsoft.com/office/powerpoint/2010/main" val="324065623"/>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a:xfrm>
            <a:off x="457200" y="1600200"/>
            <a:ext cx="8229600" cy="4637112"/>
          </a:xfrm>
        </p:spPr>
        <p:txBody>
          <a:bodyPr>
            <a:normAutofit/>
          </a:bodyPr>
          <a:lstStyle/>
          <a:p>
            <a:r>
              <a:rPr lang="tr-TR" b="1" dirty="0" smtClean="0">
                <a:solidFill>
                  <a:srgbClr val="0070C0"/>
                </a:solidFill>
              </a:rPr>
              <a:t>Kültürel </a:t>
            </a:r>
            <a:r>
              <a:rPr lang="tr-TR" b="1" dirty="0">
                <a:solidFill>
                  <a:srgbClr val="0070C0"/>
                </a:solidFill>
              </a:rPr>
              <a:t>Önlemler</a:t>
            </a:r>
            <a:r>
              <a:rPr lang="tr-TR" b="1" dirty="0" smtClean="0">
                <a:solidFill>
                  <a:srgbClr val="0070C0"/>
                </a:solidFill>
              </a:rPr>
              <a:t>:</a:t>
            </a:r>
          </a:p>
          <a:p>
            <a:pPr marL="0" indent="0">
              <a:buNone/>
            </a:pPr>
            <a:endParaRPr lang="tr-TR" b="1" dirty="0">
              <a:solidFill>
                <a:srgbClr val="0070C0"/>
              </a:solidFill>
            </a:endParaRPr>
          </a:p>
          <a:p>
            <a:r>
              <a:rPr lang="tr-TR" dirty="0"/>
              <a:t>Virüsten ari sertifikalı üretim materyali kullanılmalıdır.</a:t>
            </a:r>
          </a:p>
          <a:p>
            <a:r>
              <a:rPr lang="tr-TR" dirty="0"/>
              <a:t>Hastalığa </a:t>
            </a:r>
            <a:r>
              <a:rPr lang="tr-TR" dirty="0">
                <a:solidFill>
                  <a:srgbClr val="0070C0"/>
                </a:solidFill>
              </a:rPr>
              <a:t>dayanıklı anaç </a:t>
            </a:r>
            <a:r>
              <a:rPr lang="tr-TR" dirty="0"/>
              <a:t>kullanılmalıdır.</a:t>
            </a:r>
          </a:p>
          <a:p>
            <a:r>
              <a:rPr lang="tr-TR" dirty="0"/>
              <a:t>Budama aletleri ağaçtan ağaca geçerken %2‟lik </a:t>
            </a:r>
            <a:r>
              <a:rPr lang="tr-TR" dirty="0" smtClean="0"/>
              <a:t>sodyum </a:t>
            </a:r>
            <a:r>
              <a:rPr lang="tr-TR" dirty="0" err="1" smtClean="0"/>
              <a:t>hipoklorid</a:t>
            </a:r>
            <a:r>
              <a:rPr lang="tr-TR" dirty="0" smtClean="0"/>
              <a:t> </a:t>
            </a:r>
            <a:r>
              <a:rPr lang="tr-TR" dirty="0"/>
              <a:t>ile dezenfekte edilmelidir.</a:t>
            </a:r>
          </a:p>
          <a:p>
            <a:r>
              <a:rPr lang="tr-TR" dirty="0" smtClean="0"/>
              <a:t>Bulaşık </a:t>
            </a:r>
            <a:r>
              <a:rPr lang="tr-TR" dirty="0"/>
              <a:t>ağaçlar derhal sökülerek imha edilmelidir.</a:t>
            </a:r>
          </a:p>
        </p:txBody>
      </p:sp>
    </p:spTree>
    <p:extLst>
      <p:ext uri="{BB962C8B-B14F-4D97-AF65-F5344CB8AC3E}">
        <p14:creationId xmlns:p14="http://schemas.microsoft.com/office/powerpoint/2010/main" val="2528692598"/>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5. </a:t>
            </a:r>
            <a:r>
              <a:rPr lang="tr-TR" dirty="0" err="1"/>
              <a:t>Turunçgil</a:t>
            </a:r>
            <a:r>
              <a:rPr lang="tr-TR" dirty="0"/>
              <a:t> </a:t>
            </a:r>
            <a:r>
              <a:rPr lang="tr-TR" b="1" dirty="0">
                <a:solidFill>
                  <a:srgbClr val="0070C0"/>
                </a:solidFill>
              </a:rPr>
              <a:t>Taşlaşma</a:t>
            </a:r>
            <a:r>
              <a:rPr lang="tr-TR" b="1" dirty="0"/>
              <a:t>(</a:t>
            </a:r>
            <a:r>
              <a:rPr lang="tr-TR" dirty="0" err="1"/>
              <a:t>İmpietratura</a:t>
            </a:r>
            <a:r>
              <a:rPr lang="tr-TR" dirty="0"/>
              <a:t>) </a:t>
            </a:r>
            <a:r>
              <a:rPr lang="tr-TR" dirty="0" smtClean="0"/>
              <a:t/>
            </a:r>
            <a:br>
              <a:rPr lang="tr-TR" dirty="0" smtClean="0"/>
            </a:br>
            <a:r>
              <a:rPr lang="tr-TR" dirty="0"/>
              <a:t> </a:t>
            </a:r>
            <a:r>
              <a:rPr lang="tr-TR" dirty="0" smtClean="0"/>
              <a:t>                    virüs </a:t>
            </a:r>
            <a:r>
              <a:rPr lang="tr-TR" dirty="0"/>
              <a:t>Hastalığı</a:t>
            </a:r>
          </a:p>
        </p:txBody>
      </p:sp>
      <p:sp>
        <p:nvSpPr>
          <p:cNvPr id="7" name="Başlık 1"/>
          <p:cNvSpPr txBox="1">
            <a:spLocks/>
          </p:cNvSpPr>
          <p:nvPr/>
        </p:nvSpPr>
        <p:spPr>
          <a:xfrm>
            <a:off x="457200" y="1739949"/>
            <a:ext cx="8229600" cy="3272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a:t>
            </a:r>
            <a:endParaRPr lang="tr-TR" sz="2800" dirty="0">
              <a:solidFill>
                <a:srgbClr val="292934"/>
              </a:solidFill>
            </a:endParaRPr>
          </a:p>
        </p:txBody>
      </p:sp>
      <p:sp>
        <p:nvSpPr>
          <p:cNvPr id="8" name="İçerik Yer Tutucusu 2"/>
          <p:cNvSpPr>
            <a:spLocks noGrp="1"/>
          </p:cNvSpPr>
          <p:nvPr>
            <p:ph idx="1"/>
          </p:nvPr>
        </p:nvSpPr>
        <p:spPr>
          <a:xfrm>
            <a:off x="323528" y="2143397"/>
            <a:ext cx="8568952" cy="4525963"/>
          </a:xfrm>
        </p:spPr>
        <p:txBody>
          <a:bodyPr>
            <a:normAutofit fontScale="92500" lnSpcReduction="20000"/>
          </a:bodyPr>
          <a:lstStyle/>
          <a:p>
            <a:r>
              <a:rPr lang="tr-TR" dirty="0" smtClean="0"/>
              <a:t>Hastalık </a:t>
            </a:r>
            <a:r>
              <a:rPr lang="tr-TR" dirty="0"/>
              <a:t>etmeni </a:t>
            </a:r>
            <a:r>
              <a:rPr lang="tr-TR" dirty="0" smtClean="0">
                <a:solidFill>
                  <a:srgbClr val="0070C0"/>
                </a:solidFill>
              </a:rPr>
              <a:t>yaşlı </a:t>
            </a:r>
            <a:r>
              <a:rPr lang="tr-TR" dirty="0">
                <a:solidFill>
                  <a:srgbClr val="0070C0"/>
                </a:solidFill>
              </a:rPr>
              <a:t>ağaçlarda ve daha çok meyvede zarar yapar.</a:t>
            </a:r>
          </a:p>
          <a:p>
            <a:r>
              <a:rPr lang="tr-TR" dirty="0"/>
              <a:t>Meyvenin </a:t>
            </a:r>
            <a:r>
              <a:rPr lang="tr-TR" dirty="0" smtClean="0">
                <a:solidFill>
                  <a:srgbClr val="0070C0"/>
                </a:solidFill>
              </a:rPr>
              <a:t>olgunlaşmadan </a:t>
            </a:r>
            <a:r>
              <a:rPr lang="tr-TR" dirty="0">
                <a:solidFill>
                  <a:srgbClr val="0070C0"/>
                </a:solidFill>
              </a:rPr>
              <a:t>dökülmesine </a:t>
            </a:r>
            <a:r>
              <a:rPr lang="tr-TR" dirty="0"/>
              <a:t>ve kalitenin bozulmasına</a:t>
            </a:r>
          </a:p>
          <a:p>
            <a:pPr marL="0" indent="0">
              <a:buNone/>
            </a:pPr>
            <a:r>
              <a:rPr lang="tr-TR" dirty="0" smtClean="0"/>
              <a:t>      sebep </a:t>
            </a:r>
            <a:r>
              <a:rPr lang="tr-TR" dirty="0"/>
              <a:t>olur.</a:t>
            </a:r>
          </a:p>
          <a:p>
            <a:r>
              <a:rPr lang="tr-TR" dirty="0"/>
              <a:t>Hastalık </a:t>
            </a:r>
            <a:r>
              <a:rPr lang="tr-TR" dirty="0">
                <a:solidFill>
                  <a:srgbClr val="0070C0"/>
                </a:solidFill>
              </a:rPr>
              <a:t>meyvelerin kabuk kısmında dairesel lekelenmelere </a:t>
            </a:r>
            <a:r>
              <a:rPr lang="tr-TR" dirty="0" smtClean="0">
                <a:solidFill>
                  <a:srgbClr val="0070C0"/>
                </a:solidFill>
              </a:rPr>
              <a:t>neden</a:t>
            </a:r>
          </a:p>
          <a:p>
            <a:pPr marL="0" indent="0">
              <a:buNone/>
            </a:pPr>
            <a:r>
              <a:rPr lang="tr-TR" dirty="0" smtClean="0">
                <a:solidFill>
                  <a:srgbClr val="0070C0"/>
                </a:solidFill>
              </a:rPr>
              <a:t>     olur</a:t>
            </a:r>
            <a:r>
              <a:rPr lang="tr-TR" dirty="0">
                <a:solidFill>
                  <a:srgbClr val="0070C0"/>
                </a:solidFill>
              </a:rPr>
              <a:t>.</a:t>
            </a:r>
          </a:p>
          <a:p>
            <a:r>
              <a:rPr lang="tr-TR" dirty="0"/>
              <a:t>Meyve </a:t>
            </a:r>
            <a:r>
              <a:rPr lang="tr-TR" dirty="0">
                <a:solidFill>
                  <a:srgbClr val="0070C0"/>
                </a:solidFill>
              </a:rPr>
              <a:t>elle sıkıldığında sert </a:t>
            </a:r>
            <a:r>
              <a:rPr lang="tr-TR" dirty="0" smtClean="0">
                <a:solidFill>
                  <a:srgbClr val="0070C0"/>
                </a:solidFill>
              </a:rPr>
              <a:t>şişkinlikler </a:t>
            </a:r>
            <a:r>
              <a:rPr lang="tr-TR" dirty="0">
                <a:solidFill>
                  <a:srgbClr val="0070C0"/>
                </a:solidFill>
              </a:rPr>
              <a:t>hissedilir</a:t>
            </a:r>
            <a:r>
              <a:rPr lang="tr-TR" dirty="0"/>
              <a:t>. </a:t>
            </a:r>
            <a:r>
              <a:rPr lang="tr-TR" dirty="0" smtClean="0"/>
              <a:t>Meyve kesildiğinde </a:t>
            </a:r>
            <a:r>
              <a:rPr lang="tr-TR" dirty="0"/>
              <a:t>bu </a:t>
            </a:r>
            <a:r>
              <a:rPr lang="tr-TR" dirty="0">
                <a:solidFill>
                  <a:srgbClr val="0070C0"/>
                </a:solidFill>
              </a:rPr>
              <a:t>sert yerlerin altında </a:t>
            </a:r>
            <a:r>
              <a:rPr lang="tr-TR" dirty="0" err="1">
                <a:solidFill>
                  <a:srgbClr val="0070C0"/>
                </a:solidFill>
              </a:rPr>
              <a:t>zamklanma</a:t>
            </a:r>
            <a:r>
              <a:rPr lang="tr-TR" dirty="0">
                <a:solidFill>
                  <a:srgbClr val="0070C0"/>
                </a:solidFill>
              </a:rPr>
              <a:t> </a:t>
            </a:r>
            <a:r>
              <a:rPr lang="tr-TR" dirty="0" smtClean="0"/>
              <a:t>oluştuğu </a:t>
            </a:r>
            <a:r>
              <a:rPr lang="tr-TR" dirty="0"/>
              <a:t>görülür.</a:t>
            </a:r>
          </a:p>
          <a:p>
            <a:r>
              <a:rPr lang="tr-TR" dirty="0"/>
              <a:t>Hastalıklı </a:t>
            </a:r>
            <a:r>
              <a:rPr lang="tr-TR" dirty="0">
                <a:solidFill>
                  <a:srgbClr val="0070C0"/>
                </a:solidFill>
              </a:rPr>
              <a:t>meyvelerin </a:t>
            </a:r>
            <a:r>
              <a:rPr lang="tr-TR" dirty="0" smtClean="0">
                <a:solidFill>
                  <a:srgbClr val="0070C0"/>
                </a:solidFill>
              </a:rPr>
              <a:t>şekilleri </a:t>
            </a:r>
            <a:r>
              <a:rPr lang="tr-TR" dirty="0">
                <a:solidFill>
                  <a:srgbClr val="0070C0"/>
                </a:solidFill>
              </a:rPr>
              <a:t>bozulur ve küçülür.</a:t>
            </a:r>
          </a:p>
          <a:p>
            <a:r>
              <a:rPr lang="tr-TR" dirty="0"/>
              <a:t>Hastalıklı ağaçlarda </a:t>
            </a:r>
            <a:r>
              <a:rPr lang="tr-TR" dirty="0">
                <a:solidFill>
                  <a:srgbClr val="0070C0"/>
                </a:solidFill>
              </a:rPr>
              <a:t>yapraklar </a:t>
            </a:r>
            <a:r>
              <a:rPr lang="tr-TR" dirty="0" smtClean="0">
                <a:solidFill>
                  <a:srgbClr val="0070C0"/>
                </a:solidFill>
              </a:rPr>
              <a:t>meşe </a:t>
            </a:r>
            <a:r>
              <a:rPr lang="tr-TR" dirty="0">
                <a:solidFill>
                  <a:srgbClr val="0070C0"/>
                </a:solidFill>
              </a:rPr>
              <a:t>yaprağı formunu alır</a:t>
            </a:r>
            <a:r>
              <a:rPr lang="tr-TR" dirty="0" smtClean="0">
                <a:solidFill>
                  <a:srgbClr val="0070C0"/>
                </a:solidFill>
              </a:rPr>
              <a:t>.</a:t>
            </a:r>
          </a:p>
          <a:p>
            <a:pPr marL="0" indent="0">
              <a:buNone/>
            </a:pPr>
            <a:endParaRPr lang="tr-TR" dirty="0">
              <a:solidFill>
                <a:srgbClr val="0070C0"/>
              </a:solidFill>
            </a:endParaRPr>
          </a:p>
          <a:p>
            <a:r>
              <a:rPr lang="tr-TR" b="1" dirty="0">
                <a:solidFill>
                  <a:srgbClr val="0070C0"/>
                </a:solidFill>
              </a:rPr>
              <a:t>Hastalığın görüldüğü bitkiler:</a:t>
            </a:r>
          </a:p>
          <a:p>
            <a:r>
              <a:rPr lang="tr-TR" dirty="0"/>
              <a:t>Portakal, altıntop, limon, mandarin ve turunçlarda görülür</a:t>
            </a:r>
            <a:r>
              <a:rPr lang="tr-TR" dirty="0" smtClean="0"/>
              <a:t>.</a:t>
            </a:r>
            <a:r>
              <a:rPr lang="tr-TR" b="1" dirty="0"/>
              <a:t> </a:t>
            </a:r>
            <a:endParaRPr lang="tr-TR" dirty="0"/>
          </a:p>
        </p:txBody>
      </p:sp>
    </p:spTree>
    <p:extLst>
      <p:ext uri="{BB962C8B-B14F-4D97-AF65-F5344CB8AC3E}">
        <p14:creationId xmlns:p14="http://schemas.microsoft.com/office/powerpoint/2010/main" val="464422240"/>
      </p:ext>
    </p:extLst>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p:txBody>
          <a:bodyPr/>
          <a:lstStyle/>
          <a:p>
            <a:r>
              <a:rPr lang="tr-TR" b="1" dirty="0">
                <a:solidFill>
                  <a:srgbClr val="0070C0"/>
                </a:solidFill>
              </a:rPr>
              <a:t>Kültürel Önlemler:</a:t>
            </a:r>
          </a:p>
          <a:p>
            <a:r>
              <a:rPr lang="tr-TR" dirty="0"/>
              <a:t>Virüsten ari sertifikalı üretim materyali kullanılmalıdır.</a:t>
            </a:r>
          </a:p>
          <a:p>
            <a:r>
              <a:rPr lang="tr-TR" dirty="0"/>
              <a:t>Budama aletleri ağaçtan ağaca geçerken %2‟lik sodyum </a:t>
            </a:r>
            <a:r>
              <a:rPr lang="tr-TR" dirty="0" err="1" smtClean="0"/>
              <a:t>hipoklorid</a:t>
            </a:r>
            <a:r>
              <a:rPr lang="tr-TR" dirty="0" smtClean="0"/>
              <a:t> ile </a:t>
            </a:r>
            <a:r>
              <a:rPr lang="tr-TR" dirty="0"/>
              <a:t>dezenfekte edilmelidir.</a:t>
            </a:r>
          </a:p>
          <a:p>
            <a:r>
              <a:rPr lang="tr-TR" dirty="0" smtClean="0"/>
              <a:t>Bulaşık </a:t>
            </a:r>
            <a:r>
              <a:rPr lang="tr-TR" dirty="0"/>
              <a:t>ağaçlar derhal sökülerek imha edilmelidir.</a:t>
            </a:r>
          </a:p>
        </p:txBody>
      </p:sp>
    </p:spTree>
    <p:extLst>
      <p:ext uri="{BB962C8B-B14F-4D97-AF65-F5344CB8AC3E}">
        <p14:creationId xmlns:p14="http://schemas.microsoft.com/office/powerpoint/2010/main" val="1867198291"/>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6. </a:t>
            </a:r>
            <a:r>
              <a:rPr lang="tr-TR" dirty="0" err="1"/>
              <a:t>Turunçgil</a:t>
            </a:r>
            <a:r>
              <a:rPr lang="tr-TR" dirty="0"/>
              <a:t> </a:t>
            </a:r>
            <a:r>
              <a:rPr lang="tr-TR" b="1" dirty="0" err="1">
                <a:solidFill>
                  <a:srgbClr val="0070C0"/>
                </a:solidFill>
              </a:rPr>
              <a:t>Xyloporosis-</a:t>
            </a:r>
            <a:r>
              <a:rPr lang="tr-TR" dirty="0" err="1"/>
              <a:t>Cachexia</a:t>
            </a:r>
            <a:r>
              <a:rPr lang="tr-TR" dirty="0"/>
              <a:t>(=Gözenek) Hastalığı</a:t>
            </a:r>
          </a:p>
        </p:txBody>
      </p:sp>
      <p:sp>
        <p:nvSpPr>
          <p:cNvPr id="3" name="İçerik Yer Tutucusu 2"/>
          <p:cNvSpPr>
            <a:spLocks noGrp="1"/>
          </p:cNvSpPr>
          <p:nvPr>
            <p:ph idx="1"/>
          </p:nvPr>
        </p:nvSpPr>
        <p:spPr/>
        <p:txBody>
          <a:bodyPr/>
          <a:lstStyle/>
          <a:p>
            <a:r>
              <a:rPr lang="tr-TR" b="1" dirty="0" err="1" smtClean="0"/>
              <a:t>TURUNÇGiLLERDE</a:t>
            </a:r>
            <a:r>
              <a:rPr lang="tr-TR" b="1" dirty="0" smtClean="0"/>
              <a:t> </a:t>
            </a:r>
            <a:r>
              <a:rPr lang="tr-TR" b="1" dirty="0"/>
              <a:t>GÖZENEK </a:t>
            </a:r>
            <a:r>
              <a:rPr lang="tr-TR" b="1" dirty="0" err="1" smtClean="0"/>
              <a:t>ViROiD</a:t>
            </a:r>
            <a:r>
              <a:rPr lang="tr-TR" b="1" dirty="0" smtClean="0"/>
              <a:t> HASTALIĞI</a:t>
            </a:r>
            <a:r>
              <a:rPr lang="tr-TR" dirty="0" smtClean="0"/>
              <a:t>(</a:t>
            </a:r>
            <a:r>
              <a:rPr lang="tr-TR" dirty="0" err="1" smtClean="0"/>
              <a:t>CiTRUS</a:t>
            </a:r>
            <a:r>
              <a:rPr lang="tr-TR" dirty="0" smtClean="0"/>
              <a:t> </a:t>
            </a:r>
            <a:r>
              <a:rPr lang="tr-TR" dirty="0" err="1" smtClean="0"/>
              <a:t>CACHEXiA</a:t>
            </a:r>
            <a:r>
              <a:rPr lang="tr-TR" dirty="0" smtClean="0"/>
              <a:t> </a:t>
            </a:r>
            <a:r>
              <a:rPr lang="tr-TR" dirty="0" err="1" smtClean="0"/>
              <a:t>ViROiD</a:t>
            </a:r>
            <a:r>
              <a:rPr lang="tr-TR" dirty="0"/>
              <a:t>)</a:t>
            </a:r>
          </a:p>
        </p:txBody>
      </p:sp>
    </p:spTree>
    <p:extLst>
      <p:ext uri="{BB962C8B-B14F-4D97-AF65-F5344CB8AC3E}">
        <p14:creationId xmlns:p14="http://schemas.microsoft.com/office/powerpoint/2010/main" val="1073885335"/>
      </p:ext>
    </p:extLst>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Hastalık belirtisi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a:xfrm>
            <a:off x="467544" y="1340768"/>
            <a:ext cx="8229600" cy="4785395"/>
          </a:xfrm>
        </p:spPr>
        <p:txBody>
          <a:bodyPr>
            <a:normAutofit/>
          </a:bodyPr>
          <a:lstStyle/>
          <a:p>
            <a:r>
              <a:rPr lang="tr-TR" dirty="0" smtClean="0">
                <a:solidFill>
                  <a:srgbClr val="0070C0"/>
                </a:solidFill>
              </a:rPr>
              <a:t>Yapraklarda </a:t>
            </a:r>
            <a:r>
              <a:rPr lang="tr-TR" dirty="0">
                <a:solidFill>
                  <a:srgbClr val="0070C0"/>
                </a:solidFill>
              </a:rPr>
              <a:t>küçülme ve sarı benek </a:t>
            </a:r>
            <a:r>
              <a:rPr lang="tr-TR" dirty="0" smtClean="0">
                <a:solidFill>
                  <a:srgbClr val="0070C0"/>
                </a:solidFill>
              </a:rPr>
              <a:t>oluşumu </a:t>
            </a:r>
            <a:r>
              <a:rPr lang="tr-TR" dirty="0"/>
              <a:t>görülür.</a:t>
            </a:r>
          </a:p>
          <a:p>
            <a:r>
              <a:rPr lang="tr-TR" dirty="0" smtClean="0"/>
              <a:t>Bulaşık </a:t>
            </a:r>
            <a:r>
              <a:rPr lang="tr-TR" dirty="0"/>
              <a:t>bitkinin </a:t>
            </a:r>
            <a:r>
              <a:rPr lang="tr-TR" dirty="0" smtClean="0">
                <a:solidFill>
                  <a:srgbClr val="0070C0"/>
                </a:solidFill>
              </a:rPr>
              <a:t>aşı </a:t>
            </a:r>
            <a:r>
              <a:rPr lang="tr-TR" dirty="0">
                <a:solidFill>
                  <a:srgbClr val="0070C0"/>
                </a:solidFill>
              </a:rPr>
              <a:t>yerinde kabukta kahverengi bir leke </a:t>
            </a:r>
            <a:r>
              <a:rPr lang="tr-TR" dirty="0" smtClean="0">
                <a:solidFill>
                  <a:srgbClr val="0070C0"/>
                </a:solidFill>
              </a:rPr>
              <a:t>oluşur</a:t>
            </a:r>
            <a:r>
              <a:rPr lang="tr-TR" dirty="0">
                <a:solidFill>
                  <a:srgbClr val="0070C0"/>
                </a:solidFill>
              </a:rPr>
              <a:t>.</a:t>
            </a:r>
            <a:r>
              <a:rPr lang="tr-TR" dirty="0"/>
              <a:t> </a:t>
            </a:r>
            <a:r>
              <a:rPr lang="tr-TR" dirty="0" smtClean="0"/>
              <a:t>Bu leke </a:t>
            </a:r>
            <a:r>
              <a:rPr lang="tr-TR" dirty="0"/>
              <a:t>giderek yukarıya doğru büyür ve </a:t>
            </a:r>
            <a:r>
              <a:rPr lang="tr-TR" dirty="0" smtClean="0"/>
              <a:t>bu </a:t>
            </a:r>
            <a:r>
              <a:rPr lang="tr-TR" dirty="0" smtClean="0">
                <a:solidFill>
                  <a:srgbClr val="0070C0"/>
                </a:solidFill>
              </a:rPr>
              <a:t>lekenin altında ufak şişlikler oluşur.</a:t>
            </a:r>
            <a:endParaRPr lang="tr-TR" dirty="0">
              <a:solidFill>
                <a:srgbClr val="0070C0"/>
              </a:solidFill>
            </a:endParaRPr>
          </a:p>
          <a:p>
            <a:r>
              <a:rPr lang="tr-TR" dirty="0" smtClean="0"/>
              <a:t>Bulaşık </a:t>
            </a:r>
            <a:r>
              <a:rPr lang="tr-TR" dirty="0"/>
              <a:t>bitkilerde </a:t>
            </a:r>
            <a:r>
              <a:rPr lang="tr-TR" dirty="0" smtClean="0">
                <a:solidFill>
                  <a:srgbClr val="0070C0"/>
                </a:solidFill>
              </a:rPr>
              <a:t>aşı </a:t>
            </a:r>
            <a:r>
              <a:rPr lang="tr-TR" dirty="0">
                <a:solidFill>
                  <a:srgbClr val="0070C0"/>
                </a:solidFill>
              </a:rPr>
              <a:t>yerinin 10–15 cm yukarısına kadar </a:t>
            </a:r>
            <a:r>
              <a:rPr lang="tr-TR" dirty="0" smtClean="0">
                <a:solidFill>
                  <a:srgbClr val="0070C0"/>
                </a:solidFill>
              </a:rPr>
              <a:t>kabukta kavlama </a:t>
            </a:r>
            <a:r>
              <a:rPr lang="tr-TR" dirty="0">
                <a:solidFill>
                  <a:srgbClr val="0070C0"/>
                </a:solidFill>
              </a:rPr>
              <a:t>ve </a:t>
            </a:r>
            <a:r>
              <a:rPr lang="tr-TR" dirty="0" err="1" smtClean="0">
                <a:solidFill>
                  <a:srgbClr val="0070C0"/>
                </a:solidFill>
              </a:rPr>
              <a:t>mantarlaşma</a:t>
            </a:r>
            <a:r>
              <a:rPr lang="tr-TR" dirty="0" smtClean="0">
                <a:solidFill>
                  <a:srgbClr val="0070C0"/>
                </a:solidFill>
              </a:rPr>
              <a:t> </a:t>
            </a:r>
            <a:r>
              <a:rPr lang="tr-TR" dirty="0">
                <a:solidFill>
                  <a:srgbClr val="0070C0"/>
                </a:solidFill>
              </a:rPr>
              <a:t>görülür.</a:t>
            </a:r>
            <a:endParaRPr lang="tr-TR" i="1" dirty="0">
              <a:solidFill>
                <a:srgbClr val="0070C0"/>
              </a:solidFill>
            </a:endParaRPr>
          </a:p>
          <a:p>
            <a:r>
              <a:rPr lang="tr-TR" dirty="0"/>
              <a:t>Bitkilerde </a:t>
            </a:r>
            <a:r>
              <a:rPr lang="tr-TR" dirty="0">
                <a:solidFill>
                  <a:srgbClr val="0070C0"/>
                </a:solidFill>
              </a:rPr>
              <a:t>bodurluk ve taç yapılarında küçülme </a:t>
            </a:r>
            <a:r>
              <a:rPr lang="tr-TR" dirty="0"/>
              <a:t>olur.</a:t>
            </a:r>
          </a:p>
          <a:p>
            <a:r>
              <a:rPr lang="tr-TR" dirty="0"/>
              <a:t>Etmen </a:t>
            </a:r>
            <a:r>
              <a:rPr lang="tr-TR" dirty="0" smtClean="0">
                <a:solidFill>
                  <a:srgbClr val="0070C0"/>
                </a:solidFill>
              </a:rPr>
              <a:t>aşı </a:t>
            </a:r>
            <a:r>
              <a:rPr lang="tr-TR" dirty="0">
                <a:solidFill>
                  <a:srgbClr val="0070C0"/>
                </a:solidFill>
              </a:rPr>
              <a:t>materyalleri, </a:t>
            </a:r>
            <a:r>
              <a:rPr lang="tr-TR" dirty="0" smtClean="0">
                <a:solidFill>
                  <a:srgbClr val="0070C0"/>
                </a:solidFill>
              </a:rPr>
              <a:t>aşı </a:t>
            </a:r>
            <a:r>
              <a:rPr lang="tr-TR" dirty="0">
                <a:solidFill>
                  <a:srgbClr val="0070C0"/>
                </a:solidFill>
              </a:rPr>
              <a:t>ve budama aletleri ve mekanik </a:t>
            </a:r>
            <a:r>
              <a:rPr lang="tr-TR" dirty="0" smtClean="0">
                <a:solidFill>
                  <a:srgbClr val="0070C0"/>
                </a:solidFill>
              </a:rPr>
              <a:t>yollar ile taşınır.</a:t>
            </a:r>
          </a:p>
          <a:p>
            <a:endParaRPr lang="tr-TR" b="1" dirty="0" smtClean="0">
              <a:solidFill>
                <a:srgbClr val="0070C0"/>
              </a:solidFill>
            </a:endParaRPr>
          </a:p>
          <a:p>
            <a:r>
              <a:rPr lang="tr-TR" b="1" dirty="0" smtClean="0">
                <a:solidFill>
                  <a:srgbClr val="0070C0"/>
                </a:solidFill>
              </a:rPr>
              <a:t>Hastalığın </a:t>
            </a:r>
            <a:r>
              <a:rPr lang="tr-TR" b="1" dirty="0">
                <a:solidFill>
                  <a:srgbClr val="0070C0"/>
                </a:solidFill>
              </a:rPr>
              <a:t>görüldüğü </a:t>
            </a:r>
            <a:r>
              <a:rPr lang="tr-TR" b="1" dirty="0" smtClean="0">
                <a:solidFill>
                  <a:srgbClr val="0070C0"/>
                </a:solidFill>
              </a:rPr>
              <a:t>bitkiler: </a:t>
            </a:r>
            <a:r>
              <a:rPr lang="tr-TR" dirty="0" smtClean="0"/>
              <a:t>Tüm </a:t>
            </a:r>
            <a:r>
              <a:rPr lang="tr-TR" dirty="0" err="1"/>
              <a:t>turunçgil</a:t>
            </a:r>
            <a:r>
              <a:rPr lang="tr-TR" dirty="0"/>
              <a:t> </a:t>
            </a:r>
            <a:r>
              <a:rPr lang="tr-TR" dirty="0" smtClean="0"/>
              <a:t>çeşitleri</a:t>
            </a:r>
            <a:r>
              <a:rPr lang="tr-TR" dirty="0">
                <a:solidFill>
                  <a:srgbClr val="0070C0"/>
                </a:solidFill>
              </a:rPr>
              <a:t>.</a:t>
            </a:r>
          </a:p>
          <a:p>
            <a:endParaRPr lang="tr-TR" dirty="0" smtClean="0"/>
          </a:p>
          <a:p>
            <a:endParaRPr lang="tr-TR" dirty="0" smtClean="0"/>
          </a:p>
          <a:p>
            <a:endParaRPr lang="tr-TR" dirty="0"/>
          </a:p>
        </p:txBody>
      </p:sp>
    </p:spTree>
    <p:extLst>
      <p:ext uri="{BB962C8B-B14F-4D97-AF65-F5344CB8AC3E}">
        <p14:creationId xmlns:p14="http://schemas.microsoft.com/office/powerpoint/2010/main" val="317126900"/>
      </p:ext>
    </p:extLst>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224136"/>
          </a:xfrm>
        </p:spPr>
        <p:txBody>
          <a:bodyPr>
            <a:normAutofit/>
          </a:bodyPr>
          <a:lstStyle/>
          <a:p>
            <a:r>
              <a:rPr lang="tr-TR" b="1" dirty="0">
                <a:solidFill>
                  <a:srgbClr val="0070C0"/>
                </a:solidFill>
              </a:rPr>
              <a:t>Mücadelesi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b="1" dirty="0" smtClean="0">
                <a:solidFill>
                  <a:srgbClr val="0070C0"/>
                </a:solidFill>
              </a:rPr>
              <a:t>Kültürel </a:t>
            </a:r>
            <a:r>
              <a:rPr lang="tr-TR" b="1" dirty="0">
                <a:solidFill>
                  <a:srgbClr val="0070C0"/>
                </a:solidFill>
              </a:rPr>
              <a:t>Önlemler:</a:t>
            </a:r>
          </a:p>
          <a:p>
            <a:r>
              <a:rPr lang="tr-TR" dirty="0"/>
              <a:t>Virüsten arî sertifikalı üretim materyali kullanılmalıdır.</a:t>
            </a:r>
          </a:p>
          <a:p>
            <a:r>
              <a:rPr lang="tr-TR" dirty="0"/>
              <a:t>Budama aletleri ağaçtan ağaca geçerken %2‟lik </a:t>
            </a:r>
            <a:r>
              <a:rPr lang="tr-TR" dirty="0" smtClean="0"/>
              <a:t>sodyum </a:t>
            </a:r>
            <a:r>
              <a:rPr lang="tr-TR" dirty="0" err="1" smtClean="0"/>
              <a:t>hipoklorid</a:t>
            </a:r>
            <a:r>
              <a:rPr lang="tr-TR" dirty="0" smtClean="0"/>
              <a:t> </a:t>
            </a:r>
            <a:r>
              <a:rPr lang="tr-TR" dirty="0"/>
              <a:t>ile dezenfekte edilmelidir.</a:t>
            </a:r>
          </a:p>
          <a:p>
            <a:r>
              <a:rPr lang="tr-TR" dirty="0" smtClean="0"/>
              <a:t>Bulaşık </a:t>
            </a:r>
            <a:r>
              <a:rPr lang="tr-TR" dirty="0"/>
              <a:t>ağaçlar derhal sökülerek imha edilmelidir.</a:t>
            </a:r>
          </a:p>
        </p:txBody>
      </p:sp>
    </p:spTree>
    <p:extLst>
      <p:ext uri="{BB962C8B-B14F-4D97-AF65-F5344CB8AC3E}">
        <p14:creationId xmlns:p14="http://schemas.microsoft.com/office/powerpoint/2010/main" val="282164658"/>
      </p:ext>
    </p:extLst>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8229600" cy="1143000"/>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7</a:t>
            </a:r>
            <a:r>
              <a:rPr lang="tr-TR" dirty="0"/>
              <a:t>. </a:t>
            </a:r>
            <a:r>
              <a:rPr lang="tr-TR" b="1" dirty="0">
                <a:solidFill>
                  <a:srgbClr val="0070C0"/>
                </a:solidFill>
              </a:rPr>
              <a:t>Asma Kısa Boğum </a:t>
            </a:r>
            <a:r>
              <a:rPr lang="tr-TR" dirty="0"/>
              <a:t>Virüs </a:t>
            </a:r>
            <a:r>
              <a:rPr lang="tr-TR" dirty="0" smtClean="0"/>
              <a:t>Hastalığı</a:t>
            </a:r>
            <a:br>
              <a:rPr lang="tr-TR" dirty="0" smtClean="0"/>
            </a:br>
            <a:r>
              <a:rPr lang="tr-TR" dirty="0" smtClean="0"/>
              <a:t>    </a:t>
            </a:r>
            <a:r>
              <a:rPr lang="tr-TR" sz="3100" b="1" dirty="0" smtClean="0"/>
              <a:t>BAĞLARDA </a:t>
            </a:r>
            <a:r>
              <a:rPr lang="tr-TR" sz="3100" b="1" dirty="0"/>
              <a:t>YELPAZE YAPRAKLILIK </a:t>
            </a:r>
            <a:r>
              <a:rPr lang="tr-TR" sz="3100" b="1" dirty="0" err="1" smtClean="0"/>
              <a:t>ViRÜS</a:t>
            </a:r>
            <a:r>
              <a:rPr lang="tr-TR" sz="3100" b="1" dirty="0" smtClean="0"/>
              <a:t/>
            </a:r>
            <a:br>
              <a:rPr lang="tr-TR" sz="3100" b="1" dirty="0" smtClean="0"/>
            </a:br>
            <a:r>
              <a:rPr lang="tr-TR" sz="3100" b="1" dirty="0"/>
              <a:t> </a:t>
            </a:r>
            <a:r>
              <a:rPr lang="tr-TR" sz="3100" b="1" dirty="0" smtClean="0"/>
              <a:t>     HASTALIĞI </a:t>
            </a:r>
            <a:r>
              <a:rPr lang="tr-TR" sz="3100" dirty="0"/>
              <a:t>(</a:t>
            </a:r>
            <a:r>
              <a:rPr lang="tr-TR" sz="3100" dirty="0" err="1">
                <a:solidFill>
                  <a:srgbClr val="FF0000"/>
                </a:solidFill>
              </a:rPr>
              <a:t>Grapvein</a:t>
            </a:r>
            <a:r>
              <a:rPr lang="tr-TR" sz="3100" dirty="0">
                <a:solidFill>
                  <a:srgbClr val="FF0000"/>
                </a:solidFill>
              </a:rPr>
              <a:t> Fan </a:t>
            </a:r>
            <a:r>
              <a:rPr lang="tr-TR" sz="3100" dirty="0" err="1">
                <a:solidFill>
                  <a:srgbClr val="FF0000"/>
                </a:solidFill>
              </a:rPr>
              <a:t>Leaf</a:t>
            </a:r>
            <a:r>
              <a:rPr lang="tr-TR" sz="3100" dirty="0">
                <a:solidFill>
                  <a:srgbClr val="FF0000"/>
                </a:solidFill>
              </a:rPr>
              <a:t> </a:t>
            </a:r>
            <a:r>
              <a:rPr lang="tr-TR" sz="3100" dirty="0" err="1">
                <a:solidFill>
                  <a:srgbClr val="FF0000"/>
                </a:solidFill>
              </a:rPr>
              <a:t>Virus</a:t>
            </a:r>
            <a:r>
              <a:rPr lang="tr-TR" sz="3100" dirty="0"/>
              <a:t>)</a:t>
            </a:r>
            <a:br>
              <a:rPr lang="tr-TR" sz="3100" dirty="0"/>
            </a:br>
            <a:endParaRPr lang="tr-TR" sz="3100" dirty="0"/>
          </a:p>
        </p:txBody>
      </p:sp>
    </p:spTree>
    <p:extLst>
      <p:ext uri="{BB962C8B-B14F-4D97-AF65-F5344CB8AC3E}">
        <p14:creationId xmlns:p14="http://schemas.microsoft.com/office/powerpoint/2010/main" val="4089493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55000" lnSpcReduction="20000"/>
          </a:bodyPr>
          <a:lstStyle/>
          <a:p>
            <a:endParaRPr lang="tr-TR" dirty="0"/>
          </a:p>
          <a:p>
            <a:r>
              <a:rPr lang="tr-TR" sz="4400" dirty="0" smtClean="0">
                <a:solidFill>
                  <a:srgbClr val="FF0000"/>
                </a:solidFill>
                <a:latin typeface="Times New Roman" pitchFamily="18" charset="0"/>
                <a:cs typeface="Times New Roman" pitchFamily="18" charset="0"/>
              </a:rPr>
              <a:t>Kökleri </a:t>
            </a:r>
            <a:r>
              <a:rPr lang="tr-TR" sz="4400" dirty="0">
                <a:solidFill>
                  <a:srgbClr val="FF0000"/>
                </a:solidFill>
                <a:latin typeface="Times New Roman" pitchFamily="18" charset="0"/>
                <a:cs typeface="Times New Roman" pitchFamily="18" charset="0"/>
              </a:rPr>
              <a:t>tamamen çürüyen ağaçlar</a:t>
            </a:r>
            <a:r>
              <a:rPr lang="tr-TR" sz="4400" dirty="0">
                <a:latin typeface="Times New Roman" pitchFamily="18" charset="0"/>
                <a:cs typeface="Times New Roman" pitchFamily="18" charset="0"/>
              </a:rPr>
              <a:t>, toprakta kök parçası kalmayacak şekilde derhal sökülmelidir. Hastalığın yeni bulaştığı ağaçlarda ise çürüyen kökler sağlam kısma kadar temizlenmeli, kesilen köklerin üstüne rastlayan dallarda köklerle dengeyi sağlayacak şekilde budama yapılmalıdır. Bahçede hastalıkla bulaşık tüm kök parçaları toplanıp yakılmalıdır, </a:t>
            </a:r>
          </a:p>
          <a:p>
            <a:pPr marL="0" indent="0">
              <a:buNone/>
            </a:pPr>
            <a:endParaRPr lang="tr-TR" sz="4400" dirty="0" smtClean="0">
              <a:latin typeface="Times New Roman" pitchFamily="18" charset="0"/>
              <a:cs typeface="Times New Roman" pitchFamily="18" charset="0"/>
            </a:endParaRPr>
          </a:p>
          <a:p>
            <a:endParaRPr lang="tr-TR" sz="4400" dirty="0">
              <a:latin typeface="Times New Roman" pitchFamily="18" charset="0"/>
              <a:cs typeface="Times New Roman" pitchFamily="18" charset="0"/>
            </a:endParaRPr>
          </a:p>
          <a:p>
            <a:r>
              <a:rPr lang="tr-TR" sz="4400" dirty="0" smtClean="0">
                <a:latin typeface="Times New Roman" pitchFamily="18" charset="0"/>
                <a:cs typeface="Times New Roman" pitchFamily="18" charset="0"/>
              </a:rPr>
              <a:t>Hastalığın </a:t>
            </a:r>
            <a:r>
              <a:rPr lang="tr-TR" sz="4400" dirty="0">
                <a:latin typeface="Times New Roman" pitchFamily="18" charset="0"/>
                <a:cs typeface="Times New Roman" pitchFamily="18" charset="0"/>
              </a:rPr>
              <a:t>sağlam ağaçlara bulaşmasını önlemek için bahçede </a:t>
            </a:r>
            <a:r>
              <a:rPr lang="tr-TR" sz="4400" dirty="0">
                <a:solidFill>
                  <a:srgbClr val="FF0000"/>
                </a:solidFill>
                <a:latin typeface="Times New Roman" pitchFamily="18" charset="0"/>
                <a:cs typeface="Times New Roman" pitchFamily="18" charset="0"/>
              </a:rPr>
              <a:t>hastalığın bulaşık olduğu kısmın etrafına 1 m derinliğinde hendek açılmalı, toprağı bulaşık tarafa atılmalıdır. </a:t>
            </a:r>
          </a:p>
        </p:txBody>
      </p:sp>
    </p:spTree>
    <p:extLst>
      <p:ext uri="{BB962C8B-B14F-4D97-AF65-F5344CB8AC3E}">
        <p14:creationId xmlns:p14="http://schemas.microsoft.com/office/powerpoint/2010/main" val="3969287548"/>
      </p:ext>
    </p:extLst>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Hastalık belirtisi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a:xfrm>
            <a:off x="457200" y="1340768"/>
            <a:ext cx="8229600" cy="5112568"/>
          </a:xfrm>
        </p:spPr>
        <p:txBody>
          <a:bodyPr>
            <a:normAutofit fontScale="85000" lnSpcReduction="20000"/>
          </a:bodyPr>
          <a:lstStyle/>
          <a:p>
            <a:r>
              <a:rPr lang="tr-TR" dirty="0" smtClean="0"/>
              <a:t>Bu </a:t>
            </a:r>
            <a:r>
              <a:rPr lang="tr-TR" dirty="0"/>
              <a:t>hastalığa neden olan </a:t>
            </a:r>
            <a:r>
              <a:rPr lang="tr-TR" dirty="0">
                <a:solidFill>
                  <a:srgbClr val="0070C0"/>
                </a:solidFill>
              </a:rPr>
              <a:t>bir den fazla </a:t>
            </a:r>
            <a:r>
              <a:rPr lang="tr-TR" dirty="0" err="1">
                <a:solidFill>
                  <a:srgbClr val="0070C0"/>
                </a:solidFill>
              </a:rPr>
              <a:t>nepovirüs</a:t>
            </a:r>
            <a:r>
              <a:rPr lang="tr-TR" dirty="0">
                <a:solidFill>
                  <a:srgbClr val="0070C0"/>
                </a:solidFill>
              </a:rPr>
              <a:t> </a:t>
            </a:r>
            <a:r>
              <a:rPr lang="tr-TR" dirty="0"/>
              <a:t>grubudur.</a:t>
            </a:r>
          </a:p>
          <a:p>
            <a:r>
              <a:rPr lang="tr-TR" dirty="0"/>
              <a:t>Bu virüsler </a:t>
            </a:r>
            <a:r>
              <a:rPr lang="tr-TR" i="1" dirty="0" err="1">
                <a:solidFill>
                  <a:srgbClr val="0070C0"/>
                </a:solidFill>
              </a:rPr>
              <a:t>Xiphinema</a:t>
            </a:r>
            <a:r>
              <a:rPr lang="tr-TR" dirty="0">
                <a:solidFill>
                  <a:srgbClr val="0070C0"/>
                </a:solidFill>
              </a:rPr>
              <a:t> </a:t>
            </a:r>
            <a:r>
              <a:rPr lang="tr-TR" dirty="0" err="1">
                <a:solidFill>
                  <a:srgbClr val="0070C0"/>
                </a:solidFill>
              </a:rPr>
              <a:t>spp</a:t>
            </a:r>
            <a:r>
              <a:rPr lang="tr-TR" dirty="0">
                <a:solidFill>
                  <a:srgbClr val="0070C0"/>
                </a:solidFill>
              </a:rPr>
              <a:t>. </a:t>
            </a:r>
            <a:r>
              <a:rPr lang="tr-TR" dirty="0" smtClean="0">
                <a:solidFill>
                  <a:srgbClr val="0070C0"/>
                </a:solidFill>
              </a:rPr>
              <a:t>ve </a:t>
            </a:r>
            <a:r>
              <a:rPr lang="tr-TR" i="1" dirty="0" err="1">
                <a:solidFill>
                  <a:srgbClr val="0070C0"/>
                </a:solidFill>
              </a:rPr>
              <a:t>Longidorus</a:t>
            </a:r>
            <a:r>
              <a:rPr lang="tr-TR" dirty="0">
                <a:solidFill>
                  <a:srgbClr val="0070C0"/>
                </a:solidFill>
              </a:rPr>
              <a:t> türleri ile </a:t>
            </a:r>
            <a:r>
              <a:rPr lang="tr-TR" dirty="0" smtClean="0">
                <a:solidFill>
                  <a:srgbClr val="0070C0"/>
                </a:solidFill>
              </a:rPr>
              <a:t>taşınmaktadır</a:t>
            </a:r>
            <a:r>
              <a:rPr lang="tr-TR" dirty="0">
                <a:solidFill>
                  <a:srgbClr val="0070C0"/>
                </a:solidFill>
              </a:rPr>
              <a:t>.</a:t>
            </a:r>
          </a:p>
          <a:p>
            <a:r>
              <a:rPr lang="tr-TR" dirty="0"/>
              <a:t>Yaprak damarları anormal </a:t>
            </a:r>
            <a:r>
              <a:rPr lang="tr-TR" dirty="0" smtClean="0"/>
              <a:t>şekilde </a:t>
            </a:r>
            <a:r>
              <a:rPr lang="tr-TR" dirty="0"/>
              <a:t>dağılarak </a:t>
            </a:r>
            <a:r>
              <a:rPr lang="tr-TR" dirty="0">
                <a:solidFill>
                  <a:srgbClr val="0070C0"/>
                </a:solidFill>
              </a:rPr>
              <a:t>yaprağa yelpaze </a:t>
            </a:r>
            <a:r>
              <a:rPr lang="tr-TR" dirty="0" smtClean="0"/>
              <a:t>şekli </a:t>
            </a:r>
            <a:r>
              <a:rPr lang="tr-TR" dirty="0"/>
              <a:t>verir.</a:t>
            </a:r>
          </a:p>
          <a:p>
            <a:r>
              <a:rPr lang="tr-TR" dirty="0"/>
              <a:t>Yeni hastalıklarda </a:t>
            </a:r>
            <a:r>
              <a:rPr lang="tr-TR" dirty="0">
                <a:solidFill>
                  <a:srgbClr val="0070C0"/>
                </a:solidFill>
              </a:rPr>
              <a:t>halka ve çizgi </a:t>
            </a:r>
            <a:r>
              <a:rPr lang="tr-TR" dirty="0" smtClean="0">
                <a:solidFill>
                  <a:srgbClr val="0070C0"/>
                </a:solidFill>
              </a:rPr>
              <a:t>şeklinde </a:t>
            </a:r>
            <a:r>
              <a:rPr lang="tr-TR" dirty="0">
                <a:solidFill>
                  <a:srgbClr val="0070C0"/>
                </a:solidFill>
              </a:rPr>
              <a:t>lekeler </a:t>
            </a:r>
            <a:r>
              <a:rPr lang="tr-TR" dirty="0"/>
              <a:t>görülmektedir.</a:t>
            </a:r>
          </a:p>
          <a:p>
            <a:r>
              <a:rPr lang="tr-TR" dirty="0">
                <a:solidFill>
                  <a:srgbClr val="0070C0"/>
                </a:solidFill>
              </a:rPr>
              <a:t>Yapraklarda </a:t>
            </a:r>
            <a:r>
              <a:rPr lang="tr-TR" dirty="0" smtClean="0">
                <a:solidFill>
                  <a:srgbClr val="0070C0"/>
                </a:solidFill>
              </a:rPr>
              <a:t>yeşil </a:t>
            </a:r>
            <a:r>
              <a:rPr lang="tr-TR" dirty="0">
                <a:solidFill>
                  <a:srgbClr val="0070C0"/>
                </a:solidFill>
              </a:rPr>
              <a:t>ve sarı mozaikler görülür.</a:t>
            </a:r>
          </a:p>
          <a:p>
            <a:r>
              <a:rPr lang="tr-TR" dirty="0">
                <a:solidFill>
                  <a:srgbClr val="0070C0"/>
                </a:solidFill>
              </a:rPr>
              <a:t>Yapraklarda </a:t>
            </a:r>
            <a:r>
              <a:rPr lang="tr-TR" dirty="0" smtClean="0"/>
              <a:t>değişik </a:t>
            </a:r>
            <a:r>
              <a:rPr lang="tr-TR" dirty="0"/>
              <a:t>derecelerde </a:t>
            </a:r>
            <a:r>
              <a:rPr lang="tr-TR" dirty="0" smtClean="0">
                <a:solidFill>
                  <a:srgbClr val="0070C0"/>
                </a:solidFill>
              </a:rPr>
              <a:t>şekil </a:t>
            </a:r>
            <a:r>
              <a:rPr lang="tr-TR" dirty="0">
                <a:solidFill>
                  <a:srgbClr val="0070C0"/>
                </a:solidFill>
              </a:rPr>
              <a:t>bozuklukları </a:t>
            </a:r>
            <a:r>
              <a:rPr lang="tr-TR" dirty="0"/>
              <a:t>görülür.</a:t>
            </a:r>
          </a:p>
          <a:p>
            <a:r>
              <a:rPr lang="tr-TR" dirty="0">
                <a:solidFill>
                  <a:srgbClr val="0070C0"/>
                </a:solidFill>
              </a:rPr>
              <a:t>Yaprak saplarında </a:t>
            </a:r>
            <a:r>
              <a:rPr lang="tr-TR" dirty="0" smtClean="0">
                <a:solidFill>
                  <a:srgbClr val="0070C0"/>
                </a:solidFill>
              </a:rPr>
              <a:t>yassılaşma </a:t>
            </a:r>
            <a:r>
              <a:rPr lang="tr-TR" dirty="0">
                <a:solidFill>
                  <a:srgbClr val="0070C0"/>
                </a:solidFill>
              </a:rPr>
              <a:t>görülür.</a:t>
            </a:r>
          </a:p>
          <a:p>
            <a:r>
              <a:rPr lang="tr-TR" dirty="0"/>
              <a:t>Sürgünlerin </a:t>
            </a:r>
            <a:r>
              <a:rPr lang="tr-TR" dirty="0">
                <a:solidFill>
                  <a:srgbClr val="0070C0"/>
                </a:solidFill>
              </a:rPr>
              <a:t>boğum aralarında düzensizlik ve kısalma olur.</a:t>
            </a:r>
          </a:p>
          <a:p>
            <a:r>
              <a:rPr lang="tr-TR" dirty="0"/>
              <a:t>Asmada </a:t>
            </a:r>
            <a:r>
              <a:rPr lang="tr-TR" dirty="0" err="1" smtClean="0">
                <a:solidFill>
                  <a:srgbClr val="0070C0"/>
                </a:solidFill>
              </a:rPr>
              <a:t>çalılaşma</a:t>
            </a:r>
            <a:r>
              <a:rPr lang="tr-TR" dirty="0" smtClean="0">
                <a:solidFill>
                  <a:srgbClr val="0070C0"/>
                </a:solidFill>
              </a:rPr>
              <a:t> </a:t>
            </a:r>
            <a:r>
              <a:rPr lang="tr-TR" dirty="0"/>
              <a:t>görülür.</a:t>
            </a:r>
          </a:p>
          <a:p>
            <a:r>
              <a:rPr lang="tr-TR" dirty="0">
                <a:solidFill>
                  <a:srgbClr val="0070C0"/>
                </a:solidFill>
              </a:rPr>
              <a:t>Sürgünlerde </a:t>
            </a:r>
            <a:r>
              <a:rPr lang="tr-TR" dirty="0" smtClean="0">
                <a:solidFill>
                  <a:srgbClr val="0070C0"/>
                </a:solidFill>
              </a:rPr>
              <a:t>yassılaşma</a:t>
            </a:r>
            <a:r>
              <a:rPr lang="tr-TR" dirty="0">
                <a:solidFill>
                  <a:srgbClr val="0070C0"/>
                </a:solidFill>
              </a:rPr>
              <a:t>, </a:t>
            </a:r>
            <a:r>
              <a:rPr lang="tr-TR" dirty="0" err="1">
                <a:solidFill>
                  <a:srgbClr val="0070C0"/>
                </a:solidFill>
              </a:rPr>
              <a:t>zigzag</a:t>
            </a:r>
            <a:r>
              <a:rPr lang="tr-TR" dirty="0">
                <a:solidFill>
                  <a:srgbClr val="0070C0"/>
                </a:solidFill>
              </a:rPr>
              <a:t> </a:t>
            </a:r>
            <a:r>
              <a:rPr lang="tr-TR" dirty="0" smtClean="0">
                <a:solidFill>
                  <a:srgbClr val="0070C0"/>
                </a:solidFill>
              </a:rPr>
              <a:t>oluşumu </a:t>
            </a:r>
            <a:r>
              <a:rPr lang="tr-TR" dirty="0">
                <a:solidFill>
                  <a:srgbClr val="0070C0"/>
                </a:solidFill>
              </a:rPr>
              <a:t>ve </a:t>
            </a:r>
            <a:r>
              <a:rPr lang="tr-TR" dirty="0" smtClean="0">
                <a:solidFill>
                  <a:srgbClr val="0070C0"/>
                </a:solidFill>
              </a:rPr>
              <a:t>çatallaşma </a:t>
            </a:r>
            <a:r>
              <a:rPr lang="tr-TR" dirty="0">
                <a:solidFill>
                  <a:srgbClr val="0070C0"/>
                </a:solidFill>
              </a:rPr>
              <a:t>görülür.</a:t>
            </a:r>
          </a:p>
          <a:p>
            <a:r>
              <a:rPr lang="tr-TR" dirty="0"/>
              <a:t>Virüsün </a:t>
            </a:r>
            <a:r>
              <a:rPr lang="tr-TR" dirty="0">
                <a:solidFill>
                  <a:srgbClr val="0070C0"/>
                </a:solidFill>
              </a:rPr>
              <a:t>asmada gövde </a:t>
            </a:r>
            <a:r>
              <a:rPr lang="tr-TR" dirty="0" smtClean="0">
                <a:solidFill>
                  <a:srgbClr val="0070C0"/>
                </a:solidFill>
              </a:rPr>
              <a:t>çukurlaşması </a:t>
            </a:r>
            <a:r>
              <a:rPr lang="tr-TR" dirty="0">
                <a:solidFill>
                  <a:srgbClr val="0070C0"/>
                </a:solidFill>
              </a:rPr>
              <a:t>yapan ırkları da vardır.</a:t>
            </a:r>
          </a:p>
          <a:p>
            <a:r>
              <a:rPr lang="tr-TR" dirty="0" smtClean="0"/>
              <a:t>Aşı </a:t>
            </a:r>
            <a:r>
              <a:rPr lang="tr-TR" dirty="0"/>
              <a:t>noktasında kalem - anaç </a:t>
            </a:r>
            <a:r>
              <a:rPr lang="tr-TR" dirty="0" smtClean="0"/>
              <a:t>uyuşmazlığına </a:t>
            </a:r>
            <a:r>
              <a:rPr lang="tr-TR" dirty="0"/>
              <a:t>benzer belirtiler </a:t>
            </a:r>
            <a:r>
              <a:rPr lang="tr-TR" dirty="0" smtClean="0"/>
              <a:t>oluşur</a:t>
            </a:r>
            <a:r>
              <a:rPr lang="tr-TR" dirty="0"/>
              <a:t>.</a:t>
            </a:r>
          </a:p>
          <a:p>
            <a:r>
              <a:rPr lang="tr-TR" dirty="0"/>
              <a:t>Salkımlarda dane silmesi </a:t>
            </a:r>
            <a:r>
              <a:rPr lang="tr-TR" dirty="0">
                <a:solidFill>
                  <a:srgbClr val="0070C0"/>
                </a:solidFill>
              </a:rPr>
              <a:t>ve irili ufaklı dane </a:t>
            </a:r>
            <a:r>
              <a:rPr lang="tr-TR" dirty="0" smtClean="0">
                <a:solidFill>
                  <a:srgbClr val="0070C0"/>
                </a:solidFill>
              </a:rPr>
              <a:t>oluşumu </a:t>
            </a:r>
            <a:r>
              <a:rPr lang="tr-TR" dirty="0"/>
              <a:t>görülür</a:t>
            </a:r>
            <a:r>
              <a:rPr lang="tr-TR" dirty="0" smtClean="0"/>
              <a:t>.</a:t>
            </a:r>
          </a:p>
          <a:p>
            <a:endParaRPr lang="tr-TR" b="1" dirty="0" smtClean="0">
              <a:solidFill>
                <a:srgbClr val="0070C0"/>
              </a:solidFill>
            </a:endParaRPr>
          </a:p>
          <a:p>
            <a:r>
              <a:rPr lang="tr-TR" b="1" dirty="0" smtClean="0">
                <a:solidFill>
                  <a:srgbClr val="0070C0"/>
                </a:solidFill>
              </a:rPr>
              <a:t>Hastalığın </a:t>
            </a:r>
            <a:r>
              <a:rPr lang="tr-TR" b="1" dirty="0">
                <a:solidFill>
                  <a:srgbClr val="0070C0"/>
                </a:solidFill>
              </a:rPr>
              <a:t>görüldüğü </a:t>
            </a:r>
            <a:r>
              <a:rPr lang="tr-TR" b="1" dirty="0" err="1" smtClean="0">
                <a:solidFill>
                  <a:srgbClr val="0070C0"/>
                </a:solidFill>
              </a:rPr>
              <a:t>bitkiler</a:t>
            </a:r>
            <a:r>
              <a:rPr lang="tr-TR" b="1" dirty="0" err="1" smtClean="0"/>
              <a:t>:</a:t>
            </a:r>
            <a:r>
              <a:rPr lang="tr-TR" dirty="0" err="1" smtClean="0"/>
              <a:t>Virüsün</a:t>
            </a:r>
            <a:r>
              <a:rPr lang="tr-TR" dirty="0" smtClean="0"/>
              <a:t> </a:t>
            </a:r>
            <a:r>
              <a:rPr lang="tr-TR" dirty="0"/>
              <a:t>konukçusu asmadır.</a:t>
            </a:r>
          </a:p>
          <a:p>
            <a:endParaRPr lang="tr-TR" dirty="0"/>
          </a:p>
        </p:txBody>
      </p:sp>
    </p:spTree>
    <p:extLst>
      <p:ext uri="{BB962C8B-B14F-4D97-AF65-F5344CB8AC3E}">
        <p14:creationId xmlns:p14="http://schemas.microsoft.com/office/powerpoint/2010/main" val="408517097"/>
      </p:ext>
    </p:extLst>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b="1" dirty="0" smtClean="0">
                <a:solidFill>
                  <a:srgbClr val="0070C0"/>
                </a:solidFill>
              </a:rPr>
              <a:t>Kültürel </a:t>
            </a:r>
            <a:r>
              <a:rPr lang="tr-TR" b="1" dirty="0">
                <a:solidFill>
                  <a:srgbClr val="0070C0"/>
                </a:solidFill>
              </a:rPr>
              <a:t>Önlemler</a:t>
            </a:r>
            <a:r>
              <a:rPr lang="tr-TR" b="1" dirty="0" smtClean="0">
                <a:solidFill>
                  <a:srgbClr val="0070C0"/>
                </a:solidFill>
              </a:rPr>
              <a:t>:</a:t>
            </a:r>
          </a:p>
          <a:p>
            <a:pPr marL="0" indent="0">
              <a:buNone/>
            </a:pPr>
            <a:endParaRPr lang="tr-TR" b="1" dirty="0">
              <a:solidFill>
                <a:srgbClr val="0070C0"/>
              </a:solidFill>
            </a:endParaRPr>
          </a:p>
          <a:p>
            <a:r>
              <a:rPr lang="tr-TR" dirty="0"/>
              <a:t>Yeni bağlar </a:t>
            </a:r>
            <a:r>
              <a:rPr lang="tr-TR" dirty="0" err="1">
                <a:solidFill>
                  <a:srgbClr val="0070C0"/>
                </a:solidFill>
              </a:rPr>
              <a:t>nematodsuz</a:t>
            </a:r>
            <a:r>
              <a:rPr lang="tr-TR" dirty="0">
                <a:solidFill>
                  <a:srgbClr val="0070C0"/>
                </a:solidFill>
              </a:rPr>
              <a:t> alanlarda </a:t>
            </a:r>
            <a:r>
              <a:rPr lang="tr-TR" dirty="0"/>
              <a:t>kurulmalıdır.</a:t>
            </a:r>
          </a:p>
          <a:p>
            <a:r>
              <a:rPr lang="tr-TR" dirty="0"/>
              <a:t>Kullanılan üretim materyalleri virüsten ari olmalıdır.</a:t>
            </a:r>
          </a:p>
          <a:p>
            <a:r>
              <a:rPr lang="tr-TR" dirty="0"/>
              <a:t>Kullanılan </a:t>
            </a:r>
            <a:r>
              <a:rPr lang="tr-TR" dirty="0" err="1"/>
              <a:t>omcalar</a:t>
            </a:r>
            <a:r>
              <a:rPr lang="tr-TR" dirty="0"/>
              <a:t> sertifikalı ve virüsten ari olmalıdır.</a:t>
            </a:r>
          </a:p>
        </p:txBody>
      </p:sp>
    </p:spTree>
    <p:extLst>
      <p:ext uri="{BB962C8B-B14F-4D97-AF65-F5344CB8AC3E}">
        <p14:creationId xmlns:p14="http://schemas.microsoft.com/office/powerpoint/2010/main" val="2583539105"/>
      </p:ext>
    </p:extLst>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8</a:t>
            </a:r>
            <a:r>
              <a:rPr lang="tr-TR" dirty="0"/>
              <a:t>. </a:t>
            </a:r>
            <a:r>
              <a:rPr lang="tr-TR" b="1" dirty="0">
                <a:solidFill>
                  <a:srgbClr val="0070C0"/>
                </a:solidFill>
              </a:rPr>
              <a:t>Elma </a:t>
            </a:r>
            <a:r>
              <a:rPr lang="tr-TR" b="1" dirty="0" err="1">
                <a:solidFill>
                  <a:srgbClr val="0070C0"/>
                </a:solidFill>
              </a:rPr>
              <a:t>Mozayik</a:t>
            </a:r>
            <a:r>
              <a:rPr lang="tr-TR" b="1" dirty="0">
                <a:solidFill>
                  <a:srgbClr val="0070C0"/>
                </a:solidFill>
              </a:rPr>
              <a:t> </a:t>
            </a:r>
            <a:r>
              <a:rPr lang="tr-TR" dirty="0"/>
              <a:t>Virüs </a:t>
            </a:r>
            <a:r>
              <a:rPr lang="tr-TR" dirty="0" smtClean="0"/>
              <a:t>Hastalığı</a:t>
            </a:r>
            <a:br>
              <a:rPr lang="tr-TR" dirty="0" smtClean="0"/>
            </a:br>
            <a:r>
              <a:rPr lang="tr-TR" dirty="0" smtClean="0"/>
              <a:t>              </a:t>
            </a:r>
            <a:r>
              <a:rPr lang="tr-TR" b="1" i="1" dirty="0" smtClean="0">
                <a:solidFill>
                  <a:srgbClr val="FF0000"/>
                </a:solidFill>
              </a:rPr>
              <a:t>Apple </a:t>
            </a:r>
            <a:r>
              <a:rPr lang="tr-TR" b="1" i="1" dirty="0" err="1">
                <a:solidFill>
                  <a:srgbClr val="FF0000"/>
                </a:solidFill>
              </a:rPr>
              <a:t>Mosaic</a:t>
            </a:r>
            <a:r>
              <a:rPr lang="tr-TR" b="1" i="1" dirty="0">
                <a:solidFill>
                  <a:srgbClr val="FF0000"/>
                </a:solidFill>
              </a:rPr>
              <a:t> </a:t>
            </a:r>
            <a:r>
              <a:rPr lang="tr-TR" b="1" i="1" dirty="0" err="1">
                <a:solidFill>
                  <a:srgbClr val="FF0000"/>
                </a:solidFill>
              </a:rPr>
              <a:t>Virus</a:t>
            </a:r>
            <a:r>
              <a:rPr lang="tr-TR" b="1" i="1" dirty="0">
                <a:solidFill>
                  <a:srgbClr val="FF0000"/>
                </a:solidFill>
              </a:rPr>
              <a:t> </a:t>
            </a:r>
            <a:br>
              <a:rPr lang="tr-TR" b="1" i="1"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457200" y="1600200"/>
            <a:ext cx="8229600" cy="4781128"/>
          </a:xfrm>
        </p:spPr>
        <p:txBody>
          <a:bodyPr>
            <a:normAutofit lnSpcReduction="10000"/>
          </a:bodyPr>
          <a:lstStyle/>
          <a:p>
            <a:r>
              <a:rPr lang="tr-TR" b="1" dirty="0">
                <a:solidFill>
                  <a:srgbClr val="0070C0"/>
                </a:solidFill>
              </a:rPr>
              <a:t>Hastalık etmeninin genel özellikleri</a:t>
            </a:r>
            <a:r>
              <a:rPr lang="tr-TR" b="1" dirty="0" smtClean="0">
                <a:solidFill>
                  <a:srgbClr val="0070C0"/>
                </a:solidFill>
              </a:rPr>
              <a:t>:</a:t>
            </a:r>
          </a:p>
          <a:p>
            <a:pPr marL="0" indent="0">
              <a:buNone/>
            </a:pPr>
            <a:r>
              <a:rPr lang="tr-TR" dirty="0">
                <a:solidFill>
                  <a:srgbClr val="0070C0"/>
                </a:solidFill>
              </a:rPr>
              <a:t/>
            </a:r>
            <a:br>
              <a:rPr lang="tr-TR" dirty="0">
                <a:solidFill>
                  <a:srgbClr val="0070C0"/>
                </a:solidFill>
              </a:rPr>
            </a:br>
            <a:r>
              <a:rPr lang="tr-TR" dirty="0"/>
              <a:t>Elma Mozaik Virüsü (Apple </a:t>
            </a:r>
            <a:r>
              <a:rPr lang="tr-TR" dirty="0" err="1"/>
              <a:t>Mosaic</a:t>
            </a:r>
            <a:r>
              <a:rPr lang="tr-TR" dirty="0"/>
              <a:t> </a:t>
            </a:r>
            <a:r>
              <a:rPr lang="tr-TR" dirty="0" err="1"/>
              <a:t>Virus</a:t>
            </a:r>
            <a:r>
              <a:rPr lang="tr-TR" dirty="0"/>
              <a:t> (</a:t>
            </a:r>
            <a:r>
              <a:rPr lang="tr-TR" dirty="0" err="1"/>
              <a:t>ApMV</a:t>
            </a:r>
            <a:r>
              <a:rPr lang="tr-TR" dirty="0"/>
              <a:t>)) </a:t>
            </a:r>
            <a:r>
              <a:rPr lang="tr-TR" dirty="0" err="1"/>
              <a:t>viral</a:t>
            </a:r>
            <a:r>
              <a:rPr lang="tr-TR" dirty="0"/>
              <a:t> </a:t>
            </a:r>
            <a:r>
              <a:rPr lang="tr-TR" dirty="0" smtClean="0"/>
              <a:t>hastalık </a:t>
            </a:r>
            <a:r>
              <a:rPr lang="tr-TR" dirty="0"/>
              <a:t>etmeni </a:t>
            </a:r>
            <a:r>
              <a:rPr lang="tr-TR" dirty="0" smtClean="0"/>
              <a:t>olarak ilk kez </a:t>
            </a:r>
            <a:r>
              <a:rPr lang="tr-TR" i="1" dirty="0" err="1"/>
              <a:t>Rosa</a:t>
            </a:r>
            <a:r>
              <a:rPr lang="tr-TR" i="1" dirty="0"/>
              <a:t> </a:t>
            </a:r>
            <a:r>
              <a:rPr lang="tr-TR" dirty="0" err="1"/>
              <a:t>spp</a:t>
            </a:r>
            <a:r>
              <a:rPr lang="tr-TR" dirty="0"/>
              <a:t>. ve </a:t>
            </a:r>
            <a:r>
              <a:rPr lang="tr-TR" i="1" dirty="0" err="1"/>
              <a:t>Malus</a:t>
            </a:r>
            <a:r>
              <a:rPr lang="tr-TR" i="1" dirty="0"/>
              <a:t> domestica </a:t>
            </a:r>
            <a:r>
              <a:rPr lang="tr-TR" dirty="0"/>
              <a:t>bitkilerinde (U.S.A.; </a:t>
            </a:r>
            <a:r>
              <a:rPr lang="tr-TR" dirty="0" err="1"/>
              <a:t>by</a:t>
            </a:r>
            <a:r>
              <a:rPr lang="tr-TR" dirty="0"/>
              <a:t> White (1928) </a:t>
            </a:r>
            <a:r>
              <a:rPr lang="tr-TR" dirty="0" err="1"/>
              <a:t>and</a:t>
            </a:r>
            <a:r>
              <a:rPr lang="tr-TR" dirty="0"/>
              <a:t> Bradford </a:t>
            </a:r>
            <a:r>
              <a:rPr lang="tr-TR" dirty="0" err="1"/>
              <a:t>and</a:t>
            </a:r>
            <a:r>
              <a:rPr lang="tr-TR" dirty="0"/>
              <a:t> </a:t>
            </a:r>
            <a:r>
              <a:rPr lang="tr-TR" dirty="0" err="1"/>
              <a:t>Joley</a:t>
            </a:r>
            <a:r>
              <a:rPr lang="tr-TR" dirty="0"/>
              <a:t> (1933</a:t>
            </a:r>
            <a:r>
              <a:rPr lang="tr-TR" dirty="0" smtClean="0"/>
              <a:t>) tarafından bildirilmiştir</a:t>
            </a:r>
            <a:r>
              <a:rPr lang="tr-TR" dirty="0"/>
              <a:t>. </a:t>
            </a:r>
            <a:r>
              <a:rPr lang="tr-TR" dirty="0" smtClean="0">
                <a:solidFill>
                  <a:srgbClr val="0070C0"/>
                </a:solidFill>
              </a:rPr>
              <a:t>Hastalık </a:t>
            </a:r>
            <a:r>
              <a:rPr lang="tr-TR" dirty="0">
                <a:solidFill>
                  <a:srgbClr val="0070C0"/>
                </a:solidFill>
              </a:rPr>
              <a:t>etmeni </a:t>
            </a:r>
            <a:r>
              <a:rPr lang="tr-TR" dirty="0" smtClean="0">
                <a:solidFill>
                  <a:srgbClr val="0070C0"/>
                </a:solidFill>
              </a:rPr>
              <a:t>böcekler </a:t>
            </a:r>
            <a:r>
              <a:rPr lang="tr-TR" dirty="0">
                <a:solidFill>
                  <a:srgbClr val="0070C0"/>
                </a:solidFill>
              </a:rPr>
              <a:t>ile </a:t>
            </a:r>
            <a:r>
              <a:rPr lang="tr-TR" dirty="0" smtClean="0">
                <a:solidFill>
                  <a:srgbClr val="0070C0"/>
                </a:solidFill>
              </a:rPr>
              <a:t>taşınmaz</a:t>
            </a:r>
            <a:r>
              <a:rPr lang="tr-TR" dirty="0">
                <a:solidFill>
                  <a:srgbClr val="0070C0"/>
                </a:solidFill>
              </a:rPr>
              <a:t>, ama mekanik </a:t>
            </a:r>
            <a:r>
              <a:rPr lang="tr-TR" dirty="0" err="1">
                <a:solidFill>
                  <a:srgbClr val="0070C0"/>
                </a:solidFill>
              </a:rPr>
              <a:t>inokulasyon</a:t>
            </a:r>
            <a:r>
              <a:rPr lang="tr-TR" dirty="0">
                <a:solidFill>
                  <a:srgbClr val="0070C0"/>
                </a:solidFill>
              </a:rPr>
              <a:t>, </a:t>
            </a:r>
            <a:r>
              <a:rPr lang="tr-TR" dirty="0" smtClean="0">
                <a:solidFill>
                  <a:srgbClr val="0070C0"/>
                </a:solidFill>
              </a:rPr>
              <a:t>aşı </a:t>
            </a:r>
            <a:r>
              <a:rPr lang="tr-TR" dirty="0">
                <a:solidFill>
                  <a:srgbClr val="0070C0"/>
                </a:solidFill>
              </a:rPr>
              <a:t>ve muhtemelen polen ile </a:t>
            </a:r>
            <a:r>
              <a:rPr lang="tr-TR" dirty="0" smtClean="0">
                <a:solidFill>
                  <a:srgbClr val="0070C0"/>
                </a:solidFill>
              </a:rPr>
              <a:t>taşınmaktadır</a:t>
            </a:r>
            <a:r>
              <a:rPr lang="tr-TR" dirty="0">
                <a:solidFill>
                  <a:srgbClr val="0070C0"/>
                </a:solidFill>
              </a:rPr>
              <a:t>.</a:t>
            </a:r>
            <a:r>
              <a:rPr lang="tr-TR" dirty="0"/>
              <a:t> Virüs tohum (muhtemelen) ile de </a:t>
            </a:r>
            <a:r>
              <a:rPr lang="tr-TR" dirty="0" smtClean="0"/>
              <a:t>taşınmamaktadır</a:t>
            </a:r>
            <a:r>
              <a:rPr lang="tr-TR" dirty="0"/>
              <a:t>. </a:t>
            </a:r>
            <a:r>
              <a:rPr lang="tr-TR" dirty="0">
                <a:solidFill>
                  <a:srgbClr val="0070C0"/>
                </a:solidFill>
              </a:rPr>
              <a:t>Elma mozaik virüsü en eski bilinen virüslerden biri olup, en fazla </a:t>
            </a:r>
            <a:r>
              <a:rPr lang="tr-TR" dirty="0" smtClean="0">
                <a:solidFill>
                  <a:srgbClr val="0070C0"/>
                </a:solidFill>
              </a:rPr>
              <a:t>yaygın </a:t>
            </a:r>
            <a:r>
              <a:rPr lang="tr-TR" dirty="0">
                <a:solidFill>
                  <a:srgbClr val="0070C0"/>
                </a:solidFill>
              </a:rPr>
              <a:t>olan elma virüs </a:t>
            </a:r>
            <a:r>
              <a:rPr lang="tr-TR" dirty="0" smtClean="0">
                <a:solidFill>
                  <a:srgbClr val="0070C0"/>
                </a:solidFill>
              </a:rPr>
              <a:t>hastalığıdır</a:t>
            </a:r>
            <a:r>
              <a:rPr lang="tr-TR" dirty="0">
                <a:solidFill>
                  <a:srgbClr val="0070C0"/>
                </a:solidFill>
              </a:rPr>
              <a:t>.</a:t>
            </a:r>
            <a:r>
              <a:rPr lang="tr-TR" dirty="0"/>
              <a:t> </a:t>
            </a:r>
            <a:r>
              <a:rPr lang="tr-TR" dirty="0" smtClean="0"/>
              <a:t>Aynı </a:t>
            </a:r>
            <a:r>
              <a:rPr lang="tr-TR" dirty="0"/>
              <a:t>virüs </a:t>
            </a:r>
            <a:r>
              <a:rPr lang="tr-TR" dirty="0">
                <a:solidFill>
                  <a:srgbClr val="0070C0"/>
                </a:solidFill>
              </a:rPr>
              <a:t>erik ve güllerde de </a:t>
            </a:r>
            <a:r>
              <a:rPr lang="tr-TR" dirty="0" smtClean="0">
                <a:solidFill>
                  <a:srgbClr val="0070C0"/>
                </a:solidFill>
              </a:rPr>
              <a:t>hastalık </a:t>
            </a:r>
            <a:r>
              <a:rPr lang="tr-TR" dirty="0">
                <a:solidFill>
                  <a:srgbClr val="0070C0"/>
                </a:solidFill>
              </a:rPr>
              <a:t>yapar </a:t>
            </a:r>
            <a:r>
              <a:rPr lang="tr-TR" dirty="0"/>
              <a:t>ve hat </a:t>
            </a:r>
            <a:r>
              <a:rPr lang="tr-TR" dirty="0" smtClean="0"/>
              <a:t>şeklinde belirtilere </a:t>
            </a:r>
            <a:r>
              <a:rPr lang="tr-TR" dirty="0"/>
              <a:t>neden </a:t>
            </a:r>
            <a:r>
              <a:rPr lang="tr-TR" dirty="0" smtClean="0"/>
              <a:t>olur. </a:t>
            </a:r>
            <a:r>
              <a:rPr lang="tr-TR" dirty="0"/>
              <a:t>Elma mozaik virüsü Prunus nekrotik </a:t>
            </a:r>
            <a:r>
              <a:rPr lang="tr-TR" dirty="0" err="1"/>
              <a:t>ringspot</a:t>
            </a:r>
            <a:r>
              <a:rPr lang="tr-TR" dirty="0"/>
              <a:t> virüsü ile de </a:t>
            </a:r>
            <a:r>
              <a:rPr lang="tr-TR" dirty="0" smtClean="0"/>
              <a:t>akrabalığı vardır</a:t>
            </a:r>
            <a:r>
              <a:rPr lang="tr-TR" dirty="0"/>
              <a:t>.</a:t>
            </a:r>
          </a:p>
        </p:txBody>
      </p:sp>
    </p:spTree>
    <p:extLst>
      <p:ext uri="{BB962C8B-B14F-4D97-AF65-F5344CB8AC3E}">
        <p14:creationId xmlns:p14="http://schemas.microsoft.com/office/powerpoint/2010/main" val="1692369090"/>
      </p:ext>
    </p:extLst>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b="1" dirty="0">
                <a:solidFill>
                  <a:srgbClr val="0070C0"/>
                </a:solidFill>
              </a:rPr>
              <a:t>Hastalık Etmeninin Belirtileri (</a:t>
            </a:r>
            <a:r>
              <a:rPr lang="tr-TR" sz="3200" b="1" dirty="0" err="1">
                <a:solidFill>
                  <a:srgbClr val="0070C0"/>
                </a:solidFill>
              </a:rPr>
              <a:t>Simptomları</a:t>
            </a:r>
            <a:r>
              <a:rPr lang="tr-TR" sz="3200" b="1" dirty="0">
                <a:solidFill>
                  <a:srgbClr val="0070C0"/>
                </a:solidFill>
              </a:rPr>
              <a:t>):</a:t>
            </a:r>
            <a:r>
              <a:rPr lang="tr-TR" sz="3200" dirty="0">
                <a:solidFill>
                  <a:srgbClr val="0070C0"/>
                </a:solidFill>
              </a:rPr>
              <a:t/>
            </a:r>
            <a:br>
              <a:rPr lang="tr-TR" sz="3200" dirty="0">
                <a:solidFill>
                  <a:srgbClr val="0070C0"/>
                </a:solidFill>
              </a:rPr>
            </a:br>
            <a:endParaRPr lang="tr-TR" sz="3200" dirty="0">
              <a:solidFill>
                <a:srgbClr val="0070C0"/>
              </a:solidFill>
            </a:endParaRPr>
          </a:p>
        </p:txBody>
      </p:sp>
      <p:sp>
        <p:nvSpPr>
          <p:cNvPr id="3" name="İçerik Yer Tutucusu 2"/>
          <p:cNvSpPr>
            <a:spLocks noGrp="1"/>
          </p:cNvSpPr>
          <p:nvPr>
            <p:ph idx="1"/>
          </p:nvPr>
        </p:nvSpPr>
        <p:spPr/>
        <p:txBody>
          <a:bodyPr>
            <a:normAutofit/>
          </a:bodyPr>
          <a:lstStyle/>
          <a:p>
            <a:r>
              <a:rPr lang="tr-TR" dirty="0" smtClean="0"/>
              <a:t>Elma </a:t>
            </a:r>
            <a:r>
              <a:rPr lang="tr-TR" dirty="0"/>
              <a:t>mozaik virüsü ile </a:t>
            </a:r>
            <a:r>
              <a:rPr lang="tr-TR" dirty="0" smtClean="0"/>
              <a:t>bulaşık elma ağaçlarının </a:t>
            </a:r>
            <a:r>
              <a:rPr lang="tr-TR" dirty="0" smtClean="0">
                <a:solidFill>
                  <a:srgbClr val="0070C0"/>
                </a:solidFill>
              </a:rPr>
              <a:t>yaprakları gelişirken, </a:t>
            </a:r>
            <a:r>
              <a:rPr lang="tr-TR" dirty="0">
                <a:solidFill>
                  <a:srgbClr val="0070C0"/>
                </a:solidFill>
              </a:rPr>
              <a:t>ilkbahar </a:t>
            </a:r>
            <a:r>
              <a:rPr lang="tr-TR" dirty="0" smtClean="0">
                <a:solidFill>
                  <a:srgbClr val="0070C0"/>
                </a:solidFill>
              </a:rPr>
              <a:t>yaprakları </a:t>
            </a:r>
            <a:r>
              <a:rPr lang="tr-TR" dirty="0">
                <a:solidFill>
                  <a:srgbClr val="0070C0"/>
                </a:solidFill>
              </a:rPr>
              <a:t>üzerinde solgun ile </a:t>
            </a:r>
            <a:r>
              <a:rPr lang="tr-TR" dirty="0" smtClean="0">
                <a:solidFill>
                  <a:srgbClr val="0070C0"/>
                </a:solidFill>
              </a:rPr>
              <a:t>açık </a:t>
            </a:r>
            <a:r>
              <a:rPr lang="tr-TR" dirty="0">
                <a:solidFill>
                  <a:srgbClr val="0070C0"/>
                </a:solidFill>
              </a:rPr>
              <a:t>krem renkli lekeler meydana gelir. </a:t>
            </a:r>
            <a:r>
              <a:rPr lang="tr-TR" dirty="0"/>
              <a:t>Bu lekeler </a:t>
            </a:r>
            <a:r>
              <a:rPr lang="tr-TR" dirty="0" smtClean="0"/>
              <a:t>güneş ısınlarına </a:t>
            </a:r>
            <a:r>
              <a:rPr lang="tr-TR" dirty="0"/>
              <a:t>ve </a:t>
            </a:r>
            <a:r>
              <a:rPr lang="tr-TR" dirty="0" smtClean="0"/>
              <a:t>ısıya </a:t>
            </a:r>
            <a:r>
              <a:rPr lang="tr-TR" dirty="0"/>
              <a:t>maruz </a:t>
            </a:r>
            <a:r>
              <a:rPr lang="tr-TR" dirty="0" smtClean="0"/>
              <a:t>kalınca </a:t>
            </a:r>
            <a:r>
              <a:rPr lang="tr-TR" dirty="0"/>
              <a:t>nekrotik </a:t>
            </a:r>
            <a:r>
              <a:rPr lang="tr-TR" dirty="0" smtClean="0"/>
              <a:t>olmaktadır</a:t>
            </a:r>
            <a:r>
              <a:rPr lang="tr-TR" dirty="0"/>
              <a:t>. </a:t>
            </a:r>
            <a:r>
              <a:rPr lang="tr-TR" dirty="0">
                <a:solidFill>
                  <a:srgbClr val="0070C0"/>
                </a:solidFill>
              </a:rPr>
              <a:t>Bir çok ticari </a:t>
            </a:r>
            <a:r>
              <a:rPr lang="tr-TR" dirty="0" smtClean="0">
                <a:solidFill>
                  <a:srgbClr val="0070C0"/>
                </a:solidFill>
              </a:rPr>
              <a:t>çeşit </a:t>
            </a:r>
            <a:r>
              <a:rPr lang="tr-TR" dirty="0">
                <a:solidFill>
                  <a:srgbClr val="0070C0"/>
                </a:solidFill>
              </a:rPr>
              <a:t>virüsten etkilenir, fakat </a:t>
            </a:r>
            <a:r>
              <a:rPr lang="tr-TR" dirty="0" smtClean="0">
                <a:solidFill>
                  <a:srgbClr val="0070C0"/>
                </a:solidFill>
              </a:rPr>
              <a:t>hastalık şiddeti farklı </a:t>
            </a:r>
            <a:r>
              <a:rPr lang="tr-TR" dirty="0">
                <a:solidFill>
                  <a:srgbClr val="0070C0"/>
                </a:solidFill>
              </a:rPr>
              <a:t>olabilir. </a:t>
            </a:r>
            <a:r>
              <a:rPr lang="tr-TR" dirty="0"/>
              <a:t>'Golden </a:t>
            </a:r>
            <a:r>
              <a:rPr lang="tr-TR" dirty="0" err="1"/>
              <a:t>Delicious</a:t>
            </a:r>
            <a:r>
              <a:rPr lang="tr-TR" dirty="0"/>
              <a:t>' ve '</a:t>
            </a:r>
            <a:r>
              <a:rPr lang="tr-TR" dirty="0" err="1"/>
              <a:t>Jonathan</a:t>
            </a:r>
            <a:r>
              <a:rPr lang="tr-TR" dirty="0"/>
              <a:t>' </a:t>
            </a:r>
            <a:r>
              <a:rPr lang="tr-TR" dirty="0" smtClean="0">
                <a:solidFill>
                  <a:srgbClr val="0070C0"/>
                </a:solidFill>
              </a:rPr>
              <a:t>çeşitleri şiddetli </a:t>
            </a:r>
            <a:r>
              <a:rPr lang="tr-TR" dirty="0"/>
              <a:t>olarak </a:t>
            </a:r>
            <a:r>
              <a:rPr lang="tr-TR" dirty="0" smtClean="0"/>
              <a:t>hastalıktan </a:t>
            </a:r>
            <a:r>
              <a:rPr lang="tr-TR" dirty="0"/>
              <a:t>etkilenir, oysa '</a:t>
            </a:r>
            <a:r>
              <a:rPr lang="tr-TR" dirty="0" err="1"/>
              <a:t>Winesap</a:t>
            </a:r>
            <a:r>
              <a:rPr lang="tr-TR" dirty="0"/>
              <a:t>' ve '</a:t>
            </a:r>
            <a:r>
              <a:rPr lang="tr-TR" dirty="0" err="1"/>
              <a:t>Mclntosh</a:t>
            </a:r>
            <a:r>
              <a:rPr lang="tr-TR" dirty="0"/>
              <a:t>' </a:t>
            </a:r>
            <a:r>
              <a:rPr lang="tr-TR" dirty="0" smtClean="0"/>
              <a:t>çeşitleri </a:t>
            </a:r>
            <a:r>
              <a:rPr lang="tr-TR" dirty="0"/>
              <a:t>sadece </a:t>
            </a:r>
            <a:r>
              <a:rPr lang="tr-TR" dirty="0">
                <a:solidFill>
                  <a:srgbClr val="0070C0"/>
                </a:solidFill>
              </a:rPr>
              <a:t>orta derecede </a:t>
            </a:r>
            <a:r>
              <a:rPr lang="tr-TR" dirty="0"/>
              <a:t>etkilenme göstermektedir. Ş</a:t>
            </a:r>
            <a:r>
              <a:rPr lang="tr-TR" dirty="0" smtClean="0"/>
              <a:t>iddetli </a:t>
            </a:r>
            <a:r>
              <a:rPr lang="tr-TR" dirty="0"/>
              <a:t>etkilenme </a:t>
            </a:r>
            <a:r>
              <a:rPr lang="tr-TR" dirty="0" smtClean="0"/>
              <a:t>durumları dışında </a:t>
            </a:r>
            <a:r>
              <a:rPr lang="tr-TR" dirty="0"/>
              <a:t>bitkilerden verim </a:t>
            </a:r>
            <a:r>
              <a:rPr lang="tr-TR" dirty="0" smtClean="0"/>
              <a:t>alınabilir</a:t>
            </a:r>
            <a:r>
              <a:rPr lang="tr-TR" dirty="0"/>
              <a:t>, fakat </a:t>
            </a:r>
            <a:r>
              <a:rPr lang="tr-TR" dirty="0">
                <a:solidFill>
                  <a:srgbClr val="0070C0"/>
                </a:solidFill>
              </a:rPr>
              <a:t>verimin %50 kadar </a:t>
            </a:r>
            <a:r>
              <a:rPr lang="tr-TR" dirty="0" smtClean="0">
                <a:solidFill>
                  <a:srgbClr val="0070C0"/>
                </a:solidFill>
              </a:rPr>
              <a:t>düştüğü </a:t>
            </a:r>
            <a:r>
              <a:rPr lang="tr-TR" dirty="0">
                <a:solidFill>
                  <a:srgbClr val="0070C0"/>
                </a:solidFill>
              </a:rPr>
              <a:t>bildirilmektedir</a:t>
            </a:r>
            <a:r>
              <a:rPr lang="tr-TR" dirty="0"/>
              <a:t>. </a:t>
            </a:r>
            <a:r>
              <a:rPr lang="tr-TR" dirty="0" smtClean="0"/>
              <a:t>Bazı çeşitlerde </a:t>
            </a:r>
            <a:r>
              <a:rPr lang="tr-TR" dirty="0">
                <a:solidFill>
                  <a:srgbClr val="0070C0"/>
                </a:solidFill>
              </a:rPr>
              <a:t>göz </a:t>
            </a:r>
            <a:r>
              <a:rPr lang="tr-TR" dirty="0" smtClean="0">
                <a:solidFill>
                  <a:srgbClr val="0070C0"/>
                </a:solidFill>
              </a:rPr>
              <a:t>oluşumu</a:t>
            </a:r>
            <a:r>
              <a:rPr lang="tr-TR" dirty="0" smtClean="0"/>
              <a:t> da şiddetli </a:t>
            </a:r>
            <a:r>
              <a:rPr lang="tr-TR" dirty="0"/>
              <a:t>olarak etkilenmektedir. </a:t>
            </a:r>
            <a:br>
              <a:rPr lang="tr-TR" dirty="0"/>
            </a:br>
            <a:endParaRPr lang="tr-TR" dirty="0"/>
          </a:p>
        </p:txBody>
      </p:sp>
    </p:spTree>
    <p:extLst>
      <p:ext uri="{BB962C8B-B14F-4D97-AF65-F5344CB8AC3E}">
        <p14:creationId xmlns:p14="http://schemas.microsoft.com/office/powerpoint/2010/main" val="3373818433"/>
      </p:ext>
    </p:extLst>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a:xfrm>
            <a:off x="179512" y="1600200"/>
            <a:ext cx="8784976" cy="4565104"/>
          </a:xfrm>
        </p:spPr>
        <p:txBody>
          <a:bodyPr>
            <a:normAutofit/>
          </a:bodyPr>
          <a:lstStyle/>
          <a:p>
            <a:pPr marL="0" indent="0">
              <a:buNone/>
            </a:pPr>
            <a:r>
              <a:rPr lang="tr-TR" b="1" dirty="0" smtClean="0">
                <a:solidFill>
                  <a:srgbClr val="0070C0"/>
                </a:solidFill>
              </a:rPr>
              <a:t>Kültürel mücadele</a:t>
            </a:r>
          </a:p>
          <a:p>
            <a:pPr marL="0" indent="0">
              <a:buNone/>
            </a:pPr>
            <a:r>
              <a:rPr lang="tr-TR" dirty="0">
                <a:solidFill>
                  <a:srgbClr val="0070C0"/>
                </a:solidFill>
              </a:rPr>
              <a:t/>
            </a:r>
            <a:br>
              <a:rPr lang="tr-TR" dirty="0">
                <a:solidFill>
                  <a:srgbClr val="0070C0"/>
                </a:solidFill>
              </a:rPr>
            </a:br>
            <a:r>
              <a:rPr lang="tr-TR" b="1" dirty="0"/>
              <a:t>1. </a:t>
            </a:r>
            <a:r>
              <a:rPr lang="tr-TR" dirty="0" smtClean="0"/>
              <a:t>Dayanıklı çeşitlerin kullanımı. </a:t>
            </a:r>
            <a:r>
              <a:rPr lang="tr-TR" dirty="0"/>
              <a:t/>
            </a:r>
            <a:br>
              <a:rPr lang="tr-TR" dirty="0"/>
            </a:br>
            <a:r>
              <a:rPr lang="tr-TR" b="1" dirty="0"/>
              <a:t>2. </a:t>
            </a:r>
            <a:r>
              <a:rPr lang="tr-TR" dirty="0" smtClean="0"/>
              <a:t>Hastalıktan </a:t>
            </a:r>
            <a:r>
              <a:rPr lang="tr-TR" dirty="0"/>
              <a:t>ari fidelerin ve </a:t>
            </a:r>
            <a:r>
              <a:rPr lang="tr-TR" dirty="0" smtClean="0"/>
              <a:t>aşı </a:t>
            </a:r>
            <a:r>
              <a:rPr lang="tr-TR" dirty="0"/>
              <a:t>materyallerinin </a:t>
            </a:r>
            <a:endParaRPr lang="tr-TR" dirty="0" smtClean="0"/>
          </a:p>
          <a:p>
            <a:pPr marL="0" indent="0">
              <a:buNone/>
            </a:pPr>
            <a:r>
              <a:rPr lang="tr-TR" dirty="0"/>
              <a:t> </a:t>
            </a:r>
            <a:r>
              <a:rPr lang="tr-TR" dirty="0" smtClean="0"/>
              <a:t>    kullanımı.</a:t>
            </a:r>
            <a:r>
              <a:rPr lang="tr-TR" dirty="0"/>
              <a:t/>
            </a:r>
            <a:br>
              <a:rPr lang="tr-TR" dirty="0"/>
            </a:br>
            <a:r>
              <a:rPr lang="tr-TR" b="1" dirty="0"/>
              <a:t>3. </a:t>
            </a:r>
            <a:r>
              <a:rPr lang="tr-TR" dirty="0"/>
              <a:t>Dezenfekte </a:t>
            </a:r>
            <a:r>
              <a:rPr lang="tr-TR" dirty="0" smtClean="0"/>
              <a:t>edilmiş </a:t>
            </a:r>
            <a:r>
              <a:rPr lang="tr-TR" dirty="0"/>
              <a:t>alet ve ekipmanlar </a:t>
            </a:r>
            <a:r>
              <a:rPr lang="tr-TR" dirty="0" smtClean="0"/>
              <a:t>kullanılmalı.</a:t>
            </a:r>
            <a:r>
              <a:rPr lang="tr-TR" dirty="0"/>
              <a:t/>
            </a:r>
            <a:br>
              <a:rPr lang="tr-TR" dirty="0"/>
            </a:br>
            <a:r>
              <a:rPr lang="tr-TR" b="1" dirty="0"/>
              <a:t>4. </a:t>
            </a:r>
            <a:r>
              <a:rPr lang="tr-TR" b="1" dirty="0" err="1" smtClean="0"/>
              <a:t>I</a:t>
            </a:r>
            <a:r>
              <a:rPr lang="tr-TR" dirty="0" err="1" smtClean="0"/>
              <a:t>nfekteli</a:t>
            </a:r>
            <a:r>
              <a:rPr lang="tr-TR" dirty="0" smtClean="0"/>
              <a:t> </a:t>
            </a:r>
            <a:r>
              <a:rPr lang="tr-TR" dirty="0"/>
              <a:t>bitki </a:t>
            </a:r>
            <a:r>
              <a:rPr lang="tr-TR" dirty="0" smtClean="0"/>
              <a:t>artıkları </a:t>
            </a:r>
            <a:r>
              <a:rPr lang="tr-TR" dirty="0"/>
              <a:t>yok edilmeli.</a:t>
            </a:r>
            <a:br>
              <a:rPr lang="tr-TR" dirty="0"/>
            </a:br>
            <a:endParaRPr lang="tr-TR" dirty="0" smtClean="0"/>
          </a:p>
          <a:p>
            <a:pPr marL="0" indent="0">
              <a:buNone/>
            </a:pPr>
            <a:r>
              <a:rPr lang="tr-TR" b="1" dirty="0" smtClean="0">
                <a:solidFill>
                  <a:srgbClr val="FF0000"/>
                </a:solidFill>
              </a:rPr>
              <a:t>Kimyasal </a:t>
            </a:r>
            <a:r>
              <a:rPr lang="tr-TR" b="1" dirty="0">
                <a:solidFill>
                  <a:srgbClr val="FF0000"/>
                </a:solidFill>
              </a:rPr>
              <a:t>mücadele</a:t>
            </a:r>
            <a:r>
              <a:rPr lang="tr-TR" dirty="0">
                <a:solidFill>
                  <a:srgbClr val="FF0000"/>
                </a:solidFill>
              </a:rPr>
              <a:t/>
            </a:r>
            <a:br>
              <a:rPr lang="tr-TR" dirty="0">
                <a:solidFill>
                  <a:srgbClr val="FF0000"/>
                </a:solidFill>
              </a:rPr>
            </a:br>
            <a:r>
              <a:rPr lang="tr-TR" dirty="0" err="1"/>
              <a:t>Viral</a:t>
            </a:r>
            <a:r>
              <a:rPr lang="tr-TR" dirty="0"/>
              <a:t> </a:t>
            </a:r>
            <a:r>
              <a:rPr lang="tr-TR" dirty="0" err="1"/>
              <a:t>hastalik</a:t>
            </a:r>
            <a:r>
              <a:rPr lang="tr-TR" dirty="0"/>
              <a:t> etmenlerine kimyasal mücadele </a:t>
            </a:r>
            <a:r>
              <a:rPr lang="tr-TR" dirty="0" smtClean="0"/>
              <a:t>önerilmez.</a:t>
            </a:r>
            <a:endParaRPr lang="tr-TR" dirty="0"/>
          </a:p>
          <a:p>
            <a:endParaRPr lang="tr-TR" dirty="0"/>
          </a:p>
        </p:txBody>
      </p:sp>
    </p:spTree>
    <p:extLst>
      <p:ext uri="{BB962C8B-B14F-4D97-AF65-F5344CB8AC3E}">
        <p14:creationId xmlns:p14="http://schemas.microsoft.com/office/powerpoint/2010/main" val="2421858618"/>
      </p:ext>
    </p:extLst>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smtClean="0"/>
              <a:t>9</a:t>
            </a:r>
            <a:r>
              <a:rPr lang="tr-TR" sz="3200" dirty="0"/>
              <a:t>. </a:t>
            </a:r>
            <a:r>
              <a:rPr lang="tr-TR" sz="3200" b="1" dirty="0">
                <a:solidFill>
                  <a:srgbClr val="0070C0"/>
                </a:solidFill>
              </a:rPr>
              <a:t>Erik </a:t>
            </a:r>
            <a:r>
              <a:rPr lang="tr-TR" sz="3200" b="1" dirty="0" err="1">
                <a:solidFill>
                  <a:srgbClr val="0070C0"/>
                </a:solidFill>
              </a:rPr>
              <a:t>Sharka</a:t>
            </a:r>
            <a:r>
              <a:rPr lang="tr-TR" sz="3200" b="1" dirty="0">
                <a:solidFill>
                  <a:srgbClr val="0070C0"/>
                </a:solidFill>
              </a:rPr>
              <a:t> </a:t>
            </a:r>
            <a:r>
              <a:rPr lang="tr-TR" sz="3200" dirty="0"/>
              <a:t>Virüs </a:t>
            </a:r>
            <a:r>
              <a:rPr lang="tr-TR" sz="3200" dirty="0" smtClean="0"/>
              <a:t>Hastalığı</a:t>
            </a:r>
            <a:br>
              <a:rPr lang="tr-TR" sz="3200" dirty="0" smtClean="0"/>
            </a:br>
            <a:r>
              <a:rPr lang="tr-TR" sz="3200" dirty="0"/>
              <a:t>(</a:t>
            </a:r>
            <a:r>
              <a:rPr lang="tr-TR" sz="3200" i="1" dirty="0" err="1">
                <a:solidFill>
                  <a:srgbClr val="FF0000"/>
                </a:solidFill>
              </a:rPr>
              <a:t>Plum</a:t>
            </a:r>
            <a:r>
              <a:rPr lang="tr-TR" sz="3200" i="1" dirty="0">
                <a:solidFill>
                  <a:srgbClr val="FF0000"/>
                </a:solidFill>
              </a:rPr>
              <a:t> </a:t>
            </a:r>
            <a:r>
              <a:rPr lang="tr-TR" sz="3200" i="1" dirty="0" err="1">
                <a:solidFill>
                  <a:srgbClr val="FF0000"/>
                </a:solidFill>
              </a:rPr>
              <a:t>pox</a:t>
            </a:r>
            <a:r>
              <a:rPr lang="tr-TR" sz="3200" i="1" dirty="0">
                <a:solidFill>
                  <a:srgbClr val="FF0000"/>
                </a:solidFill>
              </a:rPr>
              <a:t> </a:t>
            </a:r>
            <a:r>
              <a:rPr lang="tr-TR" sz="3200" i="1" dirty="0" err="1">
                <a:solidFill>
                  <a:srgbClr val="FF0000"/>
                </a:solidFill>
              </a:rPr>
              <a:t>potyvirus</a:t>
            </a:r>
            <a:r>
              <a:rPr lang="tr-TR" sz="3200" dirty="0" smtClean="0"/>
              <a:t>)</a:t>
            </a:r>
            <a:r>
              <a:rPr lang="tr-TR" sz="3200" dirty="0"/>
              <a:t> </a:t>
            </a:r>
          </a:p>
        </p:txBody>
      </p:sp>
      <p:sp>
        <p:nvSpPr>
          <p:cNvPr id="7" name="Başlık 1"/>
          <p:cNvSpPr txBox="1">
            <a:spLocks/>
          </p:cNvSpPr>
          <p:nvPr/>
        </p:nvSpPr>
        <p:spPr>
          <a:xfrm>
            <a:off x="457200" y="1461120"/>
            <a:ext cx="8229600" cy="61528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a:t>
            </a:r>
            <a:endParaRPr lang="tr-TR" sz="2400" dirty="0">
              <a:solidFill>
                <a:srgbClr val="292934"/>
              </a:solidFill>
            </a:endParaRPr>
          </a:p>
        </p:txBody>
      </p:sp>
      <p:sp>
        <p:nvSpPr>
          <p:cNvPr id="8" name="İçerik Yer Tutucusu 2"/>
          <p:cNvSpPr>
            <a:spLocks noGrp="1"/>
          </p:cNvSpPr>
          <p:nvPr>
            <p:ph idx="1"/>
          </p:nvPr>
        </p:nvSpPr>
        <p:spPr>
          <a:xfrm>
            <a:off x="457200" y="2152600"/>
            <a:ext cx="8229600" cy="4876800"/>
          </a:xfrm>
        </p:spPr>
        <p:txBody>
          <a:bodyPr>
            <a:normAutofit fontScale="85000" lnSpcReduction="10000"/>
          </a:bodyPr>
          <a:lstStyle/>
          <a:p>
            <a:r>
              <a:rPr lang="tr-TR" dirty="0" smtClean="0"/>
              <a:t>Hastalık </a:t>
            </a:r>
            <a:r>
              <a:rPr lang="tr-TR" dirty="0"/>
              <a:t>etmeni </a:t>
            </a:r>
            <a:r>
              <a:rPr lang="tr-TR" dirty="0" err="1"/>
              <a:t>Plum</a:t>
            </a:r>
            <a:r>
              <a:rPr lang="tr-TR" dirty="0"/>
              <a:t> </a:t>
            </a:r>
            <a:r>
              <a:rPr lang="tr-TR" dirty="0" err="1"/>
              <a:t>pox</a:t>
            </a:r>
            <a:r>
              <a:rPr lang="tr-TR" dirty="0"/>
              <a:t> </a:t>
            </a:r>
            <a:r>
              <a:rPr lang="tr-TR" dirty="0" smtClean="0"/>
              <a:t>virüsüdür. Doğada </a:t>
            </a:r>
            <a:r>
              <a:rPr lang="tr-TR" dirty="0">
                <a:solidFill>
                  <a:srgbClr val="0070C0"/>
                </a:solidFill>
              </a:rPr>
              <a:t>yaprak bitleri ile yayılır.</a:t>
            </a:r>
          </a:p>
          <a:p>
            <a:r>
              <a:rPr lang="tr-TR" dirty="0" err="1"/>
              <a:t>Sharka</a:t>
            </a:r>
            <a:r>
              <a:rPr lang="tr-TR" dirty="0"/>
              <a:t> virüsü </a:t>
            </a:r>
            <a:r>
              <a:rPr lang="tr-TR" dirty="0">
                <a:solidFill>
                  <a:srgbClr val="0070C0"/>
                </a:solidFill>
              </a:rPr>
              <a:t>her türlü bitki </a:t>
            </a:r>
            <a:r>
              <a:rPr lang="tr-TR" dirty="0" smtClean="0">
                <a:solidFill>
                  <a:srgbClr val="0070C0"/>
                </a:solidFill>
              </a:rPr>
              <a:t>aksamları </a:t>
            </a:r>
            <a:r>
              <a:rPr lang="tr-TR" dirty="0"/>
              <a:t>( </a:t>
            </a:r>
            <a:r>
              <a:rPr lang="tr-TR" dirty="0" smtClean="0"/>
              <a:t>aşı </a:t>
            </a:r>
            <a:r>
              <a:rPr lang="tr-TR" dirty="0"/>
              <a:t>kalemi, göz, çelik,</a:t>
            </a:r>
          </a:p>
          <a:p>
            <a:r>
              <a:rPr lang="tr-TR" dirty="0"/>
              <a:t>kabuk vs.) </a:t>
            </a:r>
            <a:r>
              <a:rPr lang="tr-TR" dirty="0" smtClean="0">
                <a:solidFill>
                  <a:srgbClr val="0070C0"/>
                </a:solidFill>
              </a:rPr>
              <a:t>taşınır.</a:t>
            </a:r>
            <a:r>
              <a:rPr lang="tr-TR" dirty="0" smtClean="0"/>
              <a:t> Erik </a:t>
            </a:r>
            <a:r>
              <a:rPr lang="tr-TR" dirty="0"/>
              <a:t>ve </a:t>
            </a:r>
            <a:r>
              <a:rPr lang="tr-TR" dirty="0" smtClean="0"/>
              <a:t>kayısılarda </a:t>
            </a:r>
            <a:r>
              <a:rPr lang="tr-TR" dirty="0">
                <a:solidFill>
                  <a:srgbClr val="0070C0"/>
                </a:solidFill>
              </a:rPr>
              <a:t>yapraklarda sarı leke, </a:t>
            </a:r>
            <a:r>
              <a:rPr lang="tr-TR" dirty="0" err="1">
                <a:solidFill>
                  <a:srgbClr val="0070C0"/>
                </a:solidFill>
              </a:rPr>
              <a:t>band</a:t>
            </a:r>
            <a:r>
              <a:rPr lang="tr-TR" dirty="0">
                <a:solidFill>
                  <a:srgbClr val="0070C0"/>
                </a:solidFill>
              </a:rPr>
              <a:t> ve halka </a:t>
            </a:r>
            <a:r>
              <a:rPr lang="tr-TR" dirty="0" smtClean="0">
                <a:solidFill>
                  <a:srgbClr val="0070C0"/>
                </a:solidFill>
              </a:rPr>
              <a:t>şeklinde renk </a:t>
            </a:r>
            <a:r>
              <a:rPr lang="tr-TR" dirty="0">
                <a:solidFill>
                  <a:srgbClr val="0070C0"/>
                </a:solidFill>
              </a:rPr>
              <a:t>açılması </a:t>
            </a:r>
            <a:r>
              <a:rPr lang="tr-TR" dirty="0"/>
              <a:t>olarak </a:t>
            </a:r>
            <a:r>
              <a:rPr lang="tr-TR" dirty="0" smtClean="0"/>
              <a:t>görülür. Şeftalide </a:t>
            </a:r>
            <a:r>
              <a:rPr lang="tr-TR" dirty="0"/>
              <a:t>yaprak belirtileri </a:t>
            </a:r>
            <a:r>
              <a:rPr lang="tr-TR" dirty="0">
                <a:solidFill>
                  <a:srgbClr val="0070C0"/>
                </a:solidFill>
              </a:rPr>
              <a:t>damarlar boyunca renk açılması </a:t>
            </a:r>
            <a:r>
              <a:rPr lang="tr-TR" dirty="0" smtClean="0">
                <a:solidFill>
                  <a:srgbClr val="0070C0"/>
                </a:solidFill>
              </a:rPr>
              <a:t>ve yapraklarda </a:t>
            </a:r>
            <a:r>
              <a:rPr lang="tr-TR" dirty="0">
                <a:solidFill>
                  <a:srgbClr val="0070C0"/>
                </a:solidFill>
              </a:rPr>
              <a:t>deformasyon </a:t>
            </a:r>
            <a:r>
              <a:rPr lang="tr-TR" dirty="0" smtClean="0">
                <a:solidFill>
                  <a:srgbClr val="0070C0"/>
                </a:solidFill>
              </a:rPr>
              <a:t>şeklindedir.</a:t>
            </a:r>
            <a:endParaRPr lang="tr-TR" dirty="0">
              <a:solidFill>
                <a:srgbClr val="0070C0"/>
              </a:solidFill>
            </a:endParaRPr>
          </a:p>
          <a:p>
            <a:r>
              <a:rPr lang="tr-TR" dirty="0">
                <a:solidFill>
                  <a:srgbClr val="0070C0"/>
                </a:solidFill>
              </a:rPr>
              <a:t>Meyvelerde olum dönemine </a:t>
            </a:r>
            <a:r>
              <a:rPr lang="tr-TR" dirty="0" smtClean="0">
                <a:solidFill>
                  <a:srgbClr val="0070C0"/>
                </a:solidFill>
              </a:rPr>
              <a:t>yakın </a:t>
            </a:r>
            <a:r>
              <a:rPr lang="tr-TR" dirty="0"/>
              <a:t>nokta veya bantlar ve halka</a:t>
            </a:r>
          </a:p>
          <a:p>
            <a:pPr marL="0" indent="0">
              <a:buNone/>
            </a:pPr>
            <a:r>
              <a:rPr lang="tr-TR" dirty="0" smtClean="0"/>
              <a:t>      şeklinde </a:t>
            </a:r>
            <a:r>
              <a:rPr lang="tr-TR" dirty="0"/>
              <a:t>çöküntüler </a:t>
            </a:r>
            <a:r>
              <a:rPr lang="tr-TR" dirty="0" smtClean="0"/>
              <a:t>oluşur. Meyve </a:t>
            </a:r>
            <a:r>
              <a:rPr lang="tr-TR" dirty="0"/>
              <a:t>kesitinde </a:t>
            </a:r>
            <a:r>
              <a:rPr lang="tr-TR" dirty="0">
                <a:solidFill>
                  <a:srgbClr val="0070C0"/>
                </a:solidFill>
              </a:rPr>
              <a:t>bu </a:t>
            </a:r>
            <a:r>
              <a:rPr lang="tr-TR" dirty="0" smtClean="0">
                <a:solidFill>
                  <a:srgbClr val="0070C0"/>
                </a:solidFill>
              </a:rPr>
              <a:t>çökmüş yerlerin</a:t>
            </a:r>
          </a:p>
          <a:p>
            <a:pPr marL="0" indent="0">
              <a:buNone/>
            </a:pPr>
            <a:r>
              <a:rPr lang="tr-TR" dirty="0">
                <a:solidFill>
                  <a:srgbClr val="0070C0"/>
                </a:solidFill>
              </a:rPr>
              <a:t> </a:t>
            </a:r>
            <a:r>
              <a:rPr lang="tr-TR" dirty="0" smtClean="0">
                <a:solidFill>
                  <a:srgbClr val="0070C0"/>
                </a:solidFill>
              </a:rPr>
              <a:t>     </a:t>
            </a:r>
            <a:r>
              <a:rPr lang="tr-TR" dirty="0" err="1" smtClean="0">
                <a:solidFill>
                  <a:srgbClr val="0070C0"/>
                </a:solidFill>
              </a:rPr>
              <a:t>kahverenkli</a:t>
            </a:r>
            <a:r>
              <a:rPr lang="tr-TR" dirty="0" smtClean="0">
                <a:solidFill>
                  <a:srgbClr val="0070C0"/>
                </a:solidFill>
              </a:rPr>
              <a:t> </a:t>
            </a:r>
            <a:r>
              <a:rPr lang="tr-TR" dirty="0">
                <a:solidFill>
                  <a:srgbClr val="0070C0"/>
                </a:solidFill>
              </a:rPr>
              <a:t>ve </a:t>
            </a:r>
            <a:r>
              <a:rPr lang="tr-TR" dirty="0" err="1" smtClean="0">
                <a:solidFill>
                  <a:srgbClr val="0070C0"/>
                </a:solidFill>
              </a:rPr>
              <a:t>lastikleştiği</a:t>
            </a:r>
            <a:r>
              <a:rPr lang="tr-TR" dirty="0" smtClean="0">
                <a:solidFill>
                  <a:srgbClr val="0070C0"/>
                </a:solidFill>
              </a:rPr>
              <a:t> görülür</a:t>
            </a:r>
            <a:r>
              <a:rPr lang="tr-TR" dirty="0">
                <a:solidFill>
                  <a:srgbClr val="0070C0"/>
                </a:solidFill>
              </a:rPr>
              <a:t>.</a:t>
            </a:r>
          </a:p>
          <a:p>
            <a:r>
              <a:rPr lang="tr-TR" dirty="0">
                <a:solidFill>
                  <a:srgbClr val="0070C0"/>
                </a:solidFill>
              </a:rPr>
              <a:t>Çekirdekte meyvedeki belirtinin iz </a:t>
            </a:r>
            <a:r>
              <a:rPr lang="tr-TR" dirty="0" smtClean="0">
                <a:solidFill>
                  <a:srgbClr val="0070C0"/>
                </a:solidFill>
              </a:rPr>
              <a:t>düşümü </a:t>
            </a:r>
            <a:r>
              <a:rPr lang="tr-TR" dirty="0"/>
              <a:t>görülür.</a:t>
            </a:r>
          </a:p>
          <a:p>
            <a:r>
              <a:rPr lang="tr-TR" dirty="0" smtClean="0"/>
              <a:t>Kayısı </a:t>
            </a:r>
            <a:r>
              <a:rPr lang="tr-TR" dirty="0"/>
              <a:t>meyvelerinde </a:t>
            </a:r>
            <a:r>
              <a:rPr lang="tr-TR" dirty="0">
                <a:solidFill>
                  <a:srgbClr val="0070C0"/>
                </a:solidFill>
              </a:rPr>
              <a:t>genel bir deformasyon </a:t>
            </a:r>
            <a:r>
              <a:rPr lang="tr-TR" dirty="0"/>
              <a:t>görülür.</a:t>
            </a:r>
          </a:p>
          <a:p>
            <a:r>
              <a:rPr lang="tr-TR" dirty="0" smtClean="0"/>
              <a:t>Olgunlaşmadan </a:t>
            </a:r>
            <a:r>
              <a:rPr lang="tr-TR" dirty="0"/>
              <a:t>evvel </a:t>
            </a:r>
            <a:r>
              <a:rPr lang="tr-TR" dirty="0">
                <a:solidFill>
                  <a:srgbClr val="0070C0"/>
                </a:solidFill>
              </a:rPr>
              <a:t>meyve dökümü </a:t>
            </a:r>
            <a:r>
              <a:rPr lang="tr-TR" dirty="0" smtClean="0"/>
              <a:t>görülür. Meyveler </a:t>
            </a:r>
            <a:r>
              <a:rPr lang="tr-TR" dirty="0"/>
              <a:t>tatsız, kuru, kauçuk gibi bir hal alır.</a:t>
            </a:r>
          </a:p>
          <a:p>
            <a:r>
              <a:rPr lang="tr-TR" dirty="0"/>
              <a:t>Genel olarak </a:t>
            </a:r>
            <a:r>
              <a:rPr lang="tr-TR" dirty="0" smtClean="0"/>
              <a:t>yaşlı </a:t>
            </a:r>
            <a:r>
              <a:rPr lang="tr-TR" dirty="0"/>
              <a:t>ağaçlarda hastalık belirtileri çok </a:t>
            </a:r>
            <a:r>
              <a:rPr lang="tr-TR" dirty="0" smtClean="0"/>
              <a:t>güç tespit edilir.</a:t>
            </a:r>
            <a:endParaRPr lang="tr-TR" dirty="0"/>
          </a:p>
        </p:txBody>
      </p:sp>
    </p:spTree>
    <p:extLst>
      <p:ext uri="{BB962C8B-B14F-4D97-AF65-F5344CB8AC3E}">
        <p14:creationId xmlns:p14="http://schemas.microsoft.com/office/powerpoint/2010/main" val="1838610716"/>
      </p:ext>
    </p:extLst>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Mücadelesi</a:t>
            </a:r>
            <a:r>
              <a:rPr lang="tr-TR" b="1" dirty="0" smtClean="0">
                <a:solidFill>
                  <a:srgbClr val="0070C0"/>
                </a:solidFill>
              </a:rPr>
              <a:t>:</a:t>
            </a:r>
            <a:endParaRPr lang="tr-TR" dirty="0"/>
          </a:p>
        </p:txBody>
      </p:sp>
      <p:sp>
        <p:nvSpPr>
          <p:cNvPr id="3" name="İçerik Yer Tutucusu 2"/>
          <p:cNvSpPr>
            <a:spLocks noGrp="1"/>
          </p:cNvSpPr>
          <p:nvPr>
            <p:ph idx="1"/>
          </p:nvPr>
        </p:nvSpPr>
        <p:spPr/>
        <p:txBody>
          <a:bodyPr>
            <a:normAutofit/>
          </a:bodyPr>
          <a:lstStyle/>
          <a:p>
            <a:r>
              <a:rPr lang="tr-TR" b="1" dirty="0" smtClean="0">
                <a:solidFill>
                  <a:srgbClr val="0070C0"/>
                </a:solidFill>
              </a:rPr>
              <a:t>Kültürel </a:t>
            </a:r>
            <a:r>
              <a:rPr lang="tr-TR" b="1" dirty="0">
                <a:solidFill>
                  <a:srgbClr val="0070C0"/>
                </a:solidFill>
              </a:rPr>
              <a:t>Önlemler:</a:t>
            </a:r>
          </a:p>
          <a:p>
            <a:r>
              <a:rPr lang="tr-TR" dirty="0"/>
              <a:t>Fidanlıklarda çöğür, fidan ve </a:t>
            </a:r>
            <a:r>
              <a:rPr lang="tr-TR" dirty="0" smtClean="0"/>
              <a:t>aşı </a:t>
            </a:r>
            <a:r>
              <a:rPr lang="tr-TR" dirty="0"/>
              <a:t>materyalinin alındığı </a:t>
            </a:r>
            <a:r>
              <a:rPr lang="tr-TR" dirty="0" smtClean="0"/>
              <a:t>damızlık ağaçlar </a:t>
            </a:r>
            <a:r>
              <a:rPr lang="tr-TR" dirty="0"/>
              <a:t>her yıl kontrol edilmelidir.</a:t>
            </a:r>
          </a:p>
          <a:p>
            <a:r>
              <a:rPr lang="tr-TR" dirty="0"/>
              <a:t>Hastalığa dayanıklı </a:t>
            </a:r>
            <a:r>
              <a:rPr lang="tr-TR" dirty="0" smtClean="0"/>
              <a:t>çeşitlerin yetiştirilmesi </a:t>
            </a:r>
            <a:r>
              <a:rPr lang="tr-TR" dirty="0"/>
              <a:t>ve bunların anaç </a:t>
            </a:r>
            <a:r>
              <a:rPr lang="tr-TR" dirty="0" smtClean="0"/>
              <a:t>olarak kullanılmalıdır</a:t>
            </a:r>
            <a:r>
              <a:rPr lang="tr-TR" dirty="0"/>
              <a:t>.</a:t>
            </a:r>
          </a:p>
          <a:p>
            <a:r>
              <a:rPr lang="tr-TR" dirty="0" smtClean="0"/>
              <a:t>Hastalık şüphesi </a:t>
            </a:r>
            <a:r>
              <a:rPr lang="tr-TR" dirty="0"/>
              <a:t>olan ağaçlardan üretim </a:t>
            </a:r>
            <a:r>
              <a:rPr lang="tr-TR" dirty="0" smtClean="0"/>
              <a:t>materyali alınmamalı</a:t>
            </a:r>
            <a:r>
              <a:rPr lang="tr-TR" dirty="0"/>
              <a:t>.</a:t>
            </a:r>
          </a:p>
        </p:txBody>
      </p:sp>
    </p:spTree>
    <p:extLst>
      <p:ext uri="{BB962C8B-B14F-4D97-AF65-F5344CB8AC3E}">
        <p14:creationId xmlns:p14="http://schemas.microsoft.com/office/powerpoint/2010/main" val="949254982"/>
      </p:ext>
    </p:extLst>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10. </a:t>
            </a:r>
            <a:r>
              <a:rPr lang="tr-TR" b="1" dirty="0">
                <a:solidFill>
                  <a:srgbClr val="0070C0"/>
                </a:solidFill>
              </a:rPr>
              <a:t>Erik Nekrotik Halkalı Leke </a:t>
            </a:r>
            <a:r>
              <a:rPr lang="tr-TR" b="1" dirty="0" smtClean="0">
                <a:solidFill>
                  <a:srgbClr val="0070C0"/>
                </a:solidFill>
              </a:rPr>
              <a:t/>
            </a:r>
            <a:br>
              <a:rPr lang="tr-TR" b="1" dirty="0" smtClean="0">
                <a:solidFill>
                  <a:srgbClr val="0070C0"/>
                </a:solidFill>
              </a:rPr>
            </a:br>
            <a:r>
              <a:rPr lang="tr-TR" b="1" dirty="0">
                <a:solidFill>
                  <a:srgbClr val="0070C0"/>
                </a:solidFill>
              </a:rPr>
              <a:t> </a:t>
            </a:r>
            <a:r>
              <a:rPr lang="tr-TR" b="1" dirty="0" smtClean="0">
                <a:solidFill>
                  <a:srgbClr val="0070C0"/>
                </a:solidFill>
              </a:rPr>
              <a:t>                </a:t>
            </a:r>
            <a:r>
              <a:rPr lang="tr-TR" dirty="0" smtClean="0"/>
              <a:t>Virüs </a:t>
            </a:r>
            <a:r>
              <a:rPr lang="tr-TR" dirty="0"/>
              <a:t>Hastalığı</a:t>
            </a:r>
          </a:p>
        </p:txBody>
      </p:sp>
      <p:sp>
        <p:nvSpPr>
          <p:cNvPr id="3" name="İçerik Yer Tutucusu 2"/>
          <p:cNvSpPr>
            <a:spLocks noGrp="1"/>
          </p:cNvSpPr>
          <p:nvPr>
            <p:ph idx="1"/>
          </p:nvPr>
        </p:nvSpPr>
        <p:spPr/>
        <p:txBody>
          <a:bodyPr/>
          <a:lstStyle/>
          <a:p>
            <a:r>
              <a:rPr lang="tr-TR" b="1" dirty="0">
                <a:solidFill>
                  <a:srgbClr val="0070C0"/>
                </a:solidFill>
              </a:rPr>
              <a:t>SERT </a:t>
            </a:r>
            <a:r>
              <a:rPr lang="tr-TR" b="1" dirty="0" err="1" smtClean="0">
                <a:solidFill>
                  <a:srgbClr val="0070C0"/>
                </a:solidFill>
              </a:rPr>
              <a:t>ÇEKiRDEKLiLERDE</a:t>
            </a:r>
            <a:r>
              <a:rPr lang="tr-TR" b="1" dirty="0" smtClean="0">
                <a:solidFill>
                  <a:srgbClr val="0070C0"/>
                </a:solidFill>
              </a:rPr>
              <a:t> </a:t>
            </a:r>
            <a:r>
              <a:rPr lang="tr-TR" b="1" dirty="0">
                <a:solidFill>
                  <a:srgbClr val="0070C0"/>
                </a:solidFill>
              </a:rPr>
              <a:t>HALKALI LEKE </a:t>
            </a:r>
            <a:r>
              <a:rPr lang="tr-TR" b="1" dirty="0" err="1" smtClean="0">
                <a:solidFill>
                  <a:srgbClr val="0070C0"/>
                </a:solidFill>
              </a:rPr>
              <a:t>ViRÜS</a:t>
            </a:r>
            <a:r>
              <a:rPr lang="tr-TR" b="1" dirty="0" smtClean="0">
                <a:solidFill>
                  <a:srgbClr val="0070C0"/>
                </a:solidFill>
              </a:rPr>
              <a:t> HASTALIĞI </a:t>
            </a:r>
            <a:r>
              <a:rPr lang="tr-TR" i="1" dirty="0" smtClean="0">
                <a:solidFill>
                  <a:srgbClr val="FF0000"/>
                </a:solidFill>
              </a:rPr>
              <a:t>(Prunus </a:t>
            </a:r>
            <a:r>
              <a:rPr lang="tr-TR" i="1" dirty="0" err="1">
                <a:solidFill>
                  <a:srgbClr val="FF0000"/>
                </a:solidFill>
              </a:rPr>
              <a:t>necrotic</a:t>
            </a:r>
            <a:r>
              <a:rPr lang="tr-TR" i="1" dirty="0">
                <a:solidFill>
                  <a:srgbClr val="FF0000"/>
                </a:solidFill>
              </a:rPr>
              <a:t> </a:t>
            </a:r>
            <a:r>
              <a:rPr lang="tr-TR" i="1" dirty="0" err="1">
                <a:solidFill>
                  <a:srgbClr val="FF0000"/>
                </a:solidFill>
              </a:rPr>
              <a:t>ringspot</a:t>
            </a:r>
            <a:r>
              <a:rPr lang="tr-TR" i="1" dirty="0">
                <a:solidFill>
                  <a:srgbClr val="FF0000"/>
                </a:solidFill>
              </a:rPr>
              <a:t> </a:t>
            </a:r>
            <a:r>
              <a:rPr lang="tr-TR" i="1" dirty="0" err="1">
                <a:solidFill>
                  <a:srgbClr val="FF0000"/>
                </a:solidFill>
              </a:rPr>
              <a:t>virus</a:t>
            </a:r>
            <a:r>
              <a:rPr lang="tr-TR" i="1" dirty="0">
                <a:solidFill>
                  <a:srgbClr val="FF0000"/>
                </a:solidFill>
              </a:rPr>
              <a:t> </a:t>
            </a:r>
            <a:r>
              <a:rPr lang="tr-TR" dirty="0">
                <a:solidFill>
                  <a:srgbClr val="FF0000"/>
                </a:solidFill>
              </a:rPr>
              <a:t>)</a:t>
            </a:r>
          </a:p>
        </p:txBody>
      </p:sp>
    </p:spTree>
    <p:extLst>
      <p:ext uri="{BB962C8B-B14F-4D97-AF65-F5344CB8AC3E}">
        <p14:creationId xmlns:p14="http://schemas.microsoft.com/office/powerpoint/2010/main" val="209281486"/>
      </p:ext>
    </p:extLst>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Hastalık belirtisi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p:txBody>
          <a:bodyPr>
            <a:normAutofit fontScale="85000" lnSpcReduction="10000"/>
          </a:bodyPr>
          <a:lstStyle/>
          <a:p>
            <a:r>
              <a:rPr lang="tr-TR" dirty="0" smtClean="0"/>
              <a:t>Hastalığın </a:t>
            </a:r>
            <a:r>
              <a:rPr lang="tr-TR" dirty="0"/>
              <a:t>etmeni </a:t>
            </a:r>
            <a:r>
              <a:rPr lang="tr-TR" dirty="0">
                <a:solidFill>
                  <a:srgbClr val="0070C0"/>
                </a:solidFill>
              </a:rPr>
              <a:t>Prunus </a:t>
            </a:r>
            <a:r>
              <a:rPr lang="tr-TR" dirty="0" err="1">
                <a:solidFill>
                  <a:srgbClr val="0070C0"/>
                </a:solidFill>
              </a:rPr>
              <a:t>necrotik</a:t>
            </a:r>
            <a:r>
              <a:rPr lang="tr-TR" dirty="0">
                <a:solidFill>
                  <a:srgbClr val="0070C0"/>
                </a:solidFill>
              </a:rPr>
              <a:t> </a:t>
            </a:r>
            <a:r>
              <a:rPr lang="tr-TR" dirty="0" err="1">
                <a:solidFill>
                  <a:srgbClr val="0070C0"/>
                </a:solidFill>
              </a:rPr>
              <a:t>ringspot</a:t>
            </a:r>
            <a:r>
              <a:rPr lang="tr-TR" dirty="0">
                <a:solidFill>
                  <a:srgbClr val="0070C0"/>
                </a:solidFill>
              </a:rPr>
              <a:t> virüsü nün bir ırkıdır.</a:t>
            </a:r>
          </a:p>
          <a:p>
            <a:r>
              <a:rPr lang="tr-TR" dirty="0"/>
              <a:t>Virüs köklü ve köksüz </a:t>
            </a:r>
            <a:r>
              <a:rPr lang="tr-TR" dirty="0">
                <a:solidFill>
                  <a:srgbClr val="0070C0"/>
                </a:solidFill>
              </a:rPr>
              <a:t>kalem, </a:t>
            </a:r>
            <a:r>
              <a:rPr lang="tr-TR" dirty="0" smtClean="0">
                <a:solidFill>
                  <a:srgbClr val="0070C0"/>
                </a:solidFill>
              </a:rPr>
              <a:t>aşı </a:t>
            </a:r>
            <a:r>
              <a:rPr lang="tr-TR" dirty="0">
                <a:solidFill>
                  <a:srgbClr val="0070C0"/>
                </a:solidFill>
              </a:rPr>
              <a:t>gözü, </a:t>
            </a:r>
            <a:r>
              <a:rPr lang="tr-TR" dirty="0" smtClean="0">
                <a:solidFill>
                  <a:srgbClr val="0070C0"/>
                </a:solidFill>
              </a:rPr>
              <a:t>tohum </a:t>
            </a:r>
            <a:r>
              <a:rPr lang="tr-TR" dirty="0">
                <a:solidFill>
                  <a:srgbClr val="0070C0"/>
                </a:solidFill>
              </a:rPr>
              <a:t>ve çiçek tozu ile </a:t>
            </a:r>
            <a:r>
              <a:rPr lang="tr-TR" dirty="0" smtClean="0">
                <a:solidFill>
                  <a:srgbClr val="0070C0"/>
                </a:solidFill>
              </a:rPr>
              <a:t>taşınır</a:t>
            </a:r>
            <a:r>
              <a:rPr lang="tr-TR" dirty="0">
                <a:solidFill>
                  <a:srgbClr val="0070C0"/>
                </a:solidFill>
              </a:rPr>
              <a:t>.</a:t>
            </a:r>
          </a:p>
          <a:p>
            <a:r>
              <a:rPr lang="tr-TR" dirty="0" smtClean="0"/>
              <a:t>İlkbaharda </a:t>
            </a:r>
            <a:r>
              <a:rPr lang="tr-TR" dirty="0">
                <a:solidFill>
                  <a:srgbClr val="0070C0"/>
                </a:solidFill>
              </a:rPr>
              <a:t>ağaçların yapraklarında belirgin olmayan açık ve koyu</a:t>
            </a:r>
          </a:p>
          <a:p>
            <a:r>
              <a:rPr lang="tr-TR" dirty="0" smtClean="0">
                <a:solidFill>
                  <a:srgbClr val="0070C0"/>
                </a:solidFill>
              </a:rPr>
              <a:t>yeşil </a:t>
            </a:r>
            <a:r>
              <a:rPr lang="tr-TR" dirty="0">
                <a:solidFill>
                  <a:srgbClr val="0070C0"/>
                </a:solidFill>
              </a:rPr>
              <a:t>beneklenmeler, küçük halkalar ve </a:t>
            </a:r>
            <a:r>
              <a:rPr lang="tr-TR" dirty="0" err="1">
                <a:solidFill>
                  <a:srgbClr val="0070C0"/>
                </a:solidFill>
              </a:rPr>
              <a:t>bandlar</a:t>
            </a:r>
            <a:r>
              <a:rPr lang="tr-TR" dirty="0">
                <a:solidFill>
                  <a:srgbClr val="0070C0"/>
                </a:solidFill>
              </a:rPr>
              <a:t> görülür.</a:t>
            </a:r>
          </a:p>
          <a:p>
            <a:r>
              <a:rPr lang="tr-TR" dirty="0"/>
              <a:t>Bu belirtiler </a:t>
            </a:r>
            <a:r>
              <a:rPr lang="tr-TR" dirty="0">
                <a:solidFill>
                  <a:srgbClr val="0070C0"/>
                </a:solidFill>
              </a:rPr>
              <a:t>bazı </a:t>
            </a:r>
            <a:r>
              <a:rPr lang="tr-TR" dirty="0" smtClean="0">
                <a:solidFill>
                  <a:srgbClr val="0070C0"/>
                </a:solidFill>
              </a:rPr>
              <a:t>çeşitlerde </a:t>
            </a:r>
            <a:r>
              <a:rPr lang="tr-TR" dirty="0">
                <a:solidFill>
                  <a:srgbClr val="0070C0"/>
                </a:solidFill>
              </a:rPr>
              <a:t>maskelenebilir</a:t>
            </a:r>
            <a:r>
              <a:rPr lang="tr-TR" dirty="0"/>
              <a:t>.</a:t>
            </a:r>
          </a:p>
          <a:p>
            <a:r>
              <a:rPr lang="tr-TR" dirty="0"/>
              <a:t>Bu </a:t>
            </a:r>
            <a:r>
              <a:rPr lang="tr-TR" dirty="0">
                <a:solidFill>
                  <a:srgbClr val="0070C0"/>
                </a:solidFill>
              </a:rPr>
              <a:t>benekler zamanla kahverengi nekrozlara </a:t>
            </a:r>
            <a:r>
              <a:rPr lang="tr-TR" dirty="0" smtClean="0">
                <a:solidFill>
                  <a:srgbClr val="0070C0"/>
                </a:solidFill>
              </a:rPr>
              <a:t>dönüşür</a:t>
            </a:r>
            <a:r>
              <a:rPr lang="tr-TR" dirty="0">
                <a:solidFill>
                  <a:srgbClr val="0070C0"/>
                </a:solidFill>
              </a:rPr>
              <a:t>.</a:t>
            </a:r>
          </a:p>
          <a:p>
            <a:r>
              <a:rPr lang="tr-TR" dirty="0"/>
              <a:t>Bu nekrozlar gayrimuntazamdırlar. </a:t>
            </a:r>
            <a:r>
              <a:rPr lang="tr-TR" dirty="0">
                <a:solidFill>
                  <a:srgbClr val="0070C0"/>
                </a:solidFill>
              </a:rPr>
              <a:t>Nadiren yuvarlaktır</a:t>
            </a:r>
            <a:r>
              <a:rPr lang="tr-TR" dirty="0"/>
              <a:t>.</a:t>
            </a:r>
          </a:p>
          <a:p>
            <a:r>
              <a:rPr lang="tr-TR" dirty="0"/>
              <a:t>Zamanla bu nekrozlar dökülür ve </a:t>
            </a:r>
            <a:r>
              <a:rPr lang="tr-TR" dirty="0">
                <a:solidFill>
                  <a:srgbClr val="0070C0"/>
                </a:solidFill>
              </a:rPr>
              <a:t>yaprak delik </a:t>
            </a:r>
            <a:r>
              <a:rPr lang="tr-TR" dirty="0" smtClean="0">
                <a:solidFill>
                  <a:srgbClr val="0070C0"/>
                </a:solidFill>
              </a:rPr>
              <a:t>deşik </a:t>
            </a:r>
            <a:r>
              <a:rPr lang="tr-TR" dirty="0">
                <a:solidFill>
                  <a:srgbClr val="0070C0"/>
                </a:solidFill>
              </a:rPr>
              <a:t>bir hal alır.</a:t>
            </a:r>
          </a:p>
          <a:p>
            <a:r>
              <a:rPr lang="tr-TR" dirty="0">
                <a:solidFill>
                  <a:srgbClr val="0070C0"/>
                </a:solidFill>
              </a:rPr>
              <a:t>Virüs %50 oranında verim kaybına ve %60 oranında </a:t>
            </a:r>
            <a:r>
              <a:rPr lang="tr-TR" dirty="0" smtClean="0">
                <a:solidFill>
                  <a:srgbClr val="0070C0"/>
                </a:solidFill>
              </a:rPr>
              <a:t>aşı</a:t>
            </a:r>
            <a:endParaRPr lang="tr-TR" dirty="0">
              <a:solidFill>
                <a:srgbClr val="0070C0"/>
              </a:solidFill>
            </a:endParaRPr>
          </a:p>
          <a:p>
            <a:r>
              <a:rPr lang="tr-TR" dirty="0" smtClean="0">
                <a:solidFill>
                  <a:srgbClr val="0070C0"/>
                </a:solidFill>
              </a:rPr>
              <a:t>uyuşmazlığına </a:t>
            </a:r>
            <a:r>
              <a:rPr lang="tr-TR" dirty="0">
                <a:solidFill>
                  <a:srgbClr val="0070C0"/>
                </a:solidFill>
              </a:rPr>
              <a:t>neden olur</a:t>
            </a:r>
            <a:r>
              <a:rPr lang="tr-TR" dirty="0" smtClean="0">
                <a:solidFill>
                  <a:srgbClr val="0070C0"/>
                </a:solidFill>
              </a:rPr>
              <a:t>.</a:t>
            </a:r>
          </a:p>
          <a:p>
            <a:pPr marL="0" indent="0">
              <a:buNone/>
            </a:pPr>
            <a:endParaRPr lang="tr-TR" dirty="0"/>
          </a:p>
          <a:p>
            <a:r>
              <a:rPr lang="tr-TR" b="1" dirty="0">
                <a:solidFill>
                  <a:srgbClr val="0070C0"/>
                </a:solidFill>
              </a:rPr>
              <a:t>Hastalığın görüldüğü bitkiler:</a:t>
            </a:r>
          </a:p>
          <a:p>
            <a:r>
              <a:rPr lang="tr-TR" dirty="0"/>
              <a:t>Kiraz, </a:t>
            </a:r>
            <a:r>
              <a:rPr lang="tr-TR" dirty="0" smtClean="0"/>
              <a:t>Vişne</a:t>
            </a:r>
            <a:r>
              <a:rPr lang="tr-TR" dirty="0"/>
              <a:t>, Erik, </a:t>
            </a:r>
            <a:r>
              <a:rPr lang="tr-TR" dirty="0" smtClean="0"/>
              <a:t>Şeftali</a:t>
            </a:r>
            <a:r>
              <a:rPr lang="tr-TR" dirty="0"/>
              <a:t>, </a:t>
            </a:r>
            <a:r>
              <a:rPr lang="tr-TR" dirty="0" err="1"/>
              <a:t>mahleb</a:t>
            </a:r>
            <a:r>
              <a:rPr lang="tr-TR" dirty="0"/>
              <a:t>, hastalığın konukçuları arasındadır.</a:t>
            </a:r>
          </a:p>
        </p:txBody>
      </p:sp>
    </p:spTree>
    <p:extLst>
      <p:ext uri="{BB962C8B-B14F-4D97-AF65-F5344CB8AC3E}">
        <p14:creationId xmlns:p14="http://schemas.microsoft.com/office/powerpoint/2010/main" val="3502007821"/>
      </p:ext>
    </p:extLst>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Mücadele Yöntemleri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b="1" dirty="0" smtClean="0">
                <a:solidFill>
                  <a:srgbClr val="0070C0"/>
                </a:solidFill>
              </a:rPr>
              <a:t>Kültürel </a:t>
            </a:r>
            <a:r>
              <a:rPr lang="tr-TR" b="1" dirty="0">
                <a:solidFill>
                  <a:srgbClr val="0070C0"/>
                </a:solidFill>
              </a:rPr>
              <a:t>Önlemler:</a:t>
            </a:r>
          </a:p>
          <a:p>
            <a:r>
              <a:rPr lang="tr-TR" dirty="0"/>
              <a:t>Yeni bahçelerin eski bahçelerden uzakta virüsten ari </a:t>
            </a:r>
            <a:r>
              <a:rPr lang="tr-TR" dirty="0" smtClean="0"/>
              <a:t>fidanlarla kurulması</a:t>
            </a:r>
            <a:r>
              <a:rPr lang="tr-TR" dirty="0"/>
              <a:t>,</a:t>
            </a:r>
          </a:p>
          <a:p>
            <a:r>
              <a:rPr lang="tr-TR" dirty="0"/>
              <a:t>Bahçenin her yıl kontrol edilerek </a:t>
            </a:r>
            <a:r>
              <a:rPr lang="tr-TR" dirty="0" smtClean="0"/>
              <a:t>şüpheli </a:t>
            </a:r>
            <a:r>
              <a:rPr lang="tr-TR" dirty="0"/>
              <a:t>ağaçların imha edilmesi,</a:t>
            </a:r>
          </a:p>
          <a:p>
            <a:r>
              <a:rPr lang="tr-TR" dirty="0"/>
              <a:t>Hastalıklı ağaçlardan tohum, </a:t>
            </a:r>
            <a:r>
              <a:rPr lang="tr-TR" dirty="0" smtClean="0"/>
              <a:t>aşı </a:t>
            </a:r>
            <a:r>
              <a:rPr lang="tr-TR" dirty="0"/>
              <a:t>kalemi, </a:t>
            </a:r>
            <a:r>
              <a:rPr lang="tr-TR" dirty="0" smtClean="0"/>
              <a:t>aşı </a:t>
            </a:r>
            <a:r>
              <a:rPr lang="tr-TR" dirty="0"/>
              <a:t>gözü gibi </a:t>
            </a:r>
            <a:r>
              <a:rPr lang="tr-TR" dirty="0" smtClean="0"/>
              <a:t>üretim materyali </a:t>
            </a:r>
            <a:r>
              <a:rPr lang="tr-TR" dirty="0"/>
              <a:t>alınmamalı.</a:t>
            </a:r>
          </a:p>
        </p:txBody>
      </p:sp>
    </p:spTree>
    <p:extLst>
      <p:ext uri="{BB962C8B-B14F-4D97-AF65-F5344CB8AC3E}">
        <p14:creationId xmlns:p14="http://schemas.microsoft.com/office/powerpoint/2010/main" val="1211119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8680"/>
            <a:ext cx="8229600" cy="720080"/>
          </a:xfrm>
        </p:spPr>
        <p:txBody>
          <a:bodyPr>
            <a:normAutofit fontScale="90000"/>
          </a:bodyPr>
          <a:lstStyle/>
          <a:p>
            <a:r>
              <a:rPr lang="tr-TR" sz="3600" b="1" dirty="0" smtClean="0">
                <a:solidFill>
                  <a:srgbClr val="0070C0"/>
                </a:solidFill>
              </a:rPr>
              <a:t/>
            </a:r>
            <a:br>
              <a:rPr lang="tr-TR" sz="3600" b="1" dirty="0" smtClean="0">
                <a:solidFill>
                  <a:srgbClr val="0070C0"/>
                </a:solidFill>
              </a:rPr>
            </a:br>
            <a:r>
              <a:rPr lang="tr-TR" sz="3100" b="1" dirty="0" smtClean="0">
                <a:solidFill>
                  <a:srgbClr val="0070C0"/>
                </a:solidFill>
              </a:rPr>
              <a:t>C. VİRÜS </a:t>
            </a:r>
            <a:r>
              <a:rPr lang="tr-TR" sz="3100" b="1" dirty="0">
                <a:solidFill>
                  <a:srgbClr val="0070C0"/>
                </a:solidFill>
              </a:rPr>
              <a:t>VE VİRÜS BENZERİ ETMENLERİN </a:t>
            </a:r>
            <a:r>
              <a:rPr lang="tr-TR" sz="3100" b="1" dirty="0" smtClean="0">
                <a:solidFill>
                  <a:srgbClr val="0070C0"/>
                </a:solidFill>
              </a:rPr>
              <a:t/>
            </a:r>
            <a:br>
              <a:rPr lang="tr-TR" sz="3100" b="1" dirty="0" smtClean="0">
                <a:solidFill>
                  <a:srgbClr val="0070C0"/>
                </a:solidFill>
              </a:rPr>
            </a:br>
            <a:r>
              <a:rPr lang="tr-TR" sz="3100" b="1" dirty="0">
                <a:solidFill>
                  <a:srgbClr val="0070C0"/>
                </a:solidFill>
              </a:rPr>
              <a:t> </a:t>
            </a:r>
            <a:r>
              <a:rPr lang="tr-TR" sz="3100" b="1" dirty="0" smtClean="0">
                <a:solidFill>
                  <a:srgbClr val="0070C0"/>
                </a:solidFill>
              </a:rPr>
              <a:t>                       NEDEN </a:t>
            </a:r>
            <a:r>
              <a:rPr lang="tr-TR" sz="3100" b="1" dirty="0">
                <a:solidFill>
                  <a:srgbClr val="0070C0"/>
                </a:solidFill>
              </a:rPr>
              <a:t>OLDUĞU HASTALIKLAR</a:t>
            </a:r>
            <a:r>
              <a:rPr lang="tr-TR" sz="3600" b="1" dirty="0">
                <a:solidFill>
                  <a:srgbClr val="0070C0"/>
                </a:solidFill>
              </a:rPr>
              <a:t/>
            </a:r>
            <a:br>
              <a:rPr lang="tr-TR" sz="3600" b="1" dirty="0">
                <a:solidFill>
                  <a:srgbClr val="0070C0"/>
                </a:solidFill>
              </a:rPr>
            </a:br>
            <a:endParaRPr lang="tr-TR" sz="3600" b="1" dirty="0">
              <a:solidFill>
                <a:srgbClr val="0070C0"/>
              </a:solidFill>
            </a:endParaRPr>
          </a:p>
        </p:txBody>
      </p:sp>
      <p:sp>
        <p:nvSpPr>
          <p:cNvPr id="3" name="İçerik Yer Tutucusu 2"/>
          <p:cNvSpPr>
            <a:spLocks noGrp="1"/>
          </p:cNvSpPr>
          <p:nvPr>
            <p:ph idx="1"/>
          </p:nvPr>
        </p:nvSpPr>
        <p:spPr>
          <a:xfrm>
            <a:off x="0" y="1600200"/>
            <a:ext cx="8686800" cy="4876800"/>
          </a:xfrm>
        </p:spPr>
        <p:txBody>
          <a:bodyPr>
            <a:noAutofit/>
          </a:bodyPr>
          <a:lstStyle/>
          <a:p>
            <a:r>
              <a:rPr lang="tr-TR" sz="2000" dirty="0" smtClean="0"/>
              <a:t>    </a:t>
            </a:r>
            <a:r>
              <a:rPr lang="tr-TR" sz="2000" dirty="0"/>
              <a:t>1. </a:t>
            </a:r>
            <a:r>
              <a:rPr lang="tr-TR" sz="2000" dirty="0" err="1"/>
              <a:t>Turunçgil</a:t>
            </a:r>
            <a:r>
              <a:rPr lang="tr-TR" sz="2000" dirty="0"/>
              <a:t> </a:t>
            </a:r>
            <a:r>
              <a:rPr lang="tr-TR" sz="2000" b="1" dirty="0" err="1">
                <a:solidFill>
                  <a:srgbClr val="0070C0"/>
                </a:solidFill>
              </a:rPr>
              <a:t>Tristeza</a:t>
            </a:r>
            <a:r>
              <a:rPr lang="tr-TR" sz="2000" dirty="0"/>
              <a:t> </a:t>
            </a:r>
            <a:r>
              <a:rPr lang="tr-TR" sz="2000" dirty="0" smtClean="0"/>
              <a:t>Virüs Hastalığı……………………….……….</a:t>
            </a:r>
            <a:r>
              <a:rPr lang="tr-TR" sz="2000" dirty="0"/>
              <a:t>46</a:t>
            </a:r>
          </a:p>
          <a:p>
            <a:r>
              <a:rPr lang="tr-TR" sz="2000" dirty="0"/>
              <a:t>    2. </a:t>
            </a:r>
            <a:r>
              <a:rPr lang="tr-TR" sz="2000" dirty="0" err="1"/>
              <a:t>Turunçgil</a:t>
            </a:r>
            <a:r>
              <a:rPr lang="tr-TR" sz="2000" dirty="0"/>
              <a:t> </a:t>
            </a:r>
            <a:r>
              <a:rPr lang="tr-TR" sz="2000" b="1" dirty="0">
                <a:solidFill>
                  <a:srgbClr val="0070C0"/>
                </a:solidFill>
              </a:rPr>
              <a:t>Kavlama</a:t>
            </a:r>
            <a:r>
              <a:rPr lang="tr-TR" sz="2000" dirty="0"/>
              <a:t>(</a:t>
            </a:r>
            <a:r>
              <a:rPr lang="tr-TR" sz="2000" dirty="0" err="1"/>
              <a:t>Psorosis</a:t>
            </a:r>
            <a:r>
              <a:rPr lang="tr-TR" sz="2000" dirty="0"/>
              <a:t>) Virüs Hastalığı</a:t>
            </a:r>
            <a:r>
              <a:rPr lang="tr-TR" sz="2000" dirty="0" smtClean="0"/>
              <a:t>………..………….</a:t>
            </a:r>
            <a:r>
              <a:rPr lang="tr-TR" sz="2000" dirty="0"/>
              <a:t>47</a:t>
            </a:r>
          </a:p>
          <a:p>
            <a:r>
              <a:rPr lang="tr-TR" sz="2000" dirty="0"/>
              <a:t>    3. Turunçgillerde </a:t>
            </a:r>
            <a:r>
              <a:rPr lang="tr-TR" sz="2000" b="1" dirty="0" err="1">
                <a:solidFill>
                  <a:srgbClr val="0070C0"/>
                </a:solidFill>
              </a:rPr>
              <a:t>Palamutlaşma</a:t>
            </a:r>
            <a:r>
              <a:rPr lang="tr-TR" sz="2000" dirty="0"/>
              <a:t> Hastalığı</a:t>
            </a:r>
            <a:r>
              <a:rPr lang="tr-TR" sz="2000" dirty="0" smtClean="0"/>
              <a:t>.…..…………………….</a:t>
            </a:r>
            <a:r>
              <a:rPr lang="tr-TR" sz="2000" dirty="0"/>
              <a:t>48</a:t>
            </a:r>
          </a:p>
          <a:p>
            <a:r>
              <a:rPr lang="tr-TR" sz="2000" dirty="0"/>
              <a:t>    4. </a:t>
            </a:r>
            <a:r>
              <a:rPr lang="tr-TR" sz="2000" dirty="0" err="1"/>
              <a:t>Turunçgil</a:t>
            </a:r>
            <a:r>
              <a:rPr lang="tr-TR" sz="2000" dirty="0"/>
              <a:t> </a:t>
            </a:r>
            <a:r>
              <a:rPr lang="tr-TR" sz="2000" b="1" dirty="0" err="1">
                <a:solidFill>
                  <a:srgbClr val="0070C0"/>
                </a:solidFill>
              </a:rPr>
              <a:t>Exocortis</a:t>
            </a:r>
            <a:r>
              <a:rPr lang="tr-TR" sz="2000" dirty="0"/>
              <a:t>(Cüceleşme) </a:t>
            </a:r>
            <a:r>
              <a:rPr lang="tr-TR" sz="2000" dirty="0" err="1"/>
              <a:t>Viroid</a:t>
            </a:r>
            <a:r>
              <a:rPr lang="tr-TR" sz="2000" dirty="0"/>
              <a:t> Hastalığı</a:t>
            </a:r>
            <a:r>
              <a:rPr lang="tr-TR" sz="2000" dirty="0" smtClean="0"/>
              <a:t>…….…..……50</a:t>
            </a:r>
            <a:endParaRPr lang="tr-TR" sz="2000" dirty="0"/>
          </a:p>
          <a:p>
            <a:r>
              <a:rPr lang="tr-TR" sz="2000" dirty="0"/>
              <a:t>    5. </a:t>
            </a:r>
            <a:r>
              <a:rPr lang="tr-TR" sz="2000" dirty="0" err="1"/>
              <a:t>Turunçgil</a:t>
            </a:r>
            <a:r>
              <a:rPr lang="tr-TR" sz="2000" dirty="0"/>
              <a:t> </a:t>
            </a:r>
            <a:r>
              <a:rPr lang="tr-TR" sz="2000" b="1" dirty="0">
                <a:solidFill>
                  <a:srgbClr val="0070C0"/>
                </a:solidFill>
              </a:rPr>
              <a:t>Taşlaşma</a:t>
            </a:r>
            <a:r>
              <a:rPr lang="tr-TR" sz="2000" b="1" dirty="0"/>
              <a:t>(</a:t>
            </a:r>
            <a:r>
              <a:rPr lang="tr-TR" sz="2000" dirty="0" err="1"/>
              <a:t>İmpietratura</a:t>
            </a:r>
            <a:r>
              <a:rPr lang="tr-TR" sz="2000" dirty="0"/>
              <a:t>) virüs Hastalığı</a:t>
            </a:r>
            <a:r>
              <a:rPr lang="tr-TR" sz="2000" dirty="0" smtClean="0"/>
              <a:t>……………....</a:t>
            </a:r>
            <a:r>
              <a:rPr lang="tr-TR" sz="2000" dirty="0"/>
              <a:t>51</a:t>
            </a:r>
          </a:p>
          <a:p>
            <a:r>
              <a:rPr lang="tr-TR" sz="2000" dirty="0"/>
              <a:t>    6. </a:t>
            </a:r>
            <a:r>
              <a:rPr lang="tr-TR" sz="2000" dirty="0" err="1"/>
              <a:t>Turunçgil</a:t>
            </a:r>
            <a:r>
              <a:rPr lang="tr-TR" sz="2000" dirty="0"/>
              <a:t> </a:t>
            </a:r>
            <a:r>
              <a:rPr lang="tr-TR" sz="2000" b="1" dirty="0" err="1">
                <a:solidFill>
                  <a:srgbClr val="0070C0"/>
                </a:solidFill>
              </a:rPr>
              <a:t>Xyloporosis-</a:t>
            </a:r>
            <a:r>
              <a:rPr lang="tr-TR" sz="2000" dirty="0" err="1"/>
              <a:t>Cachexia</a:t>
            </a:r>
            <a:r>
              <a:rPr lang="tr-TR" sz="2000" dirty="0"/>
              <a:t>(=Gözenek) </a:t>
            </a:r>
            <a:r>
              <a:rPr lang="tr-TR" sz="2000" dirty="0" smtClean="0"/>
              <a:t>Hastalığı.……….</a:t>
            </a:r>
            <a:r>
              <a:rPr lang="tr-TR" sz="2000" dirty="0"/>
              <a:t>51</a:t>
            </a:r>
          </a:p>
          <a:p>
            <a:r>
              <a:rPr lang="tr-TR" sz="2000" dirty="0"/>
              <a:t>    7. </a:t>
            </a:r>
            <a:r>
              <a:rPr lang="tr-TR" sz="2000" b="1" dirty="0">
                <a:solidFill>
                  <a:srgbClr val="0070C0"/>
                </a:solidFill>
              </a:rPr>
              <a:t>Asma Kısa Boğum </a:t>
            </a:r>
            <a:r>
              <a:rPr lang="tr-TR" sz="2000" dirty="0"/>
              <a:t>Virüs Hastalığı</a:t>
            </a:r>
            <a:r>
              <a:rPr lang="tr-TR" sz="2000" dirty="0" smtClean="0"/>
              <a:t>…….....……………………..</a:t>
            </a:r>
            <a:r>
              <a:rPr lang="tr-TR" sz="2000" dirty="0"/>
              <a:t>52</a:t>
            </a:r>
          </a:p>
          <a:p>
            <a:r>
              <a:rPr lang="tr-TR" sz="2000" dirty="0"/>
              <a:t>    8. </a:t>
            </a:r>
            <a:r>
              <a:rPr lang="tr-TR" sz="2000" b="1" dirty="0">
                <a:solidFill>
                  <a:srgbClr val="0070C0"/>
                </a:solidFill>
              </a:rPr>
              <a:t>Elma </a:t>
            </a:r>
            <a:r>
              <a:rPr lang="tr-TR" sz="2000" b="1" dirty="0" err="1">
                <a:solidFill>
                  <a:srgbClr val="0070C0"/>
                </a:solidFill>
              </a:rPr>
              <a:t>Mozayik</a:t>
            </a:r>
            <a:r>
              <a:rPr lang="tr-TR" sz="2000" b="1" dirty="0">
                <a:solidFill>
                  <a:srgbClr val="0070C0"/>
                </a:solidFill>
              </a:rPr>
              <a:t> </a:t>
            </a:r>
            <a:r>
              <a:rPr lang="tr-TR" sz="2000" dirty="0"/>
              <a:t>Virüs Hastalığı</a:t>
            </a:r>
            <a:r>
              <a:rPr lang="tr-TR" sz="2000" dirty="0" smtClean="0"/>
              <a:t>…………………………………….54</a:t>
            </a:r>
            <a:endParaRPr lang="tr-TR" sz="2000" dirty="0"/>
          </a:p>
          <a:p>
            <a:r>
              <a:rPr lang="tr-TR" sz="2000" dirty="0"/>
              <a:t>    9. </a:t>
            </a:r>
            <a:r>
              <a:rPr lang="tr-TR" sz="2000" b="1" dirty="0">
                <a:solidFill>
                  <a:srgbClr val="0070C0"/>
                </a:solidFill>
              </a:rPr>
              <a:t>Erik </a:t>
            </a:r>
            <a:r>
              <a:rPr lang="tr-TR" sz="2000" b="1" dirty="0" err="1">
                <a:solidFill>
                  <a:srgbClr val="0070C0"/>
                </a:solidFill>
              </a:rPr>
              <a:t>Sharka</a:t>
            </a:r>
            <a:r>
              <a:rPr lang="tr-TR" sz="2000" b="1" dirty="0">
                <a:solidFill>
                  <a:srgbClr val="0070C0"/>
                </a:solidFill>
              </a:rPr>
              <a:t> </a:t>
            </a:r>
            <a:r>
              <a:rPr lang="tr-TR" sz="2000" dirty="0"/>
              <a:t>Virüs Hastalığı</a:t>
            </a:r>
            <a:r>
              <a:rPr lang="tr-TR" sz="2000" dirty="0" smtClean="0"/>
              <a:t>………….………..…………………..</a:t>
            </a:r>
            <a:r>
              <a:rPr lang="tr-TR" sz="2000" dirty="0"/>
              <a:t>55</a:t>
            </a:r>
          </a:p>
          <a:p>
            <a:r>
              <a:rPr lang="tr-TR" sz="2000" dirty="0"/>
              <a:t>    10. </a:t>
            </a:r>
            <a:r>
              <a:rPr lang="tr-TR" sz="2000" b="1" dirty="0">
                <a:solidFill>
                  <a:srgbClr val="0070C0"/>
                </a:solidFill>
              </a:rPr>
              <a:t>Erik Nekrotik Halkalı Leke </a:t>
            </a:r>
            <a:r>
              <a:rPr lang="tr-TR" sz="2000" dirty="0"/>
              <a:t>Virüs Hastalığı</a:t>
            </a:r>
            <a:r>
              <a:rPr lang="tr-TR" sz="2000" dirty="0" smtClean="0"/>
              <a:t>………...………….</a:t>
            </a:r>
            <a:r>
              <a:rPr lang="tr-TR" sz="2000" dirty="0"/>
              <a:t>57</a:t>
            </a:r>
          </a:p>
          <a:p>
            <a:r>
              <a:rPr lang="tr-TR" sz="2000" dirty="0"/>
              <a:t>    11. </a:t>
            </a:r>
            <a:r>
              <a:rPr lang="tr-TR" sz="2000" b="1" dirty="0">
                <a:solidFill>
                  <a:srgbClr val="0070C0"/>
                </a:solidFill>
              </a:rPr>
              <a:t>Elma </a:t>
            </a:r>
            <a:r>
              <a:rPr lang="tr-TR" sz="2000" b="1" dirty="0" err="1">
                <a:solidFill>
                  <a:srgbClr val="0070C0"/>
                </a:solidFill>
              </a:rPr>
              <a:t>Klorotik</a:t>
            </a:r>
            <a:r>
              <a:rPr lang="tr-TR" sz="2000" b="1" dirty="0">
                <a:solidFill>
                  <a:srgbClr val="0070C0"/>
                </a:solidFill>
              </a:rPr>
              <a:t> </a:t>
            </a:r>
            <a:r>
              <a:rPr lang="tr-TR" sz="2000" dirty="0"/>
              <a:t>Yaprak Leke Virüs Hastalığı</a:t>
            </a:r>
            <a:r>
              <a:rPr lang="tr-TR" sz="2000" dirty="0" smtClean="0"/>
              <a:t>……………………</a:t>
            </a:r>
            <a:r>
              <a:rPr lang="tr-TR" sz="2000" dirty="0"/>
              <a:t>58</a:t>
            </a:r>
          </a:p>
          <a:p>
            <a:r>
              <a:rPr lang="tr-TR" sz="2000" dirty="0"/>
              <a:t>    12. </a:t>
            </a:r>
            <a:r>
              <a:rPr lang="tr-TR" sz="2000" b="1" dirty="0">
                <a:solidFill>
                  <a:srgbClr val="0070C0"/>
                </a:solidFill>
              </a:rPr>
              <a:t>Elma Gövde Çukurlaşma </a:t>
            </a:r>
            <a:r>
              <a:rPr lang="tr-TR" sz="2000" dirty="0"/>
              <a:t>Hastalığı</a:t>
            </a:r>
            <a:r>
              <a:rPr lang="tr-TR" sz="2000" dirty="0" smtClean="0"/>
              <a:t>……………..…………….59</a:t>
            </a:r>
            <a:endParaRPr lang="tr-TR" sz="2000" dirty="0"/>
          </a:p>
        </p:txBody>
      </p:sp>
    </p:spTree>
    <p:extLst>
      <p:ext uri="{BB962C8B-B14F-4D97-AF65-F5344CB8AC3E}">
        <p14:creationId xmlns:p14="http://schemas.microsoft.com/office/powerpoint/2010/main" val="128257383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normAutofit fontScale="90000"/>
          </a:bodyPr>
          <a:lstStyle/>
          <a:p>
            <a:r>
              <a:rPr lang="tr-TR" sz="3600" b="1" dirty="0" smtClean="0"/>
              <a:t/>
            </a:r>
            <a:br>
              <a:rPr lang="tr-TR" sz="3600" b="1" dirty="0" smtClean="0"/>
            </a:br>
            <a:r>
              <a:rPr lang="tr-TR" sz="3600" b="1" dirty="0"/>
              <a:t/>
            </a:r>
            <a:br>
              <a:rPr lang="tr-TR" sz="3600" b="1" dirty="0"/>
            </a:br>
            <a:r>
              <a:rPr lang="tr-TR" sz="3600" b="1" dirty="0" smtClean="0"/>
              <a:t>Kimyasal </a:t>
            </a:r>
            <a:r>
              <a:rPr lang="tr-TR" sz="3600" b="1" dirty="0"/>
              <a:t>Mücadele </a:t>
            </a:r>
            <a:r>
              <a:rPr lang="tr-TR" sz="3600" dirty="0"/>
              <a:t/>
            </a:r>
            <a:br>
              <a:rPr lang="tr-TR" sz="3600" dirty="0"/>
            </a:br>
            <a:r>
              <a:rPr lang="tr-TR" sz="3600" b="1" dirty="0"/>
              <a:t>İlaçlama Zamanlar</a:t>
            </a:r>
            <a:r>
              <a:rPr lang="tr-TR" b="1" dirty="0"/>
              <a:t>ı </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endParaRPr lang="tr-TR" dirty="0"/>
          </a:p>
          <a:p>
            <a:r>
              <a:rPr lang="tr-TR" dirty="0" smtClean="0"/>
              <a:t>Hastalığın </a:t>
            </a:r>
            <a:r>
              <a:rPr lang="tr-TR" dirty="0"/>
              <a:t>belirlendiği her dönemde ilaçlama yapılabileceği gibi </a:t>
            </a:r>
            <a:r>
              <a:rPr lang="tr-TR" dirty="0">
                <a:solidFill>
                  <a:srgbClr val="FF0000"/>
                </a:solidFill>
              </a:rPr>
              <a:t>ilkbaharda</a:t>
            </a:r>
            <a:r>
              <a:rPr lang="tr-TR" dirty="0"/>
              <a:t> kültürel önlemlerin uygulanmasıyla birlikte </a:t>
            </a:r>
            <a:r>
              <a:rPr lang="tr-TR" dirty="0">
                <a:solidFill>
                  <a:srgbClr val="FF0000"/>
                </a:solidFill>
              </a:rPr>
              <a:t>ilaçlı mücadele yapmak </a:t>
            </a:r>
            <a:r>
              <a:rPr lang="tr-TR" dirty="0"/>
              <a:t>daha </a:t>
            </a:r>
            <a:r>
              <a:rPr lang="tr-TR" dirty="0" smtClean="0"/>
              <a:t>uygun olacaktır.</a:t>
            </a:r>
            <a:endParaRPr lang="tr-TR" dirty="0"/>
          </a:p>
          <a:p>
            <a:r>
              <a:rPr lang="tr-TR" b="1" dirty="0"/>
              <a:t>İlaçlama Tekniği </a:t>
            </a:r>
            <a:endParaRPr lang="tr-TR" dirty="0"/>
          </a:p>
          <a:p>
            <a:r>
              <a:rPr lang="tr-TR" dirty="0" smtClean="0"/>
              <a:t>Kimyasal </a:t>
            </a:r>
            <a:r>
              <a:rPr lang="tr-TR" dirty="0"/>
              <a:t>veya kültürel mücadeleye geçebilmek için hastalığın görüldüğü bahçelerde </a:t>
            </a:r>
            <a:r>
              <a:rPr lang="tr-TR" dirty="0">
                <a:solidFill>
                  <a:srgbClr val="FF0000"/>
                </a:solidFill>
              </a:rPr>
              <a:t>ilkbaharda ağaçların dipleri açılarak kök ve kök boğazları incelenir. </a:t>
            </a:r>
            <a:r>
              <a:rPr lang="tr-TR" dirty="0"/>
              <a:t>Kökleri tamamen çürümüş olan fidan ve ağaçlar sökülmeli hasta kısımlar kendi çukurunda yakılmalıdır. Daha sonra bu çukurlara m3’e </a:t>
            </a:r>
            <a:r>
              <a:rPr lang="tr-TR" dirty="0">
                <a:solidFill>
                  <a:srgbClr val="FF0000"/>
                </a:solidFill>
              </a:rPr>
              <a:t>3 kg hesabıyla sönmemiş kireç </a:t>
            </a:r>
            <a:r>
              <a:rPr lang="tr-TR" dirty="0"/>
              <a:t>atılmalı veya %35’lik karaboya eriyiği ile bolca sulanıp kapatılmalıdır. Ağaçların söküldüğü kısımlara </a:t>
            </a:r>
            <a:r>
              <a:rPr lang="tr-TR" dirty="0">
                <a:solidFill>
                  <a:srgbClr val="FF0000"/>
                </a:solidFill>
              </a:rPr>
              <a:t>en az 1-2 yıl fidan dikilmemelidir. </a:t>
            </a:r>
          </a:p>
        </p:txBody>
      </p:sp>
    </p:spTree>
    <p:extLst>
      <p:ext uri="{BB962C8B-B14F-4D97-AF65-F5344CB8AC3E}">
        <p14:creationId xmlns:p14="http://schemas.microsoft.com/office/powerpoint/2010/main" val="3791840631"/>
      </p:ext>
    </p:extLst>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11. </a:t>
            </a:r>
            <a:r>
              <a:rPr lang="tr-TR" b="1" dirty="0">
                <a:solidFill>
                  <a:srgbClr val="0070C0"/>
                </a:solidFill>
              </a:rPr>
              <a:t>Elma </a:t>
            </a:r>
            <a:r>
              <a:rPr lang="tr-TR" b="1" dirty="0" err="1">
                <a:solidFill>
                  <a:srgbClr val="0070C0"/>
                </a:solidFill>
              </a:rPr>
              <a:t>Klorotik</a:t>
            </a:r>
            <a:r>
              <a:rPr lang="tr-TR" b="1" dirty="0">
                <a:solidFill>
                  <a:srgbClr val="0070C0"/>
                </a:solidFill>
              </a:rPr>
              <a:t> </a:t>
            </a:r>
            <a:r>
              <a:rPr lang="tr-TR" dirty="0"/>
              <a:t>Yaprak </a:t>
            </a:r>
            <a:r>
              <a:rPr lang="tr-TR" dirty="0" smtClean="0"/>
              <a:t>Leke</a:t>
            </a:r>
            <a:br>
              <a:rPr lang="tr-TR" dirty="0" smtClean="0"/>
            </a:br>
            <a:r>
              <a:rPr lang="tr-TR" dirty="0" smtClean="0"/>
              <a:t>                                Virüs Hastalığı</a:t>
            </a:r>
            <a:endParaRPr lang="tr-TR" dirty="0"/>
          </a:p>
        </p:txBody>
      </p:sp>
      <p:sp>
        <p:nvSpPr>
          <p:cNvPr id="3" name="İçerik Yer Tutucusu 2"/>
          <p:cNvSpPr>
            <a:spLocks noGrp="1"/>
          </p:cNvSpPr>
          <p:nvPr>
            <p:ph idx="1"/>
          </p:nvPr>
        </p:nvSpPr>
        <p:spPr>
          <a:xfrm>
            <a:off x="467544" y="1412776"/>
            <a:ext cx="8229600" cy="4525963"/>
          </a:xfrm>
        </p:spPr>
        <p:txBody>
          <a:bodyPr/>
          <a:lstStyle/>
          <a:p>
            <a:pPr marL="0" indent="0">
              <a:buNone/>
            </a:pPr>
            <a:r>
              <a:rPr lang="tr-TR" b="1" i="1" dirty="0" smtClean="0"/>
              <a:t>                                     Apple </a:t>
            </a:r>
            <a:r>
              <a:rPr lang="tr-TR" b="1" i="1" dirty="0" err="1" smtClean="0"/>
              <a:t>Chlorotic</a:t>
            </a:r>
            <a:r>
              <a:rPr lang="tr-TR" b="1" i="1" dirty="0" smtClean="0"/>
              <a:t> </a:t>
            </a:r>
            <a:r>
              <a:rPr lang="tr-TR" b="1" i="1" dirty="0" err="1"/>
              <a:t>Leaf</a:t>
            </a:r>
            <a:r>
              <a:rPr lang="tr-TR" b="1" i="1" dirty="0"/>
              <a:t> Spot </a:t>
            </a:r>
            <a:r>
              <a:rPr lang="tr-TR" b="1" i="1" dirty="0" err="1"/>
              <a:t>Virus</a:t>
            </a:r>
            <a:r>
              <a:rPr lang="tr-TR" b="1" i="1" dirty="0"/>
              <a:t> </a:t>
            </a:r>
            <a:br>
              <a:rPr lang="tr-TR" b="1" i="1" dirty="0"/>
            </a:br>
            <a:r>
              <a:rPr lang="tr-TR" b="1" i="1" dirty="0" smtClean="0"/>
              <a:t>                                     </a:t>
            </a:r>
            <a:r>
              <a:rPr lang="tr-TR" b="1" dirty="0" smtClean="0"/>
              <a:t>Elma </a:t>
            </a:r>
            <a:r>
              <a:rPr lang="tr-TR" b="1" dirty="0" err="1"/>
              <a:t>Klorotik</a:t>
            </a:r>
            <a:r>
              <a:rPr lang="tr-TR" b="1" dirty="0"/>
              <a:t> </a:t>
            </a:r>
            <a:r>
              <a:rPr lang="tr-TR" b="1" dirty="0" smtClean="0"/>
              <a:t>Yaprak leke </a:t>
            </a:r>
            <a:r>
              <a:rPr lang="tr-TR" b="1" dirty="0"/>
              <a:t>Virüsü </a:t>
            </a:r>
            <a:endParaRPr lang="tr-TR" b="1" dirty="0" smtClean="0"/>
          </a:p>
          <a:p>
            <a:endParaRPr lang="tr-TR" dirty="0"/>
          </a:p>
        </p:txBody>
      </p:sp>
    </p:spTree>
    <p:extLst>
      <p:ext uri="{BB962C8B-B14F-4D97-AF65-F5344CB8AC3E}">
        <p14:creationId xmlns:p14="http://schemas.microsoft.com/office/powerpoint/2010/main" val="1699693313"/>
      </p:ext>
    </p:extLst>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Hastalık etmeninin genel özellikleri</a:t>
            </a:r>
            <a:r>
              <a:rPr lang="tr-TR" b="1" dirty="0" smtClean="0">
                <a:solidFill>
                  <a:srgbClr val="0070C0"/>
                </a:solidFill>
              </a:rPr>
              <a:t>:</a:t>
            </a:r>
            <a:endParaRPr lang="tr-TR" dirty="0">
              <a:solidFill>
                <a:srgbClr val="0070C0"/>
              </a:solidFill>
            </a:endParaRPr>
          </a:p>
        </p:txBody>
      </p:sp>
      <p:sp>
        <p:nvSpPr>
          <p:cNvPr id="3" name="İçerik Yer Tutucusu 2"/>
          <p:cNvSpPr>
            <a:spLocks noGrp="1"/>
          </p:cNvSpPr>
          <p:nvPr>
            <p:ph idx="1"/>
          </p:nvPr>
        </p:nvSpPr>
        <p:spPr/>
        <p:txBody>
          <a:bodyPr>
            <a:normAutofit/>
          </a:bodyPr>
          <a:lstStyle/>
          <a:p>
            <a:endParaRPr lang="tr-TR" dirty="0" smtClean="0"/>
          </a:p>
          <a:p>
            <a:r>
              <a:rPr lang="tr-TR" dirty="0" smtClean="0"/>
              <a:t>Elma </a:t>
            </a:r>
            <a:r>
              <a:rPr lang="tr-TR" dirty="0" err="1"/>
              <a:t>Klorotik</a:t>
            </a:r>
            <a:r>
              <a:rPr lang="tr-TR" dirty="0"/>
              <a:t> </a:t>
            </a:r>
            <a:r>
              <a:rPr lang="tr-TR" dirty="0" smtClean="0"/>
              <a:t>Yaprak leke </a:t>
            </a:r>
            <a:r>
              <a:rPr lang="tr-TR" dirty="0"/>
              <a:t>Virüsü (Apple </a:t>
            </a:r>
            <a:r>
              <a:rPr lang="tr-TR" dirty="0" err="1"/>
              <a:t>Chlorotic</a:t>
            </a:r>
            <a:r>
              <a:rPr lang="tr-TR" dirty="0"/>
              <a:t> </a:t>
            </a:r>
            <a:r>
              <a:rPr lang="tr-TR" dirty="0" err="1"/>
              <a:t>Leaf</a:t>
            </a:r>
            <a:r>
              <a:rPr lang="tr-TR" dirty="0"/>
              <a:t> Spot </a:t>
            </a:r>
            <a:r>
              <a:rPr lang="tr-TR" dirty="0" err="1"/>
              <a:t>Virus</a:t>
            </a:r>
            <a:r>
              <a:rPr lang="tr-TR" dirty="0"/>
              <a:t>=ACLSV) </a:t>
            </a:r>
            <a:r>
              <a:rPr lang="tr-TR" dirty="0" err="1"/>
              <a:t>viral</a:t>
            </a:r>
            <a:r>
              <a:rPr lang="tr-TR" dirty="0"/>
              <a:t> </a:t>
            </a:r>
            <a:r>
              <a:rPr lang="tr-TR" dirty="0" smtClean="0"/>
              <a:t>hastalık </a:t>
            </a:r>
            <a:r>
              <a:rPr lang="tr-TR" dirty="0"/>
              <a:t>etmeni ilk olarak </a:t>
            </a:r>
            <a:r>
              <a:rPr lang="tr-TR" i="1" dirty="0" err="1"/>
              <a:t>Syringa</a:t>
            </a:r>
            <a:r>
              <a:rPr lang="tr-TR" i="1" dirty="0"/>
              <a:t> </a:t>
            </a:r>
            <a:r>
              <a:rPr lang="tr-TR" i="1" dirty="0" err="1"/>
              <a:t>vulgaris</a:t>
            </a:r>
            <a:r>
              <a:rPr lang="tr-TR" dirty="0"/>
              <a:t> bitkisinde (</a:t>
            </a:r>
            <a:r>
              <a:rPr lang="tr-TR" dirty="0" err="1"/>
              <a:t>England</a:t>
            </a:r>
            <a:r>
              <a:rPr lang="tr-TR" dirty="0"/>
              <a:t>; </a:t>
            </a:r>
            <a:r>
              <a:rPr lang="tr-TR" dirty="0" err="1"/>
              <a:t>by</a:t>
            </a:r>
            <a:r>
              <a:rPr lang="tr-TR" dirty="0"/>
              <a:t> </a:t>
            </a:r>
            <a:r>
              <a:rPr lang="tr-TR" dirty="0" err="1"/>
              <a:t>Brunt</a:t>
            </a:r>
            <a:r>
              <a:rPr lang="tr-TR" dirty="0"/>
              <a:t> (1978</a:t>
            </a:r>
            <a:r>
              <a:rPr lang="tr-TR" dirty="0" smtClean="0"/>
              <a:t>) tarafından bildirilmiştir. Bu </a:t>
            </a:r>
            <a:r>
              <a:rPr lang="tr-TR" dirty="0"/>
              <a:t>bitki üzerinde </a:t>
            </a:r>
            <a:r>
              <a:rPr lang="tr-TR" dirty="0" err="1"/>
              <a:t>klorotik</a:t>
            </a:r>
            <a:r>
              <a:rPr lang="tr-TR" dirty="0"/>
              <a:t> lokal </a:t>
            </a:r>
            <a:r>
              <a:rPr lang="tr-TR" dirty="0" smtClean="0"/>
              <a:t>lezyonlar </a:t>
            </a:r>
            <a:r>
              <a:rPr lang="tr-TR" dirty="0"/>
              <a:t>meydana gelir ve bu lekeler zamanla </a:t>
            </a:r>
            <a:r>
              <a:rPr lang="tr-TR" dirty="0" smtClean="0"/>
              <a:t>birleşerek </a:t>
            </a:r>
            <a:r>
              <a:rPr lang="tr-TR" dirty="0"/>
              <a:t>daha büyük </a:t>
            </a:r>
            <a:r>
              <a:rPr lang="tr-TR" dirty="0" smtClean="0"/>
              <a:t>lekeleri oluşturur, daha da </a:t>
            </a:r>
            <a:r>
              <a:rPr lang="tr-TR" dirty="0"/>
              <a:t>sonra ise lekeler hat sekline </a:t>
            </a:r>
            <a:r>
              <a:rPr lang="tr-TR" dirty="0" smtClean="0"/>
              <a:t>dönüşmektedir</a:t>
            </a:r>
            <a:r>
              <a:rPr lang="tr-TR" dirty="0"/>
              <a:t>. </a:t>
            </a:r>
            <a:r>
              <a:rPr lang="tr-TR" dirty="0" smtClean="0"/>
              <a:t>Hastalık </a:t>
            </a:r>
            <a:r>
              <a:rPr lang="tr-TR" dirty="0"/>
              <a:t>etmeni </a:t>
            </a:r>
            <a:r>
              <a:rPr lang="tr-TR" dirty="0" err="1" smtClean="0"/>
              <a:t>Afitlerle</a:t>
            </a:r>
            <a:r>
              <a:rPr lang="tr-TR" dirty="0" smtClean="0"/>
              <a:t> </a:t>
            </a:r>
            <a:r>
              <a:rPr lang="tr-TR" dirty="0"/>
              <a:t>ve tohum ile </a:t>
            </a:r>
            <a:r>
              <a:rPr lang="tr-TR" dirty="0" smtClean="0"/>
              <a:t>taşınmaz</a:t>
            </a:r>
            <a:r>
              <a:rPr lang="tr-TR" dirty="0"/>
              <a:t>, ama </a:t>
            </a:r>
            <a:r>
              <a:rPr lang="tr-TR" dirty="0">
                <a:solidFill>
                  <a:srgbClr val="0070C0"/>
                </a:solidFill>
              </a:rPr>
              <a:t>mekanik </a:t>
            </a:r>
            <a:r>
              <a:rPr lang="tr-TR" dirty="0" err="1">
                <a:solidFill>
                  <a:srgbClr val="0070C0"/>
                </a:solidFill>
              </a:rPr>
              <a:t>inokulasyon</a:t>
            </a:r>
            <a:r>
              <a:rPr lang="tr-TR" dirty="0">
                <a:solidFill>
                  <a:srgbClr val="0070C0"/>
                </a:solidFill>
              </a:rPr>
              <a:t> ve </a:t>
            </a:r>
            <a:r>
              <a:rPr lang="tr-TR" dirty="0" smtClean="0">
                <a:solidFill>
                  <a:srgbClr val="0070C0"/>
                </a:solidFill>
              </a:rPr>
              <a:t>aşı </a:t>
            </a:r>
            <a:r>
              <a:rPr lang="tr-TR" dirty="0">
                <a:solidFill>
                  <a:srgbClr val="0070C0"/>
                </a:solidFill>
              </a:rPr>
              <a:t>ile </a:t>
            </a:r>
            <a:r>
              <a:rPr lang="tr-TR" dirty="0" smtClean="0">
                <a:solidFill>
                  <a:srgbClr val="0070C0"/>
                </a:solidFill>
              </a:rPr>
              <a:t>taşınmaktadır</a:t>
            </a:r>
            <a:r>
              <a:rPr lang="tr-TR" dirty="0">
                <a:solidFill>
                  <a:srgbClr val="0070C0"/>
                </a:solidFill>
              </a:rPr>
              <a:t>. </a:t>
            </a:r>
            <a:br>
              <a:rPr lang="tr-TR" dirty="0">
                <a:solidFill>
                  <a:srgbClr val="0070C0"/>
                </a:solidFill>
              </a:rPr>
            </a:br>
            <a:endParaRPr lang="tr-TR" dirty="0">
              <a:solidFill>
                <a:srgbClr val="0070C0"/>
              </a:solidFill>
            </a:endParaRPr>
          </a:p>
        </p:txBody>
      </p:sp>
    </p:spTree>
    <p:extLst>
      <p:ext uri="{BB962C8B-B14F-4D97-AF65-F5344CB8AC3E}">
        <p14:creationId xmlns:p14="http://schemas.microsoft.com/office/powerpoint/2010/main" val="2104743548"/>
      </p:ext>
    </p:extLst>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0070C0"/>
                </a:solidFill>
              </a:rPr>
              <a:t>Hastalık Etmeninin </a:t>
            </a:r>
            <a:r>
              <a:rPr lang="tr-TR" b="1" dirty="0" smtClean="0">
                <a:solidFill>
                  <a:srgbClr val="0070C0"/>
                </a:solidFill>
              </a:rPr>
              <a:t>Belirtileri</a:t>
            </a:r>
            <a:endParaRPr lang="tr-TR" dirty="0">
              <a:solidFill>
                <a:srgbClr val="0070C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smtClean="0"/>
              <a:t>Seker pancarı </a:t>
            </a:r>
            <a:r>
              <a:rPr lang="tr-TR" dirty="0"/>
              <a:t>(</a:t>
            </a:r>
            <a:r>
              <a:rPr lang="tr-TR" i="1" dirty="0"/>
              <a:t>Beta </a:t>
            </a:r>
            <a:r>
              <a:rPr lang="tr-TR" i="1" dirty="0" err="1"/>
              <a:t>vulgaris</a:t>
            </a:r>
            <a:r>
              <a:rPr lang="tr-TR" dirty="0"/>
              <a:t>) ve </a:t>
            </a:r>
            <a:r>
              <a:rPr lang="tr-TR" i="1" dirty="0" err="1"/>
              <a:t>Chenopodium</a:t>
            </a:r>
            <a:r>
              <a:rPr lang="tr-TR" i="1" dirty="0"/>
              <a:t> </a:t>
            </a:r>
            <a:r>
              <a:rPr lang="tr-TR" i="1" dirty="0" err="1"/>
              <a:t>quinoa</a:t>
            </a:r>
            <a:r>
              <a:rPr lang="tr-TR" dirty="0"/>
              <a:t> bitkileri üzerinde nekrotik lokal lezyonlar meydana getirir, daha sonra bu lezyonlar sistemik yaprak </a:t>
            </a:r>
            <a:r>
              <a:rPr lang="tr-TR" dirty="0" smtClean="0"/>
              <a:t>klorozlarına </a:t>
            </a:r>
            <a:r>
              <a:rPr lang="tr-TR" dirty="0" err="1"/>
              <a:t>dönüsür</a:t>
            </a:r>
            <a:r>
              <a:rPr lang="tr-TR" dirty="0"/>
              <a:t>. </a:t>
            </a:r>
            <a:br>
              <a:rPr lang="tr-TR" dirty="0"/>
            </a:br>
            <a:r>
              <a:rPr lang="tr-TR" i="1" dirty="0" err="1"/>
              <a:t>Chenopodium</a:t>
            </a:r>
            <a:r>
              <a:rPr lang="tr-TR" i="1" dirty="0"/>
              <a:t> </a:t>
            </a:r>
            <a:r>
              <a:rPr lang="tr-TR" i="1" dirty="0" err="1"/>
              <a:t>amaranticolor</a:t>
            </a:r>
            <a:r>
              <a:rPr lang="tr-TR" i="1" dirty="0"/>
              <a:t>, C. </a:t>
            </a:r>
            <a:r>
              <a:rPr lang="tr-TR" i="1" dirty="0" err="1"/>
              <a:t>capitatum</a:t>
            </a:r>
            <a:r>
              <a:rPr lang="tr-TR" i="1" dirty="0"/>
              <a:t>, C. </a:t>
            </a:r>
            <a:r>
              <a:rPr lang="tr-TR" i="1" dirty="0" err="1"/>
              <a:t>murale</a:t>
            </a:r>
            <a:r>
              <a:rPr lang="tr-TR" i="1" dirty="0"/>
              <a:t> </a:t>
            </a:r>
            <a:r>
              <a:rPr lang="tr-TR" dirty="0"/>
              <a:t>bitkilerinde nekrotik lokal lezyonlar meydana getirir, fakat bu bitkilerde </a:t>
            </a:r>
            <a:r>
              <a:rPr lang="tr-TR" dirty="0" smtClean="0"/>
              <a:t>hastalık </a:t>
            </a:r>
            <a:r>
              <a:rPr lang="tr-TR" dirty="0"/>
              <a:t>sistemik </a:t>
            </a:r>
            <a:r>
              <a:rPr lang="tr-TR" dirty="0" smtClean="0"/>
              <a:t>olarak </a:t>
            </a:r>
            <a:r>
              <a:rPr lang="tr-TR" dirty="0"/>
              <a:t>ortaya </a:t>
            </a:r>
            <a:r>
              <a:rPr lang="tr-TR" dirty="0" smtClean="0"/>
              <a:t>çıkmamaktadır</a:t>
            </a:r>
            <a:r>
              <a:rPr lang="tr-TR" dirty="0"/>
              <a:t>.</a:t>
            </a:r>
            <a:br>
              <a:rPr lang="tr-TR" dirty="0"/>
            </a:br>
            <a:r>
              <a:rPr lang="tr-TR" dirty="0"/>
              <a:t>Tütün (</a:t>
            </a:r>
            <a:r>
              <a:rPr lang="tr-TR" i="1" dirty="0" err="1"/>
              <a:t>Nicotiana</a:t>
            </a:r>
            <a:r>
              <a:rPr lang="tr-TR" i="1" dirty="0"/>
              <a:t> </a:t>
            </a:r>
            <a:r>
              <a:rPr lang="tr-TR" i="1" dirty="0" err="1"/>
              <a:t>clevelandii</a:t>
            </a:r>
            <a:r>
              <a:rPr lang="tr-TR" i="1" dirty="0"/>
              <a:t>, N. </a:t>
            </a:r>
            <a:r>
              <a:rPr lang="tr-TR" i="1" dirty="0" err="1"/>
              <a:t>glutinosa</a:t>
            </a:r>
            <a:r>
              <a:rPr lang="tr-TR" i="1" dirty="0"/>
              <a:t>, N. </a:t>
            </a:r>
            <a:r>
              <a:rPr lang="tr-TR" i="1" dirty="0" err="1"/>
              <a:t>glutinosa</a:t>
            </a:r>
            <a:r>
              <a:rPr lang="tr-TR" i="1" dirty="0"/>
              <a:t> × N. </a:t>
            </a:r>
            <a:r>
              <a:rPr lang="tr-TR" i="1" dirty="0" err="1"/>
              <a:t>clevelandii</a:t>
            </a:r>
            <a:r>
              <a:rPr lang="tr-TR" i="1" dirty="0"/>
              <a:t>, N. </a:t>
            </a:r>
            <a:r>
              <a:rPr lang="tr-TR" i="1" dirty="0" err="1"/>
              <a:t>rustica</a:t>
            </a:r>
            <a:r>
              <a:rPr lang="tr-TR" dirty="0"/>
              <a:t>) </a:t>
            </a:r>
            <a:r>
              <a:rPr lang="tr-TR" dirty="0" smtClean="0"/>
              <a:t>bitkisinde </a:t>
            </a:r>
            <a:r>
              <a:rPr lang="tr-TR" dirty="0"/>
              <a:t>belirsiz </a:t>
            </a:r>
            <a:r>
              <a:rPr lang="tr-TR" dirty="0" smtClean="0"/>
              <a:t>belirti yaprak klorozları </a:t>
            </a:r>
            <a:r>
              <a:rPr lang="tr-TR" dirty="0"/>
              <a:t>olarak görülür. </a:t>
            </a:r>
            <a:br>
              <a:rPr lang="tr-TR" dirty="0"/>
            </a:br>
            <a:r>
              <a:rPr lang="tr-TR" dirty="0"/>
              <a:t>Fasulye (</a:t>
            </a:r>
            <a:r>
              <a:rPr lang="tr-TR" i="1" dirty="0" err="1"/>
              <a:t>Phaseolus</a:t>
            </a:r>
            <a:r>
              <a:rPr lang="tr-TR" i="1" dirty="0"/>
              <a:t> </a:t>
            </a:r>
            <a:r>
              <a:rPr lang="tr-TR" i="1" dirty="0" err="1" smtClean="0"/>
              <a:t>vulgaris</a:t>
            </a:r>
            <a:r>
              <a:rPr lang="tr-TR" dirty="0" smtClean="0"/>
              <a:t>)de </a:t>
            </a:r>
            <a:r>
              <a:rPr lang="tr-TR" dirty="0"/>
              <a:t>sistemik </a:t>
            </a:r>
            <a:r>
              <a:rPr lang="tr-TR" dirty="0" err="1"/>
              <a:t>klorotik</a:t>
            </a:r>
            <a:r>
              <a:rPr lang="tr-TR" dirty="0"/>
              <a:t> lokal lezyonlar bitkilerde görülür. </a:t>
            </a:r>
            <a:br>
              <a:rPr lang="tr-TR" dirty="0"/>
            </a:br>
            <a:r>
              <a:rPr lang="tr-TR" dirty="0"/>
              <a:t/>
            </a:r>
            <a:br>
              <a:rPr lang="tr-TR" dirty="0"/>
            </a:br>
            <a:endParaRPr lang="tr-TR" dirty="0"/>
          </a:p>
          <a:p>
            <a:endParaRPr lang="tr-TR" dirty="0"/>
          </a:p>
        </p:txBody>
      </p:sp>
    </p:spTree>
    <p:extLst>
      <p:ext uri="{BB962C8B-B14F-4D97-AF65-F5344CB8AC3E}">
        <p14:creationId xmlns:p14="http://schemas.microsoft.com/office/powerpoint/2010/main" val="3295305521"/>
      </p:ext>
    </p:extLst>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332656"/>
            <a:ext cx="8229600" cy="1143000"/>
          </a:xfrm>
        </p:spPr>
        <p:txBody>
          <a:bodyPr/>
          <a:lstStyle/>
          <a:p>
            <a:r>
              <a:rPr lang="tr-TR" b="1" dirty="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a:xfrm>
            <a:off x="251520" y="1600200"/>
            <a:ext cx="8856984" cy="4525963"/>
          </a:xfrm>
        </p:spPr>
        <p:txBody>
          <a:bodyPr>
            <a:normAutofit/>
          </a:bodyPr>
          <a:lstStyle/>
          <a:p>
            <a:pPr marL="0" indent="0">
              <a:buNone/>
            </a:pPr>
            <a:r>
              <a:rPr lang="tr-TR" b="1" dirty="0" smtClean="0">
                <a:solidFill>
                  <a:srgbClr val="0070C0"/>
                </a:solidFill>
              </a:rPr>
              <a:t>Kültürel </a:t>
            </a:r>
            <a:r>
              <a:rPr lang="tr-TR" b="1" dirty="0">
                <a:solidFill>
                  <a:srgbClr val="0070C0"/>
                </a:solidFill>
              </a:rPr>
              <a:t>mücadele</a:t>
            </a:r>
            <a:r>
              <a:rPr lang="tr-TR" dirty="0">
                <a:solidFill>
                  <a:srgbClr val="0070C0"/>
                </a:solidFill>
              </a:rPr>
              <a:t/>
            </a:r>
            <a:br>
              <a:rPr lang="tr-TR" dirty="0">
                <a:solidFill>
                  <a:srgbClr val="0070C0"/>
                </a:solidFill>
              </a:rPr>
            </a:br>
            <a:r>
              <a:rPr lang="tr-TR" b="1" dirty="0"/>
              <a:t>1. </a:t>
            </a:r>
            <a:r>
              <a:rPr lang="tr-TR" dirty="0" smtClean="0"/>
              <a:t>Dayanıklı çeşitlerin kullanımı. </a:t>
            </a:r>
            <a:r>
              <a:rPr lang="tr-TR" dirty="0"/>
              <a:t/>
            </a:r>
            <a:br>
              <a:rPr lang="tr-TR" dirty="0"/>
            </a:br>
            <a:r>
              <a:rPr lang="tr-TR" b="1" dirty="0"/>
              <a:t>2. </a:t>
            </a:r>
            <a:r>
              <a:rPr lang="tr-TR" dirty="0" smtClean="0"/>
              <a:t>Hastalıktan </a:t>
            </a:r>
            <a:r>
              <a:rPr lang="tr-TR" dirty="0"/>
              <a:t>ari fidelerin ve </a:t>
            </a:r>
            <a:r>
              <a:rPr lang="tr-TR" dirty="0" smtClean="0"/>
              <a:t>aşı </a:t>
            </a:r>
            <a:r>
              <a:rPr lang="tr-TR" dirty="0"/>
              <a:t>materyallerinin </a:t>
            </a:r>
            <a:endParaRPr lang="tr-TR" dirty="0" smtClean="0"/>
          </a:p>
          <a:p>
            <a:pPr marL="0" indent="0">
              <a:buNone/>
            </a:pPr>
            <a:r>
              <a:rPr lang="tr-TR" dirty="0"/>
              <a:t> </a:t>
            </a:r>
            <a:r>
              <a:rPr lang="tr-TR" dirty="0" smtClean="0"/>
              <a:t>   kullanımı.</a:t>
            </a:r>
            <a:r>
              <a:rPr lang="tr-TR" dirty="0"/>
              <a:t/>
            </a:r>
            <a:br>
              <a:rPr lang="tr-TR" dirty="0"/>
            </a:br>
            <a:r>
              <a:rPr lang="tr-TR" b="1" dirty="0"/>
              <a:t>3. </a:t>
            </a:r>
            <a:r>
              <a:rPr lang="tr-TR" dirty="0"/>
              <a:t>Dezenfekte </a:t>
            </a:r>
            <a:r>
              <a:rPr lang="tr-TR" dirty="0" smtClean="0"/>
              <a:t>edilmiş </a:t>
            </a:r>
            <a:r>
              <a:rPr lang="tr-TR" dirty="0"/>
              <a:t>alet ve </a:t>
            </a:r>
            <a:r>
              <a:rPr lang="tr-TR" dirty="0" smtClean="0"/>
              <a:t>ekipmanlar kullanılmalı. </a:t>
            </a:r>
            <a:r>
              <a:rPr lang="tr-TR" dirty="0"/>
              <a:t/>
            </a:r>
            <a:br>
              <a:rPr lang="tr-TR" dirty="0"/>
            </a:br>
            <a:r>
              <a:rPr lang="tr-TR" b="1" dirty="0"/>
              <a:t>4. </a:t>
            </a:r>
            <a:r>
              <a:rPr lang="tr-TR" b="1" dirty="0" err="1" smtClean="0"/>
              <a:t>İ</a:t>
            </a:r>
            <a:r>
              <a:rPr lang="tr-TR" dirty="0" err="1" smtClean="0"/>
              <a:t>nfekteli</a:t>
            </a:r>
            <a:r>
              <a:rPr lang="tr-TR" dirty="0" smtClean="0"/>
              <a:t> </a:t>
            </a:r>
            <a:r>
              <a:rPr lang="tr-TR" dirty="0"/>
              <a:t>bitki </a:t>
            </a:r>
            <a:r>
              <a:rPr lang="tr-TR" dirty="0" smtClean="0"/>
              <a:t>artıkları </a:t>
            </a:r>
            <a:r>
              <a:rPr lang="tr-TR" dirty="0"/>
              <a:t>yok edilmeli.</a:t>
            </a:r>
            <a:br>
              <a:rPr lang="tr-TR" dirty="0"/>
            </a:br>
            <a:endParaRPr lang="tr-TR" dirty="0" smtClean="0"/>
          </a:p>
          <a:p>
            <a:pPr marL="0" indent="0">
              <a:buNone/>
            </a:pPr>
            <a:r>
              <a:rPr lang="tr-TR" b="1" dirty="0" smtClean="0">
                <a:solidFill>
                  <a:srgbClr val="FF0000"/>
                </a:solidFill>
              </a:rPr>
              <a:t>Kimyasal </a:t>
            </a:r>
            <a:r>
              <a:rPr lang="tr-TR" b="1" dirty="0">
                <a:solidFill>
                  <a:srgbClr val="FF0000"/>
                </a:solidFill>
              </a:rPr>
              <a:t>mücadele</a:t>
            </a:r>
            <a:r>
              <a:rPr lang="tr-TR" dirty="0">
                <a:solidFill>
                  <a:srgbClr val="FF0000"/>
                </a:solidFill>
              </a:rPr>
              <a:t/>
            </a:r>
            <a:br>
              <a:rPr lang="tr-TR" dirty="0">
                <a:solidFill>
                  <a:srgbClr val="FF0000"/>
                </a:solidFill>
              </a:rPr>
            </a:br>
            <a:r>
              <a:rPr lang="tr-TR" dirty="0" err="1"/>
              <a:t>Viral</a:t>
            </a:r>
            <a:r>
              <a:rPr lang="tr-TR" dirty="0"/>
              <a:t> </a:t>
            </a:r>
            <a:r>
              <a:rPr lang="tr-TR" dirty="0" smtClean="0"/>
              <a:t>hastalık </a:t>
            </a:r>
            <a:r>
              <a:rPr lang="tr-TR" dirty="0"/>
              <a:t>etmenlerine kimyasal mücadele </a:t>
            </a:r>
            <a:r>
              <a:rPr lang="tr-TR" dirty="0" smtClean="0"/>
              <a:t>önerilmez</a:t>
            </a:r>
            <a:r>
              <a:rPr lang="tr-TR" dirty="0"/>
              <a:t>.</a:t>
            </a:r>
          </a:p>
          <a:p>
            <a:endParaRPr lang="tr-TR" dirty="0"/>
          </a:p>
        </p:txBody>
      </p:sp>
    </p:spTree>
    <p:extLst>
      <p:ext uri="{BB962C8B-B14F-4D97-AF65-F5344CB8AC3E}">
        <p14:creationId xmlns:p14="http://schemas.microsoft.com/office/powerpoint/2010/main" val="501349876"/>
      </p:ext>
    </p:extLst>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12. </a:t>
            </a:r>
            <a:r>
              <a:rPr lang="tr-TR" b="1" dirty="0">
                <a:solidFill>
                  <a:srgbClr val="0070C0"/>
                </a:solidFill>
              </a:rPr>
              <a:t>Elma Gövde Çukurlaşma </a:t>
            </a:r>
            <a:r>
              <a:rPr lang="tr-TR" dirty="0" smtClean="0"/>
              <a:t>Hastalığı</a:t>
            </a:r>
            <a:br>
              <a:rPr lang="tr-TR" dirty="0" smtClean="0"/>
            </a:br>
            <a:r>
              <a:rPr lang="tr-TR" dirty="0" smtClean="0"/>
              <a:t>                             </a:t>
            </a:r>
            <a:r>
              <a:rPr lang="tr-TR" sz="3600" b="1" i="1" dirty="0" smtClean="0"/>
              <a:t>Apple </a:t>
            </a:r>
            <a:r>
              <a:rPr lang="tr-TR" sz="3600" b="1" i="1" dirty="0" err="1"/>
              <a:t>Stem</a:t>
            </a:r>
            <a:r>
              <a:rPr lang="tr-TR" sz="3600" b="1" i="1" dirty="0"/>
              <a:t> </a:t>
            </a:r>
            <a:r>
              <a:rPr lang="tr-TR" sz="3600" b="1" i="1" dirty="0" err="1"/>
              <a:t>Pitting</a:t>
            </a:r>
            <a:r>
              <a:rPr lang="tr-TR" sz="3600" b="1" i="1" dirty="0"/>
              <a:t> </a:t>
            </a:r>
            <a:r>
              <a:rPr lang="tr-TR" sz="3600" b="1" i="1" dirty="0" err="1"/>
              <a:t>Virus</a:t>
            </a:r>
            <a:r>
              <a:rPr lang="tr-TR" sz="3600" b="1" i="1" dirty="0"/>
              <a:t> </a:t>
            </a:r>
            <a:endParaRPr lang="tr-TR" dirty="0"/>
          </a:p>
        </p:txBody>
      </p:sp>
      <p:sp>
        <p:nvSpPr>
          <p:cNvPr id="7" name="Başlık 1"/>
          <p:cNvSpPr txBox="1">
            <a:spLocks/>
          </p:cNvSpPr>
          <p:nvPr/>
        </p:nvSpPr>
        <p:spPr>
          <a:xfrm>
            <a:off x="457200" y="1844749"/>
            <a:ext cx="8229600" cy="68728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etmeninin genel özellikleri:</a:t>
            </a:r>
            <a:endParaRPr lang="tr-TR" sz="2800" dirty="0">
              <a:solidFill>
                <a:srgbClr val="292934"/>
              </a:solidFill>
            </a:endParaRPr>
          </a:p>
        </p:txBody>
      </p:sp>
      <p:sp>
        <p:nvSpPr>
          <p:cNvPr id="8" name="İçerik Yer Tutucusu 2"/>
          <p:cNvSpPr>
            <a:spLocks noGrp="1"/>
          </p:cNvSpPr>
          <p:nvPr>
            <p:ph idx="1"/>
          </p:nvPr>
        </p:nvSpPr>
        <p:spPr>
          <a:xfrm>
            <a:off x="457200" y="2460029"/>
            <a:ext cx="8229600" cy="4209331"/>
          </a:xfrm>
        </p:spPr>
        <p:txBody>
          <a:bodyPr>
            <a:normAutofit/>
          </a:bodyPr>
          <a:lstStyle/>
          <a:p>
            <a:r>
              <a:rPr lang="tr-TR" dirty="0" smtClean="0"/>
              <a:t>Elma </a:t>
            </a:r>
            <a:r>
              <a:rPr lang="tr-TR" dirty="0"/>
              <a:t>Gövde </a:t>
            </a:r>
            <a:r>
              <a:rPr lang="tr-TR" dirty="0" err="1"/>
              <a:t>Çukurlasma</a:t>
            </a:r>
            <a:r>
              <a:rPr lang="tr-TR" dirty="0"/>
              <a:t> Virüsü (Apple </a:t>
            </a:r>
            <a:r>
              <a:rPr lang="tr-TR" dirty="0" err="1"/>
              <a:t>Stem</a:t>
            </a:r>
            <a:r>
              <a:rPr lang="tr-TR" dirty="0"/>
              <a:t> </a:t>
            </a:r>
            <a:r>
              <a:rPr lang="tr-TR" dirty="0" err="1"/>
              <a:t>Pitting</a:t>
            </a:r>
            <a:r>
              <a:rPr lang="tr-TR" dirty="0"/>
              <a:t> </a:t>
            </a:r>
            <a:r>
              <a:rPr lang="tr-TR" dirty="0" err="1"/>
              <a:t>Virus</a:t>
            </a:r>
            <a:r>
              <a:rPr lang="tr-TR" dirty="0"/>
              <a:t> (ASPV)) </a:t>
            </a:r>
            <a:r>
              <a:rPr lang="tr-TR" dirty="0" err="1"/>
              <a:t>viral</a:t>
            </a:r>
            <a:r>
              <a:rPr lang="tr-TR" dirty="0"/>
              <a:t> </a:t>
            </a:r>
            <a:r>
              <a:rPr lang="tr-TR" dirty="0" smtClean="0"/>
              <a:t>hastalık </a:t>
            </a:r>
            <a:r>
              <a:rPr lang="tr-TR" dirty="0"/>
              <a:t>etmeni ilk olarak </a:t>
            </a:r>
            <a:r>
              <a:rPr lang="tr-TR" i="1" dirty="0" err="1"/>
              <a:t>Malus</a:t>
            </a:r>
            <a:r>
              <a:rPr lang="tr-TR" i="1" dirty="0"/>
              <a:t> </a:t>
            </a:r>
            <a:r>
              <a:rPr lang="tr-TR" i="1" dirty="0" err="1"/>
              <a:t>sylvestris</a:t>
            </a:r>
            <a:r>
              <a:rPr lang="tr-TR" i="1" dirty="0"/>
              <a:t> </a:t>
            </a:r>
            <a:r>
              <a:rPr lang="tr-TR" dirty="0"/>
              <a:t>bitkisinde (U.S.A.; </a:t>
            </a:r>
            <a:r>
              <a:rPr lang="tr-TR" dirty="0" err="1"/>
              <a:t>by</a:t>
            </a:r>
            <a:r>
              <a:rPr lang="tr-TR" dirty="0"/>
              <a:t> Smith (1954)) </a:t>
            </a:r>
            <a:r>
              <a:rPr lang="tr-TR" dirty="0" smtClean="0"/>
              <a:t>bildirilmiştir</a:t>
            </a:r>
            <a:r>
              <a:rPr lang="tr-TR" dirty="0"/>
              <a:t>. </a:t>
            </a:r>
            <a:r>
              <a:rPr lang="tr-TR" dirty="0" smtClean="0"/>
              <a:t>Hastalık </a:t>
            </a:r>
            <a:r>
              <a:rPr lang="tr-TR" dirty="0"/>
              <a:t>etmeni </a:t>
            </a:r>
            <a:r>
              <a:rPr lang="tr-TR" dirty="0" smtClean="0">
                <a:solidFill>
                  <a:srgbClr val="0070C0"/>
                </a:solidFill>
              </a:rPr>
              <a:t>böcekler </a:t>
            </a:r>
            <a:r>
              <a:rPr lang="tr-TR" dirty="0">
                <a:solidFill>
                  <a:srgbClr val="0070C0"/>
                </a:solidFill>
              </a:rPr>
              <a:t>ile </a:t>
            </a:r>
            <a:r>
              <a:rPr lang="tr-TR" dirty="0" smtClean="0">
                <a:solidFill>
                  <a:srgbClr val="0070C0"/>
                </a:solidFill>
              </a:rPr>
              <a:t>taşınmaz</a:t>
            </a:r>
            <a:r>
              <a:rPr lang="tr-TR" dirty="0">
                <a:solidFill>
                  <a:srgbClr val="0070C0"/>
                </a:solidFill>
              </a:rPr>
              <a:t>, ama mekanik </a:t>
            </a:r>
            <a:r>
              <a:rPr lang="tr-TR" dirty="0" err="1">
                <a:solidFill>
                  <a:srgbClr val="0070C0"/>
                </a:solidFill>
              </a:rPr>
              <a:t>inokulasyon</a:t>
            </a:r>
            <a:r>
              <a:rPr lang="tr-TR" dirty="0">
                <a:solidFill>
                  <a:srgbClr val="0070C0"/>
                </a:solidFill>
              </a:rPr>
              <a:t> ve </a:t>
            </a:r>
            <a:r>
              <a:rPr lang="tr-TR" dirty="0" smtClean="0">
                <a:solidFill>
                  <a:srgbClr val="0070C0"/>
                </a:solidFill>
              </a:rPr>
              <a:t>aşı </a:t>
            </a:r>
            <a:r>
              <a:rPr lang="tr-TR" dirty="0">
                <a:solidFill>
                  <a:srgbClr val="0070C0"/>
                </a:solidFill>
              </a:rPr>
              <a:t>ile </a:t>
            </a:r>
            <a:r>
              <a:rPr lang="tr-TR" dirty="0" smtClean="0">
                <a:solidFill>
                  <a:srgbClr val="0070C0"/>
                </a:solidFill>
              </a:rPr>
              <a:t>taşınmaktadır</a:t>
            </a:r>
            <a:r>
              <a:rPr lang="tr-TR" dirty="0">
                <a:solidFill>
                  <a:srgbClr val="0070C0"/>
                </a:solidFill>
              </a:rPr>
              <a:t>.</a:t>
            </a:r>
            <a:r>
              <a:rPr lang="tr-TR" dirty="0"/>
              <a:t> Virüs tohum, polen ve bitkilerin birbirine </a:t>
            </a:r>
            <a:r>
              <a:rPr lang="tr-TR" dirty="0" smtClean="0"/>
              <a:t>teması </a:t>
            </a:r>
            <a:r>
              <a:rPr lang="tr-TR" dirty="0"/>
              <a:t>ile de </a:t>
            </a:r>
            <a:r>
              <a:rPr lang="tr-TR" dirty="0" smtClean="0"/>
              <a:t>taşınmamaktadır</a:t>
            </a:r>
            <a:r>
              <a:rPr lang="tr-TR" dirty="0"/>
              <a:t>. Virüsün </a:t>
            </a:r>
            <a:r>
              <a:rPr lang="tr-TR" dirty="0" smtClean="0"/>
              <a:t>varlığı Avrupa Ülkelerinin </a:t>
            </a:r>
            <a:r>
              <a:rPr lang="tr-TR" dirty="0"/>
              <a:t>bir </a:t>
            </a:r>
            <a:r>
              <a:rPr lang="tr-TR" dirty="0" smtClean="0"/>
              <a:t>çoğunda </a:t>
            </a:r>
            <a:r>
              <a:rPr lang="tr-TR" dirty="0"/>
              <a:t>bildirilmektedir. </a:t>
            </a:r>
            <a:br>
              <a:rPr lang="tr-TR" dirty="0"/>
            </a:br>
            <a:endParaRPr lang="tr-TR" dirty="0"/>
          </a:p>
        </p:txBody>
      </p:sp>
    </p:spTree>
    <p:extLst>
      <p:ext uri="{BB962C8B-B14F-4D97-AF65-F5344CB8AC3E}">
        <p14:creationId xmlns:p14="http://schemas.microsoft.com/office/powerpoint/2010/main" val="2313229548"/>
      </p:ext>
    </p:extLst>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sz="3600" b="1" dirty="0" smtClean="0">
                <a:solidFill>
                  <a:srgbClr val="0070C0"/>
                </a:solidFill>
              </a:rPr>
              <a:t>Hastalık </a:t>
            </a:r>
            <a:r>
              <a:rPr lang="tr-TR" sz="3600" b="1" dirty="0">
                <a:solidFill>
                  <a:srgbClr val="0070C0"/>
                </a:solidFill>
              </a:rPr>
              <a:t>Etmeninin Belirtileri </a:t>
            </a:r>
            <a:r>
              <a:rPr lang="tr-TR" sz="3600" b="1" dirty="0" smtClean="0">
                <a:solidFill>
                  <a:srgbClr val="0070C0"/>
                </a:solidFill>
              </a:rPr>
              <a:t>:</a:t>
            </a:r>
            <a:r>
              <a:rPr lang="tr-TR" sz="3600" dirty="0">
                <a:solidFill>
                  <a:srgbClr val="0070C0"/>
                </a:solidFill>
              </a:rPr>
              <a:t/>
            </a:r>
            <a:br>
              <a:rPr lang="tr-TR" sz="3600" dirty="0">
                <a:solidFill>
                  <a:srgbClr val="0070C0"/>
                </a:solidFill>
              </a:rPr>
            </a:br>
            <a:endParaRPr lang="tr-TR" sz="3600" dirty="0">
              <a:solidFill>
                <a:srgbClr val="0070C0"/>
              </a:solidFill>
            </a:endParaRPr>
          </a:p>
        </p:txBody>
      </p:sp>
      <p:sp>
        <p:nvSpPr>
          <p:cNvPr id="3" name="İçerik Yer Tutucusu 2"/>
          <p:cNvSpPr>
            <a:spLocks noGrp="1"/>
          </p:cNvSpPr>
          <p:nvPr>
            <p:ph idx="1"/>
          </p:nvPr>
        </p:nvSpPr>
        <p:spPr/>
        <p:txBody>
          <a:bodyPr>
            <a:normAutofit/>
          </a:bodyPr>
          <a:lstStyle/>
          <a:p>
            <a:r>
              <a:rPr lang="tr-TR" i="1" dirty="0" err="1" smtClean="0">
                <a:solidFill>
                  <a:srgbClr val="0070C0"/>
                </a:solidFill>
              </a:rPr>
              <a:t>Malus</a:t>
            </a:r>
            <a:r>
              <a:rPr lang="tr-TR" i="1" dirty="0" smtClean="0">
                <a:solidFill>
                  <a:srgbClr val="0070C0"/>
                </a:solidFill>
              </a:rPr>
              <a:t> </a:t>
            </a:r>
            <a:r>
              <a:rPr lang="tr-TR" i="1" dirty="0" err="1">
                <a:solidFill>
                  <a:srgbClr val="0070C0"/>
                </a:solidFill>
              </a:rPr>
              <a:t>sylvestris</a:t>
            </a:r>
            <a:r>
              <a:rPr lang="tr-TR" i="1" dirty="0">
                <a:solidFill>
                  <a:srgbClr val="0070C0"/>
                </a:solidFill>
              </a:rPr>
              <a:t> </a:t>
            </a:r>
            <a:r>
              <a:rPr lang="tr-TR" dirty="0"/>
              <a:t>- ticari </a:t>
            </a:r>
            <a:r>
              <a:rPr lang="tr-TR" dirty="0" smtClean="0"/>
              <a:t>çeşitleri Virginia </a:t>
            </a:r>
            <a:r>
              <a:rPr lang="tr-TR" dirty="0" err="1"/>
              <a:t>Crab</a:t>
            </a:r>
            <a:r>
              <a:rPr lang="tr-TR" dirty="0"/>
              <a:t> ve </a:t>
            </a:r>
            <a:r>
              <a:rPr lang="tr-TR" i="1" dirty="0"/>
              <a:t>M. </a:t>
            </a:r>
            <a:r>
              <a:rPr lang="tr-TR" i="1" dirty="0" err="1"/>
              <a:t>sieboldii</a:t>
            </a:r>
            <a:r>
              <a:rPr lang="tr-TR" dirty="0"/>
              <a:t> gibi </a:t>
            </a:r>
            <a:r>
              <a:rPr lang="tr-TR" dirty="0" smtClean="0"/>
              <a:t>duyarlı </a:t>
            </a:r>
            <a:r>
              <a:rPr lang="tr-TR" dirty="0"/>
              <a:t>anaçlara </a:t>
            </a:r>
            <a:r>
              <a:rPr lang="tr-TR" dirty="0" smtClean="0"/>
              <a:t>aşılandıklarında </a:t>
            </a:r>
            <a:r>
              <a:rPr lang="tr-TR" dirty="0">
                <a:solidFill>
                  <a:srgbClr val="0070C0"/>
                </a:solidFill>
              </a:rPr>
              <a:t>geriye </a:t>
            </a:r>
            <a:r>
              <a:rPr lang="tr-TR" dirty="0" smtClean="0">
                <a:solidFill>
                  <a:srgbClr val="0070C0"/>
                </a:solidFill>
              </a:rPr>
              <a:t>doğru </a:t>
            </a:r>
            <a:r>
              <a:rPr lang="tr-TR" dirty="0">
                <a:solidFill>
                  <a:srgbClr val="0070C0"/>
                </a:solidFill>
              </a:rPr>
              <a:t>bir </a:t>
            </a:r>
            <a:r>
              <a:rPr lang="tr-TR" dirty="0" smtClean="0">
                <a:solidFill>
                  <a:srgbClr val="0070C0"/>
                </a:solidFill>
              </a:rPr>
              <a:t>zayıflama </a:t>
            </a:r>
            <a:r>
              <a:rPr lang="tr-TR" dirty="0">
                <a:solidFill>
                  <a:srgbClr val="0070C0"/>
                </a:solidFill>
              </a:rPr>
              <a:t>gösterir.</a:t>
            </a:r>
            <a:r>
              <a:rPr lang="tr-TR" dirty="0"/>
              <a:t/>
            </a:r>
            <a:br>
              <a:rPr lang="tr-TR" dirty="0"/>
            </a:br>
            <a:r>
              <a:rPr lang="tr-TR" i="1" dirty="0" err="1">
                <a:solidFill>
                  <a:srgbClr val="0070C0"/>
                </a:solidFill>
              </a:rPr>
              <a:t>Malus</a:t>
            </a:r>
            <a:r>
              <a:rPr lang="tr-TR" i="1" dirty="0">
                <a:solidFill>
                  <a:srgbClr val="0070C0"/>
                </a:solidFill>
              </a:rPr>
              <a:t> </a:t>
            </a:r>
            <a:r>
              <a:rPr lang="tr-TR" i="1" dirty="0" err="1">
                <a:solidFill>
                  <a:srgbClr val="0070C0"/>
                </a:solidFill>
              </a:rPr>
              <a:t>sieboldii</a:t>
            </a:r>
            <a:r>
              <a:rPr lang="tr-TR" i="1" dirty="0">
                <a:solidFill>
                  <a:srgbClr val="0070C0"/>
                </a:solidFill>
              </a:rPr>
              <a:t> </a:t>
            </a:r>
            <a:r>
              <a:rPr lang="tr-TR" dirty="0"/>
              <a:t>- </a:t>
            </a:r>
            <a:r>
              <a:rPr lang="tr-TR" dirty="0" smtClean="0"/>
              <a:t>geriye doğru </a:t>
            </a:r>
            <a:r>
              <a:rPr lang="tr-TR" dirty="0"/>
              <a:t>ölüm ve iç kabuk </a:t>
            </a:r>
            <a:r>
              <a:rPr lang="tr-TR" dirty="0" smtClean="0"/>
              <a:t>nekrozları </a:t>
            </a:r>
            <a:r>
              <a:rPr lang="tr-TR" dirty="0"/>
              <a:t>meydana gelir. </a:t>
            </a:r>
            <a:br>
              <a:rPr lang="tr-TR" dirty="0"/>
            </a:br>
            <a:r>
              <a:rPr lang="tr-TR" i="1" dirty="0" err="1">
                <a:solidFill>
                  <a:srgbClr val="0070C0"/>
                </a:solidFill>
              </a:rPr>
              <a:t>Malus</a:t>
            </a:r>
            <a:r>
              <a:rPr lang="tr-TR" i="1" dirty="0">
                <a:solidFill>
                  <a:srgbClr val="0070C0"/>
                </a:solidFill>
              </a:rPr>
              <a:t> </a:t>
            </a:r>
            <a:r>
              <a:rPr lang="tr-TR" i="1" dirty="0" err="1">
                <a:solidFill>
                  <a:srgbClr val="0070C0"/>
                </a:solidFill>
              </a:rPr>
              <a:t>sieboldii</a:t>
            </a:r>
            <a:r>
              <a:rPr lang="tr-TR" i="1" dirty="0">
                <a:solidFill>
                  <a:srgbClr val="0070C0"/>
                </a:solidFill>
              </a:rPr>
              <a:t> var. </a:t>
            </a:r>
            <a:r>
              <a:rPr lang="tr-TR" i="1" dirty="0" err="1">
                <a:solidFill>
                  <a:srgbClr val="0070C0"/>
                </a:solidFill>
              </a:rPr>
              <a:t>arborescens</a:t>
            </a:r>
            <a:r>
              <a:rPr lang="tr-TR" i="1" dirty="0">
                <a:solidFill>
                  <a:srgbClr val="0070C0"/>
                </a:solidFill>
              </a:rPr>
              <a:t> </a:t>
            </a:r>
            <a:r>
              <a:rPr lang="tr-TR" dirty="0"/>
              <a:t>- </a:t>
            </a:r>
            <a:r>
              <a:rPr lang="tr-TR" dirty="0" smtClean="0"/>
              <a:t>yapraklarda </a:t>
            </a:r>
            <a:r>
              <a:rPr lang="tr-TR" dirty="0" err="1"/>
              <a:t>epinasti</a:t>
            </a:r>
            <a:r>
              <a:rPr lang="tr-TR" dirty="0"/>
              <a:t> ve iç kabuk </a:t>
            </a:r>
            <a:r>
              <a:rPr lang="tr-TR" dirty="0" smtClean="0"/>
              <a:t>kararmaları </a:t>
            </a:r>
            <a:r>
              <a:rPr lang="tr-TR" dirty="0"/>
              <a:t>meydana gelir. </a:t>
            </a:r>
            <a:br>
              <a:rPr lang="tr-TR" dirty="0"/>
            </a:br>
            <a:r>
              <a:rPr lang="tr-TR" i="1" dirty="0" err="1">
                <a:solidFill>
                  <a:srgbClr val="0070C0"/>
                </a:solidFill>
              </a:rPr>
              <a:t>Pyrus</a:t>
            </a:r>
            <a:r>
              <a:rPr lang="tr-TR" i="1" dirty="0">
                <a:solidFill>
                  <a:srgbClr val="0070C0"/>
                </a:solidFill>
              </a:rPr>
              <a:t> </a:t>
            </a:r>
            <a:r>
              <a:rPr lang="tr-TR" i="1" dirty="0" err="1">
                <a:solidFill>
                  <a:srgbClr val="0070C0"/>
                </a:solidFill>
              </a:rPr>
              <a:t>communis</a:t>
            </a:r>
            <a:r>
              <a:rPr lang="tr-TR" i="1" dirty="0">
                <a:solidFill>
                  <a:srgbClr val="0070C0"/>
                </a:solidFill>
              </a:rPr>
              <a:t> </a:t>
            </a:r>
            <a:r>
              <a:rPr lang="tr-TR" dirty="0"/>
              <a:t>- damar </a:t>
            </a:r>
            <a:r>
              <a:rPr lang="tr-TR" dirty="0" smtClean="0"/>
              <a:t>sararmaları </a:t>
            </a:r>
            <a:r>
              <a:rPr lang="tr-TR" dirty="0"/>
              <a:t>gösterir. </a:t>
            </a:r>
            <a:br>
              <a:rPr lang="tr-TR" dirty="0"/>
            </a:br>
            <a:r>
              <a:rPr lang="tr-TR" i="1" dirty="0" err="1">
                <a:solidFill>
                  <a:srgbClr val="0070C0"/>
                </a:solidFill>
              </a:rPr>
              <a:t>Crataegus</a:t>
            </a:r>
            <a:r>
              <a:rPr lang="tr-TR" i="1" dirty="0">
                <a:solidFill>
                  <a:srgbClr val="0070C0"/>
                </a:solidFill>
              </a:rPr>
              <a:t> </a:t>
            </a:r>
            <a:r>
              <a:rPr lang="tr-TR" dirty="0" err="1">
                <a:solidFill>
                  <a:srgbClr val="0070C0"/>
                </a:solidFill>
              </a:rPr>
              <a:t>spp</a:t>
            </a:r>
            <a:r>
              <a:rPr lang="tr-TR" dirty="0">
                <a:solidFill>
                  <a:srgbClr val="0070C0"/>
                </a:solidFill>
              </a:rPr>
              <a:t>., </a:t>
            </a:r>
            <a:r>
              <a:rPr lang="tr-TR" i="1" dirty="0" err="1">
                <a:solidFill>
                  <a:srgbClr val="0070C0"/>
                </a:solidFill>
              </a:rPr>
              <a:t>Sorbus</a:t>
            </a:r>
            <a:r>
              <a:rPr lang="tr-TR" i="1" dirty="0">
                <a:solidFill>
                  <a:srgbClr val="0070C0"/>
                </a:solidFill>
              </a:rPr>
              <a:t> </a:t>
            </a:r>
            <a:r>
              <a:rPr lang="tr-TR" i="1" dirty="0" err="1">
                <a:solidFill>
                  <a:srgbClr val="0070C0"/>
                </a:solidFill>
              </a:rPr>
              <a:t>mitchelli</a:t>
            </a:r>
            <a:r>
              <a:rPr lang="tr-TR" i="1" dirty="0">
                <a:solidFill>
                  <a:srgbClr val="0070C0"/>
                </a:solidFill>
              </a:rPr>
              <a:t> </a:t>
            </a:r>
            <a:r>
              <a:rPr lang="tr-TR" dirty="0"/>
              <a:t>- </a:t>
            </a:r>
            <a:r>
              <a:rPr lang="tr-TR" dirty="0" err="1"/>
              <a:t>latent</a:t>
            </a:r>
            <a:r>
              <a:rPr lang="tr-TR" dirty="0"/>
              <a:t> </a:t>
            </a:r>
            <a:r>
              <a:rPr lang="tr-TR" dirty="0" err="1"/>
              <a:t>infeksiyonlara</a:t>
            </a:r>
            <a:r>
              <a:rPr lang="tr-TR" dirty="0"/>
              <a:t> maruz </a:t>
            </a:r>
            <a:r>
              <a:rPr lang="tr-TR" dirty="0" smtClean="0"/>
              <a:t>kalır</a:t>
            </a:r>
            <a:r>
              <a:rPr lang="tr-TR" dirty="0"/>
              <a:t>. </a:t>
            </a:r>
            <a:br>
              <a:rPr lang="tr-TR" dirty="0"/>
            </a:br>
            <a:r>
              <a:rPr lang="tr-TR" dirty="0"/>
              <a:t/>
            </a:r>
            <a:br>
              <a:rPr lang="tr-TR" dirty="0"/>
            </a:br>
            <a:endParaRPr lang="tr-TR" dirty="0"/>
          </a:p>
        </p:txBody>
      </p:sp>
    </p:spTree>
    <p:extLst>
      <p:ext uri="{BB962C8B-B14F-4D97-AF65-F5344CB8AC3E}">
        <p14:creationId xmlns:p14="http://schemas.microsoft.com/office/powerpoint/2010/main" val="4086185521"/>
      </p:ext>
    </p:extLst>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p:txBody>
          <a:bodyPr>
            <a:normAutofit/>
          </a:bodyPr>
          <a:lstStyle/>
          <a:p>
            <a:pPr marL="0" indent="0">
              <a:buNone/>
            </a:pPr>
            <a:r>
              <a:rPr lang="tr-TR" b="1" dirty="0" smtClean="0">
                <a:solidFill>
                  <a:srgbClr val="0070C0"/>
                </a:solidFill>
              </a:rPr>
              <a:t>Kültürel mücadele</a:t>
            </a:r>
          </a:p>
          <a:p>
            <a:pPr marL="0" indent="0">
              <a:buNone/>
            </a:pPr>
            <a:r>
              <a:rPr lang="tr-TR" dirty="0">
                <a:solidFill>
                  <a:srgbClr val="0070C0"/>
                </a:solidFill>
              </a:rPr>
              <a:t/>
            </a:r>
            <a:br>
              <a:rPr lang="tr-TR" dirty="0">
                <a:solidFill>
                  <a:srgbClr val="0070C0"/>
                </a:solidFill>
              </a:rPr>
            </a:br>
            <a:r>
              <a:rPr lang="tr-TR" b="1" dirty="0"/>
              <a:t>1. </a:t>
            </a:r>
            <a:r>
              <a:rPr lang="tr-TR" dirty="0" smtClean="0"/>
              <a:t>Dayanıklı çeşitlerin kullanımı. </a:t>
            </a:r>
            <a:r>
              <a:rPr lang="tr-TR" dirty="0"/>
              <a:t/>
            </a:r>
            <a:br>
              <a:rPr lang="tr-TR" dirty="0"/>
            </a:br>
            <a:r>
              <a:rPr lang="tr-TR" b="1" dirty="0"/>
              <a:t>2. </a:t>
            </a:r>
            <a:r>
              <a:rPr lang="tr-TR" dirty="0" smtClean="0"/>
              <a:t>Hastalıktan </a:t>
            </a:r>
            <a:r>
              <a:rPr lang="tr-TR" dirty="0"/>
              <a:t>ari fidelerin ve </a:t>
            </a:r>
            <a:r>
              <a:rPr lang="tr-TR" dirty="0" smtClean="0"/>
              <a:t>aşı </a:t>
            </a:r>
            <a:r>
              <a:rPr lang="tr-TR" dirty="0"/>
              <a:t>materyallerinin </a:t>
            </a:r>
            <a:r>
              <a:rPr lang="tr-TR" dirty="0" smtClean="0"/>
              <a:t>kullanımı.</a:t>
            </a:r>
            <a:r>
              <a:rPr lang="tr-TR" dirty="0"/>
              <a:t/>
            </a:r>
            <a:br>
              <a:rPr lang="tr-TR" dirty="0"/>
            </a:br>
            <a:r>
              <a:rPr lang="tr-TR" b="1" dirty="0"/>
              <a:t>3. </a:t>
            </a:r>
            <a:r>
              <a:rPr lang="tr-TR" dirty="0"/>
              <a:t>Dezenfekte </a:t>
            </a:r>
            <a:r>
              <a:rPr lang="tr-TR" dirty="0" smtClean="0"/>
              <a:t>edilmiş </a:t>
            </a:r>
            <a:r>
              <a:rPr lang="tr-TR" dirty="0"/>
              <a:t>alet ve ekipmanlar </a:t>
            </a:r>
            <a:r>
              <a:rPr lang="tr-TR" dirty="0" smtClean="0"/>
              <a:t>kullanılmalı.</a:t>
            </a:r>
            <a:r>
              <a:rPr lang="tr-TR" dirty="0"/>
              <a:t/>
            </a:r>
            <a:br>
              <a:rPr lang="tr-TR" dirty="0"/>
            </a:br>
            <a:r>
              <a:rPr lang="tr-TR" b="1" dirty="0"/>
              <a:t>4. </a:t>
            </a:r>
            <a:r>
              <a:rPr lang="tr-TR" dirty="0" err="1"/>
              <a:t>İ</a:t>
            </a:r>
            <a:r>
              <a:rPr lang="tr-TR" dirty="0" err="1" smtClean="0"/>
              <a:t>nfekteli</a:t>
            </a:r>
            <a:r>
              <a:rPr lang="tr-TR" dirty="0" smtClean="0"/>
              <a:t> </a:t>
            </a:r>
            <a:r>
              <a:rPr lang="tr-TR" dirty="0"/>
              <a:t>bitki </a:t>
            </a:r>
            <a:r>
              <a:rPr lang="tr-TR" dirty="0" smtClean="0"/>
              <a:t>artıkları </a:t>
            </a:r>
            <a:r>
              <a:rPr lang="tr-TR" dirty="0"/>
              <a:t>yok edilmeli</a:t>
            </a:r>
            <a:r>
              <a:rPr lang="tr-TR" dirty="0" smtClean="0"/>
              <a:t>.</a:t>
            </a:r>
          </a:p>
          <a:p>
            <a:pPr marL="0" indent="0">
              <a:buNone/>
            </a:pPr>
            <a:r>
              <a:rPr lang="tr-TR" dirty="0"/>
              <a:t/>
            </a:r>
            <a:br>
              <a:rPr lang="tr-TR" dirty="0"/>
            </a:br>
            <a:r>
              <a:rPr lang="tr-TR" b="1" dirty="0">
                <a:solidFill>
                  <a:srgbClr val="FF0000"/>
                </a:solidFill>
              </a:rPr>
              <a:t>Kimyasal mücadele</a:t>
            </a:r>
            <a:r>
              <a:rPr lang="tr-TR" dirty="0">
                <a:solidFill>
                  <a:srgbClr val="FF0000"/>
                </a:solidFill>
              </a:rPr>
              <a:t/>
            </a:r>
            <a:br>
              <a:rPr lang="tr-TR" dirty="0">
                <a:solidFill>
                  <a:srgbClr val="FF0000"/>
                </a:solidFill>
              </a:rPr>
            </a:br>
            <a:r>
              <a:rPr lang="tr-TR" dirty="0" err="1"/>
              <a:t>Viral</a:t>
            </a:r>
            <a:r>
              <a:rPr lang="tr-TR" dirty="0"/>
              <a:t> </a:t>
            </a:r>
            <a:r>
              <a:rPr lang="tr-TR" dirty="0" smtClean="0"/>
              <a:t>hastalık </a:t>
            </a:r>
            <a:r>
              <a:rPr lang="tr-TR" dirty="0"/>
              <a:t>etmenlerine kimyasal mücadele önerilmez. </a:t>
            </a:r>
          </a:p>
        </p:txBody>
      </p:sp>
    </p:spTree>
    <p:extLst>
      <p:ext uri="{BB962C8B-B14F-4D97-AF65-F5344CB8AC3E}">
        <p14:creationId xmlns:p14="http://schemas.microsoft.com/office/powerpoint/2010/main" val="3594835654"/>
      </p:ext>
    </p:extLst>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600200"/>
            <a:ext cx="9144000" cy="4876800"/>
          </a:xfrm>
        </p:spPr>
        <p:txBody>
          <a:bodyPr>
            <a:normAutofit/>
          </a:bodyPr>
          <a:lstStyle/>
          <a:p>
            <a:pPr marL="0" indent="0" algn="ctr">
              <a:buNone/>
            </a:pPr>
            <a:r>
              <a:rPr lang="tr-TR" sz="6600" dirty="0" smtClean="0">
                <a:solidFill>
                  <a:srgbClr val="00B050"/>
                </a:solidFill>
              </a:rPr>
              <a:t>SEBZELERDEKİ</a:t>
            </a:r>
          </a:p>
          <a:p>
            <a:pPr marL="0" indent="0" algn="ctr">
              <a:buNone/>
            </a:pPr>
            <a:r>
              <a:rPr lang="tr-TR" sz="6600" dirty="0" smtClean="0">
                <a:solidFill>
                  <a:schemeClr val="tx2">
                    <a:lumMod val="75000"/>
                  </a:schemeClr>
                </a:solidFill>
              </a:rPr>
              <a:t>VİRÜS </a:t>
            </a:r>
          </a:p>
          <a:p>
            <a:pPr marL="0" indent="0" algn="ctr">
              <a:buNone/>
            </a:pPr>
            <a:r>
              <a:rPr lang="tr-TR" sz="6600" dirty="0" smtClean="0">
                <a:solidFill>
                  <a:schemeClr val="tx2">
                    <a:lumMod val="75000"/>
                  </a:schemeClr>
                </a:solidFill>
              </a:rPr>
              <a:t>HASTALIKLARI</a:t>
            </a:r>
            <a:endParaRPr lang="tr-TR" sz="6600" dirty="0">
              <a:solidFill>
                <a:schemeClr val="tx2">
                  <a:lumMod val="75000"/>
                </a:schemeClr>
              </a:solidFill>
            </a:endParaRPr>
          </a:p>
        </p:txBody>
      </p:sp>
    </p:spTree>
    <p:extLst>
      <p:ext uri="{BB962C8B-B14F-4D97-AF65-F5344CB8AC3E}">
        <p14:creationId xmlns:p14="http://schemas.microsoft.com/office/powerpoint/2010/main" val="1702280982"/>
      </p:ext>
    </p:extLst>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224136"/>
          </a:xfrm>
        </p:spPr>
        <p:txBody>
          <a:bodyPr>
            <a:normAutofit/>
          </a:bodyPr>
          <a:lstStyle/>
          <a:p>
            <a:r>
              <a:rPr lang="tr-TR" sz="2800" b="1" dirty="0" smtClean="0">
                <a:solidFill>
                  <a:srgbClr val="292934"/>
                </a:solidFill>
              </a:rPr>
              <a:t>SOLANACEAE </a:t>
            </a:r>
            <a:r>
              <a:rPr lang="tr-TR" sz="2800" b="1" dirty="0">
                <a:solidFill>
                  <a:srgbClr val="292934"/>
                </a:solidFill>
              </a:rPr>
              <a:t>FAMİLYASI KÜLTÜR BİTKİLERİNDE STOLBUR HASTALIĞI </a:t>
            </a:r>
            <a:endParaRPr lang="tr-TR" sz="2800" dirty="0">
              <a:solidFill>
                <a:srgbClr val="292934"/>
              </a:solidFill>
            </a:endParaRPr>
          </a:p>
        </p:txBody>
      </p:sp>
      <p:sp>
        <p:nvSpPr>
          <p:cNvPr id="6" name="Başlık 1"/>
          <p:cNvSpPr txBox="1">
            <a:spLocks/>
          </p:cNvSpPr>
          <p:nvPr/>
        </p:nvSpPr>
        <p:spPr>
          <a:xfrm>
            <a:off x="457200" y="1609328"/>
            <a:ext cx="8229600" cy="471264"/>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395536" y="2080592"/>
            <a:ext cx="8229600" cy="4876800"/>
          </a:xfrm>
        </p:spPr>
        <p:txBody>
          <a:bodyPr>
            <a:normAutofit fontScale="85000" lnSpcReduction="20000"/>
          </a:bodyPr>
          <a:lstStyle/>
          <a:p>
            <a:r>
              <a:rPr lang="tr-TR" b="1" dirty="0" smtClean="0"/>
              <a:t>• </a:t>
            </a:r>
            <a:r>
              <a:rPr lang="tr-TR" dirty="0"/>
              <a:t>Bu hastalığı oluşturan bir </a:t>
            </a:r>
            <a:r>
              <a:rPr lang="tr-TR" dirty="0" err="1"/>
              <a:t>fitoplazmadır</a:t>
            </a:r>
            <a:r>
              <a:rPr lang="tr-TR" dirty="0"/>
              <a:t> . Yaprak pireleri bu hastalığın taşıyıcısıdır. Tarla sarmaşığı ve küsküt yoluyla da bir bitkiden diğerine taşınabilir. Mekanik yolla ve temasla geçmez. </a:t>
            </a:r>
          </a:p>
          <a:p>
            <a:r>
              <a:rPr lang="tr-TR" b="1" dirty="0"/>
              <a:t>• </a:t>
            </a:r>
            <a:r>
              <a:rPr lang="tr-TR" dirty="0"/>
              <a:t>Hastalık tarlada bulaştıysa patateste ilk belirtiler, uç yapraklarda morumsu renk değişimi ve külah şeklinde kıvrılma ile birlikte sararma şeklinde görülür. Bitkinin boğum araları kısalmaya, boğumlar ve koltuk sürgünleri kalınlaşmaya başlar ve ileri safhalarda koltuk yumruları oluşur. Aynı dönemde kök boğazında havai yumrular da oluşmaya başlar. Solgunlukla birlikte kökler tamamen ölür. Olgunlaşmamış yumrularda pörsüme meydana gelir. </a:t>
            </a:r>
            <a:endParaRPr lang="tr-TR" dirty="0" smtClean="0"/>
          </a:p>
          <a:p>
            <a:endParaRPr lang="tr-TR" dirty="0"/>
          </a:p>
          <a:p>
            <a:r>
              <a:rPr lang="tr-TR" b="1" dirty="0"/>
              <a:t>• </a:t>
            </a:r>
            <a:r>
              <a:rPr lang="tr-TR" dirty="0"/>
              <a:t>Eğer hastalıklı yumru dikilmişse çıkan bitkide ilk belirtilerden sonra solma başlar ve yumru bağlamadan çiçeklenme devresinde bitki ölür ya da ipliksi sürgün oluşur, yeşil aksam oluşmaz. </a:t>
            </a:r>
          </a:p>
          <a:p>
            <a:r>
              <a:rPr lang="tr-TR" b="1" dirty="0"/>
              <a:t>• </a:t>
            </a:r>
            <a:r>
              <a:rPr lang="tr-TR" dirty="0"/>
              <a:t>Hastalığın depodaki belirtisi iplik şeklinde çimlenmedir. </a:t>
            </a:r>
          </a:p>
          <a:p>
            <a:r>
              <a:rPr lang="tr-TR" b="1" dirty="0"/>
              <a:t>Hastalığın Görüldüğü Bitkiler </a:t>
            </a:r>
            <a:endParaRPr lang="tr-TR" dirty="0"/>
          </a:p>
          <a:p>
            <a:r>
              <a:rPr lang="tr-TR" dirty="0"/>
              <a:t>Patates, domates </a:t>
            </a:r>
          </a:p>
        </p:txBody>
      </p:sp>
    </p:spTree>
    <p:extLst>
      <p:ext uri="{BB962C8B-B14F-4D97-AF65-F5344CB8AC3E}">
        <p14:creationId xmlns:p14="http://schemas.microsoft.com/office/powerpoint/2010/main" val="3352698465"/>
      </p:ext>
    </p:extLst>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Mücadele Yöntemleri </a:t>
            </a:r>
            <a:endParaRPr lang="tr-TR" dirty="0"/>
          </a:p>
        </p:txBody>
      </p:sp>
      <p:sp>
        <p:nvSpPr>
          <p:cNvPr id="3" name="İçerik Yer Tutucusu 2"/>
          <p:cNvSpPr>
            <a:spLocks noGrp="1"/>
          </p:cNvSpPr>
          <p:nvPr>
            <p:ph idx="1"/>
          </p:nvPr>
        </p:nvSpPr>
        <p:spPr/>
        <p:txBody>
          <a:bodyPr>
            <a:normAutofit fontScale="92500"/>
          </a:bodyPr>
          <a:lstStyle/>
          <a:p>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r>
              <a:rPr lang="tr-TR" b="1" dirty="0"/>
              <a:t>• </a:t>
            </a:r>
            <a:r>
              <a:rPr lang="tr-TR" dirty="0"/>
              <a:t>Ekim alanının çevresi yüksek ağaçlarla çevrilmemelidir. </a:t>
            </a:r>
          </a:p>
          <a:p>
            <a:r>
              <a:rPr lang="tr-TR" b="1" dirty="0"/>
              <a:t>• </a:t>
            </a:r>
            <a:r>
              <a:rPr lang="tr-TR" dirty="0"/>
              <a:t>Yaprak pirelerinin yoğun olarak görüldüğü fundalık, </a:t>
            </a:r>
            <a:r>
              <a:rPr lang="tr-TR" dirty="0" smtClean="0"/>
              <a:t>orman</a:t>
            </a:r>
            <a:endParaRPr lang="tr-TR" dirty="0"/>
          </a:p>
          <a:p>
            <a:r>
              <a:rPr lang="tr-TR" dirty="0"/>
              <a:t>kenarlarında ve yamaçlarda ekim yapılmamalıdır. </a:t>
            </a:r>
          </a:p>
          <a:p>
            <a:r>
              <a:rPr lang="tr-TR" b="1" dirty="0"/>
              <a:t>• </a:t>
            </a:r>
            <a:r>
              <a:rPr lang="tr-TR" dirty="0"/>
              <a:t>Tarla içinde ve etrafındaki tarla sarmaşığı gibi yabancı otlar yok edilmelidir. </a:t>
            </a:r>
          </a:p>
          <a:p>
            <a:r>
              <a:rPr lang="tr-TR" b="1" dirty="0"/>
              <a:t>• </a:t>
            </a:r>
            <a:r>
              <a:rPr lang="tr-TR" dirty="0">
                <a:solidFill>
                  <a:srgbClr val="FF0000"/>
                </a:solidFill>
              </a:rPr>
              <a:t>Patates tohumluğu dikilmeden önce filizlendirilmeli</a:t>
            </a:r>
            <a:r>
              <a:rPr lang="tr-TR" dirty="0"/>
              <a:t>, ipliğimsi filizler oluşturanlar ayıklanmalı ve bunlar dikilmemelidir. </a:t>
            </a:r>
          </a:p>
          <a:p>
            <a:r>
              <a:rPr lang="tr-TR" b="1" dirty="0">
                <a:solidFill>
                  <a:srgbClr val="0070C0"/>
                </a:solidFill>
              </a:rPr>
              <a:t>Kimyasal Mücadele </a:t>
            </a:r>
            <a:endParaRPr lang="tr-TR" dirty="0">
              <a:solidFill>
                <a:srgbClr val="0070C0"/>
              </a:solidFill>
            </a:endParaRPr>
          </a:p>
          <a:p>
            <a:r>
              <a:rPr lang="tr-TR" b="1" dirty="0"/>
              <a:t>• </a:t>
            </a:r>
            <a:r>
              <a:rPr lang="tr-TR" dirty="0"/>
              <a:t>Etkin bir </a:t>
            </a:r>
            <a:r>
              <a:rPr lang="tr-TR" dirty="0">
                <a:solidFill>
                  <a:srgbClr val="FF0000"/>
                </a:solidFill>
              </a:rPr>
              <a:t>kimyasal mücadelesi yoktur</a:t>
            </a:r>
            <a:r>
              <a:rPr lang="tr-TR" dirty="0"/>
              <a:t>, ancak bu hastalığı taşıyan yaprak pireleriyle mücadele yapılmalıdır. </a:t>
            </a:r>
          </a:p>
          <a:p>
            <a:endParaRPr lang="tr-TR" dirty="0"/>
          </a:p>
        </p:txBody>
      </p:sp>
    </p:spTree>
    <p:extLst>
      <p:ext uri="{BB962C8B-B14F-4D97-AF65-F5344CB8AC3E}">
        <p14:creationId xmlns:p14="http://schemas.microsoft.com/office/powerpoint/2010/main" val="6626399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p:spPr>
        <p:txBody>
          <a:bodyPr>
            <a:normAutofit/>
          </a:bodyPr>
          <a:lstStyle/>
          <a:p>
            <a:endParaRPr lang="tr-TR" dirty="0"/>
          </a:p>
          <a:p>
            <a:endParaRPr lang="tr-TR" dirty="0" smtClean="0"/>
          </a:p>
          <a:p>
            <a:r>
              <a:rPr lang="tr-TR" dirty="0" smtClean="0"/>
              <a:t>Hastalık </a:t>
            </a:r>
            <a:r>
              <a:rPr lang="tr-TR" dirty="0"/>
              <a:t>yeni başlamışsa ağaçların kök boğazları açılarak çürümüş kısımlar sağlam kısma kadar temizlenmeli ve temizlenen yara yerlerine 750g Ardıç katranı +250 g Göztaşı karışımı sürülmeli veya </a:t>
            </a:r>
            <a:r>
              <a:rPr lang="tr-TR" dirty="0">
                <a:solidFill>
                  <a:srgbClr val="FF0000"/>
                </a:solidFill>
              </a:rPr>
              <a:t>2-5 kg karaboya dökülerek toprakla kapatılmalıdır. </a:t>
            </a:r>
          </a:p>
          <a:p>
            <a:r>
              <a:rPr lang="tr-TR" dirty="0" smtClean="0"/>
              <a:t>Hastalık </a:t>
            </a:r>
            <a:r>
              <a:rPr lang="tr-TR" dirty="0"/>
              <a:t>ve bulaşık bahçelerde, sağlam ağaçları korumak amacıyla ağaçların </a:t>
            </a:r>
            <a:r>
              <a:rPr lang="tr-TR" dirty="0">
                <a:solidFill>
                  <a:srgbClr val="FF0000"/>
                </a:solidFill>
              </a:rPr>
              <a:t>diplerine m2’ye 10 litre ilaçlı su gelecek şekilde %5’lik karaboya veya %1’lik Göztaşı eriyiklerinden biri</a:t>
            </a:r>
            <a:r>
              <a:rPr lang="tr-TR" dirty="0"/>
              <a:t> </a:t>
            </a:r>
            <a:r>
              <a:rPr lang="tr-TR" dirty="0" smtClean="0"/>
              <a:t>uygulanmalıdır. </a:t>
            </a:r>
            <a:endParaRPr lang="tr-TR" dirty="0"/>
          </a:p>
        </p:txBody>
      </p:sp>
    </p:spTree>
    <p:extLst>
      <p:ext uri="{BB962C8B-B14F-4D97-AF65-F5344CB8AC3E}">
        <p14:creationId xmlns:p14="http://schemas.microsoft.com/office/powerpoint/2010/main" val="1509496236"/>
      </p:ext>
    </p:extLst>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191344"/>
          </a:xfrm>
        </p:spPr>
        <p:txBody>
          <a:bodyPr>
            <a:normAutofit/>
          </a:bodyPr>
          <a:lstStyle/>
          <a:p>
            <a:r>
              <a:rPr lang="tr-TR" sz="3200" b="1" dirty="0" smtClean="0">
                <a:solidFill>
                  <a:srgbClr val="292934"/>
                </a:solidFill>
              </a:rPr>
              <a:t>HIYAR </a:t>
            </a:r>
            <a:r>
              <a:rPr lang="tr-TR" sz="3200" b="1" dirty="0">
                <a:solidFill>
                  <a:srgbClr val="292934"/>
                </a:solidFill>
              </a:rPr>
              <a:t>MOZAİK VİRÜSU </a:t>
            </a:r>
            <a:r>
              <a:rPr lang="tr-TR" sz="3200" dirty="0">
                <a:solidFill>
                  <a:srgbClr val="292934"/>
                </a:solidFill>
              </a:rPr>
              <a:t/>
            </a:r>
            <a:br>
              <a:rPr lang="tr-TR" sz="3200" dirty="0">
                <a:solidFill>
                  <a:srgbClr val="292934"/>
                </a:solidFill>
              </a:rPr>
            </a:br>
            <a:r>
              <a:rPr lang="tr-TR" sz="3200" dirty="0">
                <a:solidFill>
                  <a:srgbClr val="292934"/>
                </a:solidFill>
              </a:rPr>
              <a:t>(</a:t>
            </a:r>
            <a:r>
              <a:rPr lang="tr-TR" sz="3200" dirty="0" err="1">
                <a:solidFill>
                  <a:srgbClr val="292934"/>
                </a:solidFill>
              </a:rPr>
              <a:t>Cucumber</a:t>
            </a:r>
            <a:r>
              <a:rPr lang="tr-TR" sz="3200" dirty="0">
                <a:solidFill>
                  <a:srgbClr val="292934"/>
                </a:solidFill>
              </a:rPr>
              <a:t> </a:t>
            </a:r>
            <a:r>
              <a:rPr lang="tr-TR" sz="3200" dirty="0" err="1">
                <a:solidFill>
                  <a:srgbClr val="292934"/>
                </a:solidFill>
              </a:rPr>
              <a:t>mosaic</a:t>
            </a:r>
            <a:r>
              <a:rPr lang="tr-TR" sz="3200" dirty="0">
                <a:solidFill>
                  <a:srgbClr val="292934"/>
                </a:solidFill>
              </a:rPr>
              <a:t> </a:t>
            </a:r>
            <a:r>
              <a:rPr lang="tr-TR" sz="3200" i="1" dirty="0" err="1">
                <a:solidFill>
                  <a:srgbClr val="292934"/>
                </a:solidFill>
              </a:rPr>
              <a:t>cucumovirus</a:t>
            </a:r>
            <a:r>
              <a:rPr lang="tr-TR" sz="3200" i="1" dirty="0">
                <a:solidFill>
                  <a:srgbClr val="292934"/>
                </a:solidFill>
              </a:rPr>
              <a:t> - </a:t>
            </a:r>
            <a:r>
              <a:rPr lang="tr-TR" sz="3200" dirty="0">
                <a:solidFill>
                  <a:srgbClr val="292934"/>
                </a:solidFill>
              </a:rPr>
              <a:t>CMV) </a:t>
            </a:r>
          </a:p>
        </p:txBody>
      </p:sp>
      <p:sp>
        <p:nvSpPr>
          <p:cNvPr id="8" name="Başlık 1"/>
          <p:cNvSpPr txBox="1">
            <a:spLocks/>
          </p:cNvSpPr>
          <p:nvPr/>
        </p:nvSpPr>
        <p:spPr>
          <a:xfrm>
            <a:off x="457200" y="1445568"/>
            <a:ext cx="8229600" cy="5432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 </a:t>
            </a:r>
            <a:endParaRPr lang="tr-TR" sz="2400" dirty="0">
              <a:solidFill>
                <a:srgbClr val="292934"/>
              </a:solidFill>
            </a:endParaRPr>
          </a:p>
        </p:txBody>
      </p:sp>
      <p:sp>
        <p:nvSpPr>
          <p:cNvPr id="9" name="İçerik Yer Tutucusu 2"/>
          <p:cNvSpPr>
            <a:spLocks noGrp="1"/>
          </p:cNvSpPr>
          <p:nvPr>
            <p:ph idx="1"/>
          </p:nvPr>
        </p:nvSpPr>
        <p:spPr>
          <a:xfrm>
            <a:off x="457200" y="1600200"/>
            <a:ext cx="8229600" cy="4876800"/>
          </a:xfrm>
        </p:spPr>
        <p:txBody>
          <a:bodyPr>
            <a:normAutofit fontScale="92500" lnSpcReduction="10000"/>
          </a:bodyPr>
          <a:lstStyle/>
          <a:p>
            <a:endParaRPr lang="tr-TR" dirty="0"/>
          </a:p>
          <a:p>
            <a:r>
              <a:rPr lang="tr-TR" dirty="0"/>
              <a:t>• Hastalığın ilk belirtisi yapraklarda damarlar arasında küçük sarı yeşil lekeler şeklinde görülür. </a:t>
            </a:r>
          </a:p>
          <a:p>
            <a:r>
              <a:rPr lang="tr-TR" dirty="0"/>
              <a:t>• Bu ilk belirtilerden sonra bitkinin tümünde şiddetli bir mozaik (sarı-yeşil lekelenme) meydana gelir. </a:t>
            </a:r>
          </a:p>
          <a:p>
            <a:r>
              <a:rPr lang="tr-TR" dirty="0"/>
              <a:t>• Daha ileri dönemde damarlar arasındaki koyu yeşil alanlarda </a:t>
            </a:r>
            <a:r>
              <a:rPr lang="tr-TR" dirty="0" err="1"/>
              <a:t>kabarcıklaşma</a:t>
            </a:r>
            <a:r>
              <a:rPr lang="tr-TR" dirty="0"/>
              <a:t> başlar </a:t>
            </a:r>
          </a:p>
          <a:p>
            <a:r>
              <a:rPr lang="tr-TR" dirty="0"/>
              <a:t>• Bitkide bodurluk ve yapraklarda deformasyon oluşur. </a:t>
            </a:r>
          </a:p>
          <a:p>
            <a:r>
              <a:rPr lang="tr-TR" dirty="0"/>
              <a:t>• Bitkide kol atma yavaşlar. </a:t>
            </a:r>
          </a:p>
          <a:p>
            <a:r>
              <a:rPr lang="tr-TR" dirty="0"/>
              <a:t>• Meyvelerde ise koyu yeşil renkli lekelerle birbirine karışmış açık sarımsı-yeşil lekeler oluşur. Koyu yeşil kısımlarda genellikle siğil benzeri çıkıntılar veya kabartılar gelişir. </a:t>
            </a:r>
          </a:p>
          <a:p>
            <a:r>
              <a:rPr lang="tr-TR" dirty="0"/>
              <a:t>• Meyvelerde şekil bozuklukları oluşur. </a:t>
            </a:r>
          </a:p>
        </p:txBody>
      </p:sp>
    </p:spTree>
    <p:extLst>
      <p:ext uri="{BB962C8B-B14F-4D97-AF65-F5344CB8AC3E}">
        <p14:creationId xmlns:p14="http://schemas.microsoft.com/office/powerpoint/2010/main" val="2357929269"/>
      </p:ext>
    </p:extLst>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sp>
        <p:nvSpPr>
          <p:cNvPr id="3" name="İçerik Yer Tutucusu 2"/>
          <p:cNvSpPr>
            <a:spLocks noGrp="1"/>
          </p:cNvSpPr>
          <p:nvPr>
            <p:ph idx="1"/>
          </p:nvPr>
        </p:nvSpPr>
        <p:spPr>
          <a:xfrm>
            <a:off x="457200" y="836712"/>
            <a:ext cx="8229600" cy="5904656"/>
          </a:xfrm>
        </p:spPr>
        <p:txBody>
          <a:bodyPr>
            <a:normAutofit fontScale="85000" lnSpcReduction="20000"/>
          </a:bodyPr>
          <a:lstStyle/>
          <a:p>
            <a:r>
              <a:rPr lang="tr-TR" b="1" dirty="0" smtClean="0"/>
              <a:t>Bulaşma Yolları:</a:t>
            </a:r>
            <a:r>
              <a:rPr lang="tr-TR" dirty="0" smtClean="0"/>
              <a:t>• </a:t>
            </a:r>
            <a:r>
              <a:rPr lang="tr-TR" dirty="0"/>
              <a:t>Hastalıklı bitki artıklarında ve yabancı otlarda yaşamını devam ettirebilir. </a:t>
            </a:r>
          </a:p>
          <a:p>
            <a:r>
              <a:rPr lang="tr-TR" dirty="0"/>
              <a:t>• Etmen 60’dan fazla yaprak biti türü (özellikle </a:t>
            </a:r>
            <a:r>
              <a:rPr lang="tr-TR" i="1" dirty="0" err="1"/>
              <a:t>Myzus</a:t>
            </a:r>
            <a:r>
              <a:rPr lang="tr-TR" i="1" dirty="0"/>
              <a:t> </a:t>
            </a:r>
            <a:r>
              <a:rPr lang="tr-TR" i="1" dirty="0" err="1"/>
              <a:t>persicae</a:t>
            </a:r>
            <a:r>
              <a:rPr lang="tr-TR" i="1" dirty="0"/>
              <a:t>, </a:t>
            </a:r>
            <a:r>
              <a:rPr lang="tr-TR" i="1" dirty="0" err="1"/>
              <a:t>Aphis</a:t>
            </a:r>
            <a:r>
              <a:rPr lang="tr-TR" i="1" dirty="0"/>
              <a:t> </a:t>
            </a:r>
            <a:r>
              <a:rPr lang="tr-TR" i="1" dirty="0" err="1"/>
              <a:t>gossypii</a:t>
            </a:r>
            <a:r>
              <a:rPr lang="tr-TR" i="1" dirty="0"/>
              <a:t>, A. </a:t>
            </a:r>
            <a:r>
              <a:rPr lang="tr-TR" i="1" dirty="0" err="1"/>
              <a:t>craccivora</a:t>
            </a:r>
            <a:r>
              <a:rPr lang="tr-TR" i="1" dirty="0"/>
              <a:t> </a:t>
            </a:r>
            <a:r>
              <a:rPr lang="tr-TR" dirty="0"/>
              <a:t>ve </a:t>
            </a:r>
            <a:r>
              <a:rPr lang="tr-TR" i="1" dirty="0" err="1"/>
              <a:t>Acyrthosiphon</a:t>
            </a:r>
            <a:r>
              <a:rPr lang="tr-TR" i="1" dirty="0"/>
              <a:t> </a:t>
            </a:r>
            <a:r>
              <a:rPr lang="tr-TR" i="1" dirty="0" err="1"/>
              <a:t>pisum</a:t>
            </a:r>
            <a:r>
              <a:rPr lang="tr-TR" dirty="0"/>
              <a:t>) ile </a:t>
            </a:r>
            <a:r>
              <a:rPr lang="tr-TR" dirty="0" smtClean="0"/>
              <a:t>taşınır</a:t>
            </a:r>
            <a:r>
              <a:rPr lang="tr-TR" dirty="0"/>
              <a:t>. </a:t>
            </a:r>
          </a:p>
          <a:p>
            <a:r>
              <a:rPr lang="tr-TR" dirty="0"/>
              <a:t>• Bitki özsuyu ile mekanik olarak taşınır. </a:t>
            </a:r>
          </a:p>
          <a:p>
            <a:r>
              <a:rPr lang="tr-TR" b="1" dirty="0"/>
              <a:t>Hastalığın Görüldüğü Bitkiler </a:t>
            </a:r>
            <a:endParaRPr lang="tr-TR" dirty="0"/>
          </a:p>
          <a:p>
            <a:r>
              <a:rPr lang="tr-TR" dirty="0"/>
              <a:t>• Hıyar, kavun, karpuz, kabak, domates, biber, börülce, muz ve mısır etmenin konukçuları arasındadır. </a:t>
            </a:r>
          </a:p>
          <a:p>
            <a:r>
              <a:rPr lang="tr-TR" b="1" dirty="0"/>
              <a:t>Mücadelesi </a:t>
            </a:r>
            <a:endParaRPr lang="tr-TR" dirty="0"/>
          </a:p>
          <a:p>
            <a:r>
              <a:rPr lang="tr-TR" dirty="0"/>
              <a:t>Virüs hastalıklarına karşı Kimyasal Mücadele yoktur. </a:t>
            </a:r>
          </a:p>
          <a:p>
            <a:r>
              <a:rPr lang="tr-TR" b="1" dirty="0"/>
              <a:t>Kültürel Önlemler </a:t>
            </a:r>
            <a:endParaRPr lang="tr-TR" dirty="0"/>
          </a:p>
          <a:p>
            <a:r>
              <a:rPr lang="tr-TR" dirty="0"/>
              <a:t>• Yaprak bitleri ile mücadele edilmelidir. </a:t>
            </a:r>
          </a:p>
          <a:p>
            <a:r>
              <a:rPr lang="tr-TR" dirty="0"/>
              <a:t>• Hastalıklı bitkiler imha edilmelidir. </a:t>
            </a:r>
          </a:p>
          <a:p>
            <a:r>
              <a:rPr lang="tr-TR" dirty="0"/>
              <a:t>• Üretim alanında bakım işlemleri sırasında eller ve aletler % 1’lik formaldehit, % 10 ‘</a:t>
            </a:r>
            <a:r>
              <a:rPr lang="tr-TR" dirty="0" err="1"/>
              <a:t>luk</a:t>
            </a:r>
            <a:r>
              <a:rPr lang="tr-TR" dirty="0"/>
              <a:t> </a:t>
            </a:r>
            <a:r>
              <a:rPr lang="tr-TR" dirty="0" err="1"/>
              <a:t>trisodyum</a:t>
            </a:r>
            <a:r>
              <a:rPr lang="tr-TR" dirty="0"/>
              <a:t> fosfat ya da çamaşır suyu ile dezenfekte edilmelidir. </a:t>
            </a:r>
          </a:p>
          <a:p>
            <a:r>
              <a:rPr lang="tr-TR" dirty="0"/>
              <a:t>• Tarla yabancı otlardan temizlenmelidir. </a:t>
            </a:r>
          </a:p>
          <a:p>
            <a:r>
              <a:rPr lang="tr-TR" dirty="0"/>
              <a:t>• Dayanıklı çeşit kullanılmalıdır. </a:t>
            </a:r>
          </a:p>
          <a:p>
            <a:r>
              <a:rPr lang="tr-TR" dirty="0"/>
              <a:t>• Hastalıklı bitkilerden tohum alınmamalıdır. </a:t>
            </a:r>
          </a:p>
          <a:p>
            <a:r>
              <a:rPr lang="tr-TR" dirty="0"/>
              <a:t>• Sertifikalı tohum kullanılmalıdır.</a:t>
            </a:r>
          </a:p>
          <a:p>
            <a:endParaRPr lang="tr-TR" dirty="0"/>
          </a:p>
        </p:txBody>
      </p:sp>
    </p:spTree>
    <p:extLst>
      <p:ext uri="{BB962C8B-B14F-4D97-AF65-F5344CB8AC3E}">
        <p14:creationId xmlns:p14="http://schemas.microsoft.com/office/powerpoint/2010/main" val="2529353759"/>
      </p:ext>
    </p:extLst>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263352"/>
          </a:xfrm>
        </p:spPr>
        <p:txBody>
          <a:bodyPr>
            <a:normAutofit/>
          </a:bodyPr>
          <a:lstStyle/>
          <a:p>
            <a:r>
              <a:rPr lang="tr-TR" sz="3200" b="1" dirty="0" smtClean="0">
                <a:solidFill>
                  <a:srgbClr val="292934"/>
                </a:solidFill>
              </a:rPr>
              <a:t>KARPUZ </a:t>
            </a:r>
            <a:r>
              <a:rPr lang="tr-TR" sz="3200" b="1" dirty="0">
                <a:solidFill>
                  <a:srgbClr val="292934"/>
                </a:solidFill>
              </a:rPr>
              <a:t>MOZAİK VİRÜSÜ </a:t>
            </a:r>
            <a:r>
              <a:rPr lang="tr-TR" sz="3200" dirty="0">
                <a:solidFill>
                  <a:srgbClr val="292934"/>
                </a:solidFill>
              </a:rPr>
              <a:t/>
            </a:r>
            <a:br>
              <a:rPr lang="tr-TR" sz="3200" dirty="0">
                <a:solidFill>
                  <a:srgbClr val="292934"/>
                </a:solidFill>
              </a:rPr>
            </a:br>
            <a:r>
              <a:rPr lang="tr-TR" sz="3200" i="1" dirty="0">
                <a:solidFill>
                  <a:srgbClr val="292934"/>
                </a:solidFill>
              </a:rPr>
              <a:t>(</a:t>
            </a:r>
            <a:r>
              <a:rPr lang="tr-TR" sz="3200" i="1" dirty="0" err="1">
                <a:solidFill>
                  <a:srgbClr val="292934"/>
                </a:solidFill>
              </a:rPr>
              <a:t>Watermelon</a:t>
            </a:r>
            <a:r>
              <a:rPr lang="tr-TR" sz="3200" i="1" dirty="0">
                <a:solidFill>
                  <a:srgbClr val="292934"/>
                </a:solidFill>
              </a:rPr>
              <a:t> </a:t>
            </a:r>
            <a:r>
              <a:rPr lang="tr-TR" sz="3200" i="1" dirty="0" err="1">
                <a:solidFill>
                  <a:srgbClr val="292934"/>
                </a:solidFill>
              </a:rPr>
              <a:t>mosaic</a:t>
            </a:r>
            <a:r>
              <a:rPr lang="tr-TR" sz="3200" i="1" dirty="0">
                <a:solidFill>
                  <a:srgbClr val="292934"/>
                </a:solidFill>
              </a:rPr>
              <a:t> 2 </a:t>
            </a:r>
            <a:r>
              <a:rPr lang="tr-TR" sz="3200" i="1" dirty="0" err="1">
                <a:solidFill>
                  <a:srgbClr val="292934"/>
                </a:solidFill>
              </a:rPr>
              <a:t>potyvirus</a:t>
            </a:r>
            <a:r>
              <a:rPr lang="tr-TR" sz="3200" i="1" dirty="0">
                <a:solidFill>
                  <a:srgbClr val="292934"/>
                </a:solidFill>
              </a:rPr>
              <a:t>- WMV-2) </a:t>
            </a:r>
            <a:endParaRPr lang="tr-TR" sz="3200" dirty="0">
              <a:solidFill>
                <a:srgbClr val="292934"/>
              </a:solidFill>
            </a:endParaRPr>
          </a:p>
        </p:txBody>
      </p:sp>
      <p:sp>
        <p:nvSpPr>
          <p:cNvPr id="6" name="Başlık 1"/>
          <p:cNvSpPr txBox="1">
            <a:spLocks/>
          </p:cNvSpPr>
          <p:nvPr/>
        </p:nvSpPr>
        <p:spPr>
          <a:xfrm>
            <a:off x="457200" y="1589584"/>
            <a:ext cx="8229600" cy="399256"/>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800" b="1" smtClean="0">
                <a:solidFill>
                  <a:srgbClr val="292934"/>
                </a:solidFill>
              </a:rPr>
              <a:t>Hastalık Belirtisi </a:t>
            </a:r>
            <a:endParaRPr lang="tr-TR" sz="2800" dirty="0">
              <a:solidFill>
                <a:srgbClr val="292934"/>
              </a:solidFill>
            </a:endParaRPr>
          </a:p>
        </p:txBody>
      </p:sp>
      <p:sp>
        <p:nvSpPr>
          <p:cNvPr id="7" name="İçerik Yer Tutucusu 2"/>
          <p:cNvSpPr>
            <a:spLocks noGrp="1"/>
          </p:cNvSpPr>
          <p:nvPr>
            <p:ph idx="1"/>
          </p:nvPr>
        </p:nvSpPr>
        <p:spPr>
          <a:xfrm>
            <a:off x="457200" y="1600200"/>
            <a:ext cx="8229600" cy="4876800"/>
          </a:xfrm>
        </p:spPr>
        <p:txBody>
          <a:bodyPr/>
          <a:lstStyle/>
          <a:p>
            <a:endParaRPr lang="tr-TR" dirty="0"/>
          </a:p>
          <a:p>
            <a:r>
              <a:rPr lang="tr-TR" dirty="0"/>
              <a:t>• Hıyar bitkilerinde yapraklarda düzgün, yeşil ile koyu yeşil bir mozaik ya da beneklenme görülebilir. </a:t>
            </a:r>
          </a:p>
          <a:p>
            <a:r>
              <a:rPr lang="tr-TR" dirty="0"/>
              <a:t>• Yapraklarda damar </a:t>
            </a:r>
            <a:r>
              <a:rPr lang="tr-TR" dirty="0" err="1"/>
              <a:t>bantlaşması</a:t>
            </a:r>
            <a:r>
              <a:rPr lang="tr-TR" dirty="0"/>
              <a:t> meydana gelir. </a:t>
            </a:r>
          </a:p>
          <a:p>
            <a:r>
              <a:rPr lang="tr-TR" dirty="0"/>
              <a:t>• Daha ileri dönemde damarlar arasındaki koyu yeşil alanlarda </a:t>
            </a:r>
            <a:r>
              <a:rPr lang="tr-TR" dirty="0" err="1"/>
              <a:t>kabarcıklaşma</a:t>
            </a:r>
            <a:r>
              <a:rPr lang="tr-TR" dirty="0"/>
              <a:t> başlar </a:t>
            </a:r>
          </a:p>
          <a:p>
            <a:r>
              <a:rPr lang="tr-TR" dirty="0"/>
              <a:t>• Bitkide bodurluk ve yapraklarda deformasyon oluşur. </a:t>
            </a:r>
          </a:p>
          <a:p>
            <a:r>
              <a:rPr lang="tr-TR" dirty="0"/>
              <a:t>• Meyvelerde renk değişimleri ortaya çıkmakta ve açık yeşil renkte lekeler veya çıkıntılar meydana gelmektedir . </a:t>
            </a:r>
          </a:p>
          <a:p>
            <a:r>
              <a:rPr lang="tr-TR" dirty="0"/>
              <a:t>• Meyvelerde şekil bozuklukları oluşur. </a:t>
            </a:r>
          </a:p>
        </p:txBody>
      </p:sp>
    </p:spTree>
    <p:extLst>
      <p:ext uri="{BB962C8B-B14F-4D97-AF65-F5344CB8AC3E}">
        <p14:creationId xmlns:p14="http://schemas.microsoft.com/office/powerpoint/2010/main" val="2425013134"/>
      </p:ext>
    </p:extLst>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404664"/>
            <a:ext cx="8075240" cy="128736"/>
          </a:xfrm>
        </p:spPr>
        <p:txBody>
          <a:bodyPr>
            <a:normAutofit fontScale="90000"/>
          </a:bodyPr>
          <a:lstStyle/>
          <a:p>
            <a:endParaRPr lang="tr-TR" dirty="0"/>
          </a:p>
        </p:txBody>
      </p:sp>
      <p:sp>
        <p:nvSpPr>
          <p:cNvPr id="3" name="İçerik Yer Tutucusu 2"/>
          <p:cNvSpPr>
            <a:spLocks noGrp="1"/>
          </p:cNvSpPr>
          <p:nvPr>
            <p:ph idx="1"/>
          </p:nvPr>
        </p:nvSpPr>
        <p:spPr>
          <a:xfrm>
            <a:off x="457200" y="476672"/>
            <a:ext cx="8229600" cy="6381328"/>
          </a:xfrm>
        </p:spPr>
        <p:txBody>
          <a:bodyPr>
            <a:normAutofit fontScale="92500" lnSpcReduction="20000"/>
          </a:bodyPr>
          <a:lstStyle/>
          <a:p>
            <a:r>
              <a:rPr lang="tr-TR" b="1" dirty="0" smtClean="0"/>
              <a:t>Bulaşma </a:t>
            </a:r>
            <a:r>
              <a:rPr lang="tr-TR" b="1" dirty="0"/>
              <a:t>yolları </a:t>
            </a:r>
            <a:endParaRPr lang="tr-TR" dirty="0"/>
          </a:p>
          <a:p>
            <a:r>
              <a:rPr lang="tr-TR" dirty="0"/>
              <a:t>• 38’den fazla yaprak biti türü (özellikle </a:t>
            </a:r>
            <a:r>
              <a:rPr lang="tr-TR" i="1" dirty="0" err="1"/>
              <a:t>Myzus</a:t>
            </a:r>
            <a:r>
              <a:rPr lang="tr-TR" i="1" dirty="0"/>
              <a:t> </a:t>
            </a:r>
            <a:r>
              <a:rPr lang="tr-TR" i="1" dirty="0" err="1"/>
              <a:t>persicae</a:t>
            </a:r>
            <a:r>
              <a:rPr lang="tr-TR" i="1" dirty="0"/>
              <a:t>, </a:t>
            </a:r>
            <a:r>
              <a:rPr lang="tr-TR" i="1" dirty="0" err="1"/>
              <a:t>Macrosiphum</a:t>
            </a:r>
            <a:r>
              <a:rPr lang="tr-TR" i="1" dirty="0"/>
              <a:t> </a:t>
            </a:r>
            <a:r>
              <a:rPr lang="tr-TR" i="1" dirty="0" err="1"/>
              <a:t>euphorbia</a:t>
            </a:r>
            <a:r>
              <a:rPr lang="tr-TR" i="1" dirty="0"/>
              <a:t>, </a:t>
            </a:r>
            <a:r>
              <a:rPr lang="tr-TR" i="1" dirty="0" err="1"/>
              <a:t>Aphis</a:t>
            </a:r>
            <a:r>
              <a:rPr lang="tr-TR" i="1" dirty="0"/>
              <a:t> </a:t>
            </a:r>
            <a:r>
              <a:rPr lang="tr-TR" i="1" dirty="0" err="1"/>
              <a:t>gossypii</a:t>
            </a:r>
            <a:r>
              <a:rPr lang="tr-TR" i="1" dirty="0"/>
              <a:t>, A. </a:t>
            </a:r>
            <a:r>
              <a:rPr lang="tr-TR" i="1" dirty="0" err="1"/>
              <a:t>craccivora</a:t>
            </a:r>
            <a:r>
              <a:rPr lang="tr-TR" i="1" dirty="0"/>
              <a:t>, A. </a:t>
            </a:r>
            <a:r>
              <a:rPr lang="tr-TR" i="1" dirty="0" err="1"/>
              <a:t>citricola</a:t>
            </a:r>
            <a:r>
              <a:rPr lang="tr-TR" i="1" dirty="0"/>
              <a:t> </a:t>
            </a:r>
            <a:r>
              <a:rPr lang="tr-TR" dirty="0"/>
              <a:t>ve </a:t>
            </a:r>
            <a:r>
              <a:rPr lang="tr-TR" i="1" dirty="0" err="1"/>
              <a:t>Toxoptera</a:t>
            </a:r>
            <a:r>
              <a:rPr lang="tr-TR" i="1" dirty="0"/>
              <a:t> </a:t>
            </a:r>
            <a:r>
              <a:rPr lang="tr-TR" i="1" dirty="0" err="1"/>
              <a:t>citricidus</a:t>
            </a:r>
            <a:r>
              <a:rPr lang="tr-TR" dirty="0"/>
              <a:t>) ile taşınabilir. </a:t>
            </a:r>
          </a:p>
          <a:p>
            <a:r>
              <a:rPr lang="tr-TR" dirty="0"/>
              <a:t>• Bitki özsuyu ile mekanik olarak taşınır. </a:t>
            </a:r>
          </a:p>
          <a:p>
            <a:r>
              <a:rPr lang="tr-TR" b="1" dirty="0"/>
              <a:t>Hastalığın Görüldüğü Bitkiler </a:t>
            </a:r>
            <a:endParaRPr lang="tr-TR" dirty="0"/>
          </a:p>
          <a:p>
            <a:r>
              <a:rPr lang="tr-TR" dirty="0"/>
              <a:t>• Kabak</a:t>
            </a:r>
            <a:r>
              <a:rPr lang="tr-TR" i="1" dirty="0"/>
              <a:t>, </a:t>
            </a:r>
            <a:r>
              <a:rPr lang="tr-TR" dirty="0"/>
              <a:t>kavun</a:t>
            </a:r>
            <a:r>
              <a:rPr lang="tr-TR" i="1" dirty="0"/>
              <a:t>, </a:t>
            </a:r>
            <a:r>
              <a:rPr lang="tr-TR" dirty="0"/>
              <a:t>hıyar ve karpuz en önemli konukçularıdır. Ayrıca bezelye başta olmak üzere bazı baklagillerde de hastalığa neden olabilmektedir. </a:t>
            </a:r>
          </a:p>
          <a:p>
            <a:r>
              <a:rPr lang="tr-TR" b="1" dirty="0"/>
              <a:t>Mücadelesi </a:t>
            </a:r>
            <a:endParaRPr lang="tr-TR" dirty="0"/>
          </a:p>
          <a:p>
            <a:r>
              <a:rPr lang="tr-TR" dirty="0"/>
              <a:t>Virüs hastalıklarına karşı </a:t>
            </a:r>
            <a:r>
              <a:rPr lang="tr-TR" dirty="0">
                <a:solidFill>
                  <a:srgbClr val="FF0000"/>
                </a:solidFill>
              </a:rPr>
              <a:t>Kimyasal Mücadele yoktur. </a:t>
            </a:r>
          </a:p>
          <a:p>
            <a:r>
              <a:rPr lang="tr-TR" b="1" dirty="0"/>
              <a:t>Kültürel Önlemler </a:t>
            </a:r>
            <a:endParaRPr lang="tr-TR" dirty="0"/>
          </a:p>
          <a:p>
            <a:r>
              <a:rPr lang="tr-TR" dirty="0"/>
              <a:t>• Yaprak bitleri ile mücadele edilmelidir. </a:t>
            </a:r>
          </a:p>
          <a:p>
            <a:r>
              <a:rPr lang="tr-TR" dirty="0"/>
              <a:t>• Hastalıklı bitkiler imha edilmelidir. </a:t>
            </a:r>
          </a:p>
          <a:p>
            <a:r>
              <a:rPr lang="tr-TR" dirty="0"/>
              <a:t>• Üretim alanında bakım işlemleri sırasında eller ve aletler % 1’lik formaldehit, % 10 ‘</a:t>
            </a:r>
            <a:r>
              <a:rPr lang="tr-TR" dirty="0" err="1"/>
              <a:t>luk</a:t>
            </a:r>
            <a:r>
              <a:rPr lang="tr-TR" dirty="0"/>
              <a:t> </a:t>
            </a:r>
            <a:r>
              <a:rPr lang="tr-TR" dirty="0" err="1"/>
              <a:t>trisodyum</a:t>
            </a:r>
            <a:r>
              <a:rPr lang="tr-TR" dirty="0"/>
              <a:t> fosfat ya da çamaşır suyu ile dezenfekte edilmelidir. </a:t>
            </a:r>
          </a:p>
          <a:p>
            <a:r>
              <a:rPr lang="tr-TR" dirty="0"/>
              <a:t>• Tarla yabancı otlardan temizlenmelidir. </a:t>
            </a:r>
          </a:p>
          <a:p>
            <a:r>
              <a:rPr lang="tr-TR" dirty="0"/>
              <a:t>• Dayanıklı çeşit </a:t>
            </a:r>
            <a:r>
              <a:rPr lang="tr-TR" dirty="0" smtClean="0"/>
              <a:t>kullanılmalıdır. </a:t>
            </a:r>
            <a:endParaRPr lang="tr-TR" dirty="0"/>
          </a:p>
        </p:txBody>
      </p:sp>
    </p:spTree>
    <p:extLst>
      <p:ext uri="{BB962C8B-B14F-4D97-AF65-F5344CB8AC3E}">
        <p14:creationId xmlns:p14="http://schemas.microsoft.com/office/powerpoint/2010/main" val="601825817"/>
      </p:ext>
    </p:extLst>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311424"/>
          </a:xfrm>
        </p:spPr>
        <p:txBody>
          <a:bodyPr>
            <a:normAutofit/>
          </a:bodyPr>
          <a:lstStyle/>
          <a:p>
            <a:r>
              <a:rPr lang="tr-TR" sz="2800" b="1" dirty="0" smtClean="0">
                <a:solidFill>
                  <a:srgbClr val="292934"/>
                </a:solidFill>
              </a:rPr>
              <a:t>KABAK </a:t>
            </a:r>
            <a:r>
              <a:rPr lang="tr-TR" sz="2800" b="1" dirty="0">
                <a:solidFill>
                  <a:srgbClr val="292934"/>
                </a:solidFill>
              </a:rPr>
              <a:t>MOZAİK VİRÜSÜ </a:t>
            </a:r>
            <a:r>
              <a:rPr lang="tr-TR" sz="2800" dirty="0">
                <a:solidFill>
                  <a:srgbClr val="292934"/>
                </a:solidFill>
              </a:rPr>
              <a:t/>
            </a:r>
            <a:br>
              <a:rPr lang="tr-TR" sz="2800" dirty="0">
                <a:solidFill>
                  <a:srgbClr val="292934"/>
                </a:solidFill>
              </a:rPr>
            </a:br>
            <a:r>
              <a:rPr lang="tr-TR" sz="2800" dirty="0">
                <a:solidFill>
                  <a:srgbClr val="292934"/>
                </a:solidFill>
              </a:rPr>
              <a:t>(</a:t>
            </a:r>
            <a:r>
              <a:rPr lang="tr-TR" sz="2800" dirty="0" err="1">
                <a:solidFill>
                  <a:srgbClr val="292934"/>
                </a:solidFill>
              </a:rPr>
              <a:t>Squash</a:t>
            </a:r>
            <a:r>
              <a:rPr lang="tr-TR" sz="2800" dirty="0">
                <a:solidFill>
                  <a:srgbClr val="292934"/>
                </a:solidFill>
              </a:rPr>
              <a:t> </a:t>
            </a:r>
            <a:r>
              <a:rPr lang="tr-TR" sz="2800" dirty="0" err="1">
                <a:solidFill>
                  <a:srgbClr val="292934"/>
                </a:solidFill>
              </a:rPr>
              <a:t>mosaic</a:t>
            </a:r>
            <a:r>
              <a:rPr lang="tr-TR" sz="2800" dirty="0">
                <a:solidFill>
                  <a:srgbClr val="292934"/>
                </a:solidFill>
              </a:rPr>
              <a:t> </a:t>
            </a:r>
            <a:r>
              <a:rPr lang="tr-TR" sz="2800" i="1" dirty="0" err="1">
                <a:solidFill>
                  <a:srgbClr val="292934"/>
                </a:solidFill>
              </a:rPr>
              <a:t>comovirus-</a:t>
            </a:r>
            <a:r>
              <a:rPr lang="tr-TR" sz="2800" dirty="0" err="1">
                <a:solidFill>
                  <a:srgbClr val="292934"/>
                </a:solidFill>
              </a:rPr>
              <a:t>SqMV</a:t>
            </a:r>
            <a:r>
              <a:rPr lang="tr-TR" sz="2800" dirty="0">
                <a:solidFill>
                  <a:srgbClr val="292934"/>
                </a:solidFill>
              </a:rPr>
              <a:t>) </a:t>
            </a:r>
          </a:p>
        </p:txBody>
      </p:sp>
      <p:sp>
        <p:nvSpPr>
          <p:cNvPr id="5" name="Başlık 1"/>
          <p:cNvSpPr txBox="1">
            <a:spLocks/>
          </p:cNvSpPr>
          <p:nvPr/>
        </p:nvSpPr>
        <p:spPr>
          <a:xfrm>
            <a:off x="457200" y="1412776"/>
            <a:ext cx="8229600" cy="2552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dirty="0" smtClean="0">
                <a:solidFill>
                  <a:srgbClr val="292934"/>
                </a:solidFill>
              </a:rPr>
              <a:t>Hastalık Belirtisi </a:t>
            </a:r>
            <a:endParaRPr lang="tr-TR" sz="2400" dirty="0">
              <a:solidFill>
                <a:srgbClr val="292934"/>
              </a:solidFill>
            </a:endParaRPr>
          </a:p>
        </p:txBody>
      </p:sp>
      <p:sp>
        <p:nvSpPr>
          <p:cNvPr id="6" name="İçerik Yer Tutucusu 2"/>
          <p:cNvSpPr>
            <a:spLocks noGrp="1"/>
          </p:cNvSpPr>
          <p:nvPr>
            <p:ph idx="1"/>
          </p:nvPr>
        </p:nvSpPr>
        <p:spPr>
          <a:xfrm>
            <a:off x="457200" y="1792560"/>
            <a:ext cx="8229600" cy="4876800"/>
          </a:xfrm>
        </p:spPr>
        <p:txBody>
          <a:bodyPr>
            <a:normAutofit fontScale="92500" lnSpcReduction="20000"/>
          </a:bodyPr>
          <a:lstStyle/>
          <a:p>
            <a:r>
              <a:rPr lang="tr-TR" dirty="0" smtClean="0"/>
              <a:t>• </a:t>
            </a:r>
            <a:r>
              <a:rPr lang="tr-TR" dirty="0"/>
              <a:t>Belirtiler genç bitkilerde daha şiddetli görülür. </a:t>
            </a:r>
          </a:p>
          <a:p>
            <a:r>
              <a:rPr lang="tr-TR" dirty="0"/>
              <a:t>• Yapraklarda </a:t>
            </a:r>
            <a:r>
              <a:rPr lang="tr-TR" dirty="0" err="1"/>
              <a:t>klorotik</a:t>
            </a:r>
            <a:r>
              <a:rPr lang="tr-TR" dirty="0"/>
              <a:t> sarı lekeler, koyu yeşil damar </a:t>
            </a:r>
            <a:r>
              <a:rPr lang="tr-TR" dirty="0" err="1"/>
              <a:t>bantlaşması</a:t>
            </a:r>
            <a:r>
              <a:rPr lang="tr-TR" dirty="0"/>
              <a:t> ve deformasyon görülür . </a:t>
            </a:r>
          </a:p>
          <a:p>
            <a:r>
              <a:rPr lang="tr-TR" dirty="0"/>
              <a:t>• Yapraklarda kabarcıklar ve deformasyon oluşur. </a:t>
            </a:r>
          </a:p>
          <a:p>
            <a:r>
              <a:rPr lang="pt-BR" dirty="0"/>
              <a:t>• Damar aralarındaki alanlarda daralmalar ortaya çıkar. </a:t>
            </a:r>
          </a:p>
          <a:p>
            <a:r>
              <a:rPr lang="tr-TR" dirty="0"/>
              <a:t>• Meyvelerde renk bozulması, yüzeyde kabarıklık ve şekil </a:t>
            </a:r>
            <a:r>
              <a:rPr lang="tr-TR" dirty="0" smtClean="0"/>
              <a:t>bozukluğu </a:t>
            </a:r>
            <a:r>
              <a:rPr lang="tr-TR" dirty="0"/>
              <a:t>görülür. </a:t>
            </a:r>
            <a:endParaRPr lang="tr-TR" dirty="0" smtClean="0"/>
          </a:p>
          <a:p>
            <a:endParaRPr lang="tr-TR" dirty="0"/>
          </a:p>
          <a:p>
            <a:r>
              <a:rPr lang="tr-TR" b="1" dirty="0"/>
              <a:t>Bulaşma yolları </a:t>
            </a:r>
            <a:endParaRPr lang="tr-TR" dirty="0"/>
          </a:p>
          <a:p>
            <a:r>
              <a:rPr lang="tr-TR" dirty="0"/>
              <a:t>• Tohumla taşınır. </a:t>
            </a:r>
          </a:p>
          <a:p>
            <a:r>
              <a:rPr lang="tr-TR" dirty="0"/>
              <a:t>• Karpuz telli böceği virüsün vektörüdür. </a:t>
            </a:r>
          </a:p>
          <a:p>
            <a:r>
              <a:rPr lang="nn-NO" dirty="0"/>
              <a:t>• Virüs mekanik olarak da taşınmaktadır. </a:t>
            </a:r>
          </a:p>
          <a:p>
            <a:r>
              <a:rPr lang="tr-TR" b="1" dirty="0"/>
              <a:t>Hastalığın Görüldüğü Bitkiler </a:t>
            </a:r>
            <a:endParaRPr lang="tr-TR" dirty="0"/>
          </a:p>
          <a:p>
            <a:r>
              <a:rPr lang="tr-TR" dirty="0"/>
              <a:t>Kabak, kavun, karpuz ve hıyar başlıca konukçularıdır. </a:t>
            </a:r>
          </a:p>
        </p:txBody>
      </p:sp>
    </p:spTree>
    <p:extLst>
      <p:ext uri="{BB962C8B-B14F-4D97-AF65-F5344CB8AC3E}">
        <p14:creationId xmlns:p14="http://schemas.microsoft.com/office/powerpoint/2010/main" val="4132711837"/>
      </p:ext>
    </p:extLst>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Mücadelesi</a:t>
            </a:r>
            <a:endParaRPr lang="tr-TR" dirty="0"/>
          </a:p>
        </p:txBody>
      </p:sp>
      <p:sp>
        <p:nvSpPr>
          <p:cNvPr id="3" name="İçerik Yer Tutucusu 2"/>
          <p:cNvSpPr>
            <a:spLocks noGrp="1"/>
          </p:cNvSpPr>
          <p:nvPr>
            <p:ph idx="1"/>
          </p:nvPr>
        </p:nvSpPr>
        <p:spPr/>
        <p:txBody>
          <a:bodyPr/>
          <a:lstStyle/>
          <a:p>
            <a:r>
              <a:rPr lang="tr-TR" dirty="0" smtClean="0"/>
              <a:t>Virüs </a:t>
            </a:r>
            <a:r>
              <a:rPr lang="tr-TR" dirty="0"/>
              <a:t>hastalıklarına karşı Kimyasal Mücadele yoktur. </a:t>
            </a:r>
          </a:p>
          <a:p>
            <a:endParaRPr lang="tr-TR" b="1" dirty="0" smtClean="0">
              <a:solidFill>
                <a:srgbClr val="FF0000"/>
              </a:solidFill>
            </a:endParaRPr>
          </a:p>
          <a:p>
            <a:r>
              <a:rPr lang="tr-TR" b="1" dirty="0" smtClean="0">
                <a:solidFill>
                  <a:srgbClr val="FF0000"/>
                </a:solidFill>
              </a:rPr>
              <a:t>Kültürel </a:t>
            </a:r>
            <a:r>
              <a:rPr lang="tr-TR" b="1" dirty="0">
                <a:solidFill>
                  <a:srgbClr val="FF0000"/>
                </a:solidFill>
              </a:rPr>
              <a:t>Önlemler </a:t>
            </a:r>
            <a:endParaRPr lang="tr-TR" dirty="0">
              <a:solidFill>
                <a:srgbClr val="FF0000"/>
              </a:solidFill>
            </a:endParaRPr>
          </a:p>
          <a:p>
            <a:r>
              <a:rPr lang="tr-TR" dirty="0"/>
              <a:t>• Virüsten arî tohum kullanılmalıdır </a:t>
            </a:r>
          </a:p>
          <a:p>
            <a:r>
              <a:rPr lang="tr-TR" dirty="0"/>
              <a:t>• Fideliklerde hastalık görülürse hasta fideler imha edilmelidir. </a:t>
            </a:r>
          </a:p>
          <a:p>
            <a:r>
              <a:rPr lang="tr-TR" dirty="0"/>
              <a:t>• Ara konukçu olan yabancı otlar ve vektör böceklerle mücadele yapılmalıdır. </a:t>
            </a:r>
          </a:p>
          <a:p>
            <a:r>
              <a:rPr lang="tr-TR" dirty="0"/>
              <a:t>• Hastalıklı bitkiler imha edilmelidir. </a:t>
            </a:r>
          </a:p>
          <a:p>
            <a:r>
              <a:rPr lang="tr-TR" dirty="0"/>
              <a:t>• Dayanıklı çeşit kullanılmalıdır.</a:t>
            </a:r>
          </a:p>
        </p:txBody>
      </p:sp>
    </p:spTree>
    <p:extLst>
      <p:ext uri="{BB962C8B-B14F-4D97-AF65-F5344CB8AC3E}">
        <p14:creationId xmlns:p14="http://schemas.microsoft.com/office/powerpoint/2010/main" val="1615293518"/>
      </p:ext>
    </p:extLst>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408"/>
            <a:ext cx="8229600" cy="1623392"/>
          </a:xfrm>
        </p:spPr>
        <p:txBody>
          <a:bodyPr>
            <a:normAutofit/>
          </a:bodyPr>
          <a:lstStyle/>
          <a:p>
            <a:r>
              <a:rPr lang="tr-TR" sz="3200" b="1" dirty="0" smtClean="0">
                <a:solidFill>
                  <a:srgbClr val="292934"/>
                </a:solidFill>
              </a:rPr>
              <a:t>KABAK </a:t>
            </a:r>
            <a:r>
              <a:rPr lang="tr-TR" sz="3200" b="1" dirty="0">
                <a:solidFill>
                  <a:srgbClr val="292934"/>
                </a:solidFill>
              </a:rPr>
              <a:t>SARI MOZAİK VİRÜSÜ </a:t>
            </a:r>
            <a:r>
              <a:rPr lang="tr-TR" sz="3200" dirty="0">
                <a:solidFill>
                  <a:srgbClr val="292934"/>
                </a:solidFill>
              </a:rPr>
              <a:t/>
            </a:r>
            <a:br>
              <a:rPr lang="tr-TR" sz="3200" dirty="0">
                <a:solidFill>
                  <a:srgbClr val="292934"/>
                </a:solidFill>
              </a:rPr>
            </a:br>
            <a:r>
              <a:rPr lang="tr-TR" sz="3200" dirty="0">
                <a:solidFill>
                  <a:srgbClr val="292934"/>
                </a:solidFill>
              </a:rPr>
              <a:t>(</a:t>
            </a:r>
            <a:r>
              <a:rPr lang="tr-TR" sz="3200" dirty="0" err="1">
                <a:solidFill>
                  <a:srgbClr val="292934"/>
                </a:solidFill>
              </a:rPr>
              <a:t>Zucchini</a:t>
            </a:r>
            <a:r>
              <a:rPr lang="tr-TR" sz="3200" dirty="0">
                <a:solidFill>
                  <a:srgbClr val="292934"/>
                </a:solidFill>
              </a:rPr>
              <a:t> </a:t>
            </a:r>
            <a:r>
              <a:rPr lang="tr-TR" sz="3200" dirty="0" err="1">
                <a:solidFill>
                  <a:srgbClr val="292934"/>
                </a:solidFill>
              </a:rPr>
              <a:t>yellow</a:t>
            </a:r>
            <a:r>
              <a:rPr lang="tr-TR" sz="3200" dirty="0">
                <a:solidFill>
                  <a:srgbClr val="292934"/>
                </a:solidFill>
              </a:rPr>
              <a:t> </a:t>
            </a:r>
            <a:r>
              <a:rPr lang="tr-TR" sz="3200" dirty="0" err="1">
                <a:solidFill>
                  <a:srgbClr val="292934"/>
                </a:solidFill>
              </a:rPr>
              <a:t>mosaic</a:t>
            </a:r>
            <a:r>
              <a:rPr lang="tr-TR" sz="3200" dirty="0">
                <a:solidFill>
                  <a:srgbClr val="292934"/>
                </a:solidFill>
              </a:rPr>
              <a:t> </a:t>
            </a:r>
            <a:r>
              <a:rPr lang="tr-TR" sz="3200" i="1" dirty="0" err="1">
                <a:solidFill>
                  <a:srgbClr val="292934"/>
                </a:solidFill>
              </a:rPr>
              <a:t>potyvirus</a:t>
            </a:r>
            <a:r>
              <a:rPr lang="tr-TR" sz="3200" i="1" dirty="0">
                <a:solidFill>
                  <a:srgbClr val="292934"/>
                </a:solidFill>
              </a:rPr>
              <a:t>-</a:t>
            </a:r>
            <a:r>
              <a:rPr lang="tr-TR" sz="3200" dirty="0">
                <a:solidFill>
                  <a:srgbClr val="292934"/>
                </a:solidFill>
              </a:rPr>
              <a:t>ZYMV)</a:t>
            </a:r>
          </a:p>
        </p:txBody>
      </p:sp>
      <p:sp>
        <p:nvSpPr>
          <p:cNvPr id="7" name="Başlık 1"/>
          <p:cNvSpPr txBox="1">
            <a:spLocks/>
          </p:cNvSpPr>
          <p:nvPr/>
        </p:nvSpPr>
        <p:spPr>
          <a:xfrm>
            <a:off x="457200" y="1605136"/>
            <a:ext cx="8229600" cy="61528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292934"/>
                </a:solidFill>
              </a:rPr>
              <a:t>Hastalık Belirtisi</a:t>
            </a:r>
            <a:endParaRPr lang="tr-TR" sz="2400" dirty="0">
              <a:solidFill>
                <a:srgbClr val="292934"/>
              </a:solidFill>
            </a:endParaRPr>
          </a:p>
        </p:txBody>
      </p:sp>
      <p:sp>
        <p:nvSpPr>
          <p:cNvPr id="8" name="İçerik Yer Tutucusu 2"/>
          <p:cNvSpPr>
            <a:spLocks noGrp="1"/>
          </p:cNvSpPr>
          <p:nvPr>
            <p:ph idx="1"/>
          </p:nvPr>
        </p:nvSpPr>
        <p:spPr>
          <a:xfrm>
            <a:off x="457200" y="2296616"/>
            <a:ext cx="8229600" cy="4876800"/>
          </a:xfrm>
        </p:spPr>
        <p:txBody>
          <a:bodyPr>
            <a:normAutofit/>
          </a:bodyPr>
          <a:lstStyle/>
          <a:p>
            <a:r>
              <a:rPr lang="tr-TR" dirty="0" smtClean="0"/>
              <a:t>Başlangıçta </a:t>
            </a:r>
            <a:r>
              <a:rPr lang="tr-TR" dirty="0" err="1"/>
              <a:t>kabakgil</a:t>
            </a:r>
            <a:r>
              <a:rPr lang="tr-TR" dirty="0"/>
              <a:t> yapraklarında, sarı mozaik, nekroz ve kısmen şekil bozukluğu meydana gelir . </a:t>
            </a:r>
          </a:p>
          <a:p>
            <a:r>
              <a:rPr lang="tr-TR" dirty="0"/>
              <a:t>• Bitkinin tümünde mozaik, damar </a:t>
            </a:r>
            <a:r>
              <a:rPr lang="tr-TR" dirty="0" err="1"/>
              <a:t>bantlaşması</a:t>
            </a:r>
            <a:r>
              <a:rPr lang="tr-TR" dirty="0"/>
              <a:t>, yaprak deformasyonu ve bodurluk görülür. </a:t>
            </a:r>
          </a:p>
          <a:p>
            <a:r>
              <a:rPr lang="tr-TR" dirty="0"/>
              <a:t>• Yapraklar parçalı bir hal alır, </a:t>
            </a:r>
            <a:r>
              <a:rPr lang="tr-TR" dirty="0" err="1"/>
              <a:t>iplikleşir</a:t>
            </a:r>
            <a:r>
              <a:rPr lang="tr-TR" dirty="0"/>
              <a:t>, boğum araları kısalıp kalınlaşır. </a:t>
            </a:r>
          </a:p>
          <a:p>
            <a:r>
              <a:rPr lang="tr-TR" dirty="0"/>
              <a:t>• Meyveler küçük kalır, şekli bozulur, sivilce benzeri şişkinlikler, yeşil benekler oluşur. </a:t>
            </a:r>
          </a:p>
        </p:txBody>
      </p:sp>
    </p:spTree>
    <p:extLst>
      <p:ext uri="{BB962C8B-B14F-4D97-AF65-F5344CB8AC3E}">
        <p14:creationId xmlns:p14="http://schemas.microsoft.com/office/powerpoint/2010/main" val="491577102"/>
      </p:ext>
    </p:extLst>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192688"/>
          </a:xfrm>
        </p:spPr>
        <p:txBody>
          <a:bodyPr>
            <a:normAutofit fontScale="92500" lnSpcReduction="20000"/>
          </a:bodyPr>
          <a:lstStyle/>
          <a:p>
            <a:r>
              <a:rPr lang="tr-TR" b="1" dirty="0" smtClean="0"/>
              <a:t>Bulaşma yolları </a:t>
            </a:r>
            <a:endParaRPr lang="tr-TR" dirty="0" smtClean="0"/>
          </a:p>
          <a:p>
            <a:r>
              <a:rPr lang="tr-TR" dirty="0" smtClean="0"/>
              <a:t>• </a:t>
            </a:r>
            <a:r>
              <a:rPr lang="tr-TR" dirty="0"/>
              <a:t>38’den fazla yaprak biti türü (özellikle </a:t>
            </a:r>
            <a:r>
              <a:rPr lang="tr-TR" i="1" dirty="0" err="1"/>
              <a:t>Myzus</a:t>
            </a:r>
            <a:r>
              <a:rPr lang="tr-TR" i="1" dirty="0"/>
              <a:t> </a:t>
            </a:r>
            <a:r>
              <a:rPr lang="tr-TR" i="1" dirty="0" err="1"/>
              <a:t>persicae</a:t>
            </a:r>
            <a:r>
              <a:rPr lang="tr-TR" i="1" dirty="0"/>
              <a:t>, </a:t>
            </a:r>
            <a:r>
              <a:rPr lang="tr-TR" i="1" dirty="0" err="1" smtClean="0"/>
              <a:t>Macrosiphum</a:t>
            </a:r>
            <a:r>
              <a:rPr lang="tr-TR" i="1" dirty="0" smtClean="0"/>
              <a:t> </a:t>
            </a:r>
            <a:r>
              <a:rPr lang="tr-TR" i="1" dirty="0" err="1"/>
              <a:t>euphorbia</a:t>
            </a:r>
            <a:r>
              <a:rPr lang="tr-TR" i="1" dirty="0"/>
              <a:t>, </a:t>
            </a:r>
            <a:r>
              <a:rPr lang="tr-TR" i="1" dirty="0" err="1"/>
              <a:t>Aphis</a:t>
            </a:r>
            <a:r>
              <a:rPr lang="tr-TR" i="1" dirty="0"/>
              <a:t> </a:t>
            </a:r>
            <a:r>
              <a:rPr lang="tr-TR" i="1" dirty="0" err="1"/>
              <a:t>gossypii</a:t>
            </a:r>
            <a:r>
              <a:rPr lang="tr-TR" i="1" dirty="0"/>
              <a:t>, A. </a:t>
            </a:r>
            <a:r>
              <a:rPr lang="tr-TR" i="1" dirty="0" err="1"/>
              <a:t>craccivora</a:t>
            </a:r>
            <a:r>
              <a:rPr lang="tr-TR" i="1" dirty="0"/>
              <a:t>, A. </a:t>
            </a:r>
            <a:r>
              <a:rPr lang="tr-TR" i="1" dirty="0" err="1"/>
              <a:t>citricola</a:t>
            </a:r>
            <a:r>
              <a:rPr lang="tr-TR" i="1" dirty="0"/>
              <a:t> </a:t>
            </a:r>
            <a:r>
              <a:rPr lang="tr-TR" dirty="0"/>
              <a:t>ve </a:t>
            </a:r>
            <a:r>
              <a:rPr lang="tr-TR" i="1" dirty="0" err="1"/>
              <a:t>Toxoptera</a:t>
            </a:r>
            <a:r>
              <a:rPr lang="tr-TR" i="1" dirty="0"/>
              <a:t> </a:t>
            </a:r>
            <a:r>
              <a:rPr lang="tr-TR" i="1" dirty="0" err="1"/>
              <a:t>citricidus</a:t>
            </a:r>
            <a:r>
              <a:rPr lang="tr-TR" dirty="0"/>
              <a:t>) ile taşınabilir. </a:t>
            </a:r>
          </a:p>
          <a:p>
            <a:r>
              <a:rPr lang="tr-TR" dirty="0"/>
              <a:t>• Bitki özsuyu ile mekanik olarak taşınır. </a:t>
            </a:r>
          </a:p>
          <a:p>
            <a:r>
              <a:rPr lang="tr-TR" b="1" dirty="0"/>
              <a:t>Hastalığın Görüldüğü Bitkiler </a:t>
            </a:r>
            <a:endParaRPr lang="tr-TR" dirty="0"/>
          </a:p>
          <a:p>
            <a:r>
              <a:rPr lang="tr-TR" dirty="0"/>
              <a:t>Kabak, kavun, karpuz ve hıyar başlıca konukçularıdır. </a:t>
            </a:r>
          </a:p>
          <a:p>
            <a:r>
              <a:rPr lang="tr-TR" b="1" dirty="0"/>
              <a:t>Mücadelesi </a:t>
            </a:r>
            <a:endParaRPr lang="tr-TR" dirty="0"/>
          </a:p>
          <a:p>
            <a:r>
              <a:rPr lang="tr-TR" dirty="0"/>
              <a:t>Virüs hastalıklarına karşı Kimyasal Mücadele yoktur. </a:t>
            </a:r>
          </a:p>
          <a:p>
            <a:r>
              <a:rPr lang="tr-TR" b="1" dirty="0"/>
              <a:t>Kültürel Önlemler </a:t>
            </a:r>
            <a:endParaRPr lang="tr-TR" dirty="0"/>
          </a:p>
          <a:p>
            <a:r>
              <a:rPr lang="tr-TR" dirty="0"/>
              <a:t>• Yaprak bitleri ile mücadele edilmelidir. </a:t>
            </a:r>
          </a:p>
          <a:p>
            <a:r>
              <a:rPr lang="tr-TR" dirty="0"/>
              <a:t>• Hastalıklı bitkiler imha edilmelidir. </a:t>
            </a:r>
          </a:p>
          <a:p>
            <a:r>
              <a:rPr lang="tr-TR" dirty="0"/>
              <a:t>• Üretim alanında bakım işlemleri sırasında eller ve aletler % 1’lik formaldehit, % 10 ‘</a:t>
            </a:r>
            <a:r>
              <a:rPr lang="tr-TR" dirty="0" err="1"/>
              <a:t>luk</a:t>
            </a:r>
            <a:r>
              <a:rPr lang="tr-TR" dirty="0"/>
              <a:t> </a:t>
            </a:r>
            <a:r>
              <a:rPr lang="tr-TR" dirty="0" err="1"/>
              <a:t>trisodyum</a:t>
            </a:r>
            <a:r>
              <a:rPr lang="tr-TR" dirty="0"/>
              <a:t> fosfat ya da çamaşır suyu ile dezenfekte </a:t>
            </a:r>
          </a:p>
          <a:p>
            <a:r>
              <a:rPr lang="tr-TR" dirty="0"/>
              <a:t>edilmelidir. </a:t>
            </a:r>
          </a:p>
          <a:p>
            <a:r>
              <a:rPr lang="tr-TR" dirty="0"/>
              <a:t>• Tarla yabancı otlardan temizlenmelidir. </a:t>
            </a:r>
          </a:p>
          <a:p>
            <a:r>
              <a:rPr lang="tr-TR" dirty="0"/>
              <a:t>• Dayanıklı çeşit kullanılmalıdır.</a:t>
            </a:r>
          </a:p>
        </p:txBody>
      </p:sp>
    </p:spTree>
    <p:extLst>
      <p:ext uri="{BB962C8B-B14F-4D97-AF65-F5344CB8AC3E}">
        <p14:creationId xmlns:p14="http://schemas.microsoft.com/office/powerpoint/2010/main" val="4098699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Kimyasal Mücadelede Kullanılacak İlaçlar</a:t>
            </a:r>
            <a:endParaRPr lang="tr-TR" dirty="0"/>
          </a:p>
        </p:txBody>
      </p:sp>
      <p:sp>
        <p:nvSpPr>
          <p:cNvPr id="3" name="İçerik Yer Tutucusu 2"/>
          <p:cNvSpPr>
            <a:spLocks noGrp="1"/>
          </p:cNvSpPr>
          <p:nvPr>
            <p:ph idx="1"/>
          </p:nvPr>
        </p:nvSpPr>
        <p:spPr/>
        <p:txBody>
          <a:bodyPr>
            <a:normAutofit/>
          </a:bodyPr>
          <a:lstStyle/>
          <a:p>
            <a:pPr marL="0" indent="0">
              <a:buNone/>
            </a:pPr>
            <a:r>
              <a:rPr lang="tr-TR" dirty="0"/>
              <a:t>	</a:t>
            </a:r>
          </a:p>
          <a:p>
            <a:r>
              <a:rPr lang="tr-TR" dirty="0">
                <a:solidFill>
                  <a:srgbClr val="FF0000"/>
                </a:solidFill>
              </a:rPr>
              <a:t>Bakır sülfat %</a:t>
            </a:r>
            <a:r>
              <a:rPr lang="tr-TR" dirty="0" smtClean="0">
                <a:solidFill>
                  <a:srgbClr val="FF0000"/>
                </a:solidFill>
              </a:rPr>
              <a:t>25 </a:t>
            </a:r>
            <a:r>
              <a:rPr lang="tr-TR" dirty="0"/>
              <a:t>	Suda çözünen kristal 	m2 ye 10 l ilaçlı su (%2 </a:t>
            </a:r>
            <a:r>
              <a:rPr lang="tr-TR" dirty="0" err="1"/>
              <a:t>lik</a:t>
            </a:r>
            <a:r>
              <a:rPr lang="tr-TR" dirty="0"/>
              <a:t> Bordo Bulamacı) </a:t>
            </a:r>
          </a:p>
          <a:p>
            <a:pPr marL="0" indent="0">
              <a:buNone/>
            </a:pPr>
            <a:r>
              <a:rPr lang="tr-TR" dirty="0" smtClean="0"/>
              <a:t>    (</a:t>
            </a:r>
            <a:r>
              <a:rPr lang="tr-TR" dirty="0"/>
              <a:t>2000 g Göztaşı + 1000 g Sönmemiş kireç)	</a:t>
            </a:r>
          </a:p>
          <a:p>
            <a:endParaRPr lang="tr-TR" dirty="0"/>
          </a:p>
        </p:txBody>
      </p:sp>
    </p:spTree>
    <p:extLst>
      <p:ext uri="{BB962C8B-B14F-4D97-AF65-F5344CB8AC3E}">
        <p14:creationId xmlns:p14="http://schemas.microsoft.com/office/powerpoint/2010/main" val="33787264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1.6. </a:t>
            </a:r>
            <a:r>
              <a:rPr lang="tr-TR" b="1" dirty="0" err="1" smtClean="0">
                <a:solidFill>
                  <a:srgbClr val="FF0000"/>
                </a:solidFill>
              </a:rPr>
              <a:t>Nectria</a:t>
            </a:r>
            <a:r>
              <a:rPr lang="tr-TR" b="1" dirty="0" smtClean="0">
                <a:solidFill>
                  <a:srgbClr val="FF0000"/>
                </a:solidFill>
              </a:rPr>
              <a:t> Dal Yanıklığı ve Kanser</a:t>
            </a:r>
            <a:endParaRPr lang="tr-TR" b="1" dirty="0">
              <a:solidFill>
                <a:srgbClr val="FF0000"/>
              </a:solidFill>
            </a:endParaRPr>
          </a:p>
        </p:txBody>
      </p:sp>
      <p:sp>
        <p:nvSpPr>
          <p:cNvPr id="6" name="İçerik Yer Tutucusu 2"/>
          <p:cNvSpPr>
            <a:spLocks noGrp="1"/>
          </p:cNvSpPr>
          <p:nvPr>
            <p:ph idx="1"/>
          </p:nvPr>
        </p:nvSpPr>
        <p:spPr>
          <a:xfrm>
            <a:off x="457200" y="1600200"/>
            <a:ext cx="8229600" cy="4876800"/>
          </a:xfrm>
        </p:spPr>
        <p:txBody>
          <a:bodyPr>
            <a:normAutofit lnSpcReduction="10000"/>
          </a:bodyPr>
          <a:lstStyle/>
          <a:p>
            <a:r>
              <a:rPr lang="tr-TR" b="1" i="1" dirty="0" err="1">
                <a:solidFill>
                  <a:srgbClr val="FF0000"/>
                </a:solidFill>
              </a:rPr>
              <a:t>Nectria</a:t>
            </a:r>
            <a:r>
              <a:rPr lang="tr-TR" b="1" i="1" dirty="0">
                <a:solidFill>
                  <a:srgbClr val="FF0000"/>
                </a:solidFill>
              </a:rPr>
              <a:t> </a:t>
            </a:r>
            <a:r>
              <a:rPr lang="tr-TR" b="1" i="1" dirty="0" err="1">
                <a:solidFill>
                  <a:srgbClr val="FF0000"/>
                </a:solidFill>
              </a:rPr>
              <a:t>galligena</a:t>
            </a:r>
            <a:r>
              <a:rPr lang="tr-TR" b="1" i="1" dirty="0">
                <a:solidFill>
                  <a:srgbClr val="FF0000"/>
                </a:solidFill>
              </a:rPr>
              <a:t> </a:t>
            </a:r>
            <a:endParaRPr lang="tr-TR" i="1" dirty="0" smtClean="0"/>
          </a:p>
          <a:p>
            <a:r>
              <a:rPr lang="tr-TR" i="1" dirty="0" err="1" smtClean="0"/>
              <a:t>Nectria</a:t>
            </a:r>
            <a:r>
              <a:rPr lang="tr-TR" i="1" dirty="0" smtClean="0"/>
              <a:t> </a:t>
            </a:r>
            <a:r>
              <a:rPr lang="tr-TR" i="1" dirty="0" err="1" smtClean="0"/>
              <a:t>cinnabarina</a:t>
            </a:r>
            <a:r>
              <a:rPr lang="tr-TR" dirty="0" smtClean="0"/>
              <a:t> </a:t>
            </a:r>
            <a:r>
              <a:rPr lang="tr-TR" dirty="0"/>
              <a:t>(</a:t>
            </a:r>
            <a:r>
              <a:rPr lang="tr-TR" dirty="0" err="1"/>
              <a:t>anamorph</a:t>
            </a:r>
            <a:r>
              <a:rPr lang="tr-TR" dirty="0"/>
              <a:t>: </a:t>
            </a:r>
            <a:r>
              <a:rPr lang="tr-TR" i="1" dirty="0" err="1"/>
              <a:t>Tubercularia</a:t>
            </a:r>
            <a:r>
              <a:rPr lang="tr-TR" i="1" dirty="0"/>
              <a:t> </a:t>
            </a:r>
            <a:r>
              <a:rPr lang="tr-TR" i="1" dirty="0" err="1"/>
              <a:t>vulgaris</a:t>
            </a:r>
            <a:r>
              <a:rPr lang="tr-TR" i="1" dirty="0"/>
              <a:t> </a:t>
            </a:r>
            <a:r>
              <a:rPr lang="tr-TR" dirty="0" smtClean="0"/>
              <a:t> </a:t>
            </a:r>
            <a:r>
              <a:rPr lang="tr-TR" dirty="0"/>
              <a:t>meyve ve </a:t>
            </a:r>
            <a:r>
              <a:rPr lang="tr-TR" dirty="0" smtClean="0"/>
              <a:t>diğer </a:t>
            </a:r>
            <a:r>
              <a:rPr lang="tr-TR" dirty="0"/>
              <a:t>odunsu olan </a:t>
            </a:r>
            <a:r>
              <a:rPr lang="tr-TR" dirty="0" smtClean="0"/>
              <a:t>ağaçların </a:t>
            </a:r>
            <a:r>
              <a:rPr lang="tr-TR" dirty="0"/>
              <a:t>en </a:t>
            </a:r>
            <a:r>
              <a:rPr lang="tr-TR" dirty="0" smtClean="0"/>
              <a:t>yaygın </a:t>
            </a:r>
            <a:r>
              <a:rPr lang="tr-TR" dirty="0" err="1"/>
              <a:t>fungal</a:t>
            </a:r>
            <a:r>
              <a:rPr lang="tr-TR" dirty="0"/>
              <a:t> kanser </a:t>
            </a:r>
            <a:r>
              <a:rPr lang="tr-TR" dirty="0" smtClean="0"/>
              <a:t>hastalıklarıdırlar</a:t>
            </a:r>
            <a:r>
              <a:rPr lang="tr-TR" dirty="0"/>
              <a:t>. </a:t>
            </a:r>
            <a:endParaRPr lang="tr-TR" dirty="0" smtClean="0"/>
          </a:p>
          <a:p>
            <a:r>
              <a:rPr lang="tr-TR" dirty="0" smtClean="0"/>
              <a:t>Hastalık </a:t>
            </a:r>
            <a:r>
              <a:rPr lang="tr-TR" dirty="0"/>
              <a:t>etmeni </a:t>
            </a:r>
            <a:r>
              <a:rPr lang="tr-TR" dirty="0" smtClean="0"/>
              <a:t>aynı </a:t>
            </a:r>
            <a:r>
              <a:rPr lang="tr-TR" dirty="0"/>
              <a:t>zamanda orman </a:t>
            </a:r>
            <a:r>
              <a:rPr lang="tr-TR" dirty="0" smtClean="0"/>
              <a:t>ağaçlarında </a:t>
            </a:r>
            <a:r>
              <a:rPr lang="tr-TR" dirty="0"/>
              <a:t>da etkili olur ve </a:t>
            </a:r>
            <a:r>
              <a:rPr lang="tr-TR" dirty="0" smtClean="0"/>
              <a:t>bunların </a:t>
            </a:r>
            <a:r>
              <a:rPr lang="tr-TR" dirty="0"/>
              <a:t>kalite ve </a:t>
            </a:r>
            <a:r>
              <a:rPr lang="tr-TR" dirty="0" err="1"/>
              <a:t>kantitesinin</a:t>
            </a:r>
            <a:r>
              <a:rPr lang="tr-TR" dirty="0"/>
              <a:t> </a:t>
            </a:r>
            <a:r>
              <a:rPr lang="tr-TR" dirty="0" smtClean="0"/>
              <a:t>düşük olmasına </a:t>
            </a:r>
            <a:r>
              <a:rPr lang="tr-TR" dirty="0"/>
              <a:t>neden </a:t>
            </a:r>
            <a:r>
              <a:rPr lang="tr-TR" dirty="0" smtClean="0"/>
              <a:t>olmaktadır</a:t>
            </a:r>
            <a:r>
              <a:rPr lang="tr-TR" dirty="0"/>
              <a:t>. Bu </a:t>
            </a:r>
            <a:r>
              <a:rPr lang="tr-TR" dirty="0" smtClean="0"/>
              <a:t>hastalık </a:t>
            </a:r>
            <a:r>
              <a:rPr lang="tr-TR" dirty="0"/>
              <a:t>etmeni </a:t>
            </a:r>
            <a:r>
              <a:rPr lang="tr-TR" dirty="0" smtClean="0"/>
              <a:t>ağaçları </a:t>
            </a:r>
            <a:r>
              <a:rPr lang="tr-TR" dirty="0"/>
              <a:t>öldürmekle </a:t>
            </a:r>
            <a:r>
              <a:rPr lang="tr-TR" dirty="0" smtClean="0"/>
              <a:t>kalmaz, onların </a:t>
            </a:r>
            <a:r>
              <a:rPr lang="tr-TR" dirty="0"/>
              <a:t>hacimce büyüklüklerinde de azalmalara neden </a:t>
            </a:r>
            <a:r>
              <a:rPr lang="tr-TR" dirty="0" smtClean="0"/>
              <a:t>olur. </a:t>
            </a:r>
          </a:p>
          <a:p>
            <a:r>
              <a:rPr lang="tr-TR" dirty="0" smtClean="0"/>
              <a:t>Meyvecilik açısından </a:t>
            </a:r>
            <a:r>
              <a:rPr lang="tr-TR" dirty="0"/>
              <a:t>özellikle elma ve armut </a:t>
            </a:r>
            <a:r>
              <a:rPr lang="tr-TR" dirty="0" smtClean="0"/>
              <a:t>ağaçlarında </a:t>
            </a:r>
            <a:r>
              <a:rPr lang="tr-TR" dirty="0">
                <a:solidFill>
                  <a:srgbClr val="FF0000"/>
                </a:solidFill>
              </a:rPr>
              <a:t>önemli olan N. </a:t>
            </a:r>
            <a:r>
              <a:rPr lang="tr-TR" dirty="0" err="1">
                <a:solidFill>
                  <a:srgbClr val="FF0000"/>
                </a:solidFill>
              </a:rPr>
              <a:t>galligena</a:t>
            </a:r>
            <a:r>
              <a:rPr lang="tr-TR" dirty="0"/>
              <a:t>' </a:t>
            </a:r>
            <a:r>
              <a:rPr lang="tr-TR" dirty="0" err="1"/>
              <a:t>dir</a:t>
            </a:r>
            <a:r>
              <a:rPr lang="tr-TR" dirty="0"/>
              <a:t>. </a:t>
            </a:r>
            <a:r>
              <a:rPr lang="tr-TR" dirty="0" smtClean="0"/>
              <a:t>Diğer </a:t>
            </a:r>
            <a:r>
              <a:rPr lang="tr-TR" dirty="0"/>
              <a:t>tür ise genellikle park - orman bitkilerinde ve </a:t>
            </a:r>
            <a:r>
              <a:rPr lang="tr-TR" dirty="0" smtClean="0"/>
              <a:t>bazı </a:t>
            </a:r>
            <a:r>
              <a:rPr lang="tr-TR" dirty="0"/>
              <a:t>meyve </a:t>
            </a:r>
            <a:r>
              <a:rPr lang="tr-TR" dirty="0" smtClean="0"/>
              <a:t>ağaçlarında hastalık </a:t>
            </a:r>
            <a:r>
              <a:rPr lang="tr-TR" dirty="0"/>
              <a:t>meydana getirir. </a:t>
            </a:r>
          </a:p>
        </p:txBody>
      </p:sp>
    </p:spTree>
    <p:extLst>
      <p:ext uri="{BB962C8B-B14F-4D97-AF65-F5344CB8AC3E}">
        <p14:creationId xmlns:p14="http://schemas.microsoft.com/office/powerpoint/2010/main" val="9211236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5001419"/>
          </a:xfrm>
        </p:spPr>
        <p:txBody>
          <a:bodyPr>
            <a:noAutofit/>
          </a:bodyPr>
          <a:lstStyle/>
          <a:p>
            <a:r>
              <a:rPr lang="tr-TR" sz="2400" dirty="0" err="1"/>
              <a:t>Fungal</a:t>
            </a:r>
            <a:r>
              <a:rPr lang="tr-TR" sz="2400" dirty="0"/>
              <a:t> etmen </a:t>
            </a:r>
            <a:r>
              <a:rPr lang="tr-TR" sz="2400" dirty="0" err="1"/>
              <a:t>infeksiyonundan</a:t>
            </a:r>
            <a:r>
              <a:rPr lang="tr-TR" sz="2400" dirty="0"/>
              <a:t> sonra kanserli dokular üzerinde </a:t>
            </a:r>
            <a:r>
              <a:rPr lang="tr-TR" sz="2400" dirty="0">
                <a:solidFill>
                  <a:srgbClr val="FF0000"/>
                </a:solidFill>
              </a:rPr>
              <a:t>kremsi beyaz spor üreten </a:t>
            </a:r>
            <a:r>
              <a:rPr lang="tr-TR" sz="2400" dirty="0" smtClean="0">
                <a:solidFill>
                  <a:srgbClr val="FF0000"/>
                </a:solidFill>
              </a:rPr>
              <a:t>yapılarının </a:t>
            </a:r>
            <a:r>
              <a:rPr lang="tr-TR" sz="2400" dirty="0">
                <a:solidFill>
                  <a:srgbClr val="FF0000"/>
                </a:solidFill>
              </a:rPr>
              <a:t>görülmesi </a:t>
            </a:r>
            <a:r>
              <a:rPr lang="tr-TR" sz="2400" dirty="0"/>
              <a:t>ile </a:t>
            </a:r>
            <a:r>
              <a:rPr lang="tr-TR" sz="2400" dirty="0" err="1"/>
              <a:t>farkedilir</a:t>
            </a:r>
            <a:r>
              <a:rPr lang="tr-TR" sz="2400" dirty="0"/>
              <a:t>. </a:t>
            </a:r>
            <a:endParaRPr lang="tr-TR" sz="2400" dirty="0" smtClean="0"/>
          </a:p>
          <a:p>
            <a:r>
              <a:rPr lang="tr-TR" sz="2400" dirty="0" smtClean="0">
                <a:solidFill>
                  <a:srgbClr val="FF0000"/>
                </a:solidFill>
              </a:rPr>
              <a:t>Bir yıl </a:t>
            </a:r>
            <a:r>
              <a:rPr lang="tr-TR" sz="2400" dirty="0">
                <a:solidFill>
                  <a:srgbClr val="FF0000"/>
                </a:solidFill>
              </a:rPr>
              <a:t>sonra </a:t>
            </a:r>
            <a:r>
              <a:rPr lang="tr-TR" sz="2400" dirty="0"/>
              <a:t>ise kanserli </a:t>
            </a:r>
            <a:r>
              <a:rPr lang="tr-TR" sz="2400" dirty="0" smtClean="0"/>
              <a:t>dokuların kenarlarında </a:t>
            </a:r>
            <a:r>
              <a:rPr lang="tr-TR" sz="2400" dirty="0"/>
              <a:t>toplu </a:t>
            </a:r>
            <a:r>
              <a:rPr lang="tr-TR" sz="2400" dirty="0" smtClean="0"/>
              <a:t>iğne başı büyüklüğünde</a:t>
            </a:r>
            <a:r>
              <a:rPr lang="tr-TR" sz="2400" dirty="0"/>
              <a:t>, </a:t>
            </a:r>
            <a:r>
              <a:rPr lang="tr-TR" sz="2400" dirty="0" smtClean="0">
                <a:solidFill>
                  <a:srgbClr val="FF0000"/>
                </a:solidFill>
              </a:rPr>
              <a:t>kırmızı, </a:t>
            </a:r>
            <a:r>
              <a:rPr lang="tr-TR" sz="2400" dirty="0">
                <a:solidFill>
                  <a:srgbClr val="FF0000"/>
                </a:solidFill>
              </a:rPr>
              <a:t>limon ş</a:t>
            </a:r>
            <a:r>
              <a:rPr lang="tr-TR" sz="2400" dirty="0" smtClean="0">
                <a:solidFill>
                  <a:srgbClr val="FF0000"/>
                </a:solidFill>
              </a:rPr>
              <a:t>ekilli </a:t>
            </a:r>
            <a:r>
              <a:rPr lang="tr-TR" sz="2400" dirty="0" err="1">
                <a:solidFill>
                  <a:srgbClr val="FF0000"/>
                </a:solidFill>
              </a:rPr>
              <a:t>perithecium</a:t>
            </a:r>
            <a:r>
              <a:rPr lang="tr-TR" sz="2400" dirty="0">
                <a:solidFill>
                  <a:srgbClr val="FF0000"/>
                </a:solidFill>
              </a:rPr>
              <a:t> </a:t>
            </a:r>
            <a:r>
              <a:rPr lang="tr-TR" sz="2400" dirty="0" smtClean="0"/>
              <a:t>organlarının görülmesiyle de hastalık </a:t>
            </a:r>
            <a:r>
              <a:rPr lang="tr-TR" sz="2400" dirty="0"/>
              <a:t>etmeni </a:t>
            </a:r>
            <a:r>
              <a:rPr lang="tr-TR" sz="2400" dirty="0" smtClean="0"/>
              <a:t>kolaylıkla teşhis </a:t>
            </a:r>
            <a:r>
              <a:rPr lang="tr-TR" sz="2400" dirty="0"/>
              <a:t>edilebilir. </a:t>
            </a:r>
            <a:r>
              <a:rPr lang="tr-TR" sz="2400" dirty="0" smtClean="0"/>
              <a:t>Hastalıktan etkilenen </a:t>
            </a:r>
            <a:r>
              <a:rPr lang="tr-TR" sz="2400" dirty="0"/>
              <a:t>kabuk, </a:t>
            </a:r>
            <a:r>
              <a:rPr lang="tr-TR" sz="2400" dirty="0" err="1"/>
              <a:t>kambiyum</a:t>
            </a:r>
            <a:r>
              <a:rPr lang="tr-TR" sz="2400" dirty="0"/>
              <a:t> ve odun dokusu </a:t>
            </a:r>
            <a:r>
              <a:rPr lang="tr-TR" sz="2400" dirty="0" err="1"/>
              <a:t>fungal</a:t>
            </a:r>
            <a:r>
              <a:rPr lang="tr-TR" sz="2400" dirty="0"/>
              <a:t> etmen </a:t>
            </a:r>
            <a:r>
              <a:rPr lang="tr-TR" sz="2400" dirty="0" smtClean="0"/>
              <a:t>tarafından </a:t>
            </a:r>
            <a:r>
              <a:rPr lang="tr-TR" sz="2400" dirty="0"/>
              <a:t>ölmektedir</a:t>
            </a:r>
            <a:r>
              <a:rPr lang="tr-TR" sz="2400" dirty="0" smtClean="0"/>
              <a:t>.</a:t>
            </a:r>
          </a:p>
          <a:p>
            <a:r>
              <a:rPr lang="tr-TR" sz="2400" dirty="0" smtClean="0"/>
              <a:t> </a:t>
            </a:r>
            <a:r>
              <a:rPr lang="tr-TR" sz="2400" dirty="0" err="1"/>
              <a:t>Fungal</a:t>
            </a:r>
            <a:r>
              <a:rPr lang="tr-TR" sz="2400" dirty="0"/>
              <a:t> etmen </a:t>
            </a:r>
            <a:r>
              <a:rPr lang="tr-TR" sz="2400" dirty="0" smtClean="0">
                <a:solidFill>
                  <a:srgbClr val="FF0000"/>
                </a:solidFill>
              </a:rPr>
              <a:t>kış </a:t>
            </a:r>
            <a:r>
              <a:rPr lang="tr-TR" sz="2400" dirty="0">
                <a:solidFill>
                  <a:srgbClr val="FF0000"/>
                </a:solidFill>
              </a:rPr>
              <a:t>gibi olumsuz </a:t>
            </a:r>
            <a:r>
              <a:rPr lang="tr-TR" sz="2400" dirty="0" smtClean="0">
                <a:solidFill>
                  <a:srgbClr val="FF0000"/>
                </a:solidFill>
              </a:rPr>
              <a:t>koşulları </a:t>
            </a:r>
            <a:r>
              <a:rPr lang="tr-TR" sz="2400" dirty="0"/>
              <a:t>kanserli dokularda </a:t>
            </a:r>
            <a:r>
              <a:rPr lang="tr-TR" sz="2400" dirty="0" err="1">
                <a:solidFill>
                  <a:srgbClr val="FF0000"/>
                </a:solidFill>
              </a:rPr>
              <a:t>perithesium</a:t>
            </a:r>
            <a:r>
              <a:rPr lang="tr-TR" sz="2400" dirty="0">
                <a:solidFill>
                  <a:srgbClr val="FF0000"/>
                </a:solidFill>
              </a:rPr>
              <a:t> olarak geçirir </a:t>
            </a:r>
            <a:r>
              <a:rPr lang="tr-TR" sz="2400" dirty="0"/>
              <a:t>ve baharda burada üreyen sporlar (askosporlar, </a:t>
            </a:r>
            <a:r>
              <a:rPr lang="tr-TR" sz="2400" dirty="0" smtClean="0"/>
              <a:t>eşeyli </a:t>
            </a:r>
            <a:r>
              <a:rPr lang="tr-TR" sz="2400" dirty="0"/>
              <a:t>üreme </a:t>
            </a:r>
            <a:r>
              <a:rPr lang="tr-TR" sz="2400" dirty="0" smtClean="0"/>
              <a:t>sporları) </a:t>
            </a:r>
            <a:r>
              <a:rPr lang="tr-TR" sz="2400" dirty="0"/>
              <a:t>rüzgar ve su </a:t>
            </a:r>
            <a:r>
              <a:rPr lang="tr-TR" sz="2400" dirty="0" smtClean="0"/>
              <a:t>sıçramaları </a:t>
            </a:r>
            <a:r>
              <a:rPr lang="tr-TR" sz="2400" dirty="0"/>
              <a:t>ile etrafa </a:t>
            </a:r>
            <a:r>
              <a:rPr lang="tr-TR" sz="2400" dirty="0" smtClean="0"/>
              <a:t>dağılır</a:t>
            </a:r>
            <a:r>
              <a:rPr lang="tr-TR" sz="2400" dirty="0"/>
              <a:t>. </a:t>
            </a:r>
            <a:endParaRPr lang="tr-TR" sz="2400" dirty="0" smtClean="0"/>
          </a:p>
          <a:p>
            <a:r>
              <a:rPr lang="tr-TR" sz="2400" dirty="0" err="1" smtClean="0">
                <a:solidFill>
                  <a:srgbClr val="FF0000"/>
                </a:solidFill>
              </a:rPr>
              <a:t>Infeksiyon</a:t>
            </a:r>
            <a:r>
              <a:rPr lang="tr-TR" sz="2400" dirty="0" smtClean="0"/>
              <a:t> </a:t>
            </a:r>
            <a:r>
              <a:rPr lang="tr-TR" sz="2400" dirty="0">
                <a:solidFill>
                  <a:srgbClr val="0070C0"/>
                </a:solidFill>
              </a:rPr>
              <a:t>dolu</a:t>
            </a:r>
            <a:r>
              <a:rPr lang="tr-TR" sz="2400" dirty="0"/>
              <a:t>, </a:t>
            </a:r>
            <a:r>
              <a:rPr lang="tr-TR" sz="2400" dirty="0">
                <a:solidFill>
                  <a:srgbClr val="0070C0"/>
                </a:solidFill>
              </a:rPr>
              <a:t>böcek </a:t>
            </a:r>
            <a:r>
              <a:rPr lang="tr-TR" sz="2400" dirty="0" smtClean="0">
                <a:solidFill>
                  <a:srgbClr val="0070C0"/>
                </a:solidFill>
              </a:rPr>
              <a:t>yaraları </a:t>
            </a:r>
            <a:r>
              <a:rPr lang="tr-TR" sz="2400" dirty="0"/>
              <a:t>ve dökülen </a:t>
            </a:r>
            <a:r>
              <a:rPr lang="tr-TR" sz="2400" dirty="0" smtClean="0"/>
              <a:t>yaprakların </a:t>
            </a:r>
            <a:r>
              <a:rPr lang="tr-TR" sz="2400" dirty="0">
                <a:solidFill>
                  <a:srgbClr val="0070C0"/>
                </a:solidFill>
              </a:rPr>
              <a:t>daldaki </a:t>
            </a:r>
            <a:r>
              <a:rPr lang="tr-TR" sz="2400" dirty="0" err="1"/>
              <a:t>i</a:t>
            </a:r>
            <a:r>
              <a:rPr lang="tr-TR" sz="2400" dirty="0" err="1">
                <a:solidFill>
                  <a:srgbClr val="0070C0"/>
                </a:solidFill>
              </a:rPr>
              <a:t>zlerlerden</a:t>
            </a:r>
            <a:r>
              <a:rPr lang="tr-TR" sz="2400" dirty="0">
                <a:solidFill>
                  <a:srgbClr val="0070C0"/>
                </a:solidFill>
              </a:rPr>
              <a:t> </a:t>
            </a:r>
            <a:r>
              <a:rPr lang="tr-TR" sz="2400" dirty="0" smtClean="0"/>
              <a:t>başlamaktadır</a:t>
            </a:r>
            <a:r>
              <a:rPr lang="tr-TR" sz="2400" dirty="0"/>
              <a:t>. </a:t>
            </a:r>
            <a:br>
              <a:rPr lang="tr-TR" sz="2400" dirty="0"/>
            </a:br>
            <a:endParaRPr lang="tr-TR" sz="2400" dirty="0"/>
          </a:p>
        </p:txBody>
      </p:sp>
    </p:spTree>
    <p:extLst>
      <p:ext uri="{BB962C8B-B14F-4D97-AF65-F5344CB8AC3E}">
        <p14:creationId xmlns:p14="http://schemas.microsoft.com/office/powerpoint/2010/main" val="28625374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Nectria</a:t>
            </a:r>
            <a:r>
              <a:rPr lang="tr-TR" dirty="0"/>
              <a:t> etmeni </a:t>
            </a:r>
            <a:r>
              <a:rPr lang="tr-TR" dirty="0" smtClean="0"/>
              <a:t>ağaçların kabuklarındaki açılan </a:t>
            </a:r>
            <a:r>
              <a:rPr lang="tr-TR" dirty="0"/>
              <a:t>yara ve ölü </a:t>
            </a:r>
            <a:r>
              <a:rPr lang="tr-TR" dirty="0" smtClean="0"/>
              <a:t>dokuların </a:t>
            </a:r>
            <a:r>
              <a:rPr lang="tr-TR" dirty="0"/>
              <a:t>kaidesinden sürgün, dal ve gövdeleri </a:t>
            </a:r>
            <a:r>
              <a:rPr lang="tr-TR" dirty="0" err="1" smtClean="0"/>
              <a:t>enfekte</a:t>
            </a:r>
            <a:r>
              <a:rPr lang="tr-TR" dirty="0" smtClean="0"/>
              <a:t> </a:t>
            </a:r>
            <a:r>
              <a:rPr lang="tr-TR" dirty="0"/>
              <a:t>edebilen </a:t>
            </a:r>
            <a:r>
              <a:rPr lang="tr-TR" dirty="0" smtClean="0">
                <a:solidFill>
                  <a:srgbClr val="0070C0"/>
                </a:solidFill>
              </a:rPr>
              <a:t>fırsatçı </a:t>
            </a:r>
            <a:r>
              <a:rPr lang="tr-TR" dirty="0">
                <a:solidFill>
                  <a:srgbClr val="0070C0"/>
                </a:solidFill>
              </a:rPr>
              <a:t>bir </a:t>
            </a:r>
            <a:r>
              <a:rPr lang="tr-TR" dirty="0" err="1">
                <a:solidFill>
                  <a:srgbClr val="0070C0"/>
                </a:solidFill>
              </a:rPr>
              <a:t>fungal</a:t>
            </a:r>
            <a:r>
              <a:rPr lang="tr-TR" dirty="0">
                <a:solidFill>
                  <a:srgbClr val="0070C0"/>
                </a:solidFill>
              </a:rPr>
              <a:t> etmendir</a:t>
            </a:r>
            <a:r>
              <a:rPr lang="tr-TR" dirty="0"/>
              <a:t>.</a:t>
            </a:r>
          </a:p>
        </p:txBody>
      </p:sp>
    </p:spTree>
    <p:extLst>
      <p:ext uri="{BB962C8B-B14F-4D97-AF65-F5344CB8AC3E}">
        <p14:creationId xmlns:p14="http://schemas.microsoft.com/office/powerpoint/2010/main" val="42624616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Kimyasal mücadele</a:t>
            </a:r>
            <a:endParaRPr lang="tr-TR" dirty="0"/>
          </a:p>
        </p:txBody>
      </p:sp>
      <p:sp>
        <p:nvSpPr>
          <p:cNvPr id="4" name="Dikdörtgen 3"/>
          <p:cNvSpPr/>
          <p:nvPr/>
        </p:nvSpPr>
        <p:spPr>
          <a:xfrm>
            <a:off x="683568" y="1772816"/>
            <a:ext cx="7560840" cy="3539430"/>
          </a:xfrm>
          <a:prstGeom prst="rect">
            <a:avLst/>
          </a:prstGeom>
        </p:spPr>
        <p:txBody>
          <a:bodyPr wrap="square">
            <a:spAutoFit/>
          </a:bodyPr>
          <a:lstStyle/>
          <a:p>
            <a:endParaRPr lang="tr-TR" sz="3200" dirty="0" smtClean="0"/>
          </a:p>
          <a:p>
            <a:r>
              <a:rPr lang="tr-TR" sz="3200" dirty="0" smtClean="0"/>
              <a:t>Herhangi </a:t>
            </a:r>
            <a:r>
              <a:rPr lang="tr-TR" sz="3200" dirty="0"/>
              <a:t>bir </a:t>
            </a:r>
            <a:r>
              <a:rPr lang="tr-TR" sz="3200" dirty="0">
                <a:solidFill>
                  <a:srgbClr val="FF0000"/>
                </a:solidFill>
              </a:rPr>
              <a:t>kimyasal mücadele </a:t>
            </a:r>
            <a:r>
              <a:rPr lang="tr-TR" sz="3200" dirty="0" smtClean="0">
                <a:solidFill>
                  <a:srgbClr val="FF0000"/>
                </a:solidFill>
              </a:rPr>
              <a:t>önerilmemekte, </a:t>
            </a:r>
            <a:r>
              <a:rPr lang="tr-TR" sz="3200" dirty="0" smtClean="0"/>
              <a:t>fakat </a:t>
            </a:r>
            <a:r>
              <a:rPr lang="tr-TR" sz="3200" dirty="0"/>
              <a:t>koruyucu olarak </a:t>
            </a:r>
            <a:r>
              <a:rPr lang="tr-TR" sz="3200" dirty="0">
                <a:solidFill>
                  <a:srgbClr val="FF0000"/>
                </a:solidFill>
              </a:rPr>
              <a:t>bordu </a:t>
            </a:r>
            <a:r>
              <a:rPr lang="tr-TR" sz="3200" dirty="0" smtClean="0">
                <a:solidFill>
                  <a:srgbClr val="FF0000"/>
                </a:solidFill>
              </a:rPr>
              <a:t>bulamacı </a:t>
            </a:r>
            <a:r>
              <a:rPr lang="tr-TR" sz="3200" dirty="0"/>
              <a:t>uygulanabilir. </a:t>
            </a:r>
            <a:r>
              <a:rPr lang="tr-TR" sz="3200" dirty="0" smtClean="0"/>
              <a:t>Bordo bulamacı </a:t>
            </a:r>
            <a:r>
              <a:rPr lang="tr-TR" sz="3200" dirty="0"/>
              <a:t>özellikle </a:t>
            </a:r>
            <a:r>
              <a:rPr lang="tr-TR" sz="3200" dirty="0" smtClean="0"/>
              <a:t>ilkbahar </a:t>
            </a:r>
            <a:r>
              <a:rPr lang="tr-TR" sz="3200" dirty="0"/>
              <a:t>ve sonbaharda </a:t>
            </a:r>
            <a:r>
              <a:rPr lang="tr-TR" sz="3200" dirty="0" smtClean="0"/>
              <a:t>yapılabilir</a:t>
            </a:r>
            <a:r>
              <a:rPr lang="tr-TR" sz="3200" dirty="0"/>
              <a:t>, özellikle budamadan sonra mutlaka </a:t>
            </a:r>
            <a:r>
              <a:rPr lang="tr-TR" sz="3200" dirty="0" smtClean="0"/>
              <a:t>yapılmalıdır</a:t>
            </a:r>
            <a:r>
              <a:rPr lang="tr-TR" sz="3200" dirty="0"/>
              <a:t>. </a:t>
            </a:r>
          </a:p>
        </p:txBody>
      </p:sp>
    </p:spTree>
    <p:extLst>
      <p:ext uri="{BB962C8B-B14F-4D97-AF65-F5344CB8AC3E}">
        <p14:creationId xmlns:p14="http://schemas.microsoft.com/office/powerpoint/2010/main" val="27840439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2.SERT ÇEKİRDEKLİ MEYVE HASTALIKLARI</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dirty="0" smtClean="0"/>
              <a:t>2.1. Yaprak Kıvırcıklığı</a:t>
            </a:r>
          </a:p>
          <a:p>
            <a:pPr marL="0" indent="0">
              <a:buNone/>
            </a:pPr>
            <a:r>
              <a:rPr lang="tr-TR" dirty="0" smtClean="0"/>
              <a:t>2.2. Kara leke</a:t>
            </a:r>
          </a:p>
          <a:p>
            <a:pPr marL="0" indent="0">
              <a:buNone/>
            </a:pPr>
            <a:r>
              <a:rPr lang="tr-TR" dirty="0" smtClean="0"/>
              <a:t>2.3. Külleme</a:t>
            </a:r>
          </a:p>
          <a:p>
            <a:pPr marL="0" indent="0">
              <a:buNone/>
            </a:pPr>
            <a:r>
              <a:rPr lang="tr-TR" dirty="0" smtClean="0"/>
              <a:t>2.4. Yaprak Delen-Çil</a:t>
            </a:r>
          </a:p>
          <a:p>
            <a:pPr marL="0" indent="0">
              <a:buNone/>
            </a:pPr>
            <a:r>
              <a:rPr lang="tr-TR" dirty="0" smtClean="0"/>
              <a:t>2.5. Erik Cep</a:t>
            </a:r>
          </a:p>
          <a:p>
            <a:pPr marL="0" indent="0">
              <a:buNone/>
            </a:pPr>
            <a:r>
              <a:rPr lang="tr-TR" dirty="0" smtClean="0"/>
              <a:t>2.6. Erik Pas</a:t>
            </a:r>
          </a:p>
          <a:p>
            <a:pPr marL="0" indent="0">
              <a:buNone/>
            </a:pPr>
            <a:r>
              <a:rPr lang="tr-TR" dirty="0" smtClean="0"/>
              <a:t>2.7. </a:t>
            </a:r>
            <a:r>
              <a:rPr lang="tr-TR" dirty="0" err="1" smtClean="0"/>
              <a:t>Monilya</a:t>
            </a:r>
            <a:r>
              <a:rPr lang="tr-TR" dirty="0" smtClean="0"/>
              <a:t>(=Mumya) veya </a:t>
            </a:r>
          </a:p>
          <a:p>
            <a:pPr marL="0" indent="0">
              <a:buNone/>
            </a:pPr>
            <a:r>
              <a:rPr lang="tr-TR" dirty="0"/>
              <a:t> </a:t>
            </a:r>
            <a:r>
              <a:rPr lang="tr-TR" dirty="0" smtClean="0"/>
              <a:t>                                               Kahverengi Çürüklük</a:t>
            </a:r>
            <a:endParaRPr lang="tr-TR" dirty="0"/>
          </a:p>
        </p:txBody>
      </p:sp>
    </p:spTree>
    <p:extLst>
      <p:ext uri="{BB962C8B-B14F-4D97-AF65-F5344CB8AC3E}">
        <p14:creationId xmlns:p14="http://schemas.microsoft.com/office/powerpoint/2010/main" val="399965078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a:t/>
            </a:r>
            <a:br>
              <a:rPr lang="tr-TR" sz="3200" dirty="0"/>
            </a:br>
            <a:r>
              <a:rPr lang="tr-TR" sz="3200" dirty="0" smtClean="0"/>
              <a:t>2.1. </a:t>
            </a:r>
            <a:r>
              <a:rPr lang="tr-TR" sz="2800" b="1" dirty="0" smtClean="0"/>
              <a:t>ŞEFTALİ </a:t>
            </a:r>
            <a:r>
              <a:rPr lang="tr-TR" sz="2800" b="1" dirty="0"/>
              <a:t>YAPRAK KIVIRCIKLIĞI HASTALIĞI </a:t>
            </a:r>
            <a:r>
              <a:rPr lang="tr-TR" sz="3200" dirty="0"/>
              <a:t/>
            </a:r>
            <a:br>
              <a:rPr lang="tr-TR" sz="3200" dirty="0"/>
            </a:br>
            <a:r>
              <a:rPr lang="tr-TR" sz="3200" i="1" dirty="0"/>
              <a:t>(</a:t>
            </a:r>
            <a:r>
              <a:rPr lang="tr-TR" sz="3200" i="1" dirty="0" err="1">
                <a:solidFill>
                  <a:srgbClr val="FF0000"/>
                </a:solidFill>
              </a:rPr>
              <a:t>Taphrina</a:t>
            </a:r>
            <a:r>
              <a:rPr lang="tr-TR" sz="3200" i="1" dirty="0">
                <a:solidFill>
                  <a:srgbClr val="FF0000"/>
                </a:solidFill>
              </a:rPr>
              <a:t> </a:t>
            </a:r>
            <a:r>
              <a:rPr lang="tr-TR" sz="3200" i="1" dirty="0" err="1">
                <a:solidFill>
                  <a:srgbClr val="FF0000"/>
                </a:solidFill>
              </a:rPr>
              <a:t>deformans</a:t>
            </a:r>
            <a:r>
              <a:rPr lang="tr-TR" sz="3200" i="1" dirty="0"/>
              <a:t>) </a:t>
            </a:r>
            <a:endParaRPr lang="tr-TR" sz="3200" dirty="0"/>
          </a:p>
        </p:txBody>
      </p:sp>
      <p:sp>
        <p:nvSpPr>
          <p:cNvPr id="5" name="İçerik Yer Tutucusu 2"/>
          <p:cNvSpPr>
            <a:spLocks noGrp="1"/>
          </p:cNvSpPr>
          <p:nvPr>
            <p:ph idx="1"/>
          </p:nvPr>
        </p:nvSpPr>
        <p:spPr>
          <a:xfrm>
            <a:off x="457200" y="2008584"/>
            <a:ext cx="8229600" cy="4876800"/>
          </a:xfrm>
        </p:spPr>
        <p:txBody>
          <a:bodyPr>
            <a:normAutofit/>
          </a:bodyPr>
          <a:lstStyle/>
          <a:p>
            <a:pPr marL="0" indent="0">
              <a:buNone/>
            </a:pPr>
            <a:r>
              <a:rPr lang="tr-TR" sz="2000" dirty="0" smtClean="0">
                <a:solidFill>
                  <a:srgbClr val="FF0000"/>
                </a:solidFill>
              </a:rPr>
              <a:t>Yaprak</a:t>
            </a:r>
            <a:r>
              <a:rPr lang="tr-TR" sz="2000" dirty="0" smtClean="0"/>
              <a:t> </a:t>
            </a:r>
            <a:r>
              <a:rPr lang="tr-TR" sz="2000" dirty="0"/>
              <a:t>ve </a:t>
            </a:r>
            <a:r>
              <a:rPr lang="tr-TR" sz="2000" dirty="0">
                <a:solidFill>
                  <a:srgbClr val="FF0000"/>
                </a:solidFill>
              </a:rPr>
              <a:t>genç sürgünleri </a:t>
            </a:r>
            <a:r>
              <a:rPr lang="tr-TR" sz="2000" dirty="0"/>
              <a:t>hastalandırır, </a:t>
            </a:r>
            <a:r>
              <a:rPr lang="tr-TR" sz="2000" dirty="0">
                <a:solidFill>
                  <a:srgbClr val="FF0000"/>
                </a:solidFill>
              </a:rPr>
              <a:t>bazen meyve </a:t>
            </a:r>
            <a:r>
              <a:rPr lang="tr-TR" sz="2000" dirty="0"/>
              <a:t>ve </a:t>
            </a:r>
            <a:r>
              <a:rPr lang="tr-TR" sz="2000" dirty="0">
                <a:solidFill>
                  <a:srgbClr val="FF0000"/>
                </a:solidFill>
              </a:rPr>
              <a:t>çiçeklerde de </a:t>
            </a:r>
            <a:r>
              <a:rPr lang="tr-TR" sz="2000" dirty="0"/>
              <a:t>bozulmalara neden olabilir. </a:t>
            </a:r>
          </a:p>
          <a:p>
            <a:pPr marL="0" indent="0">
              <a:buNone/>
            </a:pPr>
            <a:endParaRPr lang="tr-TR" sz="2000" dirty="0" smtClean="0"/>
          </a:p>
          <a:p>
            <a:pPr marL="0" indent="0">
              <a:buNone/>
            </a:pPr>
            <a:r>
              <a:rPr lang="tr-TR" sz="2000" dirty="0" smtClean="0"/>
              <a:t>• </a:t>
            </a:r>
            <a:r>
              <a:rPr lang="tr-TR" sz="2000" dirty="0"/>
              <a:t>Hastalık </a:t>
            </a:r>
            <a:r>
              <a:rPr lang="tr-TR" sz="2000" dirty="0">
                <a:solidFill>
                  <a:srgbClr val="0070C0"/>
                </a:solidFill>
              </a:rPr>
              <a:t>genelde ilkbaharda </a:t>
            </a:r>
            <a:r>
              <a:rPr lang="tr-TR" sz="2000" dirty="0"/>
              <a:t>görülür, ancak iklim koşullarına bağlı olarak yaz ortalarına kadar da sürebilir. </a:t>
            </a:r>
          </a:p>
          <a:p>
            <a:pPr marL="0" indent="0">
              <a:buNone/>
            </a:pPr>
            <a:endParaRPr lang="tr-TR" sz="2000" dirty="0" smtClean="0"/>
          </a:p>
          <a:p>
            <a:pPr marL="0" indent="0">
              <a:buNone/>
            </a:pPr>
            <a:r>
              <a:rPr lang="tr-TR" sz="2000" dirty="0" smtClean="0"/>
              <a:t>• </a:t>
            </a:r>
            <a:r>
              <a:rPr lang="tr-TR" sz="2000" dirty="0">
                <a:solidFill>
                  <a:srgbClr val="FF0000"/>
                </a:solidFill>
              </a:rPr>
              <a:t>Genç yapraklarda </a:t>
            </a:r>
            <a:r>
              <a:rPr lang="tr-TR" sz="2000" dirty="0"/>
              <a:t>renk </a:t>
            </a:r>
            <a:r>
              <a:rPr lang="tr-TR" sz="2000" dirty="0">
                <a:solidFill>
                  <a:srgbClr val="0070C0"/>
                </a:solidFill>
              </a:rPr>
              <a:t>sarı veya beyazımtıraktır</a:t>
            </a:r>
            <a:r>
              <a:rPr lang="tr-TR" sz="2000" dirty="0"/>
              <a:t>. </a:t>
            </a:r>
            <a:r>
              <a:rPr lang="tr-TR" sz="2000" dirty="0">
                <a:solidFill>
                  <a:srgbClr val="0070C0"/>
                </a:solidFill>
              </a:rPr>
              <a:t>Yaprakta büzülme ve kıvrılma </a:t>
            </a:r>
            <a:r>
              <a:rPr lang="tr-TR" sz="2000" dirty="0"/>
              <a:t>şeklinde bükülmeler görülür. </a:t>
            </a:r>
          </a:p>
          <a:p>
            <a:pPr marL="0" indent="0">
              <a:buNone/>
            </a:pPr>
            <a:endParaRPr lang="tr-TR" sz="2000" dirty="0" smtClean="0"/>
          </a:p>
          <a:p>
            <a:pPr marL="0" indent="0">
              <a:buNone/>
            </a:pPr>
            <a:r>
              <a:rPr lang="tr-TR" sz="2000" dirty="0" smtClean="0"/>
              <a:t>• </a:t>
            </a:r>
            <a:r>
              <a:rPr lang="tr-TR" sz="2000" dirty="0">
                <a:solidFill>
                  <a:srgbClr val="FF0000"/>
                </a:solidFill>
              </a:rPr>
              <a:t>Erken dönemde </a:t>
            </a:r>
            <a:r>
              <a:rPr lang="tr-TR" sz="2000" dirty="0"/>
              <a:t>genç yaprak buketlerinde, </a:t>
            </a:r>
            <a:r>
              <a:rPr lang="tr-TR" sz="2000" dirty="0">
                <a:solidFill>
                  <a:srgbClr val="0070C0"/>
                </a:solidFill>
              </a:rPr>
              <a:t>yapraklar</a:t>
            </a:r>
            <a:r>
              <a:rPr lang="tr-TR" sz="2000" dirty="0"/>
              <a:t> </a:t>
            </a:r>
            <a:r>
              <a:rPr lang="tr-TR" sz="2000" dirty="0">
                <a:solidFill>
                  <a:srgbClr val="0070C0"/>
                </a:solidFill>
              </a:rPr>
              <a:t>iyice büzülürler</a:t>
            </a:r>
            <a:r>
              <a:rPr lang="tr-TR" sz="2000" dirty="0"/>
              <a:t>, artık büyüyemezler ve ağaç üzerinde kurur. </a:t>
            </a:r>
          </a:p>
          <a:p>
            <a:pPr marL="0" indent="0">
              <a:buNone/>
            </a:pPr>
            <a:endParaRPr lang="tr-TR" sz="2000" dirty="0"/>
          </a:p>
        </p:txBody>
      </p:sp>
    </p:spTree>
    <p:extLst>
      <p:ext uri="{BB962C8B-B14F-4D97-AF65-F5344CB8AC3E}">
        <p14:creationId xmlns:p14="http://schemas.microsoft.com/office/powerpoint/2010/main" val="86881235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a:p>
          <a:p>
            <a:pPr marL="0" indent="0">
              <a:buNone/>
            </a:pPr>
            <a:r>
              <a:rPr lang="tr-TR" dirty="0"/>
              <a:t>• </a:t>
            </a:r>
            <a:r>
              <a:rPr lang="tr-TR" dirty="0">
                <a:solidFill>
                  <a:srgbClr val="FF0000"/>
                </a:solidFill>
              </a:rPr>
              <a:t>Geç dönemde </a:t>
            </a:r>
            <a:r>
              <a:rPr lang="tr-TR" dirty="0"/>
              <a:t>yaprağın sadece bir bölümü hastalanır, </a:t>
            </a:r>
            <a:r>
              <a:rPr lang="tr-TR" dirty="0">
                <a:solidFill>
                  <a:srgbClr val="0070C0"/>
                </a:solidFill>
              </a:rPr>
              <a:t>kırmızımtırak rengindeki hastalıklı bölümler sert ve kırılgan</a:t>
            </a:r>
            <a:r>
              <a:rPr lang="tr-TR" dirty="0">
                <a:solidFill>
                  <a:srgbClr val="FF0000"/>
                </a:solidFill>
              </a:rPr>
              <a:t> </a:t>
            </a:r>
            <a:r>
              <a:rPr lang="tr-TR" dirty="0"/>
              <a:t>olur. Hasta yapraklar normal yapraklardan </a:t>
            </a:r>
            <a:r>
              <a:rPr lang="tr-TR" dirty="0">
                <a:solidFill>
                  <a:srgbClr val="0070C0"/>
                </a:solidFill>
              </a:rPr>
              <a:t>daha kalındır. </a:t>
            </a:r>
          </a:p>
          <a:p>
            <a:pPr marL="0" indent="0">
              <a:buNone/>
            </a:pPr>
            <a:r>
              <a:rPr lang="tr-TR" dirty="0"/>
              <a:t>• </a:t>
            </a:r>
            <a:r>
              <a:rPr lang="tr-TR" dirty="0">
                <a:solidFill>
                  <a:srgbClr val="FF0000"/>
                </a:solidFill>
              </a:rPr>
              <a:t>Genç sürgünler </a:t>
            </a:r>
            <a:r>
              <a:rPr lang="tr-TR" dirty="0">
                <a:solidFill>
                  <a:srgbClr val="0070C0"/>
                </a:solidFill>
              </a:rPr>
              <a:t>kalınlaşır, eğilir </a:t>
            </a:r>
            <a:r>
              <a:rPr lang="tr-TR" dirty="0"/>
              <a:t>ve gelişmeleri çok yavaş olur. Dalın kalınlaşması </a:t>
            </a:r>
            <a:r>
              <a:rPr lang="tr-TR" dirty="0">
                <a:solidFill>
                  <a:srgbClr val="0070C0"/>
                </a:solidFill>
              </a:rPr>
              <a:t>hasta kısımlarda sarı veya koyu kırmızı renkte kabarıklar </a:t>
            </a:r>
            <a:r>
              <a:rPr lang="tr-TR" dirty="0"/>
              <a:t>şeklinde olur. </a:t>
            </a:r>
          </a:p>
          <a:p>
            <a:pPr marL="0" indent="0">
              <a:buNone/>
            </a:pPr>
            <a:r>
              <a:rPr lang="tr-TR" dirty="0"/>
              <a:t>• </a:t>
            </a:r>
            <a:r>
              <a:rPr lang="tr-TR" dirty="0">
                <a:solidFill>
                  <a:srgbClr val="FF0000"/>
                </a:solidFill>
              </a:rPr>
              <a:t>Hastalık gözlerin patlaması sırasında oluşursa </a:t>
            </a:r>
            <a:r>
              <a:rPr lang="tr-TR" dirty="0"/>
              <a:t>dal normal gelişmez, </a:t>
            </a:r>
            <a:r>
              <a:rPr lang="tr-TR" dirty="0">
                <a:solidFill>
                  <a:srgbClr val="0070C0"/>
                </a:solidFill>
              </a:rPr>
              <a:t>boğumlar arası kısalır </a:t>
            </a:r>
            <a:r>
              <a:rPr lang="tr-TR" dirty="0"/>
              <a:t>ve dalın ucunda ağaç üzerinde büzülmüş ve </a:t>
            </a:r>
            <a:r>
              <a:rPr lang="tr-TR" dirty="0">
                <a:solidFill>
                  <a:srgbClr val="0070C0"/>
                </a:solidFill>
              </a:rPr>
              <a:t>kurumuş yaprak buketleri </a:t>
            </a:r>
            <a:r>
              <a:rPr lang="tr-TR" dirty="0"/>
              <a:t>bulunur. </a:t>
            </a:r>
          </a:p>
        </p:txBody>
      </p:sp>
    </p:spTree>
    <p:extLst>
      <p:ext uri="{BB962C8B-B14F-4D97-AF65-F5344CB8AC3E}">
        <p14:creationId xmlns:p14="http://schemas.microsoft.com/office/powerpoint/2010/main" val="12106482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1. </a:t>
            </a:r>
            <a:r>
              <a:rPr lang="tr-TR" b="1" dirty="0" smtClean="0">
                <a:solidFill>
                  <a:srgbClr val="FF0000"/>
                </a:solidFill>
              </a:rPr>
              <a:t>Yumuşak </a:t>
            </a:r>
            <a:r>
              <a:rPr lang="tr-TR" b="1" dirty="0">
                <a:solidFill>
                  <a:srgbClr val="FF0000"/>
                </a:solidFill>
              </a:rPr>
              <a:t>Çekirdekli </a:t>
            </a:r>
            <a:r>
              <a:rPr lang="tr-TR" b="1" dirty="0" smtClean="0">
                <a:solidFill>
                  <a:srgbClr val="FF0000"/>
                </a:solidFill>
              </a:rPr>
              <a:t/>
            </a:r>
            <a:br>
              <a:rPr lang="tr-TR" b="1" dirty="0" smtClean="0">
                <a:solidFill>
                  <a:srgbClr val="FF0000"/>
                </a:solidFill>
              </a:rPr>
            </a:br>
            <a:r>
              <a:rPr lang="tr-TR" b="1" dirty="0">
                <a:solidFill>
                  <a:srgbClr val="FF0000"/>
                </a:solidFill>
              </a:rPr>
              <a:t> </a:t>
            </a:r>
            <a:r>
              <a:rPr lang="tr-TR" b="1" dirty="0" smtClean="0">
                <a:solidFill>
                  <a:srgbClr val="FF0000"/>
                </a:solidFill>
              </a:rPr>
              <a:t>    </a:t>
            </a:r>
            <a:r>
              <a:rPr lang="tr-TR" b="1" dirty="0" smtClean="0"/>
              <a:t>Meyve </a:t>
            </a:r>
            <a:r>
              <a:rPr lang="tr-TR" b="1" dirty="0"/>
              <a:t>Hastalıkları</a:t>
            </a:r>
            <a:endParaRPr lang="tr-TR" dirty="0"/>
          </a:p>
        </p:txBody>
      </p:sp>
      <p:sp>
        <p:nvSpPr>
          <p:cNvPr id="3" name="İçerik Yer Tutucusu 2"/>
          <p:cNvSpPr>
            <a:spLocks noGrp="1"/>
          </p:cNvSpPr>
          <p:nvPr>
            <p:ph idx="1"/>
          </p:nvPr>
        </p:nvSpPr>
        <p:spPr>
          <a:xfrm>
            <a:off x="457200" y="1772816"/>
            <a:ext cx="8229600" cy="4353347"/>
          </a:xfrm>
        </p:spPr>
        <p:txBody>
          <a:bodyPr>
            <a:normAutofit fontScale="32500" lnSpcReduction="20000"/>
          </a:bodyPr>
          <a:lstStyle/>
          <a:p>
            <a:pPr marL="0" indent="0">
              <a:buNone/>
            </a:pPr>
            <a:endParaRPr lang="tr-TR" sz="5900" dirty="0" smtClean="0"/>
          </a:p>
          <a:p>
            <a:pPr marL="0" indent="0">
              <a:buNone/>
            </a:pPr>
            <a:r>
              <a:rPr lang="tr-TR" sz="5900" dirty="0" smtClean="0"/>
              <a:t>1.1</a:t>
            </a:r>
            <a:r>
              <a:rPr lang="tr-TR" sz="5900" dirty="0"/>
              <a:t>. Kara </a:t>
            </a:r>
            <a:r>
              <a:rPr lang="tr-TR" sz="5900" dirty="0" smtClean="0"/>
              <a:t>leke…………………………………..….………………….……….. 01</a:t>
            </a:r>
          </a:p>
          <a:p>
            <a:pPr marL="0" indent="0">
              <a:buNone/>
            </a:pPr>
            <a:r>
              <a:rPr lang="tr-TR" sz="5900" dirty="0" smtClean="0"/>
              <a:t>1.2. Külleme …………………………………………………………………… 03</a:t>
            </a:r>
          </a:p>
          <a:p>
            <a:pPr marL="0" indent="0">
              <a:buNone/>
            </a:pPr>
            <a:endParaRPr lang="tr-TR" sz="5900" dirty="0" smtClean="0"/>
          </a:p>
          <a:p>
            <a:pPr marL="0" indent="0">
              <a:buNone/>
            </a:pPr>
            <a:r>
              <a:rPr lang="tr-TR" sz="5900" dirty="0" smtClean="0"/>
              <a:t>1.3. Memeli Pas…………..........………………………………………………05</a:t>
            </a:r>
          </a:p>
          <a:p>
            <a:pPr marL="0" indent="0">
              <a:buNone/>
            </a:pPr>
            <a:endParaRPr lang="tr-TR" sz="5900" dirty="0" smtClean="0"/>
          </a:p>
          <a:p>
            <a:pPr marL="0" indent="0">
              <a:buNone/>
            </a:pPr>
            <a:r>
              <a:rPr lang="tr-TR" sz="5900" dirty="0" smtClean="0"/>
              <a:t>1.4</a:t>
            </a:r>
            <a:r>
              <a:rPr lang="tr-TR" sz="5900" dirty="0"/>
              <a:t>. </a:t>
            </a:r>
            <a:r>
              <a:rPr lang="tr-TR" sz="5900" dirty="0" err="1"/>
              <a:t>Armillaria</a:t>
            </a:r>
            <a:r>
              <a:rPr lang="tr-TR" sz="5900" dirty="0"/>
              <a:t> Kök Çürüklüğü</a:t>
            </a:r>
            <a:r>
              <a:rPr lang="tr-TR" sz="5900" dirty="0" smtClean="0"/>
              <a:t>……………………………….……..………….06</a:t>
            </a:r>
          </a:p>
          <a:p>
            <a:pPr marL="0" indent="0">
              <a:buNone/>
            </a:pPr>
            <a:r>
              <a:rPr lang="tr-TR" sz="5900" dirty="0" smtClean="0"/>
              <a:t>1.5. </a:t>
            </a:r>
            <a:r>
              <a:rPr lang="tr-TR" sz="5900" dirty="0" err="1" smtClean="0"/>
              <a:t>Rosellinia</a:t>
            </a:r>
            <a:r>
              <a:rPr lang="tr-TR" sz="5900" dirty="0" smtClean="0"/>
              <a:t> Kök Çürüklüğü………….........……….……………………….07</a:t>
            </a:r>
          </a:p>
          <a:p>
            <a:pPr marL="0" indent="0">
              <a:buNone/>
            </a:pPr>
            <a:endParaRPr lang="tr-TR" sz="5900" dirty="0" smtClean="0"/>
          </a:p>
          <a:p>
            <a:pPr marL="0" indent="0">
              <a:buNone/>
            </a:pPr>
            <a:r>
              <a:rPr lang="tr-TR" sz="5900" dirty="0" smtClean="0"/>
              <a:t>1.6. </a:t>
            </a:r>
            <a:r>
              <a:rPr lang="tr-TR" sz="5900" dirty="0" err="1" smtClean="0"/>
              <a:t>Nectria</a:t>
            </a:r>
            <a:r>
              <a:rPr lang="tr-TR" sz="5900" dirty="0" smtClean="0"/>
              <a:t> Dal Yanıklığı ve Kanser……..……………….…………………. 07</a:t>
            </a:r>
          </a:p>
          <a:p>
            <a:pPr marL="0" indent="0">
              <a:buNone/>
            </a:pPr>
            <a:r>
              <a:rPr lang="tr-TR" sz="5900" dirty="0"/>
              <a:t> </a:t>
            </a:r>
          </a:p>
          <a:p>
            <a:endParaRPr lang="tr-TR" dirty="0"/>
          </a:p>
        </p:txBody>
      </p:sp>
    </p:spTree>
    <p:extLst>
      <p:ext uri="{BB962C8B-B14F-4D97-AF65-F5344CB8AC3E}">
        <p14:creationId xmlns:p14="http://schemas.microsoft.com/office/powerpoint/2010/main" val="365022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 </a:t>
            </a:r>
            <a:r>
              <a:rPr lang="tr-TR" dirty="0">
                <a:solidFill>
                  <a:srgbClr val="FF0000"/>
                </a:solidFill>
              </a:rPr>
              <a:t>Meyvede</a:t>
            </a:r>
            <a:r>
              <a:rPr lang="tr-TR" dirty="0"/>
              <a:t> bozulmalar, meyvenin bir kısmında sarı veya kırmızı </a:t>
            </a:r>
            <a:r>
              <a:rPr lang="tr-TR" dirty="0" smtClean="0"/>
              <a:t>renk </a:t>
            </a:r>
            <a:r>
              <a:rPr lang="tr-TR" dirty="0" smtClean="0">
                <a:solidFill>
                  <a:srgbClr val="0070C0"/>
                </a:solidFill>
              </a:rPr>
              <a:t>gelişigüzel </a:t>
            </a:r>
            <a:r>
              <a:rPr lang="tr-TR" dirty="0">
                <a:solidFill>
                  <a:srgbClr val="0070C0"/>
                </a:solidFill>
              </a:rPr>
              <a:t>şişkinlikler </a:t>
            </a:r>
            <a:r>
              <a:rPr lang="tr-TR" dirty="0"/>
              <a:t>şeklindedir. Zamanla bu kısımlar irileşir ve yaralar daha koyu renge dönüşür. </a:t>
            </a:r>
            <a:r>
              <a:rPr lang="tr-TR" dirty="0">
                <a:solidFill>
                  <a:srgbClr val="0070C0"/>
                </a:solidFill>
              </a:rPr>
              <a:t>Tümörlü bir görünüm </a:t>
            </a:r>
            <a:r>
              <a:rPr lang="tr-TR" dirty="0"/>
              <a:t>alan meyvelerin </a:t>
            </a:r>
            <a:r>
              <a:rPr lang="tr-TR" dirty="0">
                <a:solidFill>
                  <a:srgbClr val="0070C0"/>
                </a:solidFill>
              </a:rPr>
              <a:t>zamanla çatladığı </a:t>
            </a:r>
            <a:r>
              <a:rPr lang="tr-TR" dirty="0"/>
              <a:t>ve çekirdek evine kadar yarıldığı görülür. </a:t>
            </a:r>
          </a:p>
          <a:p>
            <a:endParaRPr lang="tr-TR" dirty="0"/>
          </a:p>
        </p:txBody>
      </p:sp>
    </p:spTree>
    <p:extLst>
      <p:ext uri="{BB962C8B-B14F-4D97-AF65-F5344CB8AC3E}">
        <p14:creationId xmlns:p14="http://schemas.microsoft.com/office/powerpoint/2010/main" val="421234293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lstStyle/>
          <a:p>
            <a:endParaRPr lang="tr-TR" dirty="0"/>
          </a:p>
          <a:p>
            <a:pPr marL="0" indent="0">
              <a:buNone/>
            </a:pPr>
            <a:r>
              <a:rPr lang="tr-TR" b="1" dirty="0" smtClean="0"/>
              <a:t>Kültürel </a:t>
            </a:r>
            <a:r>
              <a:rPr lang="tr-TR" b="1" dirty="0"/>
              <a:t>Önlemler </a:t>
            </a:r>
            <a:endParaRPr lang="tr-TR" dirty="0"/>
          </a:p>
          <a:p>
            <a:pPr marL="0" indent="0">
              <a:buNone/>
            </a:pPr>
            <a:endParaRPr lang="tr-TR" dirty="0" smtClean="0"/>
          </a:p>
          <a:p>
            <a:pPr marL="0" indent="0">
              <a:buNone/>
            </a:pPr>
            <a:r>
              <a:rPr lang="tr-TR" dirty="0" smtClean="0"/>
              <a:t>• </a:t>
            </a:r>
            <a:r>
              <a:rPr lang="tr-TR" dirty="0"/>
              <a:t>Kültürel mücadelesi bulunmamaktadır. </a:t>
            </a:r>
          </a:p>
        </p:txBody>
      </p:sp>
    </p:spTree>
    <p:extLst>
      <p:ext uri="{BB962C8B-B14F-4D97-AF65-F5344CB8AC3E}">
        <p14:creationId xmlns:p14="http://schemas.microsoft.com/office/powerpoint/2010/main" val="2659193750"/>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Kimyasal Önlemler </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dirty="0"/>
              <a:t>İlaçlama </a:t>
            </a:r>
            <a:r>
              <a:rPr lang="tr-TR" dirty="0">
                <a:solidFill>
                  <a:srgbClr val="0070C0"/>
                </a:solidFill>
              </a:rPr>
              <a:t>tomurcuklar kabarmaya </a:t>
            </a:r>
            <a:r>
              <a:rPr lang="tr-TR" dirty="0" smtClean="0">
                <a:solidFill>
                  <a:srgbClr val="0070C0"/>
                </a:solidFill>
              </a:rPr>
              <a:t>başladığı</a:t>
            </a:r>
          </a:p>
          <a:p>
            <a:pPr marL="0" indent="0">
              <a:buNone/>
            </a:pPr>
            <a:r>
              <a:rPr lang="tr-TR" dirty="0"/>
              <a:t> </a:t>
            </a:r>
            <a:r>
              <a:rPr lang="tr-TR" dirty="0" smtClean="0"/>
              <a:t>                                     </a:t>
            </a:r>
            <a:r>
              <a:rPr lang="tr-TR" dirty="0">
                <a:solidFill>
                  <a:srgbClr val="0070C0"/>
                </a:solidFill>
              </a:rPr>
              <a:t>dönemde </a:t>
            </a:r>
            <a:r>
              <a:rPr lang="tr-TR" dirty="0"/>
              <a:t>yapılmalıdır. </a:t>
            </a:r>
            <a:br>
              <a:rPr lang="tr-TR" dirty="0"/>
            </a:br>
            <a:endParaRPr lang="tr-TR" dirty="0" smtClean="0"/>
          </a:p>
          <a:p>
            <a:pPr marL="0" indent="0">
              <a:buNone/>
            </a:pPr>
            <a:r>
              <a:rPr lang="tr-TR" dirty="0" smtClean="0"/>
              <a:t>• </a:t>
            </a:r>
            <a:r>
              <a:rPr lang="tr-TR" dirty="0"/>
              <a:t>İlaçlar ağaçlarda tomurcukların üzerine </a:t>
            </a:r>
            <a:r>
              <a:rPr lang="tr-TR" dirty="0" smtClean="0"/>
              <a:t>gelecek</a:t>
            </a:r>
          </a:p>
          <a:p>
            <a:pPr marL="0" indent="0">
              <a:buNone/>
            </a:pPr>
            <a:r>
              <a:rPr lang="tr-TR" dirty="0"/>
              <a:t> </a:t>
            </a:r>
            <a:r>
              <a:rPr lang="tr-TR" dirty="0" smtClean="0"/>
              <a:t>                                        </a:t>
            </a:r>
            <a:r>
              <a:rPr lang="tr-TR" dirty="0"/>
              <a:t>şekilde uygulanmalıdır</a:t>
            </a:r>
          </a:p>
        </p:txBody>
      </p:sp>
    </p:spTree>
    <p:extLst>
      <p:ext uri="{BB962C8B-B14F-4D97-AF65-F5344CB8AC3E}">
        <p14:creationId xmlns:p14="http://schemas.microsoft.com/office/powerpoint/2010/main" val="26159484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Kimyasal Mücadelede Kullanılacak </a:t>
            </a:r>
            <a:r>
              <a:rPr lang="tr-TR" b="1" dirty="0">
                <a:solidFill>
                  <a:srgbClr val="FF0000"/>
                </a:solidFill>
              </a:rPr>
              <a:t>İlaçlar ve Dozları </a:t>
            </a:r>
            <a:endParaRPr lang="tr-TR" dirty="0">
              <a:solidFill>
                <a:srgbClr val="FF0000"/>
              </a:solidFill>
            </a:endParaRPr>
          </a:p>
        </p:txBody>
      </p:sp>
      <p:sp>
        <p:nvSpPr>
          <p:cNvPr id="3" name="İçerik Yer Tutucusu 2"/>
          <p:cNvSpPr>
            <a:spLocks noGrp="1"/>
          </p:cNvSpPr>
          <p:nvPr>
            <p:ph idx="1"/>
          </p:nvPr>
        </p:nvSpPr>
        <p:spPr/>
        <p:txBody>
          <a:bodyPr>
            <a:normAutofit/>
          </a:bodyPr>
          <a:lstStyle/>
          <a:p>
            <a:endParaRPr lang="tr-TR" dirty="0"/>
          </a:p>
          <a:p>
            <a:r>
              <a:rPr lang="tr-TR" dirty="0"/>
              <a:t>Bakır kalsiyum </a:t>
            </a:r>
            <a:r>
              <a:rPr lang="tr-TR" dirty="0" err="1"/>
              <a:t>oksiklorid</a:t>
            </a:r>
            <a:r>
              <a:rPr lang="tr-TR" dirty="0"/>
              <a:t> %16 	WP 	</a:t>
            </a:r>
            <a:r>
              <a:rPr lang="tr-TR" dirty="0" smtClean="0"/>
              <a:t>1500 </a:t>
            </a:r>
            <a:r>
              <a:rPr lang="tr-TR" dirty="0"/>
              <a:t>g 	</a:t>
            </a:r>
            <a:r>
              <a:rPr lang="tr-TR" dirty="0" smtClean="0"/>
              <a:t>14</a:t>
            </a:r>
          </a:p>
          <a:p>
            <a:r>
              <a:rPr lang="tr-TR" dirty="0" smtClean="0"/>
              <a:t>Bakır </a:t>
            </a:r>
            <a:r>
              <a:rPr lang="tr-TR" dirty="0" err="1" smtClean="0"/>
              <a:t>oksiklorid</a:t>
            </a:r>
            <a:r>
              <a:rPr lang="tr-TR" dirty="0" smtClean="0"/>
              <a:t> %50 	WP              	800 g 	           21 </a:t>
            </a:r>
          </a:p>
          <a:p>
            <a:r>
              <a:rPr lang="tr-TR" dirty="0" smtClean="0"/>
              <a:t>Bakır </a:t>
            </a:r>
            <a:r>
              <a:rPr lang="tr-TR" dirty="0" err="1"/>
              <a:t>oksiklorid</a:t>
            </a:r>
            <a:r>
              <a:rPr lang="tr-TR" dirty="0"/>
              <a:t> 357,5 g/l </a:t>
            </a:r>
            <a:r>
              <a:rPr lang="tr-TR" dirty="0" smtClean="0"/>
              <a:t>	SC </a:t>
            </a:r>
            <a:r>
              <a:rPr lang="tr-TR" dirty="0"/>
              <a:t>	</a:t>
            </a:r>
            <a:r>
              <a:rPr lang="tr-TR" dirty="0" smtClean="0"/>
              <a:t>400ml             </a:t>
            </a:r>
            <a:r>
              <a:rPr lang="tr-TR" dirty="0"/>
              <a:t>	14 </a:t>
            </a:r>
            <a:r>
              <a:rPr lang="tr-TR" dirty="0" smtClean="0"/>
              <a:t>	</a:t>
            </a:r>
            <a:endParaRPr lang="tr-TR" dirty="0"/>
          </a:p>
          <a:p>
            <a:r>
              <a:rPr lang="tr-TR" dirty="0"/>
              <a:t>Bakır sülfat %</a:t>
            </a:r>
            <a:r>
              <a:rPr lang="tr-TR" dirty="0" smtClean="0"/>
              <a:t>25 Suda çözünen kristal</a:t>
            </a:r>
          </a:p>
          <a:p>
            <a:pPr marL="0" indent="0">
              <a:buNone/>
            </a:pPr>
            <a:r>
              <a:rPr lang="tr-TR" dirty="0"/>
              <a:t> </a:t>
            </a:r>
            <a:r>
              <a:rPr lang="tr-TR" dirty="0" smtClean="0"/>
              <a:t>    </a:t>
            </a:r>
            <a:r>
              <a:rPr lang="tr-TR" dirty="0"/>
              <a:t>	%2’lik Bordo bulamacı </a:t>
            </a:r>
          </a:p>
          <a:p>
            <a:pPr marL="0" indent="0">
              <a:buNone/>
            </a:pPr>
            <a:r>
              <a:rPr lang="tr-TR" dirty="0" smtClean="0"/>
              <a:t>    (</a:t>
            </a:r>
            <a:r>
              <a:rPr lang="tr-TR" dirty="0"/>
              <a:t>2000g göztaşı+1000 g sönmemiş kireç) 	</a:t>
            </a:r>
            <a:r>
              <a:rPr lang="tr-TR" dirty="0" smtClean="0"/>
              <a:t>           21 </a:t>
            </a:r>
            <a:r>
              <a:rPr lang="tr-TR" dirty="0"/>
              <a:t>	</a:t>
            </a:r>
          </a:p>
          <a:p>
            <a:endParaRPr lang="tr-TR" dirty="0"/>
          </a:p>
        </p:txBody>
      </p:sp>
    </p:spTree>
    <p:extLst>
      <p:ext uri="{BB962C8B-B14F-4D97-AF65-F5344CB8AC3E}">
        <p14:creationId xmlns:p14="http://schemas.microsoft.com/office/powerpoint/2010/main" val="1543984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İlaçlar ve Dozları </a:t>
            </a:r>
            <a:endParaRPr lang="tr-TR" dirty="0"/>
          </a:p>
        </p:txBody>
      </p:sp>
      <p:sp>
        <p:nvSpPr>
          <p:cNvPr id="3" name="İçerik Yer Tutucusu 2"/>
          <p:cNvSpPr>
            <a:spLocks noGrp="1"/>
          </p:cNvSpPr>
          <p:nvPr>
            <p:ph idx="1"/>
          </p:nvPr>
        </p:nvSpPr>
        <p:spPr/>
        <p:txBody>
          <a:bodyPr>
            <a:normAutofit/>
          </a:bodyPr>
          <a:lstStyle/>
          <a:p>
            <a:endParaRPr lang="tr-TR" dirty="0"/>
          </a:p>
          <a:p>
            <a:r>
              <a:rPr lang="it-IT" dirty="0"/>
              <a:t>Dithianon 70 g/l 	WG 	100 g 	</a:t>
            </a:r>
            <a:r>
              <a:rPr lang="tr-TR" dirty="0" smtClean="0"/>
              <a:t>                          </a:t>
            </a:r>
            <a:r>
              <a:rPr lang="it-IT" dirty="0" smtClean="0"/>
              <a:t>14 </a:t>
            </a:r>
            <a:r>
              <a:rPr lang="it-IT" dirty="0"/>
              <a:t>	</a:t>
            </a:r>
          </a:p>
          <a:p>
            <a:r>
              <a:rPr lang="nn-NO" dirty="0"/>
              <a:t>Dodine 500 g/l 	SC 	175 ml </a:t>
            </a:r>
            <a:r>
              <a:rPr lang="tr-TR" dirty="0" smtClean="0"/>
              <a:t>                        </a:t>
            </a:r>
            <a:r>
              <a:rPr lang="nn-NO" dirty="0" smtClean="0"/>
              <a:t>14 </a:t>
            </a:r>
            <a:r>
              <a:rPr lang="nn-NO" dirty="0"/>
              <a:t>	</a:t>
            </a:r>
          </a:p>
          <a:p>
            <a:r>
              <a:rPr lang="tr-TR" dirty="0" err="1"/>
              <a:t>Folpet</a:t>
            </a:r>
            <a:r>
              <a:rPr lang="tr-TR" dirty="0"/>
              <a:t> 50 g/l 	WP 	300 g 	</a:t>
            </a:r>
            <a:r>
              <a:rPr lang="tr-TR" dirty="0" smtClean="0"/>
              <a:t>                            7 </a:t>
            </a:r>
            <a:r>
              <a:rPr lang="tr-TR" dirty="0"/>
              <a:t>	</a:t>
            </a:r>
          </a:p>
          <a:p>
            <a:r>
              <a:rPr lang="pt-BR" dirty="0"/>
              <a:t>Folpet </a:t>
            </a:r>
            <a:r>
              <a:rPr lang="tr-TR" dirty="0" smtClean="0"/>
              <a:t>+</a:t>
            </a:r>
            <a:r>
              <a:rPr lang="pt-BR" dirty="0" smtClean="0"/>
              <a:t>Triadimenol </a:t>
            </a:r>
            <a:r>
              <a:rPr lang="pt-BR" dirty="0"/>
              <a:t>%70++ %1,5 </a:t>
            </a:r>
            <a:r>
              <a:rPr lang="pt-BR" dirty="0" smtClean="0"/>
              <a:t>WP </a:t>
            </a:r>
            <a:r>
              <a:rPr lang="pt-BR" dirty="0"/>
              <a:t>	200 g 	</a:t>
            </a:r>
            <a:r>
              <a:rPr lang="tr-TR" dirty="0" smtClean="0"/>
              <a:t>  </a:t>
            </a:r>
            <a:r>
              <a:rPr lang="pt-BR" dirty="0" smtClean="0"/>
              <a:t>7 </a:t>
            </a:r>
            <a:r>
              <a:rPr lang="pt-BR" dirty="0"/>
              <a:t>	</a:t>
            </a:r>
          </a:p>
          <a:p>
            <a:r>
              <a:rPr lang="pt-BR" dirty="0"/>
              <a:t>Ziram %76 	WG 	200 g 	</a:t>
            </a:r>
            <a:r>
              <a:rPr lang="tr-TR" dirty="0" smtClean="0"/>
              <a:t>                                        </a:t>
            </a:r>
            <a:r>
              <a:rPr lang="pt-BR" dirty="0" smtClean="0"/>
              <a:t>7 </a:t>
            </a:r>
            <a:r>
              <a:rPr lang="pt-BR" dirty="0"/>
              <a:t>	</a:t>
            </a:r>
          </a:p>
          <a:p>
            <a:r>
              <a:rPr lang="tr-TR" dirty="0" err="1" smtClean="0"/>
              <a:t>BakırHidroksit</a:t>
            </a:r>
            <a:r>
              <a:rPr lang="tr-TR" dirty="0" smtClean="0"/>
              <a:t> %50 	WG 	350 g.               7 </a:t>
            </a:r>
            <a:r>
              <a:rPr lang="tr-TR" dirty="0"/>
              <a:t>	</a:t>
            </a:r>
          </a:p>
          <a:p>
            <a:r>
              <a:rPr lang="tr-TR" dirty="0" err="1"/>
              <a:t>Folpet</a:t>
            </a:r>
            <a:r>
              <a:rPr lang="tr-TR" dirty="0"/>
              <a:t> %80 	WG 	200 g. 	</a:t>
            </a:r>
            <a:r>
              <a:rPr lang="tr-TR" dirty="0" smtClean="0"/>
              <a:t>                           7 </a:t>
            </a:r>
            <a:r>
              <a:rPr lang="tr-TR" dirty="0"/>
              <a:t>	</a:t>
            </a:r>
          </a:p>
          <a:p>
            <a:r>
              <a:rPr lang="tr-TR" dirty="0"/>
              <a:t>Kalsiyum hidroksit Bakır Sülfat %20 	</a:t>
            </a:r>
            <a:r>
              <a:rPr lang="tr-TR" dirty="0" smtClean="0"/>
              <a:t>WP/WG</a:t>
            </a:r>
          </a:p>
          <a:p>
            <a:pPr marL="0" indent="0">
              <a:buNone/>
            </a:pPr>
            <a:r>
              <a:rPr lang="tr-TR" dirty="0"/>
              <a:t> </a:t>
            </a:r>
            <a:r>
              <a:rPr lang="tr-TR" dirty="0" smtClean="0"/>
              <a:t>                               </a:t>
            </a:r>
            <a:r>
              <a:rPr lang="tr-TR" dirty="0"/>
              <a:t>	</a:t>
            </a:r>
            <a:r>
              <a:rPr lang="tr-TR" dirty="0" smtClean="0"/>
              <a:t>                              1500 </a:t>
            </a:r>
            <a:r>
              <a:rPr lang="tr-TR" dirty="0"/>
              <a:t>g. 	14 	</a:t>
            </a:r>
          </a:p>
          <a:p>
            <a:r>
              <a:rPr lang="fi-FI" dirty="0"/>
              <a:t>Bakır Hidroksit %35 	DF 	300 g. 	</a:t>
            </a:r>
            <a:r>
              <a:rPr lang="fi-FI" dirty="0" smtClean="0"/>
              <a:t>-</a:t>
            </a:r>
            <a:endParaRPr lang="tr-TR" dirty="0" smtClean="0"/>
          </a:p>
          <a:p>
            <a:pPr marL="0" indent="0">
              <a:buNone/>
            </a:pPr>
            <a:endParaRPr lang="tr-TR" dirty="0"/>
          </a:p>
        </p:txBody>
      </p:sp>
    </p:spTree>
    <p:extLst>
      <p:ext uri="{BB962C8B-B14F-4D97-AF65-F5344CB8AC3E}">
        <p14:creationId xmlns:p14="http://schemas.microsoft.com/office/powerpoint/2010/main" val="36469586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smtClean="0"/>
              <a:t>2.2. Şeftali’de </a:t>
            </a:r>
            <a:r>
              <a:rPr lang="tr-TR" sz="3200" b="1" dirty="0" smtClean="0">
                <a:solidFill>
                  <a:srgbClr val="FF0000"/>
                </a:solidFill>
              </a:rPr>
              <a:t>Kara Leke</a:t>
            </a:r>
            <a:r>
              <a:rPr lang="tr-TR" sz="3200" dirty="0" smtClean="0"/>
              <a:t/>
            </a:r>
            <a:br>
              <a:rPr lang="tr-TR" sz="3200" dirty="0" smtClean="0"/>
            </a:br>
            <a:r>
              <a:rPr lang="tr-TR" sz="3200" dirty="0" smtClean="0"/>
              <a:t> </a:t>
            </a:r>
            <a:r>
              <a:rPr lang="tr-TR" sz="3200" i="1" dirty="0" err="1" smtClean="0">
                <a:solidFill>
                  <a:srgbClr val="FF0000"/>
                </a:solidFill>
              </a:rPr>
              <a:t>Cladosporium</a:t>
            </a:r>
            <a:r>
              <a:rPr lang="tr-TR" sz="3200" i="1" dirty="0" smtClean="0">
                <a:solidFill>
                  <a:srgbClr val="FF0000"/>
                </a:solidFill>
              </a:rPr>
              <a:t> </a:t>
            </a:r>
            <a:r>
              <a:rPr lang="tr-TR" sz="3200" i="1" dirty="0" err="1" smtClean="0">
                <a:solidFill>
                  <a:srgbClr val="FF0000"/>
                </a:solidFill>
              </a:rPr>
              <a:t>carpophilum</a:t>
            </a:r>
            <a:endParaRPr lang="tr-TR" sz="3200" i="1" dirty="0">
              <a:solidFill>
                <a:srgbClr val="FF0000"/>
              </a:solidFill>
            </a:endParaRPr>
          </a:p>
        </p:txBody>
      </p:sp>
      <p:sp>
        <p:nvSpPr>
          <p:cNvPr id="5" name="İçerik Yer Tutucusu 2"/>
          <p:cNvSpPr>
            <a:spLocks noGrp="1"/>
          </p:cNvSpPr>
          <p:nvPr>
            <p:ph idx="1"/>
          </p:nvPr>
        </p:nvSpPr>
        <p:spPr>
          <a:xfrm>
            <a:off x="179512" y="1864568"/>
            <a:ext cx="8507288" cy="4876800"/>
          </a:xfrm>
        </p:spPr>
        <p:txBody>
          <a:bodyPr>
            <a:normAutofit lnSpcReduction="10000"/>
          </a:bodyPr>
          <a:lstStyle/>
          <a:p>
            <a:r>
              <a:rPr lang="tr-TR" i="1" dirty="0" err="1">
                <a:solidFill>
                  <a:srgbClr val="FF0000"/>
                </a:solidFill>
              </a:rPr>
              <a:t>Cladosporium</a:t>
            </a:r>
            <a:r>
              <a:rPr lang="tr-TR" i="1" dirty="0">
                <a:solidFill>
                  <a:srgbClr val="FF0000"/>
                </a:solidFill>
              </a:rPr>
              <a:t> </a:t>
            </a:r>
            <a:r>
              <a:rPr lang="tr-TR" i="1" dirty="0" err="1">
                <a:solidFill>
                  <a:srgbClr val="FF0000"/>
                </a:solidFill>
              </a:rPr>
              <a:t>carpophilum</a:t>
            </a:r>
            <a:r>
              <a:rPr lang="tr-TR" i="1" dirty="0">
                <a:solidFill>
                  <a:srgbClr val="FF0000"/>
                </a:solidFill>
              </a:rPr>
              <a:t> </a:t>
            </a:r>
            <a:r>
              <a:rPr lang="tr-TR" dirty="0" err="1"/>
              <a:t>Thuem</a:t>
            </a:r>
            <a:r>
              <a:rPr lang="tr-TR" dirty="0"/>
              <a:t>. = </a:t>
            </a:r>
            <a:r>
              <a:rPr lang="tr-TR" i="1" dirty="0" err="1"/>
              <a:t>Fusicladium</a:t>
            </a:r>
            <a:r>
              <a:rPr lang="tr-TR" i="1" dirty="0"/>
              <a:t> </a:t>
            </a:r>
            <a:r>
              <a:rPr lang="tr-TR" i="1" dirty="0" err="1"/>
              <a:t>carpophilum</a:t>
            </a:r>
            <a:r>
              <a:rPr lang="tr-TR" i="1" dirty="0"/>
              <a:t> </a:t>
            </a:r>
            <a:r>
              <a:rPr lang="tr-TR" dirty="0"/>
              <a:t>(</a:t>
            </a:r>
            <a:r>
              <a:rPr lang="tr-TR" dirty="0" err="1"/>
              <a:t>Thuem</a:t>
            </a:r>
            <a:r>
              <a:rPr lang="tr-TR" dirty="0"/>
              <a:t>) </a:t>
            </a:r>
            <a:r>
              <a:rPr lang="tr-TR" dirty="0" err="1"/>
              <a:t>Oudem</a:t>
            </a:r>
            <a:r>
              <a:rPr lang="tr-TR" dirty="0"/>
              <a:t>. (</a:t>
            </a:r>
            <a:r>
              <a:rPr lang="tr-TR" dirty="0" err="1"/>
              <a:t>teleomorph</a:t>
            </a:r>
            <a:r>
              <a:rPr lang="tr-TR" dirty="0"/>
              <a:t>: </a:t>
            </a:r>
            <a:r>
              <a:rPr lang="tr-TR" i="1" dirty="0" err="1">
                <a:solidFill>
                  <a:srgbClr val="FF0000"/>
                </a:solidFill>
              </a:rPr>
              <a:t>Venturia</a:t>
            </a:r>
            <a:r>
              <a:rPr lang="tr-TR" i="1" dirty="0">
                <a:solidFill>
                  <a:srgbClr val="FF0000"/>
                </a:solidFill>
              </a:rPr>
              <a:t> </a:t>
            </a:r>
            <a:r>
              <a:rPr lang="tr-TR" i="1" dirty="0" err="1">
                <a:solidFill>
                  <a:srgbClr val="FF0000"/>
                </a:solidFill>
              </a:rPr>
              <a:t>carpophila</a:t>
            </a:r>
            <a:r>
              <a:rPr lang="tr-TR" i="1" dirty="0"/>
              <a:t> </a:t>
            </a:r>
            <a:r>
              <a:rPr lang="tr-TR" dirty="0"/>
              <a:t>E.E. </a:t>
            </a:r>
            <a:r>
              <a:rPr lang="tr-TR" dirty="0" err="1"/>
              <a:t>Fisher</a:t>
            </a:r>
            <a:r>
              <a:rPr lang="tr-TR" dirty="0"/>
              <a:t>), </a:t>
            </a:r>
            <a:r>
              <a:rPr lang="tr-TR" dirty="0" err="1"/>
              <a:t>fungal</a:t>
            </a:r>
            <a:r>
              <a:rPr lang="tr-TR" dirty="0"/>
              <a:t> </a:t>
            </a:r>
            <a:r>
              <a:rPr lang="tr-TR" dirty="0" err="1"/>
              <a:t>hastalik</a:t>
            </a:r>
            <a:r>
              <a:rPr lang="tr-TR" dirty="0"/>
              <a:t> etmeni olup, sezon </a:t>
            </a:r>
            <a:r>
              <a:rPr lang="tr-TR" dirty="0" smtClean="0"/>
              <a:t>ortalarında </a:t>
            </a:r>
            <a:r>
              <a:rPr lang="tr-TR" dirty="0"/>
              <a:t>gün boyu </a:t>
            </a:r>
            <a:r>
              <a:rPr lang="tr-TR" dirty="0" smtClean="0"/>
              <a:t>ılık</a:t>
            </a:r>
            <a:r>
              <a:rPr lang="tr-TR" dirty="0" smtClean="0">
                <a:solidFill>
                  <a:srgbClr val="FF0000"/>
                </a:solidFill>
              </a:rPr>
              <a:t> </a:t>
            </a:r>
            <a:r>
              <a:rPr lang="tr-TR" dirty="0">
                <a:solidFill>
                  <a:srgbClr val="FF0000"/>
                </a:solidFill>
              </a:rPr>
              <a:t>ve nemli geçen havalarda </a:t>
            </a:r>
            <a:r>
              <a:rPr lang="tr-TR" dirty="0"/>
              <a:t>ortaya </a:t>
            </a:r>
            <a:r>
              <a:rPr lang="tr-TR" dirty="0" smtClean="0"/>
              <a:t>çıkar </a:t>
            </a:r>
            <a:r>
              <a:rPr lang="tr-TR" dirty="0"/>
              <a:t>ve </a:t>
            </a:r>
            <a:r>
              <a:rPr lang="tr-TR" dirty="0" smtClean="0"/>
              <a:t>şeftalinin </a:t>
            </a:r>
            <a:r>
              <a:rPr lang="tr-TR" dirty="0"/>
              <a:t>tüm </a:t>
            </a:r>
            <a:r>
              <a:rPr lang="tr-TR" dirty="0" smtClean="0"/>
              <a:t>çeşitlerini, </a:t>
            </a:r>
            <a:r>
              <a:rPr lang="tr-TR" dirty="0" err="1"/>
              <a:t>nektarin</a:t>
            </a:r>
            <a:r>
              <a:rPr lang="tr-TR" dirty="0"/>
              <a:t> ve </a:t>
            </a:r>
            <a:r>
              <a:rPr lang="tr-TR" dirty="0" smtClean="0"/>
              <a:t>kayısıları </a:t>
            </a:r>
            <a:r>
              <a:rPr lang="tr-TR" dirty="0"/>
              <a:t>da </a:t>
            </a:r>
            <a:r>
              <a:rPr lang="tr-TR" dirty="0" smtClean="0"/>
              <a:t>şiddetli </a:t>
            </a:r>
            <a:r>
              <a:rPr lang="tr-TR" dirty="0"/>
              <a:t>olarak etkilemektedir. Patojen </a:t>
            </a:r>
            <a:r>
              <a:rPr lang="tr-TR" dirty="0" smtClean="0"/>
              <a:t>kış </a:t>
            </a:r>
            <a:r>
              <a:rPr lang="tr-TR" dirty="0"/>
              <a:t>gibi olumsuz </a:t>
            </a:r>
            <a:r>
              <a:rPr lang="tr-TR" dirty="0" err="1" smtClean="0"/>
              <a:t>kosulları</a:t>
            </a:r>
            <a:r>
              <a:rPr lang="tr-TR" dirty="0" smtClean="0"/>
              <a:t> </a:t>
            </a:r>
            <a:r>
              <a:rPr lang="tr-TR" dirty="0">
                <a:solidFill>
                  <a:srgbClr val="FF0000"/>
                </a:solidFill>
              </a:rPr>
              <a:t>en az bir </a:t>
            </a:r>
            <a:r>
              <a:rPr lang="tr-TR" dirty="0" smtClean="0">
                <a:solidFill>
                  <a:srgbClr val="FF0000"/>
                </a:solidFill>
              </a:rPr>
              <a:t>yıllık dalların </a:t>
            </a:r>
            <a:r>
              <a:rPr lang="tr-TR" dirty="0">
                <a:solidFill>
                  <a:srgbClr val="FF0000"/>
                </a:solidFill>
              </a:rPr>
              <a:t>ince sürgünleri üzerindeki </a:t>
            </a:r>
            <a:r>
              <a:rPr lang="tr-TR" dirty="0"/>
              <a:t>l</a:t>
            </a:r>
            <a:r>
              <a:rPr lang="tr-TR" dirty="0">
                <a:solidFill>
                  <a:srgbClr val="FF0000"/>
                </a:solidFill>
              </a:rPr>
              <a:t>ezyonlarda</a:t>
            </a:r>
            <a:r>
              <a:rPr lang="tr-TR" dirty="0"/>
              <a:t> geçirir. Bu </a:t>
            </a:r>
            <a:r>
              <a:rPr lang="tr-TR" dirty="0" smtClean="0"/>
              <a:t>hastalıklı </a:t>
            </a:r>
            <a:r>
              <a:rPr lang="tr-TR" dirty="0"/>
              <a:t>dallardaki kanserler </a:t>
            </a:r>
            <a:r>
              <a:rPr lang="tr-TR" dirty="0" err="1"/>
              <a:t>fungusun</a:t>
            </a:r>
            <a:r>
              <a:rPr lang="tr-TR" dirty="0"/>
              <a:t> </a:t>
            </a:r>
            <a:r>
              <a:rPr lang="tr-TR" dirty="0" err="1" smtClean="0"/>
              <a:t>konidisporlarını</a:t>
            </a:r>
            <a:r>
              <a:rPr lang="tr-TR" dirty="0" smtClean="0"/>
              <a:t> </a:t>
            </a:r>
            <a:r>
              <a:rPr lang="tr-TR" dirty="0"/>
              <a:t>üretir ve burada üretilen sporlar küçük ve genç sürgünlere </a:t>
            </a:r>
            <a:r>
              <a:rPr lang="tr-TR" dirty="0" smtClean="0"/>
              <a:t>yağmur suları </a:t>
            </a:r>
            <a:r>
              <a:rPr lang="tr-TR" dirty="0"/>
              <a:t>ile </a:t>
            </a:r>
            <a:r>
              <a:rPr lang="tr-TR" dirty="0" smtClean="0"/>
              <a:t>taşınır</a:t>
            </a:r>
            <a:r>
              <a:rPr lang="tr-TR" dirty="0"/>
              <a:t>. </a:t>
            </a:r>
            <a:r>
              <a:rPr lang="tr-TR" dirty="0" smtClean="0"/>
              <a:t>Dolayısıyla hastalık </a:t>
            </a:r>
            <a:r>
              <a:rPr lang="tr-TR" dirty="0"/>
              <a:t>etmeninin </a:t>
            </a:r>
            <a:r>
              <a:rPr lang="tr-TR" dirty="0">
                <a:solidFill>
                  <a:srgbClr val="FF0000"/>
                </a:solidFill>
              </a:rPr>
              <a:t>spor </a:t>
            </a:r>
            <a:r>
              <a:rPr lang="tr-TR" dirty="0" err="1">
                <a:solidFill>
                  <a:srgbClr val="FF0000"/>
                </a:solidFill>
              </a:rPr>
              <a:t>infeksiyonu</a:t>
            </a:r>
            <a:r>
              <a:rPr lang="tr-TR" dirty="0">
                <a:solidFill>
                  <a:srgbClr val="FF0000"/>
                </a:solidFill>
              </a:rPr>
              <a:t> için </a:t>
            </a:r>
            <a:r>
              <a:rPr lang="tr-TR" dirty="0" smtClean="0">
                <a:solidFill>
                  <a:srgbClr val="FF0000"/>
                </a:solidFill>
              </a:rPr>
              <a:t>yağmura </a:t>
            </a:r>
            <a:r>
              <a:rPr lang="tr-TR" dirty="0">
                <a:solidFill>
                  <a:srgbClr val="FF0000"/>
                </a:solidFill>
              </a:rPr>
              <a:t>gereksinim </a:t>
            </a:r>
            <a:r>
              <a:rPr lang="tr-TR" dirty="0" smtClean="0">
                <a:solidFill>
                  <a:srgbClr val="FF0000"/>
                </a:solidFill>
              </a:rPr>
              <a:t>duyulmaktadır</a:t>
            </a:r>
            <a:r>
              <a:rPr lang="tr-TR" dirty="0"/>
              <a:t>. Dal </a:t>
            </a:r>
            <a:r>
              <a:rPr lang="tr-TR" dirty="0" smtClean="0"/>
              <a:t>lezyonlarında </a:t>
            </a:r>
            <a:r>
              <a:rPr lang="tr-TR" dirty="0"/>
              <a:t>bol </a:t>
            </a:r>
            <a:r>
              <a:rPr lang="tr-TR" dirty="0" err="1"/>
              <a:t>sporlanma</a:t>
            </a:r>
            <a:r>
              <a:rPr lang="tr-TR" dirty="0"/>
              <a:t> ise </a:t>
            </a:r>
            <a:r>
              <a:rPr lang="tr-TR" dirty="0">
                <a:solidFill>
                  <a:srgbClr val="FF0000"/>
                </a:solidFill>
              </a:rPr>
              <a:t>nispi nemin %100 </a:t>
            </a:r>
            <a:r>
              <a:rPr lang="tr-TR" dirty="0" smtClean="0">
                <a:solidFill>
                  <a:srgbClr val="FF0000"/>
                </a:solidFill>
              </a:rPr>
              <a:t>olduğu </a:t>
            </a:r>
            <a:r>
              <a:rPr lang="tr-TR" dirty="0">
                <a:solidFill>
                  <a:srgbClr val="FF0000"/>
                </a:solidFill>
              </a:rPr>
              <a:t>havalarda, 20-30 saatlik bir süre içerisinde </a:t>
            </a:r>
            <a:r>
              <a:rPr lang="tr-TR" dirty="0" smtClean="0"/>
              <a:t>olmaktadır</a:t>
            </a:r>
            <a:r>
              <a:rPr lang="tr-TR" dirty="0"/>
              <a:t>.</a:t>
            </a:r>
          </a:p>
        </p:txBody>
      </p:sp>
    </p:spTree>
    <p:extLst>
      <p:ext uri="{BB962C8B-B14F-4D97-AF65-F5344CB8AC3E}">
        <p14:creationId xmlns:p14="http://schemas.microsoft.com/office/powerpoint/2010/main" val="40326828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Nemli ortamlarda </a:t>
            </a:r>
            <a:r>
              <a:rPr lang="tr-TR" dirty="0" err="1"/>
              <a:t>fungal</a:t>
            </a:r>
            <a:r>
              <a:rPr lang="tr-TR" dirty="0"/>
              <a:t> sporlar iyice neme doyuncaya kadar </a:t>
            </a:r>
            <a:r>
              <a:rPr lang="tr-TR" dirty="0" smtClean="0"/>
              <a:t>sıkı </a:t>
            </a:r>
            <a:r>
              <a:rPr lang="tr-TR" dirty="0"/>
              <a:t>bir </a:t>
            </a:r>
            <a:r>
              <a:rPr lang="tr-TR" dirty="0" smtClean="0"/>
              <a:t>şekilde </a:t>
            </a:r>
            <a:r>
              <a:rPr lang="tr-TR" dirty="0"/>
              <a:t>dallara </a:t>
            </a:r>
            <a:r>
              <a:rPr lang="tr-TR" dirty="0" smtClean="0"/>
              <a:t>yapışık kalır </a:t>
            </a:r>
            <a:r>
              <a:rPr lang="tr-TR" dirty="0"/>
              <a:t>ve neme </a:t>
            </a:r>
            <a:r>
              <a:rPr lang="tr-TR" dirty="0" smtClean="0"/>
              <a:t>doyduğu </a:t>
            </a:r>
            <a:r>
              <a:rPr lang="tr-TR" dirty="0"/>
              <a:t>zaman, su </a:t>
            </a:r>
            <a:r>
              <a:rPr lang="tr-TR" dirty="0" smtClean="0"/>
              <a:t>sıçramaları </a:t>
            </a:r>
            <a:r>
              <a:rPr lang="tr-TR" dirty="0"/>
              <a:t>ve nemli esintiler ile </a:t>
            </a:r>
            <a:r>
              <a:rPr lang="tr-TR" dirty="0" smtClean="0"/>
              <a:t>gelişmekte </a:t>
            </a:r>
            <a:r>
              <a:rPr lang="tr-TR" dirty="0"/>
              <a:t>olan meyvelere, sürgünlere ve yapraklara </a:t>
            </a:r>
            <a:r>
              <a:rPr lang="tr-TR" dirty="0" smtClean="0"/>
              <a:t>taşınırlar</a:t>
            </a:r>
            <a:r>
              <a:rPr lang="tr-TR" dirty="0"/>
              <a:t>. </a:t>
            </a:r>
            <a:endParaRPr lang="tr-TR" dirty="0" smtClean="0"/>
          </a:p>
          <a:p>
            <a:r>
              <a:rPr lang="tr-TR" dirty="0" smtClean="0"/>
              <a:t>Spor </a:t>
            </a:r>
            <a:r>
              <a:rPr lang="tr-TR" dirty="0"/>
              <a:t>çimlenmesi ve </a:t>
            </a:r>
            <a:r>
              <a:rPr lang="tr-TR" dirty="0" err="1"/>
              <a:t>fungusun</a:t>
            </a:r>
            <a:r>
              <a:rPr lang="tr-TR" dirty="0"/>
              <a:t> </a:t>
            </a:r>
            <a:r>
              <a:rPr lang="tr-TR" dirty="0" smtClean="0"/>
              <a:t>gelişimi </a:t>
            </a:r>
            <a:r>
              <a:rPr lang="tr-TR" dirty="0"/>
              <a:t>18-21 °C </a:t>
            </a:r>
            <a:r>
              <a:rPr lang="tr-TR" dirty="0" smtClean="0"/>
              <a:t>arasındaki sıcaklıklarda </a:t>
            </a:r>
            <a:r>
              <a:rPr lang="tr-TR" dirty="0"/>
              <a:t>oldukça </a:t>
            </a:r>
            <a:r>
              <a:rPr lang="tr-TR" dirty="0" smtClean="0"/>
              <a:t>hızlı olmaktadır.</a:t>
            </a:r>
          </a:p>
          <a:p>
            <a:r>
              <a:rPr lang="tr-TR" dirty="0" smtClean="0"/>
              <a:t>Meyveler </a:t>
            </a:r>
            <a:r>
              <a:rPr lang="tr-TR" dirty="0"/>
              <a:t>hasat sonuna kadar </a:t>
            </a:r>
            <a:r>
              <a:rPr lang="tr-TR" dirty="0" smtClean="0"/>
              <a:t>hastalık </a:t>
            </a:r>
            <a:r>
              <a:rPr lang="tr-TR" dirty="0"/>
              <a:t>etmenine </a:t>
            </a:r>
            <a:r>
              <a:rPr lang="tr-TR" dirty="0" smtClean="0"/>
              <a:t>duyarlıdır</a:t>
            </a:r>
            <a:r>
              <a:rPr lang="tr-TR" dirty="0"/>
              <a:t>, fakat </a:t>
            </a:r>
            <a:r>
              <a:rPr lang="tr-TR" dirty="0" smtClean="0"/>
              <a:t>hastalık </a:t>
            </a:r>
            <a:r>
              <a:rPr lang="tr-TR" dirty="0"/>
              <a:t>belirtilerinin ortaya </a:t>
            </a:r>
            <a:r>
              <a:rPr lang="tr-TR" dirty="0" smtClean="0"/>
              <a:t>çıkması </a:t>
            </a:r>
            <a:r>
              <a:rPr lang="tr-TR" dirty="0"/>
              <a:t>için </a:t>
            </a:r>
            <a:r>
              <a:rPr lang="tr-TR" dirty="0">
                <a:solidFill>
                  <a:srgbClr val="FF0000"/>
                </a:solidFill>
              </a:rPr>
              <a:t>40-70 günlük çok uzun bir </a:t>
            </a:r>
            <a:r>
              <a:rPr lang="tr-TR" dirty="0" err="1">
                <a:solidFill>
                  <a:srgbClr val="FF0000"/>
                </a:solidFill>
              </a:rPr>
              <a:t>inkübasyon</a:t>
            </a:r>
            <a:r>
              <a:rPr lang="tr-TR" dirty="0">
                <a:solidFill>
                  <a:srgbClr val="FF0000"/>
                </a:solidFill>
              </a:rPr>
              <a:t> süresine</a:t>
            </a:r>
            <a:r>
              <a:rPr lang="tr-TR" dirty="0"/>
              <a:t> ihtiyaç duyulur.</a:t>
            </a:r>
          </a:p>
        </p:txBody>
      </p:sp>
    </p:spTree>
    <p:extLst>
      <p:ext uri="{BB962C8B-B14F-4D97-AF65-F5344CB8AC3E}">
        <p14:creationId xmlns:p14="http://schemas.microsoft.com/office/powerpoint/2010/main" val="720293297"/>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Şeftali kara leke hastalığının </a:t>
            </a:r>
            <a:r>
              <a:rPr lang="tr-TR" dirty="0" smtClean="0">
                <a:solidFill>
                  <a:srgbClr val="FF0000"/>
                </a:solidFill>
              </a:rPr>
              <a:t>tipik belirtileri meyveler üzerinde </a:t>
            </a:r>
            <a:r>
              <a:rPr lang="tr-TR" dirty="0" smtClean="0"/>
              <a:t>görülür, hastalık belirtisi küçük, </a:t>
            </a:r>
            <a:r>
              <a:rPr lang="tr-TR" dirty="0" err="1" smtClean="0"/>
              <a:t>girimsi</a:t>
            </a:r>
            <a:r>
              <a:rPr lang="tr-TR" dirty="0" smtClean="0"/>
              <a:t> ve yuvarlak lekeler şeklinde olup, zamanla genişlerler ve spor üretimi başlayınca siyah bir renk alarak çöküntüye sebep olmaktadırlar. </a:t>
            </a:r>
            <a:endParaRPr lang="tr-TR" dirty="0"/>
          </a:p>
        </p:txBody>
      </p:sp>
    </p:spTree>
    <p:extLst>
      <p:ext uri="{BB962C8B-B14F-4D97-AF65-F5344CB8AC3E}">
        <p14:creationId xmlns:p14="http://schemas.microsoft.com/office/powerpoint/2010/main" val="362833034"/>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0070C0"/>
                </a:solidFill>
              </a:rPr>
              <a:t/>
            </a:r>
            <a:br>
              <a:rPr lang="tr-TR" b="1" dirty="0" smtClean="0">
                <a:solidFill>
                  <a:srgbClr val="0070C0"/>
                </a:solidFill>
              </a:rPr>
            </a:br>
            <a:r>
              <a:rPr lang="tr-TR" b="1" dirty="0" smtClean="0">
                <a:solidFill>
                  <a:srgbClr val="0070C0"/>
                </a:solidFill>
              </a:rPr>
              <a:t>Mücadelesi </a:t>
            </a:r>
            <a:r>
              <a:rPr lang="tr-TR" dirty="0">
                <a:solidFill>
                  <a:srgbClr val="0070C0"/>
                </a:solidFill>
              </a:rPr>
              <a:t/>
            </a: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p:txBody>
          <a:bodyPr>
            <a:normAutofit fontScale="85000" lnSpcReduction="20000"/>
          </a:bodyPr>
          <a:lstStyle/>
          <a:p>
            <a:r>
              <a:rPr lang="tr-TR" b="1" dirty="0">
                <a:solidFill>
                  <a:srgbClr val="0070C0"/>
                </a:solidFill>
              </a:rPr>
              <a:t>Kültürel </a:t>
            </a:r>
            <a:r>
              <a:rPr lang="tr-TR" b="1" dirty="0" smtClean="0">
                <a:solidFill>
                  <a:srgbClr val="0070C0"/>
                </a:solidFill>
              </a:rPr>
              <a:t>mücadele</a:t>
            </a:r>
          </a:p>
          <a:p>
            <a:pPr marL="0" indent="0">
              <a:buNone/>
            </a:pPr>
            <a:endParaRPr lang="tr-TR" b="1" dirty="0" smtClean="0"/>
          </a:p>
          <a:p>
            <a:pPr marL="0" indent="0">
              <a:buNone/>
            </a:pPr>
            <a:r>
              <a:rPr lang="tr-TR" b="1" dirty="0" smtClean="0"/>
              <a:t>1. </a:t>
            </a:r>
            <a:r>
              <a:rPr lang="tr-TR" dirty="0" smtClean="0"/>
              <a:t>Meyve </a:t>
            </a:r>
            <a:r>
              <a:rPr lang="tr-TR" dirty="0"/>
              <a:t>bahçesi </a:t>
            </a:r>
            <a:r>
              <a:rPr lang="tr-TR" dirty="0" smtClean="0"/>
              <a:t>, </a:t>
            </a:r>
            <a:r>
              <a:rPr lang="tr-TR" dirty="0"/>
              <a:t>hava sirkülasyonu az ya da gölgeli </a:t>
            </a:r>
            <a:r>
              <a:rPr lang="tr-TR" dirty="0" smtClean="0"/>
              <a:t> ve toprak</a:t>
            </a:r>
          </a:p>
          <a:p>
            <a:pPr marL="0" indent="0">
              <a:buNone/>
            </a:pPr>
            <a:r>
              <a:rPr lang="tr-TR" dirty="0" smtClean="0"/>
              <a:t>    </a:t>
            </a:r>
            <a:r>
              <a:rPr lang="tr-TR" dirty="0" err="1"/>
              <a:t>drenaji</a:t>
            </a:r>
            <a:r>
              <a:rPr lang="tr-TR" dirty="0"/>
              <a:t> </a:t>
            </a:r>
            <a:r>
              <a:rPr lang="tr-TR" dirty="0" smtClean="0"/>
              <a:t> olmayan </a:t>
            </a:r>
            <a:r>
              <a:rPr lang="tr-TR" dirty="0"/>
              <a:t>yerlerde bahçe tesisi </a:t>
            </a:r>
            <a:r>
              <a:rPr lang="tr-TR" dirty="0" smtClean="0"/>
              <a:t>yapılmamalı ve</a:t>
            </a:r>
          </a:p>
          <a:p>
            <a:pPr marL="0" indent="0">
              <a:buNone/>
            </a:pPr>
            <a:r>
              <a:rPr lang="tr-TR" dirty="0"/>
              <a:t> </a:t>
            </a:r>
            <a:r>
              <a:rPr lang="tr-TR" dirty="0" smtClean="0"/>
              <a:t>   meyvenin </a:t>
            </a:r>
            <a:r>
              <a:rPr lang="tr-TR" dirty="0"/>
              <a:t>ya da </a:t>
            </a:r>
            <a:r>
              <a:rPr lang="tr-TR" dirty="0" smtClean="0"/>
              <a:t>yeşil aksamın kurumasını sağlayacak tüm</a:t>
            </a:r>
          </a:p>
          <a:p>
            <a:pPr marL="0" indent="0">
              <a:buNone/>
            </a:pPr>
            <a:r>
              <a:rPr lang="tr-TR" dirty="0"/>
              <a:t> </a:t>
            </a:r>
            <a:r>
              <a:rPr lang="tr-TR" dirty="0" smtClean="0"/>
              <a:t>   </a:t>
            </a:r>
            <a:r>
              <a:rPr lang="tr-TR" dirty="0"/>
              <a:t>pratik </a:t>
            </a:r>
            <a:r>
              <a:rPr lang="tr-TR" dirty="0" smtClean="0"/>
              <a:t>işlemler </a:t>
            </a:r>
            <a:r>
              <a:rPr lang="tr-TR" dirty="0" err="1"/>
              <a:t>infeksiyon</a:t>
            </a:r>
            <a:r>
              <a:rPr lang="tr-TR" dirty="0"/>
              <a:t> riskini </a:t>
            </a:r>
            <a:r>
              <a:rPr lang="tr-TR" dirty="0" smtClean="0"/>
              <a:t>azaltmaktadır</a:t>
            </a:r>
            <a:r>
              <a:rPr lang="tr-TR" dirty="0"/>
              <a:t>. </a:t>
            </a:r>
            <a:endParaRPr lang="tr-TR" dirty="0" smtClean="0"/>
          </a:p>
          <a:p>
            <a:pPr marL="0" indent="0">
              <a:buNone/>
            </a:pPr>
            <a:r>
              <a:rPr lang="tr-TR" dirty="0" smtClean="0"/>
              <a:t> </a:t>
            </a:r>
            <a:r>
              <a:rPr lang="tr-TR" dirty="0"/>
              <a:t/>
            </a:r>
            <a:br>
              <a:rPr lang="tr-TR" dirty="0"/>
            </a:br>
            <a:r>
              <a:rPr lang="tr-TR" b="1" dirty="0"/>
              <a:t>2. </a:t>
            </a:r>
            <a:r>
              <a:rPr lang="tr-TR" dirty="0" smtClean="0"/>
              <a:t>Gelişme </a:t>
            </a:r>
            <a:r>
              <a:rPr lang="tr-TR" dirty="0"/>
              <a:t>sezonu </a:t>
            </a:r>
            <a:r>
              <a:rPr lang="tr-TR" dirty="0" smtClean="0"/>
              <a:t>başlamadan </a:t>
            </a:r>
            <a:r>
              <a:rPr lang="tr-TR" dirty="0"/>
              <a:t>önce </a:t>
            </a:r>
            <a:r>
              <a:rPr lang="tr-TR" dirty="0" smtClean="0"/>
              <a:t>hastalıklı </a:t>
            </a:r>
            <a:r>
              <a:rPr lang="tr-TR" dirty="0"/>
              <a:t>görülen dallar </a:t>
            </a:r>
            <a:r>
              <a:rPr lang="tr-TR" dirty="0" smtClean="0"/>
              <a:t>ve</a:t>
            </a:r>
          </a:p>
          <a:p>
            <a:pPr marL="0" indent="0">
              <a:buNone/>
            </a:pPr>
            <a:r>
              <a:rPr lang="tr-TR" dirty="0"/>
              <a:t> </a:t>
            </a:r>
            <a:r>
              <a:rPr lang="tr-TR" dirty="0" smtClean="0"/>
              <a:t>   </a:t>
            </a:r>
            <a:r>
              <a:rPr lang="tr-TR" dirty="0"/>
              <a:t>bir </a:t>
            </a:r>
            <a:r>
              <a:rPr lang="tr-TR" dirty="0" smtClean="0"/>
              <a:t>yıl </a:t>
            </a:r>
            <a:r>
              <a:rPr lang="tr-TR" dirty="0"/>
              <a:t>önceki sürgünler </a:t>
            </a:r>
            <a:r>
              <a:rPr lang="tr-TR" dirty="0" smtClean="0"/>
              <a:t>budanmalı </a:t>
            </a:r>
            <a:r>
              <a:rPr lang="tr-TR" dirty="0"/>
              <a:t>ve budama </a:t>
            </a:r>
            <a:r>
              <a:rPr lang="tr-TR" dirty="0" smtClean="0"/>
              <a:t>artıkları </a:t>
            </a:r>
            <a:r>
              <a:rPr lang="tr-TR" dirty="0"/>
              <a:t>imha edilmeli. </a:t>
            </a:r>
            <a:endParaRPr lang="tr-TR" dirty="0" smtClean="0"/>
          </a:p>
          <a:p>
            <a:pPr marL="0" indent="0">
              <a:buNone/>
            </a:pPr>
            <a:r>
              <a:rPr lang="tr-TR" dirty="0"/>
              <a:t/>
            </a:r>
            <a:br>
              <a:rPr lang="tr-TR" dirty="0"/>
            </a:br>
            <a:r>
              <a:rPr lang="tr-TR" b="1" dirty="0"/>
              <a:t>3. </a:t>
            </a:r>
            <a:r>
              <a:rPr lang="tr-TR" dirty="0"/>
              <a:t>Meyve </a:t>
            </a:r>
            <a:r>
              <a:rPr lang="tr-TR" dirty="0" smtClean="0"/>
              <a:t>yetiştiricileri </a:t>
            </a:r>
            <a:r>
              <a:rPr lang="tr-TR" dirty="0"/>
              <a:t>bu </a:t>
            </a:r>
            <a:r>
              <a:rPr lang="tr-TR" dirty="0" smtClean="0"/>
              <a:t>hastalıktan </a:t>
            </a:r>
            <a:r>
              <a:rPr lang="tr-TR" dirty="0" err="1"/>
              <a:t>etilenen</a:t>
            </a:r>
            <a:r>
              <a:rPr lang="tr-TR" dirty="0"/>
              <a:t> meyvelerin yüzeysel </a:t>
            </a:r>
            <a:r>
              <a:rPr lang="tr-TR" dirty="0" smtClean="0"/>
              <a:t>bir</a:t>
            </a:r>
          </a:p>
          <a:p>
            <a:pPr marL="0" indent="0">
              <a:buNone/>
            </a:pPr>
            <a:r>
              <a:rPr lang="tr-TR" dirty="0"/>
              <a:t> </a:t>
            </a:r>
            <a:r>
              <a:rPr lang="tr-TR" dirty="0" smtClean="0"/>
              <a:t>   hastalık olduğunu devamlı </a:t>
            </a:r>
            <a:r>
              <a:rPr lang="tr-TR" dirty="0"/>
              <a:t>olarak </a:t>
            </a:r>
            <a:r>
              <a:rPr lang="tr-TR" dirty="0" smtClean="0"/>
              <a:t>hatırlamalı </a:t>
            </a:r>
            <a:r>
              <a:rPr lang="tr-TR" dirty="0"/>
              <a:t>ve </a:t>
            </a:r>
            <a:r>
              <a:rPr lang="tr-TR" dirty="0">
                <a:solidFill>
                  <a:srgbClr val="FF0000"/>
                </a:solidFill>
              </a:rPr>
              <a:t>etkilenen </a:t>
            </a:r>
            <a:r>
              <a:rPr lang="tr-TR" dirty="0" smtClean="0">
                <a:solidFill>
                  <a:srgbClr val="FF0000"/>
                </a:solidFill>
              </a:rPr>
              <a:t>meyveler</a:t>
            </a:r>
          </a:p>
          <a:p>
            <a:pPr marL="0" indent="0">
              <a:buNone/>
            </a:pPr>
            <a:r>
              <a:rPr lang="tr-TR" dirty="0">
                <a:solidFill>
                  <a:srgbClr val="FF0000"/>
                </a:solidFill>
              </a:rPr>
              <a:t> </a:t>
            </a:r>
            <a:r>
              <a:rPr lang="tr-TR" dirty="0" smtClean="0">
                <a:solidFill>
                  <a:srgbClr val="FF0000"/>
                </a:solidFill>
              </a:rPr>
              <a:t>   </a:t>
            </a:r>
            <a:r>
              <a:rPr lang="tr-TR" dirty="0" smtClean="0"/>
              <a:t>(şiddetli </a:t>
            </a:r>
            <a:r>
              <a:rPr lang="tr-TR" dirty="0" err="1"/>
              <a:t>infeksiyonlara</a:t>
            </a:r>
            <a:r>
              <a:rPr lang="tr-TR" dirty="0"/>
              <a:t> maruz </a:t>
            </a:r>
            <a:r>
              <a:rPr lang="tr-TR" dirty="0" smtClean="0"/>
              <a:t>kalınmadı </a:t>
            </a:r>
            <a:r>
              <a:rPr lang="tr-TR" dirty="0"/>
              <a:t>ise</a:t>
            </a:r>
            <a:r>
              <a:rPr lang="tr-TR" dirty="0">
                <a:solidFill>
                  <a:srgbClr val="FF0000"/>
                </a:solidFill>
              </a:rPr>
              <a:t>) </a:t>
            </a:r>
            <a:r>
              <a:rPr lang="tr-TR" dirty="0" smtClean="0">
                <a:solidFill>
                  <a:srgbClr val="FF0000"/>
                </a:solidFill>
              </a:rPr>
              <a:t>başka </a:t>
            </a:r>
            <a:r>
              <a:rPr lang="tr-TR" dirty="0">
                <a:solidFill>
                  <a:srgbClr val="FF0000"/>
                </a:solidFill>
              </a:rPr>
              <a:t>amaçlar </a:t>
            </a:r>
            <a:r>
              <a:rPr lang="tr-TR" dirty="0" smtClean="0">
                <a:solidFill>
                  <a:srgbClr val="FF0000"/>
                </a:solidFill>
              </a:rPr>
              <a:t>için</a:t>
            </a:r>
          </a:p>
          <a:p>
            <a:pPr marL="0" indent="0">
              <a:buNone/>
            </a:pPr>
            <a:r>
              <a:rPr lang="tr-TR" dirty="0">
                <a:solidFill>
                  <a:srgbClr val="FF0000"/>
                </a:solidFill>
              </a:rPr>
              <a:t> </a:t>
            </a:r>
            <a:r>
              <a:rPr lang="tr-TR" dirty="0" smtClean="0">
                <a:solidFill>
                  <a:srgbClr val="FF0000"/>
                </a:solidFill>
              </a:rPr>
              <a:t>    kullanılabilir</a:t>
            </a:r>
            <a:r>
              <a:rPr lang="tr-TR" dirty="0">
                <a:solidFill>
                  <a:srgbClr val="FF0000"/>
                </a:solidFill>
              </a:rPr>
              <a:t>. </a:t>
            </a:r>
            <a:br>
              <a:rPr lang="tr-TR" dirty="0">
                <a:solidFill>
                  <a:srgbClr val="FF0000"/>
                </a:solidFill>
              </a:rPr>
            </a:br>
            <a:endParaRPr lang="tr-TR" dirty="0">
              <a:solidFill>
                <a:srgbClr val="FF0000"/>
              </a:solidFill>
            </a:endParaRPr>
          </a:p>
        </p:txBody>
      </p:sp>
    </p:spTree>
    <p:extLst>
      <p:ext uri="{BB962C8B-B14F-4D97-AF65-F5344CB8AC3E}">
        <p14:creationId xmlns:p14="http://schemas.microsoft.com/office/powerpoint/2010/main" val="338642397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0070C0"/>
                </a:solidFill>
              </a:rPr>
              <a:t/>
            </a:r>
            <a:br>
              <a:rPr lang="tr-TR" b="1" dirty="0" smtClean="0">
                <a:solidFill>
                  <a:srgbClr val="0070C0"/>
                </a:solidFill>
              </a:rPr>
            </a:br>
            <a:r>
              <a:rPr lang="tr-TR" b="1" dirty="0" smtClean="0">
                <a:solidFill>
                  <a:srgbClr val="0070C0"/>
                </a:solidFill>
              </a:rPr>
              <a:t>Kimyasal </a:t>
            </a:r>
            <a:r>
              <a:rPr lang="tr-TR" b="1" dirty="0">
                <a:solidFill>
                  <a:srgbClr val="0070C0"/>
                </a:solidFill>
              </a:rPr>
              <a:t>mücadele</a:t>
            </a:r>
            <a:r>
              <a:rPr lang="tr-TR" dirty="0">
                <a:solidFill>
                  <a:srgbClr val="0070C0"/>
                </a:solidFill>
              </a:rPr>
              <a:t/>
            </a: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p:txBody>
          <a:bodyPr>
            <a:normAutofit/>
          </a:bodyPr>
          <a:lstStyle/>
          <a:p>
            <a:pPr marL="0" indent="0">
              <a:buNone/>
            </a:pPr>
            <a:r>
              <a:rPr lang="tr-TR" dirty="0" smtClean="0"/>
              <a:t>Meyvelerdeki </a:t>
            </a:r>
            <a:r>
              <a:rPr lang="tr-TR" dirty="0"/>
              <a:t>leke </a:t>
            </a:r>
            <a:r>
              <a:rPr lang="tr-TR" dirty="0" smtClean="0"/>
              <a:t>sayısı </a:t>
            </a:r>
            <a:r>
              <a:rPr lang="tr-TR" dirty="0"/>
              <a:t>10-20 </a:t>
            </a:r>
            <a:r>
              <a:rPr lang="tr-TR" dirty="0" smtClean="0"/>
              <a:t>arasında </a:t>
            </a:r>
            <a:r>
              <a:rPr lang="tr-TR" dirty="0"/>
              <a:t>ise bir sonraki sezon </a:t>
            </a:r>
            <a:r>
              <a:rPr lang="tr-TR" dirty="0" smtClean="0"/>
              <a:t>başlarında </a:t>
            </a:r>
            <a:r>
              <a:rPr lang="tr-TR" dirty="0"/>
              <a:t>çiçek taç </a:t>
            </a:r>
            <a:r>
              <a:rPr lang="tr-TR" dirty="0" smtClean="0"/>
              <a:t>yaprakları </a:t>
            </a:r>
            <a:r>
              <a:rPr lang="tr-TR" dirty="0"/>
              <a:t>dökülmeye </a:t>
            </a:r>
            <a:r>
              <a:rPr lang="tr-TR" dirty="0" smtClean="0"/>
              <a:t>başlamasından </a:t>
            </a:r>
            <a:r>
              <a:rPr lang="tr-TR" dirty="0"/>
              <a:t>itibaren hasattan 40 gün öncesine kadar, </a:t>
            </a:r>
            <a:endParaRPr lang="tr-TR" dirty="0" smtClean="0"/>
          </a:p>
          <a:p>
            <a:pPr marL="0" indent="0">
              <a:buNone/>
            </a:pPr>
            <a:r>
              <a:rPr lang="tr-TR" dirty="0" smtClean="0"/>
              <a:t>özellikle </a:t>
            </a:r>
            <a:r>
              <a:rPr lang="tr-TR" dirty="0"/>
              <a:t>nemli ve </a:t>
            </a:r>
            <a:r>
              <a:rPr lang="tr-TR" dirty="0" smtClean="0"/>
              <a:t>ılık </a:t>
            </a:r>
            <a:r>
              <a:rPr lang="tr-TR" dirty="0"/>
              <a:t>geçen sezonlarda ilaçlamaya </a:t>
            </a:r>
            <a:r>
              <a:rPr lang="tr-TR" dirty="0" smtClean="0"/>
              <a:t>ağırlık </a:t>
            </a:r>
            <a:r>
              <a:rPr lang="tr-TR" dirty="0"/>
              <a:t>verilebilir. </a:t>
            </a:r>
            <a:endParaRPr lang="tr-TR" dirty="0" smtClean="0"/>
          </a:p>
          <a:p>
            <a:pPr marL="0" indent="0">
              <a:buNone/>
            </a:pPr>
            <a:r>
              <a:rPr lang="tr-TR" dirty="0" smtClean="0"/>
              <a:t>Zirai </a:t>
            </a:r>
            <a:r>
              <a:rPr lang="tr-TR" dirty="0"/>
              <a:t>Mücadele Teknik </a:t>
            </a:r>
            <a:r>
              <a:rPr lang="tr-TR" dirty="0" smtClean="0"/>
              <a:t>Talimatlarına </a:t>
            </a:r>
            <a:r>
              <a:rPr lang="tr-TR" dirty="0"/>
              <a:t>göre tavsiye edilen kimyasal </a:t>
            </a:r>
            <a:r>
              <a:rPr lang="tr-TR" dirty="0" smtClean="0"/>
              <a:t>ilaçlar kullanılmalıdır. Şu an için Türkiye’de ruhsatlı herhangi bir </a:t>
            </a:r>
            <a:r>
              <a:rPr lang="tr-TR" dirty="0" err="1" smtClean="0"/>
              <a:t>fungisit</a:t>
            </a:r>
            <a:r>
              <a:rPr lang="tr-TR" dirty="0" smtClean="0"/>
              <a:t> bulunmamaktadır.</a:t>
            </a:r>
          </a:p>
          <a:p>
            <a:pPr marL="0" indent="0">
              <a:buNone/>
            </a:pPr>
            <a:r>
              <a:rPr lang="tr-TR" dirty="0" smtClean="0"/>
              <a:t> </a:t>
            </a:r>
            <a:endParaRPr lang="tr-TR" dirty="0"/>
          </a:p>
        </p:txBody>
      </p:sp>
    </p:spTree>
    <p:extLst>
      <p:ext uri="{BB962C8B-B14F-4D97-AF65-F5344CB8AC3E}">
        <p14:creationId xmlns:p14="http://schemas.microsoft.com/office/powerpoint/2010/main" val="363502245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dirty="0" smtClean="0"/>
              <a:t>1.1. </a:t>
            </a:r>
            <a:r>
              <a:rPr lang="tr-TR" b="1" dirty="0" smtClean="0">
                <a:solidFill>
                  <a:srgbClr val="FF0000"/>
                </a:solidFill>
              </a:rPr>
              <a:t>ELMA </a:t>
            </a:r>
            <a:r>
              <a:rPr lang="tr-TR" b="1" dirty="0">
                <a:solidFill>
                  <a:srgbClr val="FF0000"/>
                </a:solidFill>
              </a:rPr>
              <a:t>KARA LEKESİ HASTALIĞI </a:t>
            </a:r>
            <a:br>
              <a:rPr lang="tr-TR" b="1" dirty="0">
                <a:solidFill>
                  <a:srgbClr val="FF0000"/>
                </a:solidFill>
              </a:rPr>
            </a:br>
            <a:r>
              <a:rPr lang="tr-TR" i="1" dirty="0">
                <a:solidFill>
                  <a:srgbClr val="FF0000"/>
                </a:solidFill>
              </a:rPr>
              <a:t>(</a:t>
            </a:r>
            <a:r>
              <a:rPr lang="tr-TR" i="1" dirty="0" err="1">
                <a:solidFill>
                  <a:srgbClr val="FF0000"/>
                </a:solidFill>
              </a:rPr>
              <a:t>Venturia</a:t>
            </a:r>
            <a:r>
              <a:rPr lang="tr-TR" i="1" dirty="0">
                <a:solidFill>
                  <a:srgbClr val="FF0000"/>
                </a:solidFill>
              </a:rPr>
              <a:t> </a:t>
            </a:r>
            <a:r>
              <a:rPr lang="tr-TR" i="1" dirty="0" err="1">
                <a:solidFill>
                  <a:srgbClr val="FF0000"/>
                </a:solidFill>
              </a:rPr>
              <a:t>inaequalis</a:t>
            </a:r>
            <a:r>
              <a:rPr lang="tr-TR" i="1" dirty="0">
                <a:solidFill>
                  <a:srgbClr val="FF0000"/>
                </a:solidFill>
              </a:rPr>
              <a:t>) </a:t>
            </a:r>
            <a:r>
              <a:rPr lang="tr-TR" dirty="0">
                <a:solidFill>
                  <a:srgbClr val="FF0000"/>
                </a:solidFill>
              </a:rPr>
              <a:t/>
            </a:r>
            <a:br>
              <a:rPr lang="tr-TR" dirty="0">
                <a:solidFill>
                  <a:srgbClr val="FF0000"/>
                </a:solidFill>
              </a:rPr>
            </a:br>
            <a:endParaRPr lang="tr-TR" dirty="0">
              <a:solidFill>
                <a:srgbClr val="FF0000"/>
              </a:solidFill>
            </a:endParaRPr>
          </a:p>
        </p:txBody>
      </p:sp>
      <p:sp>
        <p:nvSpPr>
          <p:cNvPr id="6" name="İçerik Yer Tutucusu 2"/>
          <p:cNvSpPr>
            <a:spLocks noGrp="1"/>
          </p:cNvSpPr>
          <p:nvPr>
            <p:ph idx="1"/>
          </p:nvPr>
        </p:nvSpPr>
        <p:spPr>
          <a:xfrm>
            <a:off x="457200" y="1600200"/>
            <a:ext cx="8229600" cy="4876800"/>
          </a:xfrm>
        </p:spPr>
        <p:txBody>
          <a:bodyPr/>
          <a:lstStyle/>
          <a:p>
            <a:r>
              <a:rPr lang="tr-TR" i="1" dirty="0" err="1" smtClean="0"/>
              <a:t>Venturia</a:t>
            </a:r>
            <a:r>
              <a:rPr lang="tr-TR" i="1" dirty="0" smtClean="0"/>
              <a:t> </a:t>
            </a:r>
            <a:r>
              <a:rPr lang="tr-TR" i="1" dirty="0" err="1" smtClean="0"/>
              <a:t>inaequalis</a:t>
            </a:r>
            <a:r>
              <a:rPr lang="tr-TR" i="1" dirty="0" smtClean="0"/>
              <a:t> </a:t>
            </a:r>
            <a:r>
              <a:rPr lang="tr-TR" dirty="0" smtClean="0"/>
              <a:t>(</a:t>
            </a:r>
            <a:r>
              <a:rPr lang="tr-TR" dirty="0" err="1" smtClean="0"/>
              <a:t>Cooke</a:t>
            </a:r>
            <a:r>
              <a:rPr lang="tr-TR" dirty="0" smtClean="0"/>
              <a:t>) </a:t>
            </a:r>
            <a:r>
              <a:rPr lang="tr-TR" dirty="0" err="1" smtClean="0"/>
              <a:t>G.Wint</a:t>
            </a:r>
            <a:r>
              <a:rPr lang="tr-TR" dirty="0" smtClean="0"/>
              <a:t>. Elma</a:t>
            </a:r>
          </a:p>
          <a:p>
            <a:r>
              <a:rPr lang="tr-TR" i="1" dirty="0" err="1" smtClean="0"/>
              <a:t>Venturia</a:t>
            </a:r>
            <a:r>
              <a:rPr lang="tr-TR" i="1" dirty="0" smtClean="0"/>
              <a:t> pirina </a:t>
            </a:r>
            <a:r>
              <a:rPr lang="tr-TR" dirty="0" err="1" smtClean="0"/>
              <a:t>Aderh</a:t>
            </a:r>
            <a:r>
              <a:rPr lang="tr-TR" dirty="0" smtClean="0"/>
              <a:t>.  Armut</a:t>
            </a:r>
          </a:p>
          <a:p>
            <a:r>
              <a:rPr lang="tr-TR" i="1" dirty="0" err="1" smtClean="0"/>
              <a:t>Venturia</a:t>
            </a:r>
            <a:r>
              <a:rPr lang="tr-TR" i="1" dirty="0" smtClean="0"/>
              <a:t> </a:t>
            </a:r>
            <a:r>
              <a:rPr lang="tr-TR" i="1" dirty="0" err="1" smtClean="0"/>
              <a:t>nashicola</a:t>
            </a:r>
            <a:r>
              <a:rPr lang="tr-TR" i="1" dirty="0" smtClean="0"/>
              <a:t> </a:t>
            </a:r>
            <a:r>
              <a:rPr lang="tr-TR" dirty="0" smtClean="0"/>
              <a:t>--- Asya </a:t>
            </a:r>
            <a:r>
              <a:rPr lang="tr-TR" dirty="0" err="1" smtClean="0"/>
              <a:t>Armutu</a:t>
            </a:r>
            <a:endParaRPr lang="tr-TR" dirty="0"/>
          </a:p>
        </p:txBody>
      </p:sp>
    </p:spTree>
    <p:extLst>
      <p:ext uri="{BB962C8B-B14F-4D97-AF65-F5344CB8AC3E}">
        <p14:creationId xmlns:p14="http://schemas.microsoft.com/office/powerpoint/2010/main" val="27841399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990600"/>
          </a:xfrm>
        </p:spPr>
        <p:txBody>
          <a:bodyPr>
            <a:normAutofit fontScale="90000"/>
          </a:bodyPr>
          <a:lstStyle/>
          <a:p>
            <a:r>
              <a:rPr lang="tr-TR" dirty="0" smtClean="0">
                <a:solidFill>
                  <a:srgbClr val="FF0000"/>
                </a:solidFill>
              </a:rPr>
              <a:t/>
            </a:r>
            <a:br>
              <a:rPr lang="tr-TR" dirty="0" smtClean="0">
                <a:solidFill>
                  <a:srgbClr val="FF0000"/>
                </a:solidFill>
              </a:rPr>
            </a:br>
            <a:r>
              <a:rPr lang="tr-TR" dirty="0" smtClean="0">
                <a:solidFill>
                  <a:srgbClr val="FF0000"/>
                </a:solidFill>
              </a:rPr>
              <a:t>2.3. Şeftali’de Külleme</a:t>
            </a:r>
            <a:r>
              <a:rPr lang="tr-TR" dirty="0" smtClean="0"/>
              <a:t/>
            </a:r>
            <a:br>
              <a:rPr lang="tr-TR" dirty="0" smtClean="0"/>
            </a:br>
            <a:r>
              <a:rPr lang="tr-TR" dirty="0" smtClean="0"/>
              <a:t>        </a:t>
            </a:r>
            <a:r>
              <a:rPr lang="tr-TR" sz="2700" i="1" dirty="0" err="1" smtClean="0">
                <a:solidFill>
                  <a:srgbClr val="FF0000"/>
                </a:solidFill>
              </a:rPr>
              <a:t>Sphaerotheca</a:t>
            </a:r>
            <a:r>
              <a:rPr lang="tr-TR" sz="2700" i="1" dirty="0" smtClean="0">
                <a:solidFill>
                  <a:srgbClr val="FF0000"/>
                </a:solidFill>
              </a:rPr>
              <a:t> </a:t>
            </a:r>
            <a:r>
              <a:rPr lang="tr-TR" sz="2700" i="1" dirty="0" err="1" smtClean="0">
                <a:solidFill>
                  <a:srgbClr val="FF0000"/>
                </a:solidFill>
              </a:rPr>
              <a:t>pannosa</a:t>
            </a:r>
            <a:r>
              <a:rPr lang="tr-TR" sz="2700" i="1" dirty="0" smtClean="0">
                <a:solidFill>
                  <a:srgbClr val="FF0000"/>
                </a:solidFill>
              </a:rPr>
              <a:t> var. </a:t>
            </a:r>
            <a:r>
              <a:rPr lang="tr-TR" sz="2700" i="1" dirty="0" err="1" smtClean="0">
                <a:solidFill>
                  <a:srgbClr val="FF0000"/>
                </a:solidFill>
              </a:rPr>
              <a:t>Persicae</a:t>
            </a:r>
            <a:r>
              <a:rPr lang="tr-TR" sz="2700" i="1" dirty="0" smtClean="0"/>
              <a:t> </a:t>
            </a:r>
            <a:r>
              <a:rPr lang="tr-TR" sz="2700" dirty="0" err="1" smtClean="0"/>
              <a:t>Woronichin</a:t>
            </a:r>
            <a:endParaRPr lang="tr-TR" sz="2700" dirty="0"/>
          </a:p>
        </p:txBody>
      </p:sp>
      <p:sp>
        <p:nvSpPr>
          <p:cNvPr id="6" name="İçerik Yer Tutucusu 2"/>
          <p:cNvSpPr>
            <a:spLocks noGrp="1"/>
          </p:cNvSpPr>
          <p:nvPr>
            <p:ph idx="1"/>
          </p:nvPr>
        </p:nvSpPr>
        <p:spPr>
          <a:xfrm>
            <a:off x="457200" y="2152600"/>
            <a:ext cx="8229600" cy="4876800"/>
          </a:xfrm>
        </p:spPr>
        <p:txBody>
          <a:bodyPr>
            <a:normAutofit/>
          </a:bodyPr>
          <a:lstStyle/>
          <a:p>
            <a:pPr marL="0" indent="0">
              <a:buNone/>
            </a:pPr>
            <a:r>
              <a:rPr lang="tr-TR" b="1" dirty="0" smtClean="0"/>
              <a:t>BELİRTİLERİ</a:t>
            </a:r>
            <a:endParaRPr lang="tr-TR" b="1" dirty="0"/>
          </a:p>
          <a:p>
            <a:r>
              <a:rPr lang="tr-TR" dirty="0"/>
              <a:t>Hastalık </a:t>
            </a:r>
            <a:r>
              <a:rPr lang="tr-TR" dirty="0">
                <a:solidFill>
                  <a:srgbClr val="FF0000"/>
                </a:solidFill>
              </a:rPr>
              <a:t>yaprak, sürgün ve meyvelerde </a:t>
            </a:r>
            <a:r>
              <a:rPr lang="tr-TR" dirty="0"/>
              <a:t>belirti oluşturmaktadır. </a:t>
            </a:r>
          </a:p>
          <a:p>
            <a:pPr marL="0" indent="0">
              <a:buNone/>
            </a:pPr>
            <a:r>
              <a:rPr lang="tr-TR" dirty="0"/>
              <a:t>• İlkbaharda genç </a:t>
            </a:r>
            <a:r>
              <a:rPr lang="tr-TR" dirty="0">
                <a:solidFill>
                  <a:srgbClr val="FF0000"/>
                </a:solidFill>
              </a:rPr>
              <a:t>sürgün uçlarındaki yapraklarda önce hafifçe bir kabarıklık</a:t>
            </a:r>
            <a:r>
              <a:rPr lang="tr-TR" dirty="0"/>
              <a:t>, yağlımsı bir görünüş ve </a:t>
            </a:r>
            <a:r>
              <a:rPr lang="tr-TR" dirty="0">
                <a:solidFill>
                  <a:srgbClr val="FF0000"/>
                </a:solidFill>
              </a:rPr>
              <a:t>renk açılması </a:t>
            </a:r>
            <a:r>
              <a:rPr lang="tr-TR" dirty="0"/>
              <a:t>oluşur. Daha sonra kabarıklığın </a:t>
            </a:r>
            <a:r>
              <a:rPr lang="tr-TR" dirty="0">
                <a:solidFill>
                  <a:srgbClr val="FF0000"/>
                </a:solidFill>
              </a:rPr>
              <a:t>arka</a:t>
            </a:r>
            <a:r>
              <a:rPr lang="tr-TR" dirty="0"/>
              <a:t> yüzeyindeki gri, </a:t>
            </a:r>
            <a:r>
              <a:rPr lang="tr-TR" dirty="0">
                <a:solidFill>
                  <a:srgbClr val="FF0000"/>
                </a:solidFill>
              </a:rPr>
              <a:t>beyaz </a:t>
            </a:r>
            <a:r>
              <a:rPr lang="tr-TR" dirty="0" err="1">
                <a:solidFill>
                  <a:srgbClr val="FF0000"/>
                </a:solidFill>
              </a:rPr>
              <a:t>unlumsu</a:t>
            </a:r>
            <a:r>
              <a:rPr lang="tr-TR" dirty="0">
                <a:solidFill>
                  <a:srgbClr val="FF0000"/>
                </a:solidFill>
              </a:rPr>
              <a:t> </a:t>
            </a:r>
            <a:r>
              <a:rPr lang="tr-TR" dirty="0"/>
              <a:t>bir tabaka görülür. </a:t>
            </a:r>
          </a:p>
          <a:p>
            <a:pPr marL="0" indent="0">
              <a:buNone/>
            </a:pPr>
            <a:r>
              <a:rPr lang="tr-TR" dirty="0"/>
              <a:t>• Şiddetli durumlarda </a:t>
            </a:r>
            <a:r>
              <a:rPr lang="tr-TR" dirty="0">
                <a:solidFill>
                  <a:srgbClr val="FF0000"/>
                </a:solidFill>
              </a:rPr>
              <a:t>yaprağın hastalıklı kısmı az gelişir, eni daralır ve içe doğru kıvrılır</a:t>
            </a:r>
            <a:r>
              <a:rPr lang="tr-TR" dirty="0"/>
              <a:t>. Bu yapraklar zamanla kavrularak, hafif kırmızımtırak renk alır ve erken dökülür. </a:t>
            </a:r>
          </a:p>
        </p:txBody>
      </p:sp>
    </p:spTree>
    <p:extLst>
      <p:ext uri="{BB962C8B-B14F-4D97-AF65-F5344CB8AC3E}">
        <p14:creationId xmlns:p14="http://schemas.microsoft.com/office/powerpoint/2010/main" val="16617247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r>
              <a:rPr lang="tr-TR" dirty="0">
                <a:solidFill>
                  <a:srgbClr val="FF0000"/>
                </a:solidFill>
              </a:rPr>
              <a:t>Sürgünler hastalıklı yerlerinden bükülür</a:t>
            </a:r>
            <a:r>
              <a:rPr lang="tr-TR" dirty="0"/>
              <a:t>, gelişme yavaşlar ve alt kısımlardan yeni sürgünler oluşarak </a:t>
            </a:r>
            <a:r>
              <a:rPr lang="tr-TR" dirty="0" err="1">
                <a:solidFill>
                  <a:srgbClr val="FF0000"/>
                </a:solidFill>
              </a:rPr>
              <a:t>süpürgeleşme</a:t>
            </a:r>
            <a:r>
              <a:rPr lang="tr-TR" dirty="0">
                <a:solidFill>
                  <a:srgbClr val="FF0000"/>
                </a:solidFill>
              </a:rPr>
              <a:t> </a:t>
            </a:r>
            <a:r>
              <a:rPr lang="tr-TR" dirty="0"/>
              <a:t>gibi bir görünüm alır. Sürgünlerin uçları </a:t>
            </a:r>
            <a:r>
              <a:rPr lang="tr-TR" dirty="0" err="1">
                <a:solidFill>
                  <a:srgbClr val="FF0000"/>
                </a:solidFill>
              </a:rPr>
              <a:t>kütleşir</a:t>
            </a:r>
            <a:r>
              <a:rPr lang="tr-TR" dirty="0">
                <a:solidFill>
                  <a:srgbClr val="FF0000"/>
                </a:solidFill>
              </a:rPr>
              <a:t> gözler arası kısalır </a:t>
            </a:r>
            <a:r>
              <a:rPr lang="tr-TR" dirty="0"/>
              <a:t>ve göz oluşumu azalır. Şiddetli durumlarda </a:t>
            </a:r>
            <a:r>
              <a:rPr lang="tr-TR" dirty="0">
                <a:solidFill>
                  <a:srgbClr val="FF0000"/>
                </a:solidFill>
              </a:rPr>
              <a:t>sürgünlerin uç kısımları kurur</a:t>
            </a:r>
            <a:r>
              <a:rPr lang="tr-TR" dirty="0"/>
              <a:t>. Sonbahara doğru sürgünlerin üzerinde </a:t>
            </a:r>
            <a:r>
              <a:rPr lang="tr-TR" dirty="0">
                <a:solidFill>
                  <a:srgbClr val="FF0000"/>
                </a:solidFill>
              </a:rPr>
              <a:t>grimsi-beyaz </a:t>
            </a:r>
            <a:r>
              <a:rPr lang="tr-TR" dirty="0"/>
              <a:t>görünüm ortaya çıkar. </a:t>
            </a:r>
          </a:p>
          <a:p>
            <a:pPr marL="0" indent="0">
              <a:buNone/>
            </a:pPr>
            <a:r>
              <a:rPr lang="tr-TR" dirty="0"/>
              <a:t>• Çağla büyüklüğünde </a:t>
            </a:r>
            <a:r>
              <a:rPr lang="tr-TR" dirty="0">
                <a:solidFill>
                  <a:srgbClr val="FF0000"/>
                </a:solidFill>
              </a:rPr>
              <a:t>meyve üzerinde beyaz lekeler </a:t>
            </a:r>
            <a:r>
              <a:rPr lang="tr-TR" dirty="0"/>
              <a:t>oluşur. Meyveler iyi gelişemezler </a:t>
            </a:r>
            <a:r>
              <a:rPr lang="tr-TR" dirty="0">
                <a:solidFill>
                  <a:srgbClr val="FF0000"/>
                </a:solidFill>
              </a:rPr>
              <a:t>ve çatlamalar</a:t>
            </a:r>
            <a:r>
              <a:rPr lang="tr-TR" dirty="0"/>
              <a:t> görülür. Döllenme sırasında hastalıktan dolayı meyveler gelişmeden dökülür. </a:t>
            </a:r>
          </a:p>
        </p:txBody>
      </p:sp>
    </p:spTree>
    <p:extLst>
      <p:ext uri="{BB962C8B-B14F-4D97-AF65-F5344CB8AC3E}">
        <p14:creationId xmlns:p14="http://schemas.microsoft.com/office/powerpoint/2010/main" val="32076754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Hastalığın Görüldüğü Bitkiler </a:t>
            </a:r>
            <a:r>
              <a:rPr lang="tr-TR" dirty="0"/>
              <a:t/>
            </a:r>
            <a:br>
              <a:rPr lang="tr-TR" dirty="0"/>
            </a:br>
            <a:endParaRPr lang="tr-TR" dirty="0"/>
          </a:p>
        </p:txBody>
      </p:sp>
      <p:sp>
        <p:nvSpPr>
          <p:cNvPr id="3" name="İçerik Yer Tutucusu 2"/>
          <p:cNvSpPr>
            <a:spLocks noGrp="1"/>
          </p:cNvSpPr>
          <p:nvPr>
            <p:ph idx="1"/>
          </p:nvPr>
        </p:nvSpPr>
        <p:spPr>
          <a:xfrm>
            <a:off x="179512" y="1600200"/>
            <a:ext cx="8928992" cy="4876800"/>
          </a:xfrm>
        </p:spPr>
        <p:txBody>
          <a:bodyPr/>
          <a:lstStyle/>
          <a:p>
            <a:pPr marL="0" indent="0">
              <a:buNone/>
            </a:pPr>
            <a:endParaRPr lang="tr-TR" dirty="0" smtClean="0"/>
          </a:p>
          <a:p>
            <a:pPr marL="0" indent="0">
              <a:buNone/>
            </a:pPr>
            <a:r>
              <a:rPr lang="tr-TR" dirty="0" smtClean="0"/>
              <a:t>• </a:t>
            </a:r>
            <a:r>
              <a:rPr lang="tr-TR" dirty="0"/>
              <a:t>Konukçusu </a:t>
            </a:r>
            <a:r>
              <a:rPr lang="tr-TR" dirty="0">
                <a:solidFill>
                  <a:srgbClr val="FF0000"/>
                </a:solidFill>
              </a:rPr>
              <a:t>şeftali</a:t>
            </a:r>
            <a:r>
              <a:rPr lang="tr-TR" dirty="0"/>
              <a:t> olup </a:t>
            </a:r>
            <a:r>
              <a:rPr lang="tr-TR" dirty="0">
                <a:solidFill>
                  <a:srgbClr val="FF0000"/>
                </a:solidFill>
              </a:rPr>
              <a:t>en hassas çeşitleri </a:t>
            </a:r>
            <a:r>
              <a:rPr lang="tr-TR" dirty="0" err="1"/>
              <a:t>Earlyred</a:t>
            </a:r>
            <a:r>
              <a:rPr lang="tr-TR" dirty="0"/>
              <a:t>, </a:t>
            </a:r>
            <a:endParaRPr lang="tr-TR" dirty="0" smtClean="0"/>
          </a:p>
          <a:p>
            <a:pPr marL="0" indent="0">
              <a:buNone/>
            </a:pPr>
            <a:r>
              <a:rPr lang="tr-TR" dirty="0"/>
              <a:t> </a:t>
            </a:r>
            <a:r>
              <a:rPr lang="tr-TR" dirty="0" smtClean="0"/>
              <a:t> </a:t>
            </a:r>
            <a:r>
              <a:rPr lang="tr-TR" dirty="0" err="1" smtClean="0"/>
              <a:t>Dixired</a:t>
            </a:r>
            <a:r>
              <a:rPr lang="tr-TR" dirty="0"/>
              <a:t>, Hale, </a:t>
            </a:r>
            <a:r>
              <a:rPr lang="tr-TR" dirty="0" err="1"/>
              <a:t>Haven</a:t>
            </a:r>
            <a:r>
              <a:rPr lang="tr-TR" dirty="0"/>
              <a:t>, </a:t>
            </a:r>
            <a:r>
              <a:rPr lang="tr-TR" dirty="0" err="1" smtClean="0"/>
              <a:t>Cardinal</a:t>
            </a:r>
            <a:r>
              <a:rPr lang="tr-TR" dirty="0"/>
              <a:t>, </a:t>
            </a:r>
            <a:r>
              <a:rPr lang="tr-TR" dirty="0" err="1"/>
              <a:t>Fowler</a:t>
            </a:r>
            <a:r>
              <a:rPr lang="tr-TR" dirty="0"/>
              <a:t>, </a:t>
            </a:r>
            <a:r>
              <a:rPr lang="tr-TR" dirty="0" err="1"/>
              <a:t>Carmen</a:t>
            </a:r>
            <a:r>
              <a:rPr lang="tr-TR" dirty="0"/>
              <a:t> ve </a:t>
            </a:r>
            <a:r>
              <a:rPr lang="tr-TR" dirty="0" err="1" smtClean="0"/>
              <a:t>J.H.Hale’dir</a:t>
            </a:r>
            <a:r>
              <a:rPr lang="tr-TR" dirty="0"/>
              <a:t>. </a:t>
            </a:r>
          </a:p>
        </p:txBody>
      </p:sp>
    </p:spTree>
    <p:extLst>
      <p:ext uri="{BB962C8B-B14F-4D97-AF65-F5344CB8AC3E}">
        <p14:creationId xmlns:p14="http://schemas.microsoft.com/office/powerpoint/2010/main" val="34118329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r>
              <a:rPr lang="tr-TR" b="1" dirty="0"/>
              <a:t>Mücadele Yöntemleri </a:t>
            </a:r>
            <a:endParaRPr lang="tr-TR" dirty="0"/>
          </a:p>
        </p:txBody>
      </p:sp>
      <p:sp>
        <p:nvSpPr>
          <p:cNvPr id="3" name="İçerik Yer Tutucusu 2"/>
          <p:cNvSpPr>
            <a:spLocks noGrp="1"/>
          </p:cNvSpPr>
          <p:nvPr>
            <p:ph idx="1"/>
          </p:nvPr>
        </p:nvSpPr>
        <p:spPr/>
        <p:txBody>
          <a:bodyPr>
            <a:normAutofit/>
          </a:bodyPr>
          <a:lstStyle/>
          <a:p>
            <a:endParaRPr lang="tr-TR" dirty="0"/>
          </a:p>
          <a:p>
            <a:r>
              <a:rPr lang="tr-TR" b="1" dirty="0"/>
              <a:t>Kültürel Önlemler </a:t>
            </a:r>
            <a:endParaRPr lang="tr-TR" dirty="0"/>
          </a:p>
          <a:p>
            <a:r>
              <a:rPr lang="tr-TR" dirty="0"/>
              <a:t>• Hastalığın kuruttuğu sürgün, filiz ve obur dallar </a:t>
            </a:r>
            <a:r>
              <a:rPr lang="tr-TR" dirty="0">
                <a:solidFill>
                  <a:srgbClr val="FF0000"/>
                </a:solidFill>
              </a:rPr>
              <a:t>hastalıklı kısmın 20 cm altından budanarak </a:t>
            </a:r>
            <a:r>
              <a:rPr lang="tr-TR" dirty="0"/>
              <a:t>bahçeden uzaklaştırılmalı veya yakılmalıdır. </a:t>
            </a:r>
          </a:p>
          <a:p>
            <a:r>
              <a:rPr lang="tr-TR" dirty="0"/>
              <a:t>• Sık dikimden ve </a:t>
            </a:r>
            <a:r>
              <a:rPr lang="tr-TR" dirty="0">
                <a:solidFill>
                  <a:srgbClr val="FF0000"/>
                </a:solidFill>
              </a:rPr>
              <a:t>ağaçların havalanması</a:t>
            </a:r>
            <a:r>
              <a:rPr lang="tr-TR" dirty="0"/>
              <a:t>nı engelleyecek budama </a:t>
            </a:r>
            <a:r>
              <a:rPr lang="tr-TR" dirty="0" smtClean="0"/>
              <a:t>şekillerinden </a:t>
            </a:r>
            <a:r>
              <a:rPr lang="tr-TR" dirty="0"/>
              <a:t>kaçınılmalıdır. Ekonomik önemi olmayan </a:t>
            </a:r>
            <a:r>
              <a:rPr lang="tr-TR" dirty="0">
                <a:solidFill>
                  <a:srgbClr val="FF0000"/>
                </a:solidFill>
              </a:rPr>
              <a:t>duyarlı çeşitlerle bahçe tesis edilmemelidir. </a:t>
            </a:r>
          </a:p>
        </p:txBody>
      </p:sp>
    </p:spTree>
    <p:extLst>
      <p:ext uri="{BB962C8B-B14F-4D97-AF65-F5344CB8AC3E}">
        <p14:creationId xmlns:p14="http://schemas.microsoft.com/office/powerpoint/2010/main" val="3686574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Kimyasal Önlemler </a:t>
            </a:r>
            <a:r>
              <a:rPr lang="tr-TR" dirty="0"/>
              <a:t/>
            </a:r>
            <a:br>
              <a:rPr lang="tr-TR" dirty="0"/>
            </a:br>
            <a:endParaRPr lang="tr-TR" dirty="0"/>
          </a:p>
        </p:txBody>
      </p:sp>
      <p:sp>
        <p:nvSpPr>
          <p:cNvPr id="3" name="İçerik Yer Tutucusu 2"/>
          <p:cNvSpPr>
            <a:spLocks noGrp="1"/>
          </p:cNvSpPr>
          <p:nvPr>
            <p:ph idx="1"/>
          </p:nvPr>
        </p:nvSpPr>
        <p:spPr/>
        <p:txBody>
          <a:bodyPr>
            <a:normAutofit/>
          </a:bodyPr>
          <a:lstStyle/>
          <a:p>
            <a:endParaRPr lang="tr-TR" dirty="0"/>
          </a:p>
          <a:p>
            <a:r>
              <a:rPr lang="tr-TR" dirty="0" smtClean="0"/>
              <a:t>Hastalığa </a:t>
            </a:r>
            <a:r>
              <a:rPr lang="tr-TR" dirty="0"/>
              <a:t>karşı 1. ilaçlama zamanı önceki yıllardaki hastalığın yoğunluğu söz konusu değilse 1. ilaçlama </a:t>
            </a:r>
            <a:r>
              <a:rPr lang="tr-TR" dirty="0">
                <a:solidFill>
                  <a:srgbClr val="FF0000"/>
                </a:solidFill>
              </a:rPr>
              <a:t>belirtiler görülür görülmez </a:t>
            </a:r>
            <a:r>
              <a:rPr lang="tr-TR" dirty="0"/>
              <a:t>yapılmalıdır. </a:t>
            </a:r>
          </a:p>
          <a:p>
            <a:r>
              <a:rPr lang="tr-TR" dirty="0" smtClean="0"/>
              <a:t>Eğer </a:t>
            </a:r>
            <a:r>
              <a:rPr lang="tr-TR" dirty="0"/>
              <a:t>yoğunluk görülmüşse </a:t>
            </a:r>
            <a:r>
              <a:rPr lang="tr-TR" dirty="0">
                <a:solidFill>
                  <a:srgbClr val="FF0000"/>
                </a:solidFill>
              </a:rPr>
              <a:t>budamadan sonra </a:t>
            </a:r>
            <a:r>
              <a:rPr lang="tr-TR" dirty="0"/>
              <a:t>ağaçlardaki </a:t>
            </a:r>
            <a:r>
              <a:rPr lang="tr-TR" dirty="0">
                <a:solidFill>
                  <a:srgbClr val="FF0000"/>
                </a:solidFill>
              </a:rPr>
              <a:t>hastalıklı sürgün oranı % 3’se </a:t>
            </a:r>
            <a:r>
              <a:rPr lang="tr-TR" dirty="0"/>
              <a:t>ilk hastalık başlamadan </a:t>
            </a:r>
            <a:r>
              <a:rPr lang="tr-TR" dirty="0">
                <a:solidFill>
                  <a:srgbClr val="FF0000"/>
                </a:solidFill>
              </a:rPr>
              <a:t>5–8 gün önce ilaçlamalara başlanmalıdır</a:t>
            </a:r>
            <a:r>
              <a:rPr lang="tr-TR" dirty="0"/>
              <a:t>. </a:t>
            </a:r>
          </a:p>
          <a:p>
            <a:r>
              <a:rPr lang="tr-TR" dirty="0" smtClean="0">
                <a:solidFill>
                  <a:srgbClr val="FF0000"/>
                </a:solidFill>
              </a:rPr>
              <a:t>Bursa </a:t>
            </a:r>
            <a:r>
              <a:rPr lang="tr-TR" dirty="0">
                <a:solidFill>
                  <a:srgbClr val="FF0000"/>
                </a:solidFill>
              </a:rPr>
              <a:t>için</a:t>
            </a:r>
            <a:r>
              <a:rPr lang="tr-TR" dirty="0"/>
              <a:t>, hastalığın sürgünler ortalama </a:t>
            </a:r>
            <a:r>
              <a:rPr lang="tr-TR" dirty="0">
                <a:solidFill>
                  <a:srgbClr val="FF0000"/>
                </a:solidFill>
              </a:rPr>
              <a:t>20 cm </a:t>
            </a:r>
            <a:r>
              <a:rPr lang="tr-TR" dirty="0"/>
              <a:t>uzunluğa ulaştığında başladığı belirlenmiştir. </a:t>
            </a:r>
          </a:p>
          <a:p>
            <a:r>
              <a:rPr lang="tr-TR" dirty="0" smtClean="0"/>
              <a:t>Diğer </a:t>
            </a:r>
            <a:r>
              <a:rPr lang="tr-TR" dirty="0"/>
              <a:t>ilaçlamalar bitkinin gelişmesine, ilacın etki süresine göre </a:t>
            </a:r>
            <a:r>
              <a:rPr lang="tr-TR" dirty="0">
                <a:solidFill>
                  <a:srgbClr val="FF0000"/>
                </a:solidFill>
              </a:rPr>
              <a:t>8–12 gün aralarla </a:t>
            </a:r>
            <a:r>
              <a:rPr lang="tr-TR" dirty="0"/>
              <a:t>hastalık baskı altında tutuluncaya kadar uygulanmalıdır. </a:t>
            </a:r>
          </a:p>
        </p:txBody>
      </p:sp>
    </p:spTree>
    <p:extLst>
      <p:ext uri="{BB962C8B-B14F-4D97-AF65-F5344CB8AC3E}">
        <p14:creationId xmlns:p14="http://schemas.microsoft.com/office/powerpoint/2010/main" val="19181008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04664"/>
            <a:ext cx="8229600" cy="1143000"/>
          </a:xfrm>
        </p:spPr>
        <p:txBody>
          <a:bodyPr>
            <a:normAutofit fontScale="90000"/>
          </a:bodyPr>
          <a:lstStyle/>
          <a:p>
            <a:r>
              <a:rPr lang="tr-TR" b="1" dirty="0" smtClean="0">
                <a:solidFill>
                  <a:srgbClr val="FF0000"/>
                </a:solidFill>
              </a:rPr>
              <a:t/>
            </a:r>
            <a:br>
              <a:rPr lang="tr-TR" b="1" dirty="0" smtClean="0">
                <a:solidFill>
                  <a:srgbClr val="FF0000"/>
                </a:solidFill>
              </a:rPr>
            </a:br>
            <a:r>
              <a:rPr lang="tr-TR" b="1" dirty="0" smtClean="0">
                <a:solidFill>
                  <a:srgbClr val="FF0000"/>
                </a:solidFill>
              </a:rPr>
              <a:t>Kimyasal </a:t>
            </a:r>
            <a:r>
              <a:rPr lang="tr-TR" b="1" dirty="0">
                <a:solidFill>
                  <a:srgbClr val="FF0000"/>
                </a:solidFill>
              </a:rPr>
              <a:t>Mücadelede Kullanılacak İlaçlar ve Dozları </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323528" y="1268760"/>
            <a:ext cx="8640960" cy="4857403"/>
          </a:xfrm>
        </p:spPr>
        <p:txBody>
          <a:bodyPr>
            <a:normAutofit/>
          </a:bodyPr>
          <a:lstStyle/>
          <a:p>
            <a:pPr marL="0" indent="0">
              <a:buNone/>
            </a:pPr>
            <a:r>
              <a:rPr lang="tr-TR" dirty="0" smtClean="0"/>
              <a:t>                    </a:t>
            </a:r>
          </a:p>
          <a:p>
            <a:r>
              <a:rPr lang="tr-TR" dirty="0" err="1" smtClean="0"/>
              <a:t>Bupirimate</a:t>
            </a:r>
            <a:r>
              <a:rPr lang="tr-TR" dirty="0" smtClean="0"/>
              <a:t> 250 g/l 	EC 	    40 ml      	7 (=</a:t>
            </a:r>
            <a:r>
              <a:rPr lang="tr-TR" dirty="0" err="1" smtClean="0">
                <a:solidFill>
                  <a:srgbClr val="0070C0"/>
                </a:solidFill>
              </a:rPr>
              <a:t>Nimrod</a:t>
            </a:r>
            <a:r>
              <a:rPr lang="tr-TR" dirty="0" smtClean="0"/>
              <a:t>)</a:t>
            </a:r>
          </a:p>
          <a:p>
            <a:r>
              <a:rPr lang="es-ES" dirty="0" smtClean="0"/>
              <a:t>Dinocap 475 g/l 	EC 	</a:t>
            </a:r>
            <a:r>
              <a:rPr lang="tr-TR" dirty="0" smtClean="0"/>
              <a:t>    </a:t>
            </a:r>
            <a:r>
              <a:rPr lang="es-ES" dirty="0" smtClean="0"/>
              <a:t>50 ml</a:t>
            </a:r>
            <a:r>
              <a:rPr lang="tr-TR" dirty="0" smtClean="0"/>
              <a:t>     </a:t>
            </a:r>
            <a:r>
              <a:rPr lang="es-ES" dirty="0" smtClean="0"/>
              <a:t> 	21</a:t>
            </a:r>
            <a:endParaRPr lang="tr-TR" dirty="0" smtClean="0"/>
          </a:p>
          <a:p>
            <a:r>
              <a:rPr lang="tr-TR" dirty="0" smtClean="0"/>
              <a:t>Kükürt %73 	WP 	            500 g        	7 </a:t>
            </a:r>
          </a:p>
          <a:p>
            <a:r>
              <a:rPr lang="tr-TR" dirty="0" smtClean="0"/>
              <a:t>Kükürt %80 	WP 	            400 g        	7</a:t>
            </a:r>
          </a:p>
          <a:p>
            <a:r>
              <a:rPr lang="tr-TR" dirty="0" err="1" smtClean="0"/>
              <a:t>Tetraconazole</a:t>
            </a:r>
            <a:r>
              <a:rPr lang="tr-TR" dirty="0" smtClean="0"/>
              <a:t> 100 g/L. EC……40 g.(=</a:t>
            </a:r>
            <a:r>
              <a:rPr lang="tr-TR" dirty="0" smtClean="0">
                <a:solidFill>
                  <a:srgbClr val="0070C0"/>
                </a:solidFill>
              </a:rPr>
              <a:t>Eminent</a:t>
            </a:r>
            <a:r>
              <a:rPr lang="tr-TR" dirty="0" smtClean="0"/>
              <a:t>-Tancan-2006)</a:t>
            </a:r>
          </a:p>
          <a:p>
            <a:r>
              <a:rPr lang="tr-TR" dirty="0" err="1" smtClean="0"/>
              <a:t>Fluopyram+Tebuconazole</a:t>
            </a:r>
            <a:r>
              <a:rPr lang="tr-TR" dirty="0" smtClean="0"/>
              <a:t> 200+200 g/L. SC  25 cc.</a:t>
            </a:r>
          </a:p>
          <a:p>
            <a:pPr marL="0" indent="0">
              <a:buNone/>
            </a:pPr>
            <a:r>
              <a:rPr lang="tr-TR" dirty="0"/>
              <a:t> </a:t>
            </a:r>
            <a:r>
              <a:rPr lang="tr-TR" dirty="0" smtClean="0"/>
              <a:t>                                       (= </a:t>
            </a:r>
            <a:r>
              <a:rPr lang="tr-TR" dirty="0" err="1" smtClean="0">
                <a:solidFill>
                  <a:srgbClr val="0070C0"/>
                </a:solidFill>
              </a:rPr>
              <a:t>Luna</a:t>
            </a:r>
            <a:r>
              <a:rPr lang="tr-TR" dirty="0" smtClean="0">
                <a:solidFill>
                  <a:srgbClr val="0070C0"/>
                </a:solidFill>
              </a:rPr>
              <a:t> </a:t>
            </a:r>
            <a:r>
              <a:rPr lang="tr-TR" dirty="0" err="1" smtClean="0">
                <a:solidFill>
                  <a:srgbClr val="0070C0"/>
                </a:solidFill>
              </a:rPr>
              <a:t>Exprience</a:t>
            </a:r>
            <a:r>
              <a:rPr lang="tr-TR" dirty="0" smtClean="0">
                <a:solidFill>
                  <a:srgbClr val="0070C0"/>
                </a:solidFill>
              </a:rPr>
              <a:t>- </a:t>
            </a:r>
            <a:r>
              <a:rPr lang="tr-TR" dirty="0" smtClean="0"/>
              <a:t>Bayer-2011 )</a:t>
            </a:r>
          </a:p>
          <a:p>
            <a:r>
              <a:rPr lang="tr-TR" dirty="0" err="1" smtClean="0"/>
              <a:t>Kresoxim</a:t>
            </a:r>
            <a:r>
              <a:rPr lang="tr-TR" dirty="0" smtClean="0"/>
              <a:t> </a:t>
            </a:r>
            <a:r>
              <a:rPr lang="tr-TR" dirty="0" err="1" smtClean="0"/>
              <a:t>Methyl+Boscalid</a:t>
            </a:r>
            <a:r>
              <a:rPr lang="tr-TR" dirty="0" smtClean="0"/>
              <a:t> 100+200 g/L. SC 30 cc</a:t>
            </a:r>
          </a:p>
          <a:p>
            <a:r>
              <a:rPr lang="tr-TR" dirty="0"/>
              <a:t> </a:t>
            </a:r>
            <a:r>
              <a:rPr lang="tr-TR" dirty="0" smtClean="0"/>
              <a:t>                                          (= </a:t>
            </a:r>
            <a:r>
              <a:rPr lang="tr-TR" dirty="0" err="1" smtClean="0">
                <a:solidFill>
                  <a:srgbClr val="0070C0"/>
                </a:solidFill>
              </a:rPr>
              <a:t>Collis</a:t>
            </a:r>
            <a:r>
              <a:rPr lang="tr-TR" dirty="0" smtClean="0">
                <a:solidFill>
                  <a:srgbClr val="0070C0"/>
                </a:solidFill>
              </a:rPr>
              <a:t> </a:t>
            </a:r>
            <a:r>
              <a:rPr lang="tr-TR" dirty="0" smtClean="0"/>
              <a:t>SC- Basf-2004)</a:t>
            </a:r>
            <a:endParaRPr lang="tr-TR" dirty="0"/>
          </a:p>
        </p:txBody>
      </p:sp>
    </p:spTree>
    <p:extLst>
      <p:ext uri="{BB962C8B-B14F-4D97-AF65-F5344CB8AC3E}">
        <p14:creationId xmlns:p14="http://schemas.microsoft.com/office/powerpoint/2010/main" val="11690036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2.4. Yaprak </a:t>
            </a:r>
            <a:r>
              <a:rPr lang="tr-TR" dirty="0">
                <a:solidFill>
                  <a:srgbClr val="FF0000"/>
                </a:solidFill>
              </a:rPr>
              <a:t>Delen-Çil Hastalığı</a:t>
            </a:r>
            <a:br>
              <a:rPr lang="tr-TR" dirty="0">
                <a:solidFill>
                  <a:srgbClr val="FF0000"/>
                </a:solidFill>
              </a:rPr>
            </a:br>
            <a:r>
              <a:rPr lang="tr-TR" i="1" dirty="0">
                <a:solidFill>
                  <a:srgbClr val="FF0000"/>
                </a:solidFill>
              </a:rPr>
              <a:t>(</a:t>
            </a:r>
            <a:r>
              <a:rPr lang="tr-TR" b="1" i="1" dirty="0" err="1">
                <a:solidFill>
                  <a:srgbClr val="FF0000"/>
                </a:solidFill>
              </a:rPr>
              <a:t>Coryneum</a:t>
            </a:r>
            <a:r>
              <a:rPr lang="tr-TR" b="1" i="1" dirty="0">
                <a:solidFill>
                  <a:srgbClr val="FF0000"/>
                </a:solidFill>
              </a:rPr>
              <a:t> </a:t>
            </a:r>
            <a:r>
              <a:rPr lang="tr-TR" b="1" i="1" dirty="0" err="1">
                <a:solidFill>
                  <a:srgbClr val="FF0000"/>
                </a:solidFill>
              </a:rPr>
              <a:t>beijerinckii</a:t>
            </a:r>
            <a:r>
              <a:rPr lang="tr-TR" i="1" dirty="0">
                <a:solidFill>
                  <a:srgbClr val="FF0000"/>
                </a:solidFill>
              </a:rPr>
              <a:t>)</a:t>
            </a:r>
            <a:endParaRPr lang="tr-TR" dirty="0">
              <a:solidFill>
                <a:srgbClr val="FF0000"/>
              </a:solidFill>
            </a:endParaRPr>
          </a:p>
        </p:txBody>
      </p:sp>
      <p:sp>
        <p:nvSpPr>
          <p:cNvPr id="3" name="İçerik Yer Tutucusu 2"/>
          <p:cNvSpPr>
            <a:spLocks noGrp="1"/>
          </p:cNvSpPr>
          <p:nvPr>
            <p:ph idx="1"/>
          </p:nvPr>
        </p:nvSpPr>
        <p:spPr/>
        <p:txBody>
          <a:bodyPr/>
          <a:lstStyle/>
          <a:p>
            <a:r>
              <a:rPr lang="tr-TR" b="1" i="1" dirty="0" err="1">
                <a:solidFill>
                  <a:srgbClr val="FF0000"/>
                </a:solidFill>
              </a:rPr>
              <a:t>Wilsonomyces</a:t>
            </a:r>
            <a:r>
              <a:rPr lang="tr-TR" b="1" i="1" dirty="0">
                <a:solidFill>
                  <a:srgbClr val="FF0000"/>
                </a:solidFill>
              </a:rPr>
              <a:t> </a:t>
            </a:r>
            <a:r>
              <a:rPr lang="tr-TR" b="1" i="1" dirty="0" err="1" smtClean="0">
                <a:solidFill>
                  <a:srgbClr val="FF0000"/>
                </a:solidFill>
              </a:rPr>
              <a:t>carpophilus</a:t>
            </a:r>
            <a:endParaRPr lang="tr-TR" b="1" i="1" dirty="0" smtClean="0">
              <a:solidFill>
                <a:srgbClr val="FF0000"/>
              </a:solidFill>
            </a:endParaRPr>
          </a:p>
          <a:p>
            <a:pPr marL="0" indent="0">
              <a:buNone/>
            </a:pPr>
            <a:endParaRPr lang="tr-TR" dirty="0"/>
          </a:p>
        </p:txBody>
      </p:sp>
      <p:sp>
        <p:nvSpPr>
          <p:cNvPr id="5" name="İçerik Yer Tutucusu 2"/>
          <p:cNvSpPr txBox="1">
            <a:spLocks/>
          </p:cNvSpPr>
          <p:nvPr/>
        </p:nvSpPr>
        <p:spPr>
          <a:xfrm>
            <a:off x="609600" y="2224608"/>
            <a:ext cx="8229600" cy="422872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tr-TR" sz="2000" b="1" u="sng" smtClean="0"/>
              <a:t>Hastalık Belirtileri</a:t>
            </a:r>
          </a:p>
          <a:p>
            <a:pPr marL="0" indent="0">
              <a:buFont typeface="Arial" pitchFamily="34" charset="0"/>
              <a:buNone/>
            </a:pPr>
            <a:r>
              <a:rPr lang="tr-TR" sz="2000" smtClean="0"/>
              <a:t>Hastalık </a:t>
            </a:r>
            <a:r>
              <a:rPr lang="tr-TR" sz="2000" smtClean="0">
                <a:solidFill>
                  <a:srgbClr val="FF0000"/>
                </a:solidFill>
              </a:rPr>
              <a:t>tomurcuk</a:t>
            </a:r>
            <a:r>
              <a:rPr lang="tr-TR" sz="2000" smtClean="0"/>
              <a:t>, </a:t>
            </a:r>
            <a:r>
              <a:rPr lang="tr-TR" sz="2000" smtClean="0">
                <a:solidFill>
                  <a:srgbClr val="FF0000"/>
                </a:solidFill>
              </a:rPr>
              <a:t>yaprak, sürgün</a:t>
            </a:r>
            <a:r>
              <a:rPr lang="tr-TR" sz="2000" smtClean="0"/>
              <a:t> ve bazen de </a:t>
            </a:r>
            <a:r>
              <a:rPr lang="tr-TR" sz="2000" smtClean="0">
                <a:solidFill>
                  <a:srgbClr val="FF0000"/>
                </a:solidFill>
              </a:rPr>
              <a:t>meyvede</a:t>
            </a:r>
            <a:r>
              <a:rPr lang="tr-TR" sz="2000" smtClean="0"/>
              <a:t> belirti oluşturur. </a:t>
            </a:r>
          </a:p>
          <a:p>
            <a:pPr marL="0" indent="0">
              <a:buFont typeface="Arial" pitchFamily="34" charset="0"/>
              <a:buNone/>
            </a:pPr>
            <a:r>
              <a:rPr lang="tr-TR" sz="2000" smtClean="0"/>
              <a:t>• </a:t>
            </a:r>
            <a:r>
              <a:rPr lang="tr-TR" sz="2000" smtClean="0">
                <a:solidFill>
                  <a:srgbClr val="FF0000"/>
                </a:solidFill>
              </a:rPr>
              <a:t>Yapraktaki ilk lekeler 1 mm çapta</a:t>
            </a:r>
            <a:r>
              <a:rPr lang="tr-TR" sz="2000" smtClean="0"/>
              <a:t>, yuvarlak kırmızımsı sarı renktedir. </a:t>
            </a:r>
            <a:r>
              <a:rPr lang="tr-TR" sz="2000" smtClean="0">
                <a:solidFill>
                  <a:srgbClr val="FF0000"/>
                </a:solidFill>
              </a:rPr>
              <a:t>Giderek koyu kahverengileşen </a:t>
            </a:r>
            <a:r>
              <a:rPr lang="tr-TR" sz="2000" smtClean="0"/>
              <a:t>lekelerin kuruyarak düşmesiyle yaprakta tipik delikler oluşturur. </a:t>
            </a:r>
          </a:p>
          <a:p>
            <a:pPr marL="0" indent="0">
              <a:buFont typeface="Arial" pitchFamily="34" charset="0"/>
              <a:buNone/>
            </a:pPr>
            <a:r>
              <a:rPr lang="tr-TR" sz="2000" smtClean="0">
                <a:solidFill>
                  <a:srgbClr val="FF0000"/>
                </a:solidFill>
              </a:rPr>
              <a:t>• Hastalıklı tomurcuklar </a:t>
            </a:r>
            <a:r>
              <a:rPr lang="tr-TR" sz="2000" smtClean="0"/>
              <a:t>ilkbaharda parlak, </a:t>
            </a:r>
            <a:r>
              <a:rPr lang="tr-TR" sz="2000" smtClean="0">
                <a:solidFill>
                  <a:srgbClr val="FF0000"/>
                </a:solidFill>
              </a:rPr>
              <a:t>zamkl</a:t>
            </a:r>
            <a:r>
              <a:rPr lang="tr-TR" sz="2000" smtClean="0"/>
              <a:t>ı ve kolayca yerlerinden kopmamalarıyla sağlamlardan ayrılırlar. </a:t>
            </a:r>
          </a:p>
          <a:p>
            <a:pPr marL="0" indent="0">
              <a:buFont typeface="Arial" pitchFamily="34" charset="0"/>
              <a:buNone/>
            </a:pPr>
            <a:r>
              <a:rPr lang="tr-TR" sz="2000" smtClean="0"/>
              <a:t>• </a:t>
            </a:r>
            <a:r>
              <a:rPr lang="tr-TR" sz="2000" smtClean="0">
                <a:solidFill>
                  <a:srgbClr val="FF0000"/>
                </a:solidFill>
              </a:rPr>
              <a:t>Tomurcukların dibinde önce akıntılar</a:t>
            </a:r>
            <a:r>
              <a:rPr lang="tr-TR" sz="2000" smtClean="0"/>
              <a:t>, sonra zamanla </a:t>
            </a:r>
            <a:r>
              <a:rPr lang="tr-TR" sz="2000" smtClean="0">
                <a:solidFill>
                  <a:srgbClr val="FF0000"/>
                </a:solidFill>
              </a:rPr>
              <a:t>büyüyen kanser yaraları </a:t>
            </a:r>
            <a:r>
              <a:rPr lang="tr-TR" sz="2000" smtClean="0"/>
              <a:t>oluşur. </a:t>
            </a:r>
          </a:p>
          <a:p>
            <a:pPr marL="0" indent="0">
              <a:buFont typeface="Arial" pitchFamily="34" charset="0"/>
              <a:buNone/>
            </a:pPr>
            <a:r>
              <a:rPr lang="tr-TR" sz="2000" smtClean="0"/>
              <a:t>• Sürgündeki </a:t>
            </a:r>
            <a:r>
              <a:rPr lang="tr-TR" sz="2000" smtClean="0">
                <a:solidFill>
                  <a:srgbClr val="FF0000"/>
                </a:solidFill>
              </a:rPr>
              <a:t>yuvarlak kahverengi kanser yaraları </a:t>
            </a:r>
            <a:r>
              <a:rPr lang="tr-TR" sz="2000" smtClean="0"/>
              <a:t>zamanla genişler ve zamk salgısı görülür. </a:t>
            </a:r>
          </a:p>
          <a:p>
            <a:pPr marL="0" indent="0">
              <a:buFont typeface="Arial" pitchFamily="34" charset="0"/>
              <a:buNone/>
            </a:pPr>
            <a:endParaRPr lang="tr-TR" sz="2000" dirty="0"/>
          </a:p>
        </p:txBody>
      </p:sp>
    </p:spTree>
    <p:extLst>
      <p:ext uri="{BB962C8B-B14F-4D97-AF65-F5344CB8AC3E}">
        <p14:creationId xmlns:p14="http://schemas.microsoft.com/office/powerpoint/2010/main" val="30594860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endParaRPr lang="tr-TR" dirty="0"/>
          </a:p>
          <a:p>
            <a:r>
              <a:rPr lang="tr-TR" b="1" dirty="0"/>
              <a:t>Hastalığın Görüldüğü Bitkiler </a:t>
            </a:r>
            <a:endParaRPr lang="tr-TR" dirty="0"/>
          </a:p>
          <a:p>
            <a:pPr marL="0" indent="0">
              <a:buNone/>
            </a:pPr>
            <a:r>
              <a:rPr lang="tr-TR" dirty="0"/>
              <a:t>	</a:t>
            </a:r>
            <a:r>
              <a:rPr lang="tr-TR" dirty="0" smtClean="0"/>
              <a:t>Şeftali</a:t>
            </a:r>
            <a:r>
              <a:rPr lang="tr-TR" dirty="0"/>
              <a:t>, kayısı, badem, kiraz, vişne ve eriktir. </a:t>
            </a:r>
          </a:p>
          <a:p>
            <a:r>
              <a:rPr lang="tr-TR" b="1" dirty="0">
                <a:solidFill>
                  <a:srgbClr val="FF0000"/>
                </a:solidFill>
              </a:rPr>
              <a:t>Mücadele Yöntemleri </a:t>
            </a:r>
            <a:endParaRPr lang="tr-TR" dirty="0">
              <a:solidFill>
                <a:srgbClr val="FF0000"/>
              </a:solidFill>
            </a:endParaRPr>
          </a:p>
          <a:p>
            <a:r>
              <a:rPr lang="tr-TR" b="1" dirty="0"/>
              <a:t>Kültürel Önlemler </a:t>
            </a:r>
            <a:endParaRPr lang="tr-TR" dirty="0"/>
          </a:p>
          <a:p>
            <a:pPr marL="0" indent="0">
              <a:buNone/>
            </a:pPr>
            <a:r>
              <a:rPr lang="tr-TR" dirty="0" smtClean="0"/>
              <a:t>Hastalıklı </a:t>
            </a:r>
            <a:r>
              <a:rPr lang="tr-TR" dirty="0"/>
              <a:t>tomurcuk ve kanser yarası bulunan dal ve sürgünler </a:t>
            </a:r>
            <a:r>
              <a:rPr lang="tr-TR" dirty="0">
                <a:solidFill>
                  <a:srgbClr val="FF0000"/>
                </a:solidFill>
              </a:rPr>
              <a:t>budanarak bahçeden uzaklaştırılmalıdır</a:t>
            </a:r>
            <a:r>
              <a:rPr lang="tr-TR" dirty="0"/>
              <a:t>. Sulama, gübreleme, toprak işlemesi ve budama, iyi bir havalanma ve ağacın kuvvetli gelişmesini sağlayacak şekilde uygulanmalıdır. </a:t>
            </a:r>
          </a:p>
          <a:p>
            <a:r>
              <a:rPr lang="tr-TR" b="1" dirty="0"/>
              <a:t>Kimyasal Önlemler </a:t>
            </a:r>
            <a:endParaRPr lang="tr-TR" dirty="0"/>
          </a:p>
          <a:p>
            <a:pPr marL="0" indent="0">
              <a:buNone/>
            </a:pPr>
            <a:r>
              <a:rPr lang="tr-TR" dirty="0"/>
              <a:t>• Birinci ilaçlama, </a:t>
            </a:r>
            <a:r>
              <a:rPr lang="tr-TR" dirty="0">
                <a:solidFill>
                  <a:srgbClr val="FF0000"/>
                </a:solidFill>
              </a:rPr>
              <a:t>Sonbaharda yaprak dökümünden hemen sonra, </a:t>
            </a:r>
          </a:p>
          <a:p>
            <a:pPr marL="0" indent="0">
              <a:buNone/>
            </a:pPr>
            <a:r>
              <a:rPr lang="tr-TR" dirty="0"/>
              <a:t>• İkinci ilaçlama, </a:t>
            </a:r>
            <a:r>
              <a:rPr lang="tr-TR" dirty="0">
                <a:solidFill>
                  <a:srgbClr val="FF0000"/>
                </a:solidFill>
              </a:rPr>
              <a:t>İlkbaharda çiçek tomurcukları açılmadan önce </a:t>
            </a:r>
            <a:r>
              <a:rPr lang="tr-TR" dirty="0"/>
              <a:t>yapılmalıdır.</a:t>
            </a:r>
          </a:p>
        </p:txBody>
      </p:sp>
    </p:spTree>
    <p:extLst>
      <p:ext uri="{BB962C8B-B14F-4D97-AF65-F5344CB8AC3E}">
        <p14:creationId xmlns:p14="http://schemas.microsoft.com/office/powerpoint/2010/main" val="3465609728"/>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8229600" cy="432048"/>
          </a:xfrm>
        </p:spPr>
        <p:txBody>
          <a:bodyPr>
            <a:normAutofit fontScale="90000"/>
          </a:bodyPr>
          <a:lstStyle/>
          <a:p>
            <a:r>
              <a:rPr lang="tr-TR" sz="2400" b="1" dirty="0" smtClean="0">
                <a:solidFill>
                  <a:srgbClr val="292934"/>
                </a:solidFill>
              </a:rPr>
              <a:t>Kimyasal </a:t>
            </a:r>
            <a:r>
              <a:rPr lang="tr-TR" sz="2400" b="1" dirty="0">
                <a:solidFill>
                  <a:srgbClr val="292934"/>
                </a:solidFill>
              </a:rPr>
              <a:t>Mücadelede Kullanılacak İlaçlar ve Dozları</a:t>
            </a:r>
          </a:p>
        </p:txBody>
      </p:sp>
      <p:sp>
        <p:nvSpPr>
          <p:cNvPr id="3" name="İçerik Yer Tutucusu 2"/>
          <p:cNvSpPr>
            <a:spLocks noGrp="1"/>
          </p:cNvSpPr>
          <p:nvPr>
            <p:ph idx="1"/>
          </p:nvPr>
        </p:nvSpPr>
        <p:spPr>
          <a:xfrm>
            <a:off x="0" y="548680"/>
            <a:ext cx="8928992" cy="5832648"/>
          </a:xfrm>
        </p:spPr>
        <p:txBody>
          <a:bodyPr>
            <a:noAutofit/>
          </a:bodyPr>
          <a:lstStyle/>
          <a:p>
            <a:endParaRPr lang="tr-TR" sz="2400" dirty="0" smtClean="0"/>
          </a:p>
          <a:p>
            <a:pPr marL="0" indent="0">
              <a:buNone/>
            </a:pPr>
            <a:r>
              <a:rPr lang="tr-TR" sz="2400" dirty="0" smtClean="0"/>
              <a:t>Bakır </a:t>
            </a:r>
            <a:r>
              <a:rPr lang="tr-TR" sz="2400" dirty="0" err="1"/>
              <a:t>oksiklorid</a:t>
            </a:r>
            <a:r>
              <a:rPr lang="tr-TR" sz="2400" dirty="0"/>
              <a:t> %50 	WP </a:t>
            </a:r>
            <a:r>
              <a:rPr lang="tr-TR" sz="2400" dirty="0" smtClean="0"/>
              <a:t>800 </a:t>
            </a:r>
            <a:r>
              <a:rPr lang="tr-TR" sz="2400" dirty="0"/>
              <a:t>g (1. ilaçlama</a:t>
            </a:r>
            <a:r>
              <a:rPr lang="tr-TR" sz="2400" dirty="0" smtClean="0"/>
              <a:t>) </a:t>
            </a:r>
          </a:p>
          <a:p>
            <a:pPr marL="0" indent="0">
              <a:buNone/>
            </a:pPr>
            <a:r>
              <a:rPr lang="tr-TR" dirty="0"/>
              <a:t> </a:t>
            </a:r>
            <a:r>
              <a:rPr lang="tr-TR" dirty="0" smtClean="0"/>
              <a:t>                                                  </a:t>
            </a:r>
            <a:r>
              <a:rPr lang="tr-TR" sz="2400" dirty="0" smtClean="0"/>
              <a:t>4</a:t>
            </a:r>
            <a:r>
              <a:rPr lang="pt-BR" sz="2400" dirty="0" smtClean="0"/>
              <a:t>00 </a:t>
            </a:r>
            <a:r>
              <a:rPr lang="pt-BR" sz="2400" dirty="0"/>
              <a:t>g (2. ilaçlaması) </a:t>
            </a:r>
            <a:r>
              <a:rPr lang="tr-TR" sz="2400" dirty="0" smtClean="0"/>
              <a:t> 21</a:t>
            </a:r>
            <a:r>
              <a:rPr lang="pt-BR" sz="2400" dirty="0" smtClean="0"/>
              <a:t> </a:t>
            </a:r>
            <a:endParaRPr lang="tr-TR" sz="2400" dirty="0" smtClean="0"/>
          </a:p>
          <a:p>
            <a:pPr marL="0" indent="0">
              <a:buNone/>
            </a:pPr>
            <a:r>
              <a:rPr lang="tr-TR" sz="2400" dirty="0" smtClean="0"/>
              <a:t>Bakır </a:t>
            </a:r>
            <a:r>
              <a:rPr lang="tr-TR" sz="2400" dirty="0" err="1" smtClean="0"/>
              <a:t>Oksiklorid</a:t>
            </a:r>
            <a:r>
              <a:rPr lang="tr-TR" sz="2400" dirty="0" smtClean="0"/>
              <a:t> %37.5 WG     400 g.( Kayısı)</a:t>
            </a:r>
          </a:p>
          <a:p>
            <a:pPr marL="0" indent="0">
              <a:buNone/>
            </a:pPr>
            <a:r>
              <a:rPr lang="tr-TR" sz="2400" dirty="0" smtClean="0"/>
              <a:t>Bakır </a:t>
            </a:r>
            <a:r>
              <a:rPr lang="tr-TR" sz="2400" dirty="0" err="1" smtClean="0"/>
              <a:t>Oksiklorid</a:t>
            </a:r>
            <a:r>
              <a:rPr lang="tr-TR" sz="2400" dirty="0" smtClean="0"/>
              <a:t>  357.5 g/L. SC   700 cc(Şeftali) 675cc.( </a:t>
            </a:r>
            <a:r>
              <a:rPr lang="tr-TR" sz="2400" dirty="0"/>
              <a:t>Kayısı</a:t>
            </a:r>
            <a:r>
              <a:rPr lang="tr-TR" sz="2400" dirty="0" smtClean="0"/>
              <a:t>)</a:t>
            </a:r>
          </a:p>
          <a:p>
            <a:pPr marL="0" indent="0">
              <a:buNone/>
            </a:pPr>
            <a:r>
              <a:rPr lang="tr-TR" sz="2400" dirty="0" smtClean="0"/>
              <a:t>Bakır Oksit %75 WG………………200 g (Kayısı ve Kiraz )</a:t>
            </a:r>
            <a:endParaRPr lang="pt-BR" sz="2400" dirty="0"/>
          </a:p>
          <a:p>
            <a:pPr marL="0" indent="0">
              <a:buNone/>
            </a:pPr>
            <a:r>
              <a:rPr lang="tr-TR" sz="2400" dirty="0" smtClean="0"/>
              <a:t>Bakır </a:t>
            </a:r>
            <a:r>
              <a:rPr lang="tr-TR" sz="2400" dirty="0"/>
              <a:t>sülfat %25 </a:t>
            </a:r>
            <a:r>
              <a:rPr lang="tr-TR" sz="2400" dirty="0" smtClean="0"/>
              <a:t>Suda çözünen </a:t>
            </a:r>
            <a:r>
              <a:rPr lang="pt-BR" sz="2400" dirty="0" smtClean="0"/>
              <a:t>kristal </a:t>
            </a:r>
            <a:r>
              <a:rPr lang="pt-BR" sz="2400" dirty="0"/>
              <a:t>	</a:t>
            </a:r>
            <a:r>
              <a:rPr lang="pt-BR" sz="2400" dirty="0" smtClean="0"/>
              <a:t>%</a:t>
            </a:r>
            <a:r>
              <a:rPr lang="tr-TR" sz="2400" dirty="0" smtClean="0"/>
              <a:t>2</a:t>
            </a:r>
            <a:r>
              <a:rPr lang="pt-BR" sz="2400" dirty="0" smtClean="0"/>
              <a:t>l</a:t>
            </a:r>
            <a:r>
              <a:rPr lang="tr-TR" sz="2400" dirty="0" smtClean="0"/>
              <a:t>i</a:t>
            </a:r>
            <a:r>
              <a:rPr lang="pt-BR" sz="2400" dirty="0" smtClean="0"/>
              <a:t>k </a:t>
            </a:r>
            <a:r>
              <a:rPr lang="pt-BR" sz="2400" dirty="0"/>
              <a:t>bordo </a:t>
            </a:r>
            <a:r>
              <a:rPr lang="pt-BR" sz="2400" dirty="0" smtClean="0"/>
              <a:t>bulamacı</a:t>
            </a:r>
            <a:endParaRPr lang="tr-TR" sz="2400" dirty="0" smtClean="0"/>
          </a:p>
          <a:p>
            <a:pPr marL="0" indent="0">
              <a:buNone/>
            </a:pPr>
            <a:r>
              <a:rPr lang="tr-TR" sz="2400" dirty="0"/>
              <a:t> </a:t>
            </a:r>
            <a:r>
              <a:rPr lang="tr-TR" sz="2400" dirty="0" smtClean="0"/>
              <a:t> </a:t>
            </a:r>
            <a:r>
              <a:rPr lang="pt-BR" sz="2400" dirty="0" smtClean="0"/>
              <a:t>1.İlaçlama </a:t>
            </a:r>
            <a:r>
              <a:rPr lang="tr-TR" sz="2400" dirty="0" smtClean="0"/>
              <a:t>( 2000g Göztaşı+1000g </a:t>
            </a:r>
            <a:r>
              <a:rPr lang="tr-TR" sz="2400" dirty="0"/>
              <a:t>sönmemiş kireç</a:t>
            </a:r>
            <a:r>
              <a:rPr lang="tr-TR" sz="2400" dirty="0" smtClean="0"/>
              <a:t>) %1.lik</a:t>
            </a:r>
          </a:p>
          <a:p>
            <a:pPr marL="0" indent="0">
              <a:buNone/>
            </a:pPr>
            <a:r>
              <a:rPr lang="tr-TR" sz="2400" dirty="0"/>
              <a:t> </a:t>
            </a:r>
            <a:r>
              <a:rPr lang="tr-TR" sz="2400" dirty="0" smtClean="0"/>
              <a:t>     bordo bulamacı, 2.İlaçlama(1000g + 500g ) 21</a:t>
            </a:r>
          </a:p>
          <a:p>
            <a:pPr marL="0" indent="0">
              <a:buNone/>
            </a:pPr>
            <a:r>
              <a:rPr lang="tr-TR" sz="2400" dirty="0" smtClean="0"/>
              <a:t>      Bakır Kalsiyum Sülfat %20 WP…. 625-1250 g(=Kayısı)</a:t>
            </a:r>
          </a:p>
          <a:p>
            <a:pPr marL="0" indent="0">
              <a:buNone/>
            </a:pPr>
            <a:r>
              <a:rPr lang="tr-TR" sz="2400" dirty="0" smtClean="0"/>
              <a:t>Yağ ve </a:t>
            </a:r>
            <a:r>
              <a:rPr lang="tr-TR" sz="2400" dirty="0" err="1" smtClean="0"/>
              <a:t>Rosin</a:t>
            </a:r>
            <a:r>
              <a:rPr lang="tr-TR" sz="2400" dirty="0" smtClean="0"/>
              <a:t> Asitlerinin Bakır Tuzları 51.4 g/L EC 250-500 </a:t>
            </a:r>
            <a:r>
              <a:rPr lang="tr-TR" sz="2400" dirty="0" err="1" smtClean="0"/>
              <a:t>cc.Ka</a:t>
            </a:r>
            <a:r>
              <a:rPr lang="tr-TR" dirty="0" smtClean="0"/>
              <a:t>                                                                 </a:t>
            </a:r>
            <a:endParaRPr lang="tr-TR" sz="2400" dirty="0" smtClean="0"/>
          </a:p>
          <a:p>
            <a:pPr marL="0" indent="0">
              <a:buNone/>
            </a:pPr>
            <a:r>
              <a:rPr lang="tr-TR" sz="2400" dirty="0"/>
              <a:t>Bakır Hidroksit %50 	</a:t>
            </a:r>
            <a:r>
              <a:rPr lang="tr-TR" sz="2400" dirty="0" smtClean="0"/>
              <a:t>WP </a:t>
            </a:r>
            <a:r>
              <a:rPr lang="tr-TR" sz="2400" dirty="0"/>
              <a:t>	</a:t>
            </a:r>
            <a:r>
              <a:rPr lang="tr-TR" sz="2400" dirty="0" smtClean="0"/>
              <a:t>500- 250 g  </a:t>
            </a:r>
            <a:r>
              <a:rPr lang="tr-TR" sz="2400" dirty="0"/>
              <a:t>	7 </a:t>
            </a:r>
          </a:p>
          <a:p>
            <a:pPr marL="0" indent="0">
              <a:buNone/>
            </a:pPr>
            <a:r>
              <a:rPr lang="tr-TR" sz="2400" dirty="0" smtClean="0"/>
              <a:t>Bakır </a:t>
            </a:r>
            <a:r>
              <a:rPr lang="tr-TR" sz="2400" dirty="0"/>
              <a:t>Hidroksit </a:t>
            </a:r>
            <a:r>
              <a:rPr lang="tr-TR" sz="2400" dirty="0" smtClean="0"/>
              <a:t>%35 </a:t>
            </a:r>
            <a:r>
              <a:rPr lang="tr-TR" sz="2400" dirty="0"/>
              <a:t>	</a:t>
            </a:r>
            <a:r>
              <a:rPr lang="tr-TR" sz="2400" dirty="0" smtClean="0"/>
              <a:t>DP </a:t>
            </a:r>
            <a:r>
              <a:rPr lang="tr-TR" sz="2400" dirty="0"/>
              <a:t>	</a:t>
            </a:r>
            <a:r>
              <a:rPr lang="tr-TR" sz="2400" dirty="0" smtClean="0"/>
              <a:t>200-350 </a:t>
            </a:r>
            <a:r>
              <a:rPr lang="tr-TR" sz="2400" dirty="0"/>
              <a:t>g 	7 </a:t>
            </a:r>
          </a:p>
          <a:p>
            <a:pPr marL="0" indent="0">
              <a:buNone/>
            </a:pPr>
            <a:r>
              <a:rPr lang="tr-TR" sz="2400" dirty="0"/>
              <a:t>Bakır Hidroksit </a:t>
            </a:r>
            <a:r>
              <a:rPr lang="tr-TR" sz="2400" dirty="0" smtClean="0"/>
              <a:t> 537.77 g/L   SC </a:t>
            </a:r>
            <a:r>
              <a:rPr lang="tr-TR" sz="2400" dirty="0"/>
              <a:t>	</a:t>
            </a:r>
            <a:r>
              <a:rPr lang="tr-TR" sz="2400" dirty="0" smtClean="0"/>
              <a:t>500-250 </a:t>
            </a:r>
            <a:r>
              <a:rPr lang="tr-TR" sz="2400" dirty="0"/>
              <a:t>g 	</a:t>
            </a:r>
            <a:r>
              <a:rPr lang="tr-TR" sz="2400" dirty="0" smtClean="0"/>
              <a:t>7 (= Kayısı ) </a:t>
            </a:r>
            <a:endParaRPr lang="tr-TR" sz="2400" dirty="0"/>
          </a:p>
          <a:p>
            <a:pPr marL="0" indent="0">
              <a:buNone/>
            </a:pPr>
            <a:endParaRPr lang="tr-TR" sz="2000" dirty="0" smtClean="0"/>
          </a:p>
          <a:p>
            <a:pPr marL="0" indent="0">
              <a:buNone/>
            </a:pPr>
            <a:r>
              <a:rPr lang="tr-TR" sz="2000" dirty="0"/>
              <a:t> </a:t>
            </a:r>
            <a:r>
              <a:rPr lang="tr-TR" sz="2000" dirty="0" smtClean="0"/>
              <a:t>    </a:t>
            </a:r>
            <a:endParaRPr lang="tr-TR" sz="2000" dirty="0"/>
          </a:p>
        </p:txBody>
      </p:sp>
    </p:spTree>
    <p:extLst>
      <p:ext uri="{BB962C8B-B14F-4D97-AF65-F5344CB8AC3E}">
        <p14:creationId xmlns:p14="http://schemas.microsoft.com/office/powerpoint/2010/main" val="1865869178"/>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17600"/>
            <a:ext cx="8229600" cy="5008563"/>
          </a:xfrm>
        </p:spPr>
        <p:txBody>
          <a:bodyPr>
            <a:noAutofit/>
          </a:bodyPr>
          <a:lstStyle/>
          <a:p>
            <a:pPr marL="0" indent="0">
              <a:buNone/>
            </a:pPr>
            <a:r>
              <a:rPr lang="tr-TR" sz="2000" dirty="0" err="1"/>
              <a:t>Captan</a:t>
            </a:r>
            <a:r>
              <a:rPr lang="tr-TR" sz="2000" dirty="0"/>
              <a:t> %50 	WP 	300 g 	3 (=Kayısı ve Şeftali </a:t>
            </a:r>
            <a:r>
              <a:rPr lang="tr-TR" sz="2000" dirty="0" smtClean="0"/>
              <a:t>)</a:t>
            </a:r>
          </a:p>
          <a:p>
            <a:pPr marL="0" indent="0">
              <a:buNone/>
            </a:pPr>
            <a:r>
              <a:rPr lang="tr-TR" sz="2000" dirty="0" err="1" smtClean="0"/>
              <a:t>Captan</a:t>
            </a:r>
            <a:r>
              <a:rPr lang="tr-TR" sz="2000" dirty="0" smtClean="0"/>
              <a:t> %80             WG            200 g         (=Kayısı )</a:t>
            </a:r>
          </a:p>
          <a:p>
            <a:pPr marL="0" indent="0">
              <a:buNone/>
            </a:pPr>
            <a:r>
              <a:rPr lang="tr-TR" sz="2000" dirty="0" err="1" smtClean="0"/>
              <a:t>Captan</a:t>
            </a:r>
            <a:r>
              <a:rPr lang="tr-TR" sz="2000" dirty="0" smtClean="0"/>
              <a:t> 500 g/L        FL              300 g         (=Kayısı )</a:t>
            </a:r>
          </a:p>
          <a:p>
            <a:pPr marL="0" indent="0">
              <a:buNone/>
            </a:pPr>
            <a:r>
              <a:rPr lang="tr-TR" sz="2000" dirty="0" err="1" smtClean="0"/>
              <a:t>Chlorothalonil</a:t>
            </a:r>
            <a:r>
              <a:rPr lang="tr-TR" sz="2000" dirty="0" smtClean="0"/>
              <a:t> 500 g/L. SC       200 cc       (=Kayısı )</a:t>
            </a:r>
          </a:p>
          <a:p>
            <a:pPr marL="0" indent="0">
              <a:buNone/>
            </a:pPr>
            <a:r>
              <a:rPr lang="tr-TR" sz="2000" dirty="0" err="1" smtClean="0"/>
              <a:t>Chlorothalonil</a:t>
            </a:r>
            <a:r>
              <a:rPr lang="tr-TR" sz="2000" dirty="0" smtClean="0"/>
              <a:t>+ </a:t>
            </a:r>
            <a:r>
              <a:rPr lang="tr-TR" sz="2000" dirty="0" err="1" smtClean="0"/>
              <a:t>Carbendazim</a:t>
            </a:r>
            <a:r>
              <a:rPr lang="tr-TR" sz="2000" dirty="0" smtClean="0"/>
              <a:t> 450+100 g/L    SC   200 cc    (=Kayısı )</a:t>
            </a:r>
          </a:p>
          <a:p>
            <a:pPr marL="0" indent="0">
              <a:buNone/>
            </a:pPr>
            <a:r>
              <a:rPr lang="tr-TR" sz="2000" dirty="0" err="1" smtClean="0"/>
              <a:t>Folpet</a:t>
            </a:r>
            <a:r>
              <a:rPr lang="tr-TR" sz="2000" dirty="0" smtClean="0"/>
              <a:t> </a:t>
            </a:r>
            <a:r>
              <a:rPr lang="tr-TR" sz="2000" dirty="0"/>
              <a:t>%50 	WP 	300g (1.ve 2. ilaçlama) 200g.(</a:t>
            </a:r>
            <a:r>
              <a:rPr lang="tr-TR" sz="2000" dirty="0" smtClean="0"/>
              <a:t>3.ilaçlama)7 </a:t>
            </a:r>
          </a:p>
          <a:p>
            <a:pPr marL="0" indent="0">
              <a:buNone/>
            </a:pPr>
            <a:r>
              <a:rPr lang="tr-TR" sz="2000" dirty="0" err="1" smtClean="0"/>
              <a:t>Maneb</a:t>
            </a:r>
            <a:r>
              <a:rPr lang="tr-TR" sz="2000" dirty="0" smtClean="0"/>
              <a:t> </a:t>
            </a:r>
            <a:r>
              <a:rPr lang="tr-TR" sz="2000" dirty="0"/>
              <a:t>%80 	WP 	300 g 	21 		</a:t>
            </a:r>
          </a:p>
          <a:p>
            <a:pPr marL="0" indent="0">
              <a:buNone/>
            </a:pPr>
            <a:r>
              <a:rPr lang="tr-TR" sz="2000" dirty="0" err="1"/>
              <a:t>Captan</a:t>
            </a:r>
            <a:r>
              <a:rPr lang="tr-TR" sz="2000" dirty="0"/>
              <a:t> %50 	WP 	300 g 	3 (=Kayısı ve Şeftali )	</a:t>
            </a:r>
          </a:p>
          <a:p>
            <a:pPr marL="0" indent="0">
              <a:buNone/>
            </a:pPr>
            <a:r>
              <a:rPr lang="tr-TR" sz="2000" dirty="0" err="1"/>
              <a:t>Folpet</a:t>
            </a:r>
            <a:r>
              <a:rPr lang="tr-TR" sz="2000" dirty="0"/>
              <a:t> %50 	WP 	300g (1.ve 2. ilaçlama) 200g.(</a:t>
            </a:r>
            <a:r>
              <a:rPr lang="tr-TR" sz="2000" dirty="0" smtClean="0"/>
              <a:t>3.ilaçlama) 7 </a:t>
            </a:r>
          </a:p>
          <a:p>
            <a:pPr marL="0" indent="0">
              <a:buNone/>
            </a:pPr>
            <a:r>
              <a:rPr lang="tr-TR" sz="2000" dirty="0" err="1" smtClean="0"/>
              <a:t>Maneb</a:t>
            </a:r>
            <a:r>
              <a:rPr lang="tr-TR" sz="2000" dirty="0" smtClean="0"/>
              <a:t> </a:t>
            </a:r>
            <a:r>
              <a:rPr lang="tr-TR" sz="2000" dirty="0"/>
              <a:t>%80 	WP 	300 g 	21 	</a:t>
            </a:r>
          </a:p>
          <a:p>
            <a:pPr marL="0" indent="0">
              <a:buNone/>
            </a:pPr>
            <a:r>
              <a:rPr lang="en-US" sz="2000" dirty="0" err="1" smtClean="0"/>
              <a:t>Thiram</a:t>
            </a:r>
            <a:r>
              <a:rPr lang="en-US" sz="2000" dirty="0" smtClean="0"/>
              <a:t> </a:t>
            </a:r>
            <a:r>
              <a:rPr lang="en-US" sz="2000" dirty="0"/>
              <a:t>% 80 	WP/WG 	300 g 	14 	</a:t>
            </a:r>
          </a:p>
          <a:p>
            <a:pPr marL="0" indent="0">
              <a:buNone/>
            </a:pPr>
            <a:r>
              <a:rPr lang="tr-TR" sz="2000" dirty="0" err="1"/>
              <a:t>Ziram</a:t>
            </a:r>
            <a:r>
              <a:rPr lang="tr-TR" sz="2000" dirty="0"/>
              <a:t> %80 	WP 	300 g 	14 </a:t>
            </a:r>
            <a:endParaRPr lang="tr-TR" sz="2000" dirty="0" smtClean="0"/>
          </a:p>
          <a:p>
            <a:pPr marL="0" indent="0">
              <a:buNone/>
            </a:pPr>
            <a:r>
              <a:rPr lang="tr-TR" sz="2000" dirty="0" err="1" smtClean="0"/>
              <a:t>Ziram</a:t>
            </a:r>
            <a:r>
              <a:rPr lang="tr-TR" sz="2000" dirty="0" smtClean="0"/>
              <a:t> %76                WG      250 g   (= Kayısı )</a:t>
            </a:r>
          </a:p>
          <a:p>
            <a:pPr marL="0" indent="0">
              <a:buNone/>
            </a:pPr>
            <a:r>
              <a:rPr lang="tr-TR" sz="2000" dirty="0" err="1" smtClean="0"/>
              <a:t>Trifloxystrobin</a:t>
            </a:r>
            <a:r>
              <a:rPr lang="tr-TR" sz="2000" dirty="0" smtClean="0"/>
              <a:t> %50 WG</a:t>
            </a:r>
            <a:r>
              <a:rPr lang="tr-TR" sz="2000" dirty="0"/>
              <a:t>	</a:t>
            </a:r>
            <a:r>
              <a:rPr lang="tr-TR" sz="2000" dirty="0" smtClean="0"/>
              <a:t>12,5 g  </a:t>
            </a:r>
            <a:endParaRPr lang="tr-TR" sz="2000" dirty="0"/>
          </a:p>
        </p:txBody>
      </p:sp>
    </p:spTree>
    <p:extLst>
      <p:ext uri="{BB962C8B-B14F-4D97-AF65-F5344CB8AC3E}">
        <p14:creationId xmlns:p14="http://schemas.microsoft.com/office/powerpoint/2010/main" val="1791718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err="1" smtClean="0">
                <a:solidFill>
                  <a:srgbClr val="FF0000"/>
                </a:solidFill>
              </a:rPr>
              <a:t>Venturia</a:t>
            </a:r>
            <a:r>
              <a:rPr lang="tr-TR" i="1" dirty="0" smtClean="0">
                <a:solidFill>
                  <a:srgbClr val="FF0000"/>
                </a:solidFill>
              </a:rPr>
              <a:t> </a:t>
            </a:r>
            <a:r>
              <a:rPr lang="tr-TR" i="1" dirty="0" err="1" smtClean="0">
                <a:solidFill>
                  <a:srgbClr val="FF0000"/>
                </a:solidFill>
              </a:rPr>
              <a:t>inaequalis</a:t>
            </a:r>
            <a:r>
              <a:rPr lang="tr-TR" i="1" dirty="0" smtClean="0">
                <a:solidFill>
                  <a:srgbClr val="FF0000"/>
                </a:solidFill>
              </a:rPr>
              <a:t> </a:t>
            </a:r>
            <a:r>
              <a:rPr lang="tr-TR" dirty="0" smtClean="0">
                <a:solidFill>
                  <a:srgbClr val="FF0000"/>
                </a:solidFill>
              </a:rPr>
              <a:t/>
            </a:r>
            <a:br>
              <a:rPr lang="tr-TR" dirty="0" smtClean="0">
                <a:solidFill>
                  <a:srgbClr val="FF0000"/>
                </a:solidFill>
              </a:rPr>
            </a:br>
            <a:endParaRPr lang="tr-TR" dirty="0"/>
          </a:p>
        </p:txBody>
      </p:sp>
      <p:sp>
        <p:nvSpPr>
          <p:cNvPr id="3" name="İçerik Yer Tutucusu 2"/>
          <p:cNvSpPr>
            <a:spLocks noGrp="1"/>
          </p:cNvSpPr>
          <p:nvPr>
            <p:ph idx="1"/>
          </p:nvPr>
        </p:nvSpPr>
        <p:spPr>
          <a:xfrm>
            <a:off x="457200" y="1052736"/>
            <a:ext cx="8229600" cy="5073427"/>
          </a:xfrm>
        </p:spPr>
        <p:txBody>
          <a:bodyPr>
            <a:normAutofit fontScale="92500" lnSpcReduction="20000"/>
          </a:bodyPr>
          <a:lstStyle/>
          <a:p>
            <a:endParaRPr lang="tr-TR" dirty="0" smtClean="0">
              <a:solidFill>
                <a:srgbClr val="FF0000"/>
              </a:solidFill>
            </a:endParaRPr>
          </a:p>
          <a:p>
            <a:pPr marL="0" indent="0">
              <a:buNone/>
            </a:pPr>
            <a:r>
              <a:rPr lang="tr-TR" b="1" dirty="0" smtClean="0"/>
              <a:t>Hastalık Belirtisi </a:t>
            </a:r>
            <a:endParaRPr lang="tr-TR" dirty="0" smtClean="0"/>
          </a:p>
          <a:p>
            <a:r>
              <a:rPr lang="tr-TR" dirty="0" smtClean="0"/>
              <a:t>Hastalığın </a:t>
            </a:r>
            <a:r>
              <a:rPr lang="tr-TR" dirty="0"/>
              <a:t>belirtileri </a:t>
            </a:r>
            <a:r>
              <a:rPr lang="tr-TR" dirty="0">
                <a:solidFill>
                  <a:srgbClr val="FF0000"/>
                </a:solidFill>
              </a:rPr>
              <a:t>yaprak, meyve ve sürgünlerde </a:t>
            </a:r>
            <a:r>
              <a:rPr lang="tr-TR" dirty="0"/>
              <a:t>görülür. </a:t>
            </a:r>
          </a:p>
          <a:p>
            <a:r>
              <a:rPr lang="tr-TR" dirty="0"/>
              <a:t>Yaprağın alt ve üst yüzünde oluşan lekeler </a:t>
            </a:r>
            <a:r>
              <a:rPr lang="tr-TR" dirty="0">
                <a:solidFill>
                  <a:srgbClr val="FF0000"/>
                </a:solidFill>
              </a:rPr>
              <a:t>başlangıçta yağlımsı </a:t>
            </a:r>
            <a:r>
              <a:rPr lang="tr-TR" dirty="0"/>
              <a:t>görünüştedir. Lekeler </a:t>
            </a:r>
            <a:r>
              <a:rPr lang="tr-TR" dirty="0">
                <a:solidFill>
                  <a:srgbClr val="FF0000"/>
                </a:solidFill>
              </a:rPr>
              <a:t>giderek zeytin rengini alır</a:t>
            </a:r>
            <a:r>
              <a:rPr lang="tr-TR" dirty="0"/>
              <a:t> sonra da </a:t>
            </a:r>
            <a:r>
              <a:rPr lang="tr-TR" dirty="0">
                <a:solidFill>
                  <a:srgbClr val="FF0000"/>
                </a:solidFill>
              </a:rPr>
              <a:t>kahverengileşir. Kadifemsi </a:t>
            </a:r>
            <a:r>
              <a:rPr lang="tr-TR" dirty="0"/>
              <a:t>yapıdadır ve zamanla lekeli kısımdaki doku ölür, </a:t>
            </a:r>
            <a:r>
              <a:rPr lang="tr-TR" dirty="0">
                <a:solidFill>
                  <a:srgbClr val="FF0000"/>
                </a:solidFill>
              </a:rPr>
              <a:t>üzerinde çatlaklar ve delikler </a:t>
            </a:r>
            <a:r>
              <a:rPr lang="tr-TR" dirty="0"/>
              <a:t>oluşur. Ağır hastalıklı yapraklar sararır ve erkenden dökülürler. </a:t>
            </a:r>
          </a:p>
          <a:p>
            <a:r>
              <a:rPr lang="tr-TR" dirty="0">
                <a:solidFill>
                  <a:srgbClr val="FF0000"/>
                </a:solidFill>
              </a:rPr>
              <a:t>Meyvedeki lekeler </a:t>
            </a:r>
            <a:r>
              <a:rPr lang="tr-TR" dirty="0"/>
              <a:t>yeşilimtırak olup zamanla kahverengine dönüşür. Küçük lekeler zamanla birleşerek bu kısımda meyvenin gelişmesini durdurur ve </a:t>
            </a:r>
            <a:r>
              <a:rPr lang="tr-TR" dirty="0">
                <a:solidFill>
                  <a:srgbClr val="FF0000"/>
                </a:solidFill>
              </a:rPr>
              <a:t>şekli bozuk meyveler </a:t>
            </a:r>
            <a:r>
              <a:rPr lang="tr-TR" dirty="0"/>
              <a:t>oluşur. </a:t>
            </a:r>
          </a:p>
          <a:p>
            <a:r>
              <a:rPr lang="tr-TR" dirty="0">
                <a:solidFill>
                  <a:srgbClr val="FF0000"/>
                </a:solidFill>
              </a:rPr>
              <a:t>Sürgünde lekeler </a:t>
            </a:r>
            <a:r>
              <a:rPr lang="tr-TR" dirty="0"/>
              <a:t>oval veya yuvarlak </a:t>
            </a:r>
            <a:r>
              <a:rPr lang="tr-TR" dirty="0">
                <a:solidFill>
                  <a:srgbClr val="FF0000"/>
                </a:solidFill>
              </a:rPr>
              <a:t>kabarcıklar şeklindedir</a:t>
            </a:r>
            <a:r>
              <a:rPr lang="tr-TR" dirty="0"/>
              <a:t>. Püstül denilen bu kabarcıklar ilkbaharda çatlar. Püstüller zamanla birleşerek “</a:t>
            </a:r>
            <a:r>
              <a:rPr lang="tr-TR" dirty="0">
                <a:solidFill>
                  <a:srgbClr val="FF0000"/>
                </a:solidFill>
              </a:rPr>
              <a:t>uyuz” veya “sıraca</a:t>
            </a:r>
            <a:r>
              <a:rPr lang="tr-TR" dirty="0"/>
              <a:t>” denilen yaraları oluşturur. </a:t>
            </a:r>
          </a:p>
          <a:p>
            <a:pPr marL="0" indent="0">
              <a:buNone/>
            </a:pPr>
            <a:r>
              <a:rPr lang="tr-TR" b="1" dirty="0"/>
              <a:t>Hastalığın Görüldüğü Bitkiler </a:t>
            </a:r>
            <a:r>
              <a:rPr lang="tr-TR" dirty="0"/>
              <a:t>Elma </a:t>
            </a:r>
          </a:p>
        </p:txBody>
      </p:sp>
    </p:spTree>
    <p:extLst>
      <p:ext uri="{BB962C8B-B14F-4D97-AF65-F5344CB8AC3E}">
        <p14:creationId xmlns:p14="http://schemas.microsoft.com/office/powerpoint/2010/main" val="2189464477"/>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rPr>
              <a:t/>
            </a:r>
            <a:br>
              <a:rPr lang="tr-TR" b="1" dirty="0" smtClean="0">
                <a:solidFill>
                  <a:srgbClr val="FF0000"/>
                </a:solidFill>
              </a:rPr>
            </a:br>
            <a:r>
              <a:rPr lang="tr-TR" b="1" dirty="0">
                <a:solidFill>
                  <a:srgbClr val="FF0000"/>
                </a:solidFill>
              </a:rPr>
              <a:t/>
            </a:r>
            <a:br>
              <a:rPr lang="tr-TR" b="1" dirty="0">
                <a:solidFill>
                  <a:srgbClr val="FF0000"/>
                </a:solidFill>
              </a:rPr>
            </a:br>
            <a:r>
              <a:rPr lang="tr-TR" b="1" dirty="0" smtClean="0">
                <a:solidFill>
                  <a:srgbClr val="FF0000"/>
                </a:solidFill>
              </a:rPr>
              <a:t>2.5. </a:t>
            </a:r>
            <a:r>
              <a:rPr lang="tr-TR" b="1" dirty="0">
                <a:solidFill>
                  <a:srgbClr val="FF0000"/>
                </a:solidFill>
              </a:rPr>
              <a:t>ERİKLERDE CEP HASTALIĞI </a:t>
            </a:r>
            <a:r>
              <a:rPr lang="tr-TR" dirty="0"/>
              <a:t/>
            </a:r>
            <a:br>
              <a:rPr lang="tr-TR" dirty="0"/>
            </a:br>
            <a:r>
              <a:rPr lang="tr-TR" dirty="0" smtClean="0"/>
              <a:t>               (</a:t>
            </a:r>
            <a:r>
              <a:rPr lang="tr-TR" i="1" dirty="0" err="1">
                <a:solidFill>
                  <a:srgbClr val="FF0000"/>
                </a:solidFill>
              </a:rPr>
              <a:t>Taphrina</a:t>
            </a:r>
            <a:r>
              <a:rPr lang="tr-TR" i="1" dirty="0">
                <a:solidFill>
                  <a:srgbClr val="FF0000"/>
                </a:solidFill>
              </a:rPr>
              <a:t> </a:t>
            </a:r>
            <a:r>
              <a:rPr lang="tr-TR" i="1" dirty="0" err="1">
                <a:solidFill>
                  <a:srgbClr val="FF0000"/>
                </a:solidFill>
              </a:rPr>
              <a:t>pruni</a:t>
            </a:r>
            <a:r>
              <a:rPr lang="tr-TR" dirty="0"/>
              <a:t>) </a:t>
            </a:r>
            <a:br>
              <a:rPr lang="tr-TR" dirty="0"/>
            </a:br>
            <a:r>
              <a:rPr lang="tr-TR" b="1" dirty="0" smtClean="0"/>
              <a:t>Hastalık </a:t>
            </a:r>
            <a:r>
              <a:rPr lang="tr-TR" b="1" dirty="0"/>
              <a:t>Belirtisi </a:t>
            </a:r>
            <a:endParaRPr lang="tr-TR" b="1" dirty="0">
              <a:solidFill>
                <a:srgbClr val="FF0000"/>
              </a:solidFill>
            </a:endParaRPr>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endParaRPr lang="tr-TR" dirty="0"/>
          </a:p>
          <a:p>
            <a:pPr marL="0" indent="0">
              <a:buNone/>
            </a:pPr>
            <a:r>
              <a:rPr lang="tr-TR" dirty="0" smtClean="0"/>
              <a:t>Hastalığa </a:t>
            </a:r>
            <a:r>
              <a:rPr lang="tr-TR" dirty="0"/>
              <a:t>yakalanmış </a:t>
            </a:r>
            <a:r>
              <a:rPr lang="tr-TR" dirty="0">
                <a:solidFill>
                  <a:srgbClr val="FF0000"/>
                </a:solidFill>
              </a:rPr>
              <a:t>meyvelerin şekli ve rengi bozulur, uzun, yassı veya normalden çok daha büyük olurlar</a:t>
            </a:r>
            <a:r>
              <a:rPr lang="tr-TR" dirty="0"/>
              <a:t>. İçlerinde </a:t>
            </a:r>
            <a:r>
              <a:rPr lang="tr-TR" dirty="0">
                <a:solidFill>
                  <a:srgbClr val="FF0000"/>
                </a:solidFill>
              </a:rPr>
              <a:t>çekirdek bulunmaz</a:t>
            </a:r>
            <a:r>
              <a:rPr lang="tr-TR" dirty="0"/>
              <a:t>, </a:t>
            </a:r>
            <a:r>
              <a:rPr lang="tr-TR" dirty="0">
                <a:solidFill>
                  <a:srgbClr val="FF0000"/>
                </a:solidFill>
              </a:rPr>
              <a:t>meyve eti gevrek yapıdadır </a:t>
            </a:r>
            <a:r>
              <a:rPr lang="tr-TR" dirty="0"/>
              <a:t>ve renkleri bozuktur. Meyve rengi önceleri sarımsı, zamanla grimsi ve kahverengi olur. Daha sonra </a:t>
            </a:r>
            <a:r>
              <a:rPr lang="tr-TR" dirty="0">
                <a:solidFill>
                  <a:srgbClr val="FF0000"/>
                </a:solidFill>
              </a:rPr>
              <a:t>esmerleşerek kurur ve dökülürler. </a:t>
            </a:r>
          </a:p>
          <a:p>
            <a:pPr marL="0" indent="0">
              <a:buNone/>
            </a:pPr>
            <a:r>
              <a:rPr lang="tr-TR" b="1" dirty="0"/>
              <a:t>Hastalığın Görüldüğü Bitkiler </a:t>
            </a:r>
            <a:endParaRPr lang="tr-TR" dirty="0"/>
          </a:p>
          <a:p>
            <a:pPr marL="0" indent="0">
              <a:buNone/>
            </a:pPr>
            <a:r>
              <a:rPr lang="tr-TR" dirty="0"/>
              <a:t>• Erik </a:t>
            </a:r>
          </a:p>
          <a:p>
            <a:pPr marL="0" indent="0">
              <a:buNone/>
            </a:pPr>
            <a:endParaRPr lang="tr-TR" dirty="0"/>
          </a:p>
        </p:txBody>
      </p:sp>
    </p:spTree>
    <p:extLst>
      <p:ext uri="{BB962C8B-B14F-4D97-AF65-F5344CB8AC3E}">
        <p14:creationId xmlns:p14="http://schemas.microsoft.com/office/powerpoint/2010/main" val="8401837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Mücadele Yöntemleri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Kültürel </a:t>
            </a:r>
            <a:r>
              <a:rPr lang="tr-TR" b="1" dirty="0"/>
              <a:t>Önlemler </a:t>
            </a:r>
            <a:endParaRPr lang="tr-TR" dirty="0"/>
          </a:p>
          <a:p>
            <a:pPr marL="0" indent="0">
              <a:buNone/>
            </a:pPr>
            <a:r>
              <a:rPr lang="tr-TR" dirty="0" smtClean="0"/>
              <a:t>Ağaç </a:t>
            </a:r>
            <a:r>
              <a:rPr lang="tr-TR" dirty="0"/>
              <a:t>üzerinde kalan ve yere dökülen </a:t>
            </a:r>
            <a:r>
              <a:rPr lang="tr-TR" dirty="0">
                <a:solidFill>
                  <a:srgbClr val="FF0000"/>
                </a:solidFill>
              </a:rPr>
              <a:t>hasta meyveler toplanıp yok edilmeli </a:t>
            </a:r>
            <a:r>
              <a:rPr lang="tr-TR" dirty="0"/>
              <a:t>ve kuruyan </a:t>
            </a:r>
            <a:r>
              <a:rPr lang="tr-TR" dirty="0">
                <a:solidFill>
                  <a:srgbClr val="FF0000"/>
                </a:solidFill>
              </a:rPr>
              <a:t>sürgünler </a:t>
            </a:r>
            <a:r>
              <a:rPr lang="tr-TR" dirty="0" smtClean="0">
                <a:solidFill>
                  <a:srgbClr val="FF0000"/>
                </a:solidFill>
              </a:rPr>
              <a:t>budanarak </a:t>
            </a:r>
            <a:r>
              <a:rPr lang="tr-TR" dirty="0">
                <a:solidFill>
                  <a:srgbClr val="FF0000"/>
                </a:solidFill>
              </a:rPr>
              <a:t>yakılmalıdır </a:t>
            </a:r>
            <a:r>
              <a:rPr lang="tr-TR" dirty="0" smtClean="0">
                <a:solidFill>
                  <a:srgbClr val="FF0000"/>
                </a:solidFill>
              </a:rPr>
              <a:t>.</a:t>
            </a:r>
          </a:p>
          <a:p>
            <a:pPr marL="0" indent="0">
              <a:buNone/>
            </a:pPr>
            <a:r>
              <a:rPr lang="tr-TR" b="1" dirty="0"/>
              <a:t>Kimyasal </a:t>
            </a:r>
            <a:r>
              <a:rPr lang="tr-TR" b="1" dirty="0" smtClean="0"/>
              <a:t>Mücadele ve İlaçlama </a:t>
            </a:r>
            <a:r>
              <a:rPr lang="tr-TR" b="1" dirty="0"/>
              <a:t>Zamanları </a:t>
            </a:r>
            <a:endParaRPr lang="tr-TR" dirty="0"/>
          </a:p>
          <a:p>
            <a:pPr marL="0" indent="0">
              <a:buNone/>
            </a:pPr>
            <a:r>
              <a:rPr lang="tr-TR" b="1" dirty="0"/>
              <a:t>1. İlaçlama: </a:t>
            </a:r>
            <a:r>
              <a:rPr lang="tr-TR" dirty="0"/>
              <a:t>Tomurcuklar kabardığında </a:t>
            </a:r>
          </a:p>
          <a:p>
            <a:pPr marL="0" indent="0">
              <a:buNone/>
            </a:pPr>
            <a:r>
              <a:rPr lang="tr-TR" b="1" dirty="0"/>
              <a:t>2. İlaçlama: </a:t>
            </a:r>
            <a:r>
              <a:rPr lang="tr-TR" dirty="0">
                <a:solidFill>
                  <a:srgbClr val="FF0000"/>
                </a:solidFill>
              </a:rPr>
              <a:t>Çiçek taç yaprakları %80 </a:t>
            </a:r>
            <a:endParaRPr lang="tr-TR" dirty="0" smtClean="0">
              <a:solidFill>
                <a:srgbClr val="FF0000"/>
              </a:solidFill>
            </a:endParaRPr>
          </a:p>
          <a:p>
            <a:pPr marL="0" indent="0">
              <a:buNone/>
            </a:pPr>
            <a:r>
              <a:rPr lang="tr-TR" dirty="0" smtClean="0"/>
              <a:t>                                </a:t>
            </a:r>
            <a:r>
              <a:rPr lang="tr-TR" dirty="0" smtClean="0">
                <a:solidFill>
                  <a:srgbClr val="FF0000"/>
                </a:solidFill>
              </a:rPr>
              <a:t>dökülünce</a:t>
            </a:r>
            <a:r>
              <a:rPr lang="tr-TR" dirty="0" smtClean="0"/>
              <a:t> </a:t>
            </a:r>
            <a:r>
              <a:rPr lang="tr-TR" dirty="0"/>
              <a:t>yapılmalıdır. </a:t>
            </a:r>
            <a:endParaRPr lang="tr-TR" dirty="0">
              <a:solidFill>
                <a:srgbClr val="FF0000"/>
              </a:solidFill>
            </a:endParaRPr>
          </a:p>
        </p:txBody>
      </p:sp>
    </p:spTree>
    <p:extLst>
      <p:ext uri="{BB962C8B-B14F-4D97-AF65-F5344CB8AC3E}">
        <p14:creationId xmlns:p14="http://schemas.microsoft.com/office/powerpoint/2010/main" val="4053269101"/>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Kullanılacak İlaçlar ve Dozları </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Bakır </a:t>
            </a:r>
            <a:r>
              <a:rPr lang="tr-TR" dirty="0" err="1"/>
              <a:t>oksiklorid</a:t>
            </a:r>
            <a:r>
              <a:rPr lang="tr-TR" dirty="0"/>
              <a:t> %50 </a:t>
            </a:r>
            <a:r>
              <a:rPr lang="tr-TR" dirty="0" smtClean="0"/>
              <a:t>WP </a:t>
            </a:r>
            <a:r>
              <a:rPr lang="tr-TR" dirty="0"/>
              <a:t>	800 g 	</a:t>
            </a:r>
            <a:r>
              <a:rPr lang="tr-TR" dirty="0" smtClean="0"/>
              <a:t>         21 Bakır </a:t>
            </a:r>
            <a:r>
              <a:rPr lang="tr-TR" dirty="0"/>
              <a:t>sülfat%25 </a:t>
            </a:r>
            <a:r>
              <a:rPr lang="tr-TR" dirty="0" smtClean="0"/>
              <a:t>Suda Çözünen kristal </a:t>
            </a:r>
          </a:p>
          <a:p>
            <a:pPr marL="0" indent="0">
              <a:buNone/>
            </a:pPr>
            <a:r>
              <a:rPr lang="tr-TR" dirty="0" smtClean="0"/>
              <a:t>                %</a:t>
            </a:r>
            <a:r>
              <a:rPr lang="tr-TR" dirty="0"/>
              <a:t>2 </a:t>
            </a:r>
            <a:r>
              <a:rPr lang="tr-TR" dirty="0" err="1"/>
              <a:t>lik</a:t>
            </a:r>
            <a:r>
              <a:rPr lang="tr-TR" dirty="0"/>
              <a:t> </a:t>
            </a:r>
            <a:r>
              <a:rPr lang="tr-TR" dirty="0" smtClean="0"/>
              <a:t> Bordo </a:t>
            </a:r>
            <a:r>
              <a:rPr lang="tr-TR" dirty="0"/>
              <a:t>Bulamacı </a:t>
            </a:r>
          </a:p>
          <a:p>
            <a:pPr marL="0" indent="0">
              <a:buNone/>
            </a:pPr>
            <a:r>
              <a:rPr lang="tr-TR" dirty="0" smtClean="0"/>
              <a:t>   (</a:t>
            </a:r>
            <a:r>
              <a:rPr lang="tr-TR" dirty="0"/>
              <a:t>2000 g göztaşı+1000 g sönmemiş kireç) 	21 </a:t>
            </a:r>
          </a:p>
          <a:p>
            <a:r>
              <a:rPr lang="tr-TR" dirty="0" err="1"/>
              <a:t>Captan</a:t>
            </a:r>
            <a:r>
              <a:rPr lang="tr-TR" dirty="0"/>
              <a:t> %50 	WP 	300 g 	3 	</a:t>
            </a:r>
          </a:p>
          <a:p>
            <a:r>
              <a:rPr lang="en-US" dirty="0" err="1"/>
              <a:t>Thiram</a:t>
            </a:r>
            <a:r>
              <a:rPr lang="en-US" dirty="0"/>
              <a:t> %80 	WP/WG 	300 g 	14	</a:t>
            </a:r>
          </a:p>
          <a:p>
            <a:endParaRPr lang="tr-TR" dirty="0"/>
          </a:p>
        </p:txBody>
      </p:sp>
    </p:spTree>
    <p:extLst>
      <p:ext uri="{BB962C8B-B14F-4D97-AF65-F5344CB8AC3E}">
        <p14:creationId xmlns:p14="http://schemas.microsoft.com/office/powerpoint/2010/main" val="1747183865"/>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2.6. </a:t>
            </a:r>
            <a:r>
              <a:rPr lang="tr-TR" b="1" dirty="0"/>
              <a:t>ERİK PASI </a:t>
            </a:r>
            <a:r>
              <a:rPr lang="tr-TR" dirty="0"/>
              <a:t/>
            </a:r>
            <a:br>
              <a:rPr lang="tr-TR" dirty="0"/>
            </a:br>
            <a:r>
              <a:rPr lang="tr-TR" b="1" i="1" dirty="0"/>
              <a:t>(</a:t>
            </a:r>
            <a:r>
              <a:rPr lang="tr-TR" i="1" dirty="0" err="1">
                <a:solidFill>
                  <a:srgbClr val="FF0000"/>
                </a:solidFill>
              </a:rPr>
              <a:t>Tranzschelia</a:t>
            </a:r>
            <a:r>
              <a:rPr lang="tr-TR" i="1" dirty="0">
                <a:solidFill>
                  <a:srgbClr val="FF0000"/>
                </a:solidFill>
              </a:rPr>
              <a:t> </a:t>
            </a:r>
            <a:r>
              <a:rPr lang="tr-TR" i="1" dirty="0" err="1">
                <a:solidFill>
                  <a:srgbClr val="FF0000"/>
                </a:solidFill>
              </a:rPr>
              <a:t>pruni-spinosae</a:t>
            </a:r>
            <a:r>
              <a:rPr lang="tr-TR" i="1" dirty="0">
                <a:solidFill>
                  <a:srgbClr val="FF0000"/>
                </a:solidFill>
              </a:rPr>
              <a:t> </a:t>
            </a:r>
            <a:r>
              <a:rPr lang="tr-TR" b="1" dirty="0"/>
              <a:t>) </a:t>
            </a:r>
            <a:endParaRPr lang="tr-TR" dirty="0">
              <a:solidFill>
                <a:srgbClr val="FF0000"/>
              </a:solidFill>
            </a:endParaRPr>
          </a:p>
        </p:txBody>
      </p:sp>
      <p:sp>
        <p:nvSpPr>
          <p:cNvPr id="6" name="İçerik Yer Tutucusu 2"/>
          <p:cNvSpPr>
            <a:spLocks noGrp="1"/>
          </p:cNvSpPr>
          <p:nvPr>
            <p:ph idx="1"/>
          </p:nvPr>
        </p:nvSpPr>
        <p:spPr>
          <a:xfrm>
            <a:off x="395536" y="1988840"/>
            <a:ext cx="8229600" cy="4176464"/>
          </a:xfrm>
        </p:spPr>
        <p:txBody>
          <a:bodyPr>
            <a:normAutofit/>
          </a:bodyPr>
          <a:lstStyle/>
          <a:p>
            <a:pPr marL="0" indent="0">
              <a:buNone/>
            </a:pPr>
            <a:r>
              <a:rPr lang="tr-TR" sz="2000" dirty="0" smtClean="0"/>
              <a:t>• </a:t>
            </a:r>
            <a:r>
              <a:rPr lang="tr-TR" sz="2000" dirty="0"/>
              <a:t>Hastalığın </a:t>
            </a:r>
            <a:r>
              <a:rPr lang="tr-TR" sz="2000" dirty="0">
                <a:solidFill>
                  <a:srgbClr val="FF0000"/>
                </a:solidFill>
              </a:rPr>
              <a:t>ilk belirtileri mayıs-haziran aylarında </a:t>
            </a:r>
            <a:r>
              <a:rPr lang="tr-TR" sz="2000" dirty="0"/>
              <a:t>yaprağın üst yüzeyinde </a:t>
            </a:r>
            <a:r>
              <a:rPr lang="tr-TR" sz="2000" dirty="0">
                <a:solidFill>
                  <a:srgbClr val="FF0000"/>
                </a:solidFill>
              </a:rPr>
              <a:t>parlak sarı renkli </a:t>
            </a:r>
            <a:r>
              <a:rPr lang="tr-TR" sz="2000" dirty="0" err="1">
                <a:solidFill>
                  <a:srgbClr val="FF0000"/>
                </a:solidFill>
              </a:rPr>
              <a:t>klorotik</a:t>
            </a:r>
            <a:r>
              <a:rPr lang="tr-TR" sz="2000" dirty="0">
                <a:solidFill>
                  <a:srgbClr val="FF0000"/>
                </a:solidFill>
              </a:rPr>
              <a:t> lekeler </a:t>
            </a:r>
            <a:r>
              <a:rPr lang="tr-TR" sz="2000" dirty="0"/>
              <a:t>şeklinde görülür. Daha sonra </a:t>
            </a:r>
            <a:r>
              <a:rPr lang="tr-TR" sz="2000" dirty="0">
                <a:solidFill>
                  <a:srgbClr val="FF0000"/>
                </a:solidFill>
              </a:rPr>
              <a:t>yaprağın alt yüzeyinde </a:t>
            </a:r>
            <a:r>
              <a:rPr lang="tr-TR" sz="2000" dirty="0"/>
              <a:t>bu lekelerin altında </a:t>
            </a:r>
            <a:r>
              <a:rPr lang="tr-TR" sz="2000" dirty="0">
                <a:solidFill>
                  <a:srgbClr val="FF0000"/>
                </a:solidFill>
              </a:rPr>
              <a:t>turuncu renkli püstüller </a:t>
            </a:r>
            <a:r>
              <a:rPr lang="tr-TR" sz="2000" dirty="0"/>
              <a:t>görülür. </a:t>
            </a:r>
          </a:p>
          <a:p>
            <a:pPr marL="0" indent="0">
              <a:buNone/>
            </a:pPr>
            <a:r>
              <a:rPr lang="tr-TR" sz="2000" dirty="0"/>
              <a:t>• Yaz sonuna doğru ise </a:t>
            </a:r>
            <a:r>
              <a:rPr lang="tr-TR" sz="2000" dirty="0">
                <a:solidFill>
                  <a:srgbClr val="FF0000"/>
                </a:solidFill>
              </a:rPr>
              <a:t>püstüller koyulaşır</a:t>
            </a:r>
            <a:r>
              <a:rPr lang="tr-TR" sz="2000" dirty="0"/>
              <a:t>. </a:t>
            </a:r>
          </a:p>
          <a:p>
            <a:pPr marL="0" indent="0">
              <a:buNone/>
            </a:pPr>
            <a:r>
              <a:rPr lang="tr-TR" sz="2000" dirty="0"/>
              <a:t>• Hastalık genellikle </a:t>
            </a:r>
            <a:r>
              <a:rPr lang="tr-TR" sz="2000" dirty="0">
                <a:solidFill>
                  <a:srgbClr val="FF0000"/>
                </a:solidFill>
              </a:rPr>
              <a:t>şiddetli zarar oluşturmamaktadır. </a:t>
            </a:r>
            <a:r>
              <a:rPr lang="tr-TR" sz="2000" dirty="0"/>
              <a:t>Mayıs ve haziran ayları </a:t>
            </a:r>
            <a:r>
              <a:rPr lang="tr-TR" sz="2000" dirty="0">
                <a:solidFill>
                  <a:srgbClr val="FF0000"/>
                </a:solidFill>
              </a:rPr>
              <a:t>yağışlı geçerse </a:t>
            </a:r>
            <a:r>
              <a:rPr lang="tr-TR" sz="2000" dirty="0"/>
              <a:t>yaprak, sürgün ve meyve enfeksiyonları görülebileceği için zarar şiddeti artabilmektedir. </a:t>
            </a:r>
          </a:p>
          <a:p>
            <a:pPr marL="0" indent="0">
              <a:buNone/>
            </a:pPr>
            <a:r>
              <a:rPr lang="tr-TR" sz="2000" dirty="0"/>
              <a:t>• Yaprak enfeksiyonlarının şiddetli olduğu durumlarda yapraklarda dökülmeler ve </a:t>
            </a:r>
            <a:r>
              <a:rPr lang="tr-TR" sz="2000" dirty="0">
                <a:solidFill>
                  <a:srgbClr val="FF0000"/>
                </a:solidFill>
              </a:rPr>
              <a:t>gövde de </a:t>
            </a:r>
            <a:r>
              <a:rPr lang="tr-TR" sz="2000" dirty="0" err="1">
                <a:solidFill>
                  <a:srgbClr val="FF0000"/>
                </a:solidFill>
              </a:rPr>
              <a:t>zamklanma</a:t>
            </a:r>
            <a:r>
              <a:rPr lang="tr-TR" sz="2000" dirty="0">
                <a:solidFill>
                  <a:srgbClr val="FF0000"/>
                </a:solidFill>
              </a:rPr>
              <a:t> </a:t>
            </a:r>
            <a:r>
              <a:rPr lang="tr-TR" sz="2000" dirty="0"/>
              <a:t>da görülebilmekte ve zarar daha da artmaktadır. </a:t>
            </a:r>
            <a:r>
              <a:rPr lang="tr-TR" sz="2000" b="1" dirty="0" smtClean="0"/>
              <a:t> </a:t>
            </a:r>
          </a:p>
          <a:p>
            <a:pPr marL="0" indent="0">
              <a:buNone/>
            </a:pPr>
            <a:r>
              <a:rPr lang="tr-TR" sz="2000" b="1" dirty="0" smtClean="0"/>
              <a:t>Konukçuları:</a:t>
            </a:r>
            <a:r>
              <a:rPr lang="tr-TR" sz="2000" dirty="0" smtClean="0"/>
              <a:t> </a:t>
            </a:r>
            <a:r>
              <a:rPr lang="tr-TR" sz="2000" dirty="0"/>
              <a:t>Kültür ve yabani erik ile badem. </a:t>
            </a:r>
          </a:p>
        </p:txBody>
      </p:sp>
    </p:spTree>
    <p:extLst>
      <p:ext uri="{BB962C8B-B14F-4D97-AF65-F5344CB8AC3E}">
        <p14:creationId xmlns:p14="http://schemas.microsoft.com/office/powerpoint/2010/main" val="3991781772"/>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Mücadele Yöntemleri </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b="1" dirty="0" smtClean="0">
                <a:solidFill>
                  <a:srgbClr val="0070C0"/>
                </a:solidFill>
              </a:rPr>
              <a:t>Kültürel </a:t>
            </a:r>
            <a:r>
              <a:rPr lang="tr-TR" b="1" dirty="0">
                <a:solidFill>
                  <a:srgbClr val="0070C0"/>
                </a:solidFill>
              </a:rPr>
              <a:t>Önlemler </a:t>
            </a:r>
            <a:endParaRPr lang="tr-TR" dirty="0">
              <a:solidFill>
                <a:srgbClr val="0070C0"/>
              </a:solidFill>
            </a:endParaRPr>
          </a:p>
          <a:p>
            <a:pPr marL="0" indent="0">
              <a:buNone/>
            </a:pPr>
            <a:r>
              <a:rPr lang="tr-TR" dirty="0"/>
              <a:t>• Hastalığın kontrolünde, bir önceki sezondan kalan </a:t>
            </a:r>
            <a:r>
              <a:rPr lang="tr-TR" dirty="0">
                <a:solidFill>
                  <a:srgbClr val="0070C0"/>
                </a:solidFill>
              </a:rPr>
              <a:t>yapraklar toplanıp yakılmalıdır</a:t>
            </a:r>
            <a:r>
              <a:rPr lang="tr-TR" dirty="0"/>
              <a:t>. </a:t>
            </a:r>
          </a:p>
          <a:p>
            <a:pPr marL="0" indent="0">
              <a:buNone/>
            </a:pPr>
            <a:r>
              <a:rPr lang="tr-TR" dirty="0"/>
              <a:t>• Hastalık belirtisi görülen sürgün ve meyveler ile </a:t>
            </a:r>
            <a:r>
              <a:rPr lang="tr-TR" dirty="0">
                <a:solidFill>
                  <a:srgbClr val="0070C0"/>
                </a:solidFill>
              </a:rPr>
              <a:t>budama artıkları da</a:t>
            </a:r>
            <a:r>
              <a:rPr lang="tr-TR" dirty="0"/>
              <a:t> mutlaka toplanıp </a:t>
            </a:r>
            <a:r>
              <a:rPr lang="tr-TR" dirty="0">
                <a:solidFill>
                  <a:srgbClr val="0070C0"/>
                </a:solidFill>
              </a:rPr>
              <a:t>yakılmalıdır. </a:t>
            </a:r>
          </a:p>
          <a:p>
            <a:pPr marL="0" indent="0">
              <a:buNone/>
            </a:pPr>
            <a:r>
              <a:rPr lang="tr-TR" dirty="0"/>
              <a:t>• Etrafta </a:t>
            </a:r>
            <a:r>
              <a:rPr lang="tr-TR" dirty="0">
                <a:solidFill>
                  <a:srgbClr val="0070C0"/>
                </a:solidFill>
              </a:rPr>
              <a:t>konukçu olabilecek yabani bitkiler varsa </a:t>
            </a:r>
            <a:r>
              <a:rPr lang="tr-TR" dirty="0"/>
              <a:t>bunlar da </a:t>
            </a:r>
            <a:r>
              <a:rPr lang="tr-TR" dirty="0">
                <a:solidFill>
                  <a:srgbClr val="0070C0"/>
                </a:solidFill>
              </a:rPr>
              <a:t>uzaklaştırılıp imha edilmelidir</a:t>
            </a:r>
            <a:r>
              <a:rPr lang="tr-TR" dirty="0"/>
              <a:t>. </a:t>
            </a:r>
          </a:p>
        </p:txBody>
      </p:sp>
    </p:spTree>
    <p:extLst>
      <p:ext uri="{BB962C8B-B14F-4D97-AF65-F5344CB8AC3E}">
        <p14:creationId xmlns:p14="http://schemas.microsoft.com/office/powerpoint/2010/main" val="337222840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Kimyasal Mücadele </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solidFill>
                  <a:srgbClr val="FF0000"/>
                </a:solidFill>
              </a:rPr>
              <a:t>Hastalık </a:t>
            </a:r>
            <a:r>
              <a:rPr lang="tr-TR" dirty="0">
                <a:solidFill>
                  <a:srgbClr val="FF0000"/>
                </a:solidFill>
              </a:rPr>
              <a:t>görüldüğünde </a:t>
            </a:r>
            <a:r>
              <a:rPr lang="tr-TR" dirty="0"/>
              <a:t>veya bir önceki yıl zarar oluşturduğu durumlarda kimyasal mücadele yapılır. </a:t>
            </a:r>
          </a:p>
          <a:p>
            <a:pPr marL="0" indent="0">
              <a:buNone/>
            </a:pPr>
            <a:endParaRPr lang="tr-TR" dirty="0"/>
          </a:p>
          <a:p>
            <a:pPr marL="0" indent="0">
              <a:buNone/>
            </a:pPr>
            <a:r>
              <a:rPr lang="tr-TR" dirty="0" smtClean="0"/>
              <a:t>• </a:t>
            </a:r>
            <a:r>
              <a:rPr lang="tr-TR" dirty="0"/>
              <a:t>Hastalığın </a:t>
            </a:r>
            <a:r>
              <a:rPr lang="tr-TR" dirty="0">
                <a:solidFill>
                  <a:srgbClr val="FF0000"/>
                </a:solidFill>
              </a:rPr>
              <a:t>ilk belirtileri görülünce birinci </a:t>
            </a:r>
            <a:r>
              <a:rPr lang="tr-TR" dirty="0"/>
              <a:t>ilaçlama yapılmalıdır. İklim koşuları hastalık çıkış için uygun olması durumunda kullanılan ilacın etki süresi dikkate alınarak ikinci ve diğer ilaçlamalar yapılmalıdır</a:t>
            </a:r>
            <a:r>
              <a:rPr lang="tr-TR" dirty="0" smtClean="0"/>
              <a:t>. </a:t>
            </a:r>
            <a:r>
              <a:rPr lang="tr-TR" dirty="0" smtClean="0">
                <a:solidFill>
                  <a:srgbClr val="FF0000"/>
                </a:solidFill>
              </a:rPr>
              <a:t>Türkiye’de henüz ruhsatlı bir ilacı yoktur.</a:t>
            </a:r>
            <a:endParaRPr lang="tr-TR" dirty="0">
              <a:solidFill>
                <a:srgbClr val="FF0000"/>
              </a:solidFill>
            </a:endParaRPr>
          </a:p>
        </p:txBody>
      </p:sp>
    </p:spTree>
    <p:extLst>
      <p:ext uri="{BB962C8B-B14F-4D97-AF65-F5344CB8AC3E}">
        <p14:creationId xmlns:p14="http://schemas.microsoft.com/office/powerpoint/2010/main" val="38022419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2.7. </a:t>
            </a:r>
            <a:r>
              <a:rPr lang="tr-TR" dirty="0" err="1" smtClean="0"/>
              <a:t>Monilya</a:t>
            </a:r>
            <a:r>
              <a:rPr lang="tr-TR" dirty="0" smtClean="0"/>
              <a:t>(=Mumya Hastalığı)</a:t>
            </a:r>
            <a:br>
              <a:rPr lang="tr-TR" dirty="0" smtClean="0"/>
            </a:br>
            <a:r>
              <a:rPr lang="tr-TR" dirty="0" smtClean="0"/>
              <a:t>veya Kahverengi Çürüklük</a:t>
            </a:r>
            <a:endParaRPr lang="tr-TR" dirty="0"/>
          </a:p>
        </p:txBody>
      </p:sp>
      <p:sp>
        <p:nvSpPr>
          <p:cNvPr id="3" name="İçerik Yer Tutucusu 2"/>
          <p:cNvSpPr>
            <a:spLocks noGrp="1"/>
          </p:cNvSpPr>
          <p:nvPr>
            <p:ph idx="1"/>
          </p:nvPr>
        </p:nvSpPr>
        <p:spPr/>
        <p:txBody>
          <a:bodyPr/>
          <a:lstStyle/>
          <a:p>
            <a:r>
              <a:rPr lang="tr-TR" b="1" dirty="0">
                <a:solidFill>
                  <a:srgbClr val="FF0000"/>
                </a:solidFill>
              </a:rPr>
              <a:t>MEYVE MONİLYASI (MUMYA) </a:t>
            </a:r>
            <a:endParaRPr lang="tr-TR" dirty="0" smtClean="0">
              <a:solidFill>
                <a:srgbClr val="FF0000"/>
              </a:solidFill>
            </a:endParaRPr>
          </a:p>
          <a:p>
            <a:r>
              <a:rPr lang="tr-TR" i="1" dirty="0" err="1" smtClean="0">
                <a:solidFill>
                  <a:srgbClr val="FF0000"/>
                </a:solidFill>
              </a:rPr>
              <a:t>Monilinia</a:t>
            </a:r>
            <a:r>
              <a:rPr lang="tr-TR" i="1" dirty="0" smtClean="0">
                <a:solidFill>
                  <a:srgbClr val="FF0000"/>
                </a:solidFill>
              </a:rPr>
              <a:t> </a:t>
            </a:r>
            <a:r>
              <a:rPr lang="tr-TR" i="1" dirty="0" err="1" smtClean="0">
                <a:solidFill>
                  <a:srgbClr val="FF0000"/>
                </a:solidFill>
              </a:rPr>
              <a:t>fructigena</a:t>
            </a:r>
            <a:r>
              <a:rPr lang="tr-TR" dirty="0" smtClean="0"/>
              <a:t> </a:t>
            </a:r>
            <a:endParaRPr lang="tr-TR" dirty="0"/>
          </a:p>
          <a:p>
            <a:r>
              <a:rPr lang="tr-TR" i="1" dirty="0" err="1" smtClean="0">
                <a:solidFill>
                  <a:srgbClr val="FF0000"/>
                </a:solidFill>
              </a:rPr>
              <a:t>Monilia</a:t>
            </a:r>
            <a:r>
              <a:rPr lang="tr-TR" i="1" dirty="0" smtClean="0">
                <a:solidFill>
                  <a:srgbClr val="FF0000"/>
                </a:solidFill>
              </a:rPr>
              <a:t> </a:t>
            </a:r>
            <a:r>
              <a:rPr lang="tr-TR" i="1" dirty="0" err="1">
                <a:solidFill>
                  <a:srgbClr val="FF0000"/>
                </a:solidFill>
              </a:rPr>
              <a:t>Laxa</a:t>
            </a:r>
            <a:r>
              <a:rPr lang="tr-TR" i="1" dirty="0">
                <a:solidFill>
                  <a:srgbClr val="FF0000"/>
                </a:solidFill>
              </a:rPr>
              <a:t> </a:t>
            </a:r>
            <a:endParaRPr lang="tr-TR" i="1" dirty="0" smtClean="0">
              <a:solidFill>
                <a:srgbClr val="FF0000"/>
              </a:solidFill>
            </a:endParaRPr>
          </a:p>
          <a:p>
            <a:r>
              <a:rPr lang="tr-TR" i="1" dirty="0" err="1" smtClean="0">
                <a:solidFill>
                  <a:srgbClr val="FF0000"/>
                </a:solidFill>
              </a:rPr>
              <a:t>Sclerotinia</a:t>
            </a:r>
            <a:r>
              <a:rPr lang="tr-TR" i="1" dirty="0" smtClean="0">
                <a:solidFill>
                  <a:srgbClr val="FF0000"/>
                </a:solidFill>
              </a:rPr>
              <a:t> </a:t>
            </a:r>
            <a:r>
              <a:rPr lang="tr-TR" i="1" dirty="0" err="1" smtClean="0">
                <a:solidFill>
                  <a:srgbClr val="FF0000"/>
                </a:solidFill>
              </a:rPr>
              <a:t>linhartiana</a:t>
            </a:r>
            <a:endParaRPr lang="tr-TR" dirty="0">
              <a:solidFill>
                <a:srgbClr val="FF0000"/>
              </a:solidFill>
            </a:endParaRPr>
          </a:p>
        </p:txBody>
      </p:sp>
    </p:spTree>
    <p:extLst>
      <p:ext uri="{BB962C8B-B14F-4D97-AF65-F5344CB8AC3E}">
        <p14:creationId xmlns:p14="http://schemas.microsoft.com/office/powerpoint/2010/main" val="24250612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a:t>Hastalığın Görüldüğü Bitkiler </a:t>
            </a:r>
            <a:endParaRPr lang="tr-TR" dirty="0"/>
          </a:p>
          <a:p>
            <a:pPr marL="0" indent="0">
              <a:buNone/>
            </a:pPr>
            <a:r>
              <a:rPr lang="tr-TR" dirty="0" smtClean="0"/>
              <a:t>Kayısı</a:t>
            </a:r>
            <a:r>
              <a:rPr lang="tr-TR" dirty="0"/>
              <a:t>, kiraz, vişne, erik, badem ve şeftalidir. </a:t>
            </a:r>
          </a:p>
          <a:p>
            <a:pPr marL="0" indent="0">
              <a:buNone/>
            </a:pPr>
            <a:r>
              <a:rPr lang="tr-TR" b="1" dirty="0">
                <a:solidFill>
                  <a:srgbClr val="FF0000"/>
                </a:solidFill>
              </a:rPr>
              <a:t>Mücadele Yöntemleri </a:t>
            </a:r>
            <a:endParaRPr lang="tr-TR" dirty="0">
              <a:solidFill>
                <a:srgbClr val="FF0000"/>
              </a:solidFill>
            </a:endParaRPr>
          </a:p>
          <a:p>
            <a:pPr marL="0" indent="0">
              <a:buNone/>
            </a:pPr>
            <a:r>
              <a:rPr lang="tr-TR" b="1" dirty="0"/>
              <a:t>Kültürel Önlemler </a:t>
            </a:r>
            <a:endParaRPr lang="tr-TR" dirty="0"/>
          </a:p>
          <a:p>
            <a:pPr marL="0" indent="0">
              <a:buNone/>
            </a:pPr>
            <a:r>
              <a:rPr lang="tr-TR" dirty="0" smtClean="0"/>
              <a:t>Hastalığın </a:t>
            </a:r>
            <a:r>
              <a:rPr lang="tr-TR" dirty="0"/>
              <a:t>görüldüğü bahçelerde ağaçlar üzerindeki tüm </a:t>
            </a:r>
            <a:r>
              <a:rPr lang="tr-TR" dirty="0">
                <a:solidFill>
                  <a:srgbClr val="FF0000"/>
                </a:solidFill>
              </a:rPr>
              <a:t>kuru dallar budanıp yakılmalı</a:t>
            </a:r>
            <a:r>
              <a:rPr lang="tr-TR" dirty="0"/>
              <a:t>, </a:t>
            </a:r>
            <a:r>
              <a:rPr lang="tr-TR" dirty="0">
                <a:solidFill>
                  <a:srgbClr val="FF0000"/>
                </a:solidFill>
              </a:rPr>
              <a:t>mumyalaşarak </a:t>
            </a:r>
            <a:r>
              <a:rPr lang="tr-TR" dirty="0"/>
              <a:t>ağaç üzerinde </a:t>
            </a:r>
            <a:r>
              <a:rPr lang="tr-TR" dirty="0">
                <a:solidFill>
                  <a:srgbClr val="FF0000"/>
                </a:solidFill>
              </a:rPr>
              <a:t>kalmış ve yere düşmüş meyveler toplanarak imha edilmelidir. </a:t>
            </a:r>
            <a:endParaRPr lang="tr-TR" dirty="0" smtClean="0">
              <a:solidFill>
                <a:srgbClr val="FF0000"/>
              </a:solidFill>
            </a:endParaRPr>
          </a:p>
          <a:p>
            <a:pPr marL="0" indent="0">
              <a:buNone/>
            </a:pPr>
            <a:r>
              <a:rPr lang="tr-TR" b="1" dirty="0" smtClean="0"/>
              <a:t>Kimyasal </a:t>
            </a:r>
            <a:r>
              <a:rPr lang="tr-TR" b="1" dirty="0"/>
              <a:t>Önlemler </a:t>
            </a:r>
            <a:endParaRPr lang="tr-TR" dirty="0"/>
          </a:p>
          <a:p>
            <a:pPr marL="0" indent="0">
              <a:buNone/>
            </a:pPr>
            <a:r>
              <a:rPr lang="tr-TR" dirty="0"/>
              <a:t>1. ilaçlama </a:t>
            </a:r>
            <a:r>
              <a:rPr lang="tr-TR" dirty="0">
                <a:solidFill>
                  <a:srgbClr val="FF0000"/>
                </a:solidFill>
              </a:rPr>
              <a:t>çiçeklenme başlangıcında </a:t>
            </a:r>
            <a:r>
              <a:rPr lang="tr-TR" dirty="0"/>
              <a:t>(%5–10 çiçekte ) </a:t>
            </a:r>
          </a:p>
          <a:p>
            <a:pPr marL="0" indent="0">
              <a:buNone/>
            </a:pPr>
            <a:r>
              <a:rPr lang="tr-TR" dirty="0"/>
              <a:t>2. ilaçlama </a:t>
            </a:r>
            <a:r>
              <a:rPr lang="tr-TR" dirty="0">
                <a:solidFill>
                  <a:srgbClr val="FF0000"/>
                </a:solidFill>
              </a:rPr>
              <a:t>tam çiçeklenmede </a:t>
            </a:r>
            <a:r>
              <a:rPr lang="tr-TR" dirty="0"/>
              <a:t>(%90–100 )</a:t>
            </a:r>
          </a:p>
        </p:txBody>
      </p:sp>
    </p:spTree>
    <p:extLst>
      <p:ext uri="{BB962C8B-B14F-4D97-AF65-F5344CB8AC3E}">
        <p14:creationId xmlns:p14="http://schemas.microsoft.com/office/powerpoint/2010/main" val="4214895532"/>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417638"/>
          </a:xfrm>
        </p:spPr>
        <p:txBody>
          <a:bodyPr>
            <a:normAutofit fontScale="90000"/>
          </a:bodyPr>
          <a:lstStyle/>
          <a:p>
            <a:r>
              <a:rPr lang="tr-TR" dirty="0" smtClean="0">
                <a:solidFill>
                  <a:srgbClr val="FF0000"/>
                </a:solidFill>
              </a:rPr>
              <a:t/>
            </a:r>
            <a:br>
              <a:rPr lang="tr-TR" dirty="0" smtClean="0">
                <a:solidFill>
                  <a:srgbClr val="FF0000"/>
                </a:solidFill>
              </a:rPr>
            </a:br>
            <a:r>
              <a:rPr lang="tr-TR" dirty="0" smtClean="0">
                <a:solidFill>
                  <a:srgbClr val="FF0000"/>
                </a:solidFill>
              </a:rPr>
              <a:t>Kimyasal Mücadele-</a:t>
            </a:r>
            <a:r>
              <a:rPr lang="tr-TR" dirty="0" err="1" smtClean="0">
                <a:solidFill>
                  <a:srgbClr val="FF0000"/>
                </a:solidFill>
              </a:rPr>
              <a:t>Monilya</a:t>
            </a:r>
            <a:r>
              <a:rPr lang="tr-TR" dirty="0"/>
              <a:t/>
            </a:r>
            <a:br>
              <a:rPr lang="tr-TR" dirty="0"/>
            </a:br>
            <a:endParaRPr lang="tr-TR" dirty="0"/>
          </a:p>
        </p:txBody>
      </p:sp>
      <p:sp>
        <p:nvSpPr>
          <p:cNvPr id="3" name="İçerik Yer Tutucusu 2"/>
          <p:cNvSpPr>
            <a:spLocks noGrp="1"/>
          </p:cNvSpPr>
          <p:nvPr>
            <p:ph idx="1"/>
          </p:nvPr>
        </p:nvSpPr>
        <p:spPr>
          <a:xfrm>
            <a:off x="611560" y="1124744"/>
            <a:ext cx="8075240" cy="5237956"/>
          </a:xfrm>
        </p:spPr>
        <p:txBody>
          <a:bodyPr>
            <a:normAutofit fontScale="25000" lnSpcReduction="20000"/>
          </a:bodyPr>
          <a:lstStyle/>
          <a:p>
            <a:pPr marL="0" indent="0">
              <a:buNone/>
            </a:pPr>
            <a:r>
              <a:rPr lang="tr-TR" sz="8000" dirty="0" err="1" smtClean="0"/>
              <a:t>Captan</a:t>
            </a:r>
            <a:r>
              <a:rPr lang="tr-TR" sz="8000" dirty="0" smtClean="0"/>
              <a:t> </a:t>
            </a:r>
            <a:r>
              <a:rPr lang="tr-TR" sz="8000" dirty="0"/>
              <a:t>50% 	WP 	300 g </a:t>
            </a:r>
            <a:r>
              <a:rPr lang="tr-TR" sz="8000" dirty="0" smtClean="0"/>
              <a:t>3 (=Kiraz, </a:t>
            </a:r>
            <a:r>
              <a:rPr lang="tr-TR" sz="8000" dirty="0" err="1" smtClean="0"/>
              <a:t>Vine</a:t>
            </a:r>
            <a:r>
              <a:rPr lang="tr-TR" sz="8000" dirty="0" smtClean="0"/>
              <a:t>)</a:t>
            </a:r>
          </a:p>
          <a:p>
            <a:pPr marL="0" indent="0">
              <a:buNone/>
            </a:pPr>
            <a:r>
              <a:rPr lang="de-DE" sz="8000" dirty="0" err="1" smtClean="0"/>
              <a:t>Carbendazim</a:t>
            </a:r>
            <a:r>
              <a:rPr lang="de-DE" sz="8000" dirty="0" smtClean="0"/>
              <a:t> </a:t>
            </a:r>
            <a:r>
              <a:rPr lang="de-DE" sz="8000" dirty="0"/>
              <a:t>50% </a:t>
            </a:r>
            <a:r>
              <a:rPr lang="de-DE" sz="8000" dirty="0" smtClean="0"/>
              <a:t>WP 75 </a:t>
            </a:r>
            <a:r>
              <a:rPr lang="de-DE" sz="8000" dirty="0"/>
              <a:t>g 	</a:t>
            </a:r>
            <a:r>
              <a:rPr lang="de-DE" sz="8000" dirty="0" smtClean="0"/>
              <a:t>14</a:t>
            </a:r>
            <a:r>
              <a:rPr lang="tr-TR" sz="8000" dirty="0" smtClean="0"/>
              <a:t>(= Kiraz, Vişne ve Ayva )</a:t>
            </a:r>
          </a:p>
          <a:p>
            <a:pPr marL="0" indent="0">
              <a:buNone/>
            </a:pPr>
            <a:r>
              <a:rPr lang="tr-TR" sz="8000" dirty="0" err="1" smtClean="0"/>
              <a:t>Thiophanate</a:t>
            </a:r>
            <a:r>
              <a:rPr lang="tr-TR" sz="8000" dirty="0" smtClean="0"/>
              <a:t> </a:t>
            </a:r>
            <a:r>
              <a:rPr lang="tr-TR" sz="8000" dirty="0" err="1"/>
              <a:t>Metyl</a:t>
            </a:r>
            <a:r>
              <a:rPr lang="tr-TR" sz="8000" dirty="0"/>
              <a:t> 70% 	WP 	60 g 	</a:t>
            </a:r>
            <a:r>
              <a:rPr lang="tr-TR" sz="8000" dirty="0" smtClean="0"/>
              <a:t>14</a:t>
            </a:r>
          </a:p>
          <a:p>
            <a:pPr marL="0" indent="0">
              <a:buNone/>
            </a:pPr>
            <a:r>
              <a:rPr lang="tr-TR" sz="8000" dirty="0"/>
              <a:t> </a:t>
            </a:r>
            <a:r>
              <a:rPr lang="tr-TR" sz="8000" dirty="0" smtClean="0"/>
              <a:t>                           (= </a:t>
            </a:r>
            <a:r>
              <a:rPr lang="tr-TR" sz="8000" dirty="0" err="1"/>
              <a:t>Kiraz,Vişne,Şeftali,Kayısı</a:t>
            </a:r>
            <a:r>
              <a:rPr lang="tr-TR" sz="8000" dirty="0"/>
              <a:t>, Ayva)</a:t>
            </a:r>
            <a:endParaRPr lang="de-DE" sz="8000" dirty="0"/>
          </a:p>
          <a:p>
            <a:pPr marL="0" indent="0">
              <a:buNone/>
            </a:pPr>
            <a:r>
              <a:rPr lang="en-US" sz="8000" dirty="0" err="1" smtClean="0"/>
              <a:t>Thiram</a:t>
            </a:r>
            <a:r>
              <a:rPr lang="en-US" sz="8000" dirty="0" smtClean="0"/>
              <a:t> </a:t>
            </a:r>
            <a:r>
              <a:rPr lang="en-US" sz="8000" dirty="0"/>
              <a:t>%80 	WP/WG </a:t>
            </a:r>
            <a:endParaRPr lang="tr-TR" sz="8000" dirty="0" smtClean="0"/>
          </a:p>
          <a:p>
            <a:pPr marL="0" indent="0">
              <a:buNone/>
            </a:pPr>
            <a:r>
              <a:rPr lang="tr-TR" sz="8000" dirty="0"/>
              <a:t> </a:t>
            </a:r>
            <a:r>
              <a:rPr lang="tr-TR" sz="8000" dirty="0" smtClean="0"/>
              <a:t>         200 g(Kayısı), </a:t>
            </a:r>
            <a:r>
              <a:rPr lang="en-US" sz="8000" dirty="0" smtClean="0"/>
              <a:t>300</a:t>
            </a:r>
            <a:r>
              <a:rPr lang="tr-TR" sz="8000" dirty="0" smtClean="0"/>
              <a:t> </a:t>
            </a:r>
            <a:r>
              <a:rPr lang="en-US" sz="8000" dirty="0" smtClean="0"/>
              <a:t>g</a:t>
            </a:r>
            <a:r>
              <a:rPr lang="tr-TR" sz="8000" dirty="0" smtClean="0"/>
              <a:t>(Şeftali), 150 g(Kiraz )</a:t>
            </a:r>
            <a:r>
              <a:rPr lang="en-US" sz="8000" dirty="0" smtClean="0"/>
              <a:t> </a:t>
            </a:r>
            <a:r>
              <a:rPr lang="en-US" sz="8000" dirty="0"/>
              <a:t>	</a:t>
            </a:r>
            <a:r>
              <a:rPr lang="en-US" sz="8000" dirty="0" smtClean="0"/>
              <a:t>14</a:t>
            </a:r>
            <a:endParaRPr lang="tr-TR" sz="8000" dirty="0" smtClean="0"/>
          </a:p>
          <a:p>
            <a:pPr marL="0" indent="0">
              <a:buNone/>
            </a:pPr>
            <a:r>
              <a:rPr lang="tr-TR" sz="8000" dirty="0" err="1" smtClean="0"/>
              <a:t>Tebuconazole</a:t>
            </a:r>
            <a:r>
              <a:rPr lang="tr-TR" sz="8000" dirty="0" smtClean="0"/>
              <a:t> %25 WP     60g(Kayısı )</a:t>
            </a:r>
          </a:p>
          <a:p>
            <a:pPr marL="0" indent="0">
              <a:buNone/>
            </a:pPr>
            <a:r>
              <a:rPr lang="tr-TR" sz="8000" dirty="0" err="1" smtClean="0"/>
              <a:t>Tolyfluanid</a:t>
            </a:r>
            <a:r>
              <a:rPr lang="tr-TR" sz="8000" dirty="0" smtClean="0"/>
              <a:t> %50 WG  250 g( Kayısı )</a:t>
            </a:r>
            <a:r>
              <a:rPr lang="en-US" sz="8000" dirty="0"/>
              <a:t>	</a:t>
            </a:r>
            <a:endParaRPr lang="en-US" sz="8000" dirty="0" smtClean="0"/>
          </a:p>
          <a:p>
            <a:pPr marL="0" indent="0">
              <a:buNone/>
            </a:pPr>
            <a:r>
              <a:rPr lang="tr-TR" sz="8000" dirty="0" err="1" smtClean="0">
                <a:solidFill>
                  <a:srgbClr val="0070C0"/>
                </a:solidFill>
              </a:rPr>
              <a:t>Boscalid</a:t>
            </a:r>
            <a:r>
              <a:rPr lang="tr-TR" sz="8000" dirty="0" smtClean="0">
                <a:solidFill>
                  <a:srgbClr val="0070C0"/>
                </a:solidFill>
              </a:rPr>
              <a:t> + </a:t>
            </a:r>
            <a:r>
              <a:rPr lang="tr-TR" sz="8000" dirty="0" err="1" smtClean="0">
                <a:solidFill>
                  <a:srgbClr val="0070C0"/>
                </a:solidFill>
              </a:rPr>
              <a:t>Pyraclostrobin</a:t>
            </a:r>
            <a:r>
              <a:rPr lang="tr-TR" sz="8000" dirty="0" smtClean="0">
                <a:solidFill>
                  <a:srgbClr val="0070C0"/>
                </a:solidFill>
              </a:rPr>
              <a:t> </a:t>
            </a:r>
            <a:r>
              <a:rPr lang="tr-TR" sz="8000" dirty="0" smtClean="0"/>
              <a:t>%26,7+6,7   WG   250g. </a:t>
            </a:r>
            <a:r>
              <a:rPr lang="tr-TR" sz="8000" dirty="0"/>
              <a:t>	</a:t>
            </a:r>
            <a:r>
              <a:rPr lang="tr-TR" sz="8000" dirty="0" smtClean="0"/>
              <a:t>7</a:t>
            </a:r>
          </a:p>
          <a:p>
            <a:pPr marL="0" indent="0">
              <a:buNone/>
            </a:pPr>
            <a:r>
              <a:rPr lang="tr-TR" sz="8000" dirty="0" err="1" smtClean="0">
                <a:solidFill>
                  <a:srgbClr val="0070C0"/>
                </a:solidFill>
              </a:rPr>
              <a:t>Fluopyram+Tebuconazole</a:t>
            </a:r>
            <a:r>
              <a:rPr lang="tr-TR" sz="8000" dirty="0" smtClean="0">
                <a:solidFill>
                  <a:srgbClr val="0070C0"/>
                </a:solidFill>
              </a:rPr>
              <a:t> </a:t>
            </a:r>
            <a:r>
              <a:rPr lang="tr-TR" sz="8000" dirty="0" smtClean="0"/>
              <a:t>200+200 g/L   SC    25 cc.(Kiraz)</a:t>
            </a:r>
          </a:p>
          <a:p>
            <a:pPr marL="0" indent="0">
              <a:buNone/>
            </a:pPr>
            <a:r>
              <a:rPr lang="tr-TR" sz="8000" dirty="0" err="1" smtClean="0">
                <a:solidFill>
                  <a:srgbClr val="0070C0"/>
                </a:solidFill>
              </a:rPr>
              <a:t>Cyprodinil+Fludioxonil</a:t>
            </a:r>
            <a:r>
              <a:rPr lang="tr-TR" sz="8000" dirty="0" smtClean="0">
                <a:solidFill>
                  <a:srgbClr val="0070C0"/>
                </a:solidFill>
              </a:rPr>
              <a:t> </a:t>
            </a:r>
            <a:r>
              <a:rPr lang="tr-TR" sz="8000" dirty="0" smtClean="0"/>
              <a:t> %37,5+25  WG             40 g. (Kiraz)</a:t>
            </a:r>
          </a:p>
          <a:p>
            <a:pPr marL="0" indent="0">
              <a:buNone/>
            </a:pPr>
            <a:r>
              <a:rPr lang="tr-TR" sz="8000" dirty="0" err="1" smtClean="0">
                <a:solidFill>
                  <a:srgbClr val="0070C0"/>
                </a:solidFill>
              </a:rPr>
              <a:t>Cyprodinil</a:t>
            </a:r>
            <a:r>
              <a:rPr lang="tr-TR" sz="8000" dirty="0" smtClean="0">
                <a:solidFill>
                  <a:srgbClr val="0070C0"/>
                </a:solidFill>
              </a:rPr>
              <a:t> </a:t>
            </a:r>
            <a:r>
              <a:rPr lang="tr-TR" sz="8000" dirty="0" smtClean="0"/>
              <a:t>%50 WG                                              30 g.(Kayısı)</a:t>
            </a:r>
          </a:p>
          <a:p>
            <a:pPr marL="0" indent="0">
              <a:buNone/>
            </a:pPr>
            <a:r>
              <a:rPr lang="tr-TR" sz="8000" dirty="0" err="1" smtClean="0"/>
              <a:t>Dithianon</a:t>
            </a:r>
            <a:r>
              <a:rPr lang="tr-TR" sz="8000" dirty="0" smtClean="0"/>
              <a:t> %70 WG                                               50 g(Kayısı )</a:t>
            </a:r>
          </a:p>
          <a:p>
            <a:pPr marL="0" indent="0">
              <a:buNone/>
            </a:pPr>
            <a:r>
              <a:rPr lang="tr-TR" sz="8000" dirty="0" err="1" smtClean="0"/>
              <a:t>Dodine</a:t>
            </a:r>
            <a:r>
              <a:rPr lang="tr-TR" sz="8000" dirty="0" smtClean="0"/>
              <a:t> 500 g/L.  FS                                               80 g(Kayısı, Ayva )</a:t>
            </a:r>
          </a:p>
          <a:p>
            <a:pPr marL="0" indent="0">
              <a:buNone/>
            </a:pPr>
            <a:r>
              <a:rPr lang="tr-TR" sz="8000" dirty="0" err="1" smtClean="0"/>
              <a:t>Fenbuconazole</a:t>
            </a:r>
            <a:r>
              <a:rPr lang="tr-TR" sz="8000" dirty="0" smtClean="0"/>
              <a:t> 050 g/L.    EC/EW                    125 g(Kayısı)</a:t>
            </a:r>
          </a:p>
          <a:p>
            <a:pPr marL="0" indent="0">
              <a:buNone/>
            </a:pPr>
            <a:r>
              <a:rPr lang="tr-TR" sz="8000" dirty="0" err="1" smtClean="0"/>
              <a:t>Hexaconazole</a:t>
            </a:r>
            <a:r>
              <a:rPr lang="tr-TR" sz="8000" dirty="0" smtClean="0"/>
              <a:t> 50 g/L          SC                              50 cc( Kayısı )</a:t>
            </a:r>
          </a:p>
          <a:p>
            <a:pPr marL="0" indent="0">
              <a:buNone/>
            </a:pPr>
            <a:r>
              <a:rPr lang="tr-TR" sz="8000" dirty="0" err="1" smtClean="0"/>
              <a:t>İminoactidine</a:t>
            </a:r>
            <a:r>
              <a:rPr lang="tr-TR" sz="8000" dirty="0" smtClean="0"/>
              <a:t> </a:t>
            </a:r>
            <a:r>
              <a:rPr lang="tr-TR" sz="8000" dirty="0" err="1" smtClean="0"/>
              <a:t>Tris</a:t>
            </a:r>
            <a:r>
              <a:rPr lang="tr-TR" sz="8000" dirty="0" smtClean="0"/>
              <a:t> %40     WP                              50 g( Kayısı )</a:t>
            </a:r>
          </a:p>
          <a:p>
            <a:pPr marL="0" indent="0">
              <a:buNone/>
            </a:pPr>
            <a:r>
              <a:rPr lang="tr-TR" sz="8000" dirty="0" err="1" smtClean="0"/>
              <a:t>Iprodione</a:t>
            </a:r>
            <a:r>
              <a:rPr lang="tr-TR" sz="8000" dirty="0" smtClean="0"/>
              <a:t> %50 WP                                               150 g( Kayısı )</a:t>
            </a:r>
          </a:p>
          <a:p>
            <a:pPr marL="0" indent="0">
              <a:buNone/>
            </a:pPr>
            <a:r>
              <a:rPr lang="tr-TR" sz="8000" dirty="0" err="1" smtClean="0"/>
              <a:t>Myclobutanil</a:t>
            </a:r>
            <a:r>
              <a:rPr lang="tr-TR" sz="8000" dirty="0" smtClean="0"/>
              <a:t> 125 g/L.     EC                                  25 cc(Kayısı )</a:t>
            </a:r>
          </a:p>
          <a:p>
            <a:pPr marL="0" indent="0">
              <a:buNone/>
            </a:pPr>
            <a:endParaRPr lang="tr-TR" sz="2600" dirty="0" smtClean="0"/>
          </a:p>
          <a:p>
            <a:pPr marL="0" indent="0">
              <a:buNone/>
            </a:pPr>
            <a:endParaRPr lang="tr-TR" sz="2600" dirty="0" smtClean="0"/>
          </a:p>
          <a:p>
            <a:pPr marL="0" indent="0">
              <a:buNone/>
            </a:pPr>
            <a:endParaRPr lang="tr-TR" sz="2600" dirty="0" smtClean="0"/>
          </a:p>
          <a:p>
            <a:pPr marL="0" indent="0">
              <a:buNone/>
            </a:pPr>
            <a:endParaRPr lang="tr-TR" sz="2600" dirty="0" smtClean="0"/>
          </a:p>
          <a:p>
            <a:pPr marL="0" indent="0">
              <a:buNone/>
            </a:pPr>
            <a:r>
              <a:rPr lang="tr-TR" sz="2600" dirty="0" smtClean="0"/>
              <a:t> </a:t>
            </a:r>
            <a:r>
              <a:rPr lang="tr-TR" sz="2600" dirty="0"/>
              <a:t>	</a:t>
            </a:r>
          </a:p>
          <a:p>
            <a:endParaRPr lang="tr-TR" dirty="0"/>
          </a:p>
        </p:txBody>
      </p:sp>
    </p:spTree>
    <p:extLst>
      <p:ext uri="{BB962C8B-B14F-4D97-AF65-F5344CB8AC3E}">
        <p14:creationId xmlns:p14="http://schemas.microsoft.com/office/powerpoint/2010/main" val="3722061789"/>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FF0000"/>
                </a:solidFill>
              </a:rPr>
              <a:t>Kimyasal </a:t>
            </a:r>
            <a:r>
              <a:rPr lang="tr-TR" dirty="0" smtClean="0">
                <a:solidFill>
                  <a:srgbClr val="FF0000"/>
                </a:solidFill>
              </a:rPr>
              <a:t>Mücadele-</a:t>
            </a:r>
            <a:r>
              <a:rPr lang="tr-TR" dirty="0" err="1" smtClean="0">
                <a:solidFill>
                  <a:srgbClr val="FF0000"/>
                </a:solidFill>
              </a:rPr>
              <a:t>Monilya</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pPr marL="0" indent="0">
              <a:buNone/>
            </a:pPr>
            <a:r>
              <a:rPr lang="tr-TR" sz="2800" dirty="0" smtClean="0"/>
              <a:t>Bakır Sülfat </a:t>
            </a:r>
            <a:r>
              <a:rPr lang="tr-TR" sz="2800" dirty="0" err="1" smtClean="0"/>
              <a:t>Pentahidrat</a:t>
            </a:r>
            <a:r>
              <a:rPr lang="tr-TR" sz="2800" dirty="0" smtClean="0"/>
              <a:t> 65.82   SC      125 cc(Kiraz)</a:t>
            </a:r>
          </a:p>
          <a:p>
            <a:pPr marL="0" indent="0">
              <a:buNone/>
            </a:pPr>
            <a:r>
              <a:rPr lang="tr-TR" sz="2800" dirty="0">
                <a:solidFill>
                  <a:srgbClr val="0070C0"/>
                </a:solidFill>
              </a:rPr>
              <a:t> </a:t>
            </a:r>
            <a:r>
              <a:rPr lang="tr-TR" sz="2800" dirty="0" smtClean="0">
                <a:solidFill>
                  <a:srgbClr val="0070C0"/>
                </a:solidFill>
              </a:rPr>
              <a:t>                   </a:t>
            </a:r>
            <a:r>
              <a:rPr lang="tr-TR" sz="2800" dirty="0" err="1" smtClean="0">
                <a:solidFill>
                  <a:srgbClr val="0070C0"/>
                </a:solidFill>
              </a:rPr>
              <a:t>Mastercop</a:t>
            </a:r>
            <a:r>
              <a:rPr lang="tr-TR" sz="2800" dirty="0" smtClean="0">
                <a:solidFill>
                  <a:srgbClr val="0070C0"/>
                </a:solidFill>
              </a:rPr>
              <a:t> </a:t>
            </a:r>
            <a:r>
              <a:rPr lang="tr-TR" sz="2800" dirty="0" smtClean="0"/>
              <a:t>( Agrikem-2004 )</a:t>
            </a:r>
          </a:p>
          <a:p>
            <a:pPr marL="0" indent="0">
              <a:buNone/>
            </a:pPr>
            <a:endParaRPr lang="tr-TR" sz="2800" dirty="0"/>
          </a:p>
          <a:p>
            <a:pPr marL="0" indent="0">
              <a:buNone/>
            </a:pPr>
            <a:r>
              <a:rPr lang="tr-TR" sz="2800" dirty="0" err="1" smtClean="0"/>
              <a:t>Bacillus</a:t>
            </a:r>
            <a:r>
              <a:rPr lang="tr-TR" sz="2800" dirty="0" smtClean="0"/>
              <a:t> </a:t>
            </a:r>
            <a:r>
              <a:rPr lang="tr-TR" sz="2800" dirty="0" err="1" smtClean="0"/>
              <a:t>subtilis</a:t>
            </a:r>
            <a:r>
              <a:rPr lang="tr-TR" sz="2800" dirty="0" smtClean="0"/>
              <a:t> QST 713 Irkı 134 g/L   SC   1500 cc</a:t>
            </a:r>
          </a:p>
          <a:p>
            <a:pPr marL="0" indent="0">
              <a:buNone/>
            </a:pPr>
            <a:r>
              <a:rPr lang="tr-TR" sz="2800" dirty="0"/>
              <a:t> </a:t>
            </a:r>
            <a:r>
              <a:rPr lang="tr-TR" sz="2800" dirty="0" smtClean="0"/>
              <a:t>             </a:t>
            </a:r>
            <a:r>
              <a:rPr lang="tr-TR" sz="2800" dirty="0" err="1" smtClean="0">
                <a:solidFill>
                  <a:srgbClr val="0070C0"/>
                </a:solidFill>
              </a:rPr>
              <a:t>Serenade</a:t>
            </a:r>
            <a:r>
              <a:rPr lang="tr-TR" sz="2800" dirty="0" smtClean="0">
                <a:solidFill>
                  <a:srgbClr val="0070C0"/>
                </a:solidFill>
              </a:rPr>
              <a:t> SC</a:t>
            </a:r>
            <a:r>
              <a:rPr lang="tr-TR" sz="2800" dirty="0" smtClean="0"/>
              <a:t>( Basf-2004)  ( Kiraz, Kayısı )</a:t>
            </a:r>
          </a:p>
          <a:p>
            <a:pPr marL="0" indent="0">
              <a:buNone/>
            </a:pPr>
            <a:endParaRPr lang="tr-TR" sz="2800" dirty="0" smtClean="0"/>
          </a:p>
          <a:p>
            <a:pPr marL="0" indent="0">
              <a:buNone/>
            </a:pPr>
            <a:r>
              <a:rPr lang="tr-TR" sz="2800" dirty="0" err="1" smtClean="0"/>
              <a:t>Bacillus</a:t>
            </a:r>
            <a:r>
              <a:rPr lang="tr-TR" sz="2800" dirty="0" smtClean="0"/>
              <a:t> </a:t>
            </a:r>
            <a:r>
              <a:rPr lang="tr-TR" sz="2800" dirty="0" err="1" smtClean="0"/>
              <a:t>subtilis</a:t>
            </a:r>
            <a:r>
              <a:rPr lang="tr-TR" sz="2800" dirty="0" smtClean="0"/>
              <a:t> Y1136 Irkı     SC    250 g/12 L.( Kiraz )</a:t>
            </a:r>
          </a:p>
          <a:p>
            <a:pPr marL="0" indent="0">
              <a:buNone/>
            </a:pPr>
            <a:r>
              <a:rPr lang="tr-TR" sz="2800" dirty="0"/>
              <a:t> </a:t>
            </a:r>
            <a:r>
              <a:rPr lang="tr-TR" sz="2800" dirty="0" smtClean="0"/>
              <a:t>                            </a:t>
            </a:r>
            <a:r>
              <a:rPr lang="tr-TR" sz="2800" dirty="0" err="1" smtClean="0">
                <a:solidFill>
                  <a:srgbClr val="0070C0"/>
                </a:solidFill>
              </a:rPr>
              <a:t>Biobac</a:t>
            </a:r>
            <a:r>
              <a:rPr lang="tr-TR" sz="2800" dirty="0" smtClean="0">
                <a:solidFill>
                  <a:srgbClr val="0070C0"/>
                </a:solidFill>
              </a:rPr>
              <a:t> WP</a:t>
            </a:r>
            <a:r>
              <a:rPr lang="tr-TR" sz="2800" dirty="0" smtClean="0"/>
              <a:t>( Atlantik-2008 )</a:t>
            </a:r>
            <a:endParaRPr lang="tr-TR" sz="2800" dirty="0"/>
          </a:p>
        </p:txBody>
      </p:sp>
    </p:spTree>
    <p:extLst>
      <p:ext uri="{BB962C8B-B14F-4D97-AF65-F5344CB8AC3E}">
        <p14:creationId xmlns:p14="http://schemas.microsoft.com/office/powerpoint/2010/main" val="1458918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0070C0"/>
                </a:solidFill>
              </a:rPr>
              <a:t>Mücadele Yöntemleri </a:t>
            </a:r>
            <a:r>
              <a:rPr lang="tr-TR" b="1" dirty="0" smtClean="0"/>
              <a:t/>
            </a:r>
            <a:br>
              <a:rPr lang="tr-TR" b="1" dirty="0" smtClean="0"/>
            </a:br>
            <a:endParaRPr lang="tr-TR" b="1" dirty="0"/>
          </a:p>
        </p:txBody>
      </p:sp>
      <p:sp>
        <p:nvSpPr>
          <p:cNvPr id="3" name="İçerik Yer Tutucusu 2"/>
          <p:cNvSpPr>
            <a:spLocks noGrp="1"/>
          </p:cNvSpPr>
          <p:nvPr>
            <p:ph idx="1"/>
          </p:nvPr>
        </p:nvSpPr>
        <p:spPr/>
        <p:txBody>
          <a:bodyPr>
            <a:normAutofit/>
          </a:bodyPr>
          <a:lstStyle/>
          <a:p>
            <a:endParaRPr lang="tr-TR" dirty="0"/>
          </a:p>
          <a:p>
            <a:r>
              <a:rPr lang="tr-TR" b="1" dirty="0" smtClean="0">
                <a:solidFill>
                  <a:srgbClr val="0070C0"/>
                </a:solidFill>
              </a:rPr>
              <a:t>Kültürel </a:t>
            </a:r>
            <a:r>
              <a:rPr lang="tr-TR" b="1" dirty="0">
                <a:solidFill>
                  <a:srgbClr val="0070C0"/>
                </a:solidFill>
              </a:rPr>
              <a:t>Önlemler </a:t>
            </a:r>
          </a:p>
          <a:p>
            <a:r>
              <a:rPr lang="tr-TR" dirty="0"/>
              <a:t>Yere dökülen </a:t>
            </a:r>
            <a:r>
              <a:rPr lang="tr-TR" dirty="0">
                <a:solidFill>
                  <a:srgbClr val="FF0000"/>
                </a:solidFill>
              </a:rPr>
              <a:t>yapraklar sonbaharda toplanıp yakılmalı veya derince gömülmelidir</a:t>
            </a:r>
            <a:r>
              <a:rPr lang="tr-TR" dirty="0"/>
              <a:t>. </a:t>
            </a:r>
            <a:r>
              <a:rPr lang="tr-TR" dirty="0" err="1"/>
              <a:t>Sıracalı</a:t>
            </a:r>
            <a:r>
              <a:rPr lang="tr-TR" dirty="0"/>
              <a:t> </a:t>
            </a:r>
            <a:r>
              <a:rPr lang="tr-TR" dirty="0">
                <a:solidFill>
                  <a:srgbClr val="FF0000"/>
                </a:solidFill>
              </a:rPr>
              <a:t>dallar </a:t>
            </a:r>
            <a:r>
              <a:rPr lang="tr-TR" dirty="0"/>
              <a:t>budanarak bahçeden uzaklaştırılmalıdır. Ağaçlar yapraklardaki zemin daha hızlı kuruyabilmesi için hava akımına izin verecek şekilde taçlanmalı ve uygun aralıklarla dikilmelidir. </a:t>
            </a:r>
          </a:p>
        </p:txBody>
      </p:sp>
    </p:spTree>
    <p:extLst>
      <p:ext uri="{BB962C8B-B14F-4D97-AF65-F5344CB8AC3E}">
        <p14:creationId xmlns:p14="http://schemas.microsoft.com/office/powerpoint/2010/main" val="3340584637"/>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3. Sert Kabuklu Meyve Ağaçlarında Görülen Hastalıklar</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3.1. Ceviz </a:t>
            </a:r>
            <a:r>
              <a:rPr lang="tr-TR" dirty="0" err="1" smtClean="0"/>
              <a:t>Antraknozu</a:t>
            </a:r>
            <a:endParaRPr lang="tr-TR" dirty="0" smtClean="0"/>
          </a:p>
          <a:p>
            <a:pPr marL="0" indent="0">
              <a:buNone/>
            </a:pPr>
            <a:r>
              <a:rPr lang="tr-TR" dirty="0" smtClean="0"/>
              <a:t>3.2. Antep Fıstıklarında </a:t>
            </a:r>
            <a:r>
              <a:rPr lang="tr-TR" i="1" dirty="0" err="1" smtClean="0"/>
              <a:t>Septoria</a:t>
            </a:r>
            <a:r>
              <a:rPr lang="tr-TR" dirty="0" smtClean="0"/>
              <a:t> Yaprak Lekesi</a:t>
            </a:r>
          </a:p>
          <a:p>
            <a:pPr marL="0" indent="0">
              <a:buNone/>
            </a:pPr>
            <a:r>
              <a:rPr lang="tr-TR" dirty="0"/>
              <a:t> </a:t>
            </a:r>
            <a:r>
              <a:rPr lang="tr-TR" dirty="0" smtClean="0"/>
              <a:t>                                                 (= </a:t>
            </a:r>
            <a:r>
              <a:rPr lang="tr-TR" dirty="0" err="1" smtClean="0"/>
              <a:t>Karazenk</a:t>
            </a:r>
            <a:r>
              <a:rPr lang="tr-TR" dirty="0" smtClean="0"/>
              <a:t> )</a:t>
            </a:r>
          </a:p>
          <a:p>
            <a:pPr marL="0" indent="0">
              <a:buNone/>
            </a:pPr>
            <a:r>
              <a:rPr lang="tr-TR" dirty="0" smtClean="0"/>
              <a:t>3.3. Antep Fıstıklarında </a:t>
            </a:r>
            <a:r>
              <a:rPr lang="tr-TR" i="1" dirty="0" err="1" smtClean="0"/>
              <a:t>Alternaria</a:t>
            </a:r>
            <a:r>
              <a:rPr lang="tr-TR" dirty="0" smtClean="0"/>
              <a:t> Yanıklığı</a:t>
            </a:r>
          </a:p>
          <a:p>
            <a:pPr marL="0" indent="0">
              <a:buNone/>
            </a:pPr>
            <a:r>
              <a:rPr lang="tr-TR" dirty="0" smtClean="0"/>
              <a:t>3.4. Kestane Kanseri</a:t>
            </a:r>
            <a:endParaRPr lang="tr-TR" dirty="0"/>
          </a:p>
        </p:txBody>
      </p:sp>
    </p:spTree>
    <p:extLst>
      <p:ext uri="{BB962C8B-B14F-4D97-AF65-F5344CB8AC3E}">
        <p14:creationId xmlns:p14="http://schemas.microsoft.com/office/powerpoint/2010/main" val="896807552"/>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3.1. Ceviz </a:t>
            </a:r>
            <a:r>
              <a:rPr lang="tr-TR" dirty="0" err="1" smtClean="0">
                <a:solidFill>
                  <a:srgbClr val="FF0000"/>
                </a:solidFill>
              </a:rPr>
              <a:t>Antraknozu</a:t>
            </a:r>
            <a:r>
              <a:rPr lang="tr-TR" dirty="0" smtClean="0">
                <a:solidFill>
                  <a:srgbClr val="FF0000"/>
                </a:solidFill>
              </a:rPr>
              <a:t/>
            </a:r>
            <a:br>
              <a:rPr lang="tr-TR" dirty="0" smtClean="0">
                <a:solidFill>
                  <a:srgbClr val="FF0000"/>
                </a:solidFill>
              </a:rPr>
            </a:br>
            <a:r>
              <a:rPr lang="tr-TR" dirty="0">
                <a:solidFill>
                  <a:srgbClr val="FF0000"/>
                </a:solidFill>
              </a:rPr>
              <a:t> </a:t>
            </a:r>
            <a:r>
              <a:rPr lang="tr-TR" dirty="0" smtClean="0">
                <a:solidFill>
                  <a:srgbClr val="FF0000"/>
                </a:solidFill>
              </a:rPr>
              <a:t>              </a:t>
            </a:r>
            <a:r>
              <a:rPr lang="tr-TR" i="1" dirty="0" smtClean="0"/>
              <a:t>(</a:t>
            </a:r>
            <a:r>
              <a:rPr lang="tr-TR" i="1" dirty="0" err="1">
                <a:solidFill>
                  <a:srgbClr val="0070C0"/>
                </a:solidFill>
              </a:rPr>
              <a:t>Gnomonia</a:t>
            </a:r>
            <a:r>
              <a:rPr lang="tr-TR" i="1" dirty="0">
                <a:solidFill>
                  <a:srgbClr val="0070C0"/>
                </a:solidFill>
              </a:rPr>
              <a:t> </a:t>
            </a:r>
            <a:r>
              <a:rPr lang="tr-TR" i="1" dirty="0" err="1">
                <a:solidFill>
                  <a:srgbClr val="0070C0"/>
                </a:solidFill>
              </a:rPr>
              <a:t>leptostyla</a:t>
            </a:r>
            <a:r>
              <a:rPr lang="tr-TR" i="1" dirty="0" smtClean="0"/>
              <a:t>)</a:t>
            </a:r>
            <a:r>
              <a:rPr lang="tr-TR" i="1" dirty="0"/>
              <a:t> </a:t>
            </a:r>
            <a:endParaRPr lang="tr-TR" dirty="0">
              <a:solidFill>
                <a:srgbClr val="FF0000"/>
              </a:solidFill>
            </a:endParaRPr>
          </a:p>
        </p:txBody>
      </p:sp>
      <p:sp>
        <p:nvSpPr>
          <p:cNvPr id="6" name="İçerik Yer Tutucusu 2"/>
          <p:cNvSpPr>
            <a:spLocks noGrp="1"/>
          </p:cNvSpPr>
          <p:nvPr>
            <p:ph idx="1"/>
          </p:nvPr>
        </p:nvSpPr>
        <p:spPr>
          <a:xfrm>
            <a:off x="457200" y="2032248"/>
            <a:ext cx="8229600" cy="3196952"/>
          </a:xfrm>
        </p:spPr>
        <p:txBody>
          <a:bodyPr>
            <a:noAutofit/>
          </a:bodyPr>
          <a:lstStyle/>
          <a:p>
            <a:pPr marL="0" indent="0">
              <a:buNone/>
            </a:pPr>
            <a:r>
              <a:rPr lang="tr-TR" dirty="0" smtClean="0"/>
              <a:t>Hastalık</a:t>
            </a:r>
            <a:r>
              <a:rPr lang="tr-TR" dirty="0"/>
              <a:t>, ceviz ağaçlarının </a:t>
            </a:r>
            <a:r>
              <a:rPr lang="tr-TR" dirty="0">
                <a:solidFill>
                  <a:srgbClr val="0070C0"/>
                </a:solidFill>
              </a:rPr>
              <a:t>yaprakçık,</a:t>
            </a:r>
          </a:p>
          <a:p>
            <a:pPr marL="0" indent="0">
              <a:buNone/>
            </a:pPr>
            <a:r>
              <a:rPr lang="tr-TR" dirty="0" smtClean="0">
                <a:solidFill>
                  <a:srgbClr val="0070C0"/>
                </a:solidFill>
              </a:rPr>
              <a:t>   meyve</a:t>
            </a:r>
            <a:r>
              <a:rPr lang="tr-TR" dirty="0">
                <a:solidFill>
                  <a:srgbClr val="0070C0"/>
                </a:solidFill>
              </a:rPr>
              <a:t>, genç sürgün ve yaprak saplarında</a:t>
            </a:r>
          </a:p>
          <a:p>
            <a:pPr marL="0" indent="0">
              <a:buNone/>
            </a:pPr>
            <a:r>
              <a:rPr lang="tr-TR" dirty="0" smtClean="0"/>
              <a:t>   belirti </a:t>
            </a:r>
            <a:r>
              <a:rPr lang="tr-TR" dirty="0"/>
              <a:t>oluşturur</a:t>
            </a:r>
            <a:r>
              <a:rPr lang="tr-TR" dirty="0" smtClean="0"/>
              <a:t>. </a:t>
            </a:r>
            <a:r>
              <a:rPr lang="tr-TR" dirty="0"/>
              <a:t>Daha çok yaprak ve </a:t>
            </a:r>
            <a:r>
              <a:rPr lang="tr-TR" dirty="0" smtClean="0"/>
              <a:t>yaprakçık</a:t>
            </a:r>
          </a:p>
          <a:p>
            <a:pPr marL="0" indent="0">
              <a:buNone/>
            </a:pPr>
            <a:r>
              <a:rPr lang="tr-TR" dirty="0"/>
              <a:t> </a:t>
            </a:r>
            <a:r>
              <a:rPr lang="tr-TR" dirty="0" smtClean="0"/>
              <a:t>  hastalığı olmasına </a:t>
            </a:r>
            <a:r>
              <a:rPr lang="tr-TR" dirty="0"/>
              <a:t>rağmen, </a:t>
            </a:r>
            <a:endParaRPr lang="tr-TR" dirty="0" smtClean="0"/>
          </a:p>
          <a:p>
            <a:pPr marL="0" indent="0">
              <a:buNone/>
            </a:pPr>
            <a:r>
              <a:rPr lang="tr-TR" dirty="0"/>
              <a:t> </a:t>
            </a:r>
            <a:r>
              <a:rPr lang="tr-TR" dirty="0" smtClean="0"/>
              <a:t>  çok hasta  meyvelerin yeşil </a:t>
            </a:r>
            <a:r>
              <a:rPr lang="tr-TR" dirty="0"/>
              <a:t>kabuğundan </a:t>
            </a:r>
            <a:r>
              <a:rPr lang="tr-TR" dirty="0" smtClean="0"/>
              <a:t>meyve</a:t>
            </a:r>
          </a:p>
          <a:p>
            <a:pPr marL="0" indent="0">
              <a:buNone/>
            </a:pPr>
            <a:r>
              <a:rPr lang="tr-TR" dirty="0"/>
              <a:t> </a:t>
            </a:r>
            <a:r>
              <a:rPr lang="tr-TR" dirty="0" smtClean="0"/>
              <a:t>  </a:t>
            </a:r>
            <a:r>
              <a:rPr lang="tr-TR" dirty="0">
                <a:solidFill>
                  <a:srgbClr val="0070C0"/>
                </a:solidFill>
              </a:rPr>
              <a:t>içine de </a:t>
            </a:r>
            <a:r>
              <a:rPr lang="tr-TR" dirty="0" smtClean="0">
                <a:solidFill>
                  <a:srgbClr val="0070C0"/>
                </a:solidFill>
              </a:rPr>
              <a:t>geçer </a:t>
            </a:r>
            <a:r>
              <a:rPr lang="tr-TR" dirty="0" smtClean="0"/>
              <a:t>ve </a:t>
            </a:r>
            <a:r>
              <a:rPr lang="tr-TR" dirty="0"/>
              <a:t>depolama sırasında </a:t>
            </a:r>
            <a:r>
              <a:rPr lang="tr-TR" dirty="0" smtClean="0"/>
              <a:t>diğer</a:t>
            </a:r>
          </a:p>
          <a:p>
            <a:pPr marL="0" indent="0">
              <a:buNone/>
            </a:pPr>
            <a:r>
              <a:rPr lang="tr-TR" dirty="0"/>
              <a:t> </a:t>
            </a:r>
            <a:r>
              <a:rPr lang="tr-TR" dirty="0" smtClean="0"/>
              <a:t>  etmenlerin de </a:t>
            </a:r>
            <a:r>
              <a:rPr lang="tr-TR" dirty="0"/>
              <a:t>saldırmasıyla </a:t>
            </a:r>
            <a:r>
              <a:rPr lang="tr-TR" dirty="0">
                <a:solidFill>
                  <a:srgbClr val="0070C0"/>
                </a:solidFill>
              </a:rPr>
              <a:t>meyveler </a:t>
            </a:r>
            <a:r>
              <a:rPr lang="tr-TR" dirty="0" smtClean="0">
                <a:solidFill>
                  <a:srgbClr val="0070C0"/>
                </a:solidFill>
              </a:rPr>
              <a:t>çabucak</a:t>
            </a:r>
          </a:p>
          <a:p>
            <a:pPr marL="0" indent="0">
              <a:buNone/>
            </a:pPr>
            <a:r>
              <a:rPr lang="tr-TR" dirty="0">
                <a:solidFill>
                  <a:srgbClr val="0070C0"/>
                </a:solidFill>
              </a:rPr>
              <a:t> </a:t>
            </a:r>
            <a:r>
              <a:rPr lang="tr-TR" dirty="0" smtClean="0">
                <a:solidFill>
                  <a:srgbClr val="0070C0"/>
                </a:solidFill>
              </a:rPr>
              <a:t>  </a:t>
            </a:r>
            <a:r>
              <a:rPr lang="tr-TR" dirty="0">
                <a:solidFill>
                  <a:srgbClr val="0070C0"/>
                </a:solidFill>
              </a:rPr>
              <a:t>çürür.</a:t>
            </a:r>
          </a:p>
        </p:txBody>
      </p:sp>
    </p:spTree>
    <p:extLst>
      <p:ext uri="{BB962C8B-B14F-4D97-AF65-F5344CB8AC3E}">
        <p14:creationId xmlns:p14="http://schemas.microsoft.com/office/powerpoint/2010/main" val="1104381636"/>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Hastalık, </a:t>
            </a:r>
            <a:r>
              <a:rPr lang="tr-TR" dirty="0">
                <a:solidFill>
                  <a:srgbClr val="0070C0"/>
                </a:solidFill>
              </a:rPr>
              <a:t>genç yaprakların </a:t>
            </a:r>
            <a:r>
              <a:rPr lang="tr-TR" dirty="0" smtClean="0">
                <a:solidFill>
                  <a:srgbClr val="0070C0"/>
                </a:solidFill>
              </a:rPr>
              <a:t>yaprakçıkları  yarı </a:t>
            </a:r>
            <a:r>
              <a:rPr lang="tr-TR" dirty="0">
                <a:solidFill>
                  <a:srgbClr val="0070C0"/>
                </a:solidFill>
              </a:rPr>
              <a:t>büyüklüğünü geçtikten sonra </a:t>
            </a:r>
            <a:r>
              <a:rPr lang="tr-TR" dirty="0" smtClean="0">
                <a:solidFill>
                  <a:srgbClr val="0070C0"/>
                </a:solidFill>
              </a:rPr>
              <a:t>lekeler </a:t>
            </a:r>
            <a:r>
              <a:rPr lang="nb-NO" dirty="0" smtClean="0">
                <a:solidFill>
                  <a:srgbClr val="0070C0"/>
                </a:solidFill>
              </a:rPr>
              <a:t>oluşturur</a:t>
            </a:r>
            <a:r>
              <a:rPr lang="nb-NO" dirty="0"/>
              <a:t>. Lekeli yerlerde renk </a:t>
            </a:r>
            <a:r>
              <a:rPr lang="nb-NO" dirty="0" smtClean="0"/>
              <a:t>açılmaları</a:t>
            </a:r>
            <a:r>
              <a:rPr lang="tr-TR" dirty="0" smtClean="0"/>
              <a:t> oluşur</a:t>
            </a:r>
            <a:r>
              <a:rPr lang="tr-TR" dirty="0"/>
              <a:t>. Daha sonra bu kısımlar </a:t>
            </a:r>
            <a:r>
              <a:rPr lang="tr-TR" dirty="0" smtClean="0">
                <a:solidFill>
                  <a:srgbClr val="0070C0"/>
                </a:solidFill>
              </a:rPr>
              <a:t>sarımsı bir </a:t>
            </a:r>
            <a:r>
              <a:rPr lang="tr-TR" dirty="0">
                <a:solidFill>
                  <a:srgbClr val="0070C0"/>
                </a:solidFill>
              </a:rPr>
              <a:t>hale </a:t>
            </a:r>
            <a:r>
              <a:rPr lang="tr-TR" dirty="0"/>
              <a:t>ile çevrilir. </a:t>
            </a:r>
            <a:r>
              <a:rPr lang="tr-TR" dirty="0">
                <a:solidFill>
                  <a:srgbClr val="0070C0"/>
                </a:solidFill>
              </a:rPr>
              <a:t>Lekenin </a:t>
            </a:r>
            <a:r>
              <a:rPr lang="tr-TR" dirty="0" smtClean="0">
                <a:solidFill>
                  <a:srgbClr val="0070C0"/>
                </a:solidFill>
              </a:rPr>
              <a:t>ortası kahverengileşir</a:t>
            </a:r>
            <a:r>
              <a:rPr lang="tr-TR" dirty="0">
                <a:solidFill>
                  <a:srgbClr val="0070C0"/>
                </a:solidFill>
              </a:rPr>
              <a:t>.</a:t>
            </a:r>
            <a:r>
              <a:rPr lang="tr-TR" dirty="0"/>
              <a:t> Bu lekeler zamanla</a:t>
            </a:r>
          </a:p>
          <a:p>
            <a:pPr marL="0" indent="0">
              <a:buNone/>
            </a:pPr>
            <a:r>
              <a:rPr lang="tr-TR" dirty="0" smtClean="0"/>
              <a:t>     birleşerek </a:t>
            </a:r>
            <a:r>
              <a:rPr lang="tr-TR" dirty="0"/>
              <a:t>yaprakçığın belirli bir </a:t>
            </a:r>
            <a:r>
              <a:rPr lang="tr-TR" dirty="0" smtClean="0"/>
              <a:t>kısmını veya tamamını</a:t>
            </a:r>
          </a:p>
          <a:p>
            <a:pPr marL="0" indent="0">
              <a:buNone/>
            </a:pPr>
            <a:r>
              <a:rPr lang="tr-TR" dirty="0"/>
              <a:t> </a:t>
            </a:r>
            <a:r>
              <a:rPr lang="tr-TR" dirty="0" smtClean="0"/>
              <a:t>    </a:t>
            </a:r>
            <a:r>
              <a:rPr lang="tr-TR" dirty="0"/>
              <a:t>kaplar. Böyle </a:t>
            </a:r>
            <a:r>
              <a:rPr lang="tr-TR" dirty="0" smtClean="0"/>
              <a:t>ağaçlar </a:t>
            </a:r>
            <a:r>
              <a:rPr lang="tr-TR" dirty="0" smtClean="0">
                <a:solidFill>
                  <a:srgbClr val="0070C0"/>
                </a:solidFill>
              </a:rPr>
              <a:t>yapraklarını </a:t>
            </a:r>
            <a:r>
              <a:rPr lang="tr-TR" dirty="0">
                <a:solidFill>
                  <a:srgbClr val="0070C0"/>
                </a:solidFill>
              </a:rPr>
              <a:t>erkenden döker</a:t>
            </a:r>
            <a:r>
              <a:rPr lang="tr-TR" dirty="0" smtClean="0">
                <a:solidFill>
                  <a:srgbClr val="0070C0"/>
                </a:solidFill>
              </a:rPr>
              <a:t>.</a:t>
            </a:r>
          </a:p>
          <a:p>
            <a:pPr marL="0" indent="0">
              <a:buNone/>
            </a:pPr>
            <a:r>
              <a:rPr lang="tr-TR" b="1" dirty="0" smtClean="0"/>
              <a:t>• </a:t>
            </a:r>
            <a:r>
              <a:rPr lang="tr-TR" dirty="0">
                <a:solidFill>
                  <a:srgbClr val="0070C0"/>
                </a:solidFill>
              </a:rPr>
              <a:t>Hasta meyvelerin lekeli </a:t>
            </a:r>
            <a:r>
              <a:rPr lang="tr-TR" dirty="0" smtClean="0">
                <a:solidFill>
                  <a:srgbClr val="0070C0"/>
                </a:solidFill>
              </a:rPr>
              <a:t>kısmı kaldırıldığında sert</a:t>
            </a:r>
          </a:p>
          <a:p>
            <a:pPr marL="0" indent="0">
              <a:buNone/>
            </a:pPr>
            <a:r>
              <a:rPr lang="tr-TR" dirty="0">
                <a:solidFill>
                  <a:srgbClr val="0070C0"/>
                </a:solidFill>
              </a:rPr>
              <a:t> </a:t>
            </a:r>
            <a:r>
              <a:rPr lang="tr-TR" dirty="0" smtClean="0">
                <a:solidFill>
                  <a:srgbClr val="0070C0"/>
                </a:solidFill>
              </a:rPr>
              <a:t>   </a:t>
            </a:r>
            <a:r>
              <a:rPr lang="tr-TR" dirty="0">
                <a:solidFill>
                  <a:srgbClr val="0070C0"/>
                </a:solidFill>
              </a:rPr>
              <a:t>kabukları </a:t>
            </a:r>
            <a:r>
              <a:rPr lang="tr-TR" dirty="0" smtClean="0">
                <a:solidFill>
                  <a:srgbClr val="0070C0"/>
                </a:solidFill>
              </a:rPr>
              <a:t>üzerinde de </a:t>
            </a:r>
            <a:r>
              <a:rPr lang="tr-TR" dirty="0">
                <a:solidFill>
                  <a:srgbClr val="0070C0"/>
                </a:solidFill>
              </a:rPr>
              <a:t>koyu lekeler görülür.</a:t>
            </a:r>
            <a:r>
              <a:rPr lang="tr-TR" dirty="0"/>
              <a:t> </a:t>
            </a:r>
            <a:r>
              <a:rPr lang="tr-TR" dirty="0" smtClean="0"/>
              <a:t>Böyle</a:t>
            </a:r>
          </a:p>
          <a:p>
            <a:pPr marL="0" indent="0">
              <a:buNone/>
            </a:pPr>
            <a:r>
              <a:rPr lang="tr-TR" dirty="0"/>
              <a:t> </a:t>
            </a:r>
            <a:r>
              <a:rPr lang="tr-TR" dirty="0" smtClean="0"/>
              <a:t>   meyveler depolama </a:t>
            </a:r>
            <a:r>
              <a:rPr lang="tr-TR" dirty="0"/>
              <a:t>sırasında çabucak </a:t>
            </a:r>
            <a:r>
              <a:rPr lang="tr-TR" dirty="0">
                <a:solidFill>
                  <a:srgbClr val="0070C0"/>
                </a:solidFill>
              </a:rPr>
              <a:t>çürür.</a:t>
            </a:r>
          </a:p>
        </p:txBody>
      </p:sp>
    </p:spTree>
    <p:extLst>
      <p:ext uri="{BB962C8B-B14F-4D97-AF65-F5344CB8AC3E}">
        <p14:creationId xmlns:p14="http://schemas.microsoft.com/office/powerpoint/2010/main" val="32922594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marL="0" indent="0">
              <a:buNone/>
            </a:pPr>
            <a:endParaRPr lang="tr-TR" sz="2000" dirty="0"/>
          </a:p>
          <a:p>
            <a:pPr marL="0" indent="0">
              <a:buNone/>
            </a:pPr>
            <a:r>
              <a:rPr lang="tr-TR" sz="2400" dirty="0" smtClean="0">
                <a:solidFill>
                  <a:srgbClr val="0070C0"/>
                </a:solidFill>
              </a:rPr>
              <a:t>Geç </a:t>
            </a:r>
            <a:r>
              <a:rPr lang="tr-TR" sz="2400" dirty="0">
                <a:solidFill>
                  <a:srgbClr val="0070C0"/>
                </a:solidFill>
              </a:rPr>
              <a:t>dönem soğukları </a:t>
            </a:r>
            <a:r>
              <a:rPr lang="tr-TR" sz="2400" dirty="0"/>
              <a:t>ilkbaharda </a:t>
            </a:r>
            <a:r>
              <a:rPr lang="tr-TR" sz="2400" dirty="0" smtClean="0"/>
              <a:t>ilk çıkan yaprakları</a:t>
            </a:r>
          </a:p>
          <a:p>
            <a:pPr marL="0" indent="0">
              <a:buNone/>
            </a:pPr>
            <a:r>
              <a:rPr lang="tr-TR" dirty="0"/>
              <a:t> </a:t>
            </a:r>
            <a:r>
              <a:rPr lang="tr-TR" dirty="0" smtClean="0"/>
              <a:t>   </a:t>
            </a:r>
            <a:r>
              <a:rPr lang="tr-TR" sz="2400" dirty="0" smtClean="0"/>
              <a:t> kavurduğu </a:t>
            </a:r>
            <a:r>
              <a:rPr lang="tr-TR" sz="2400" dirty="0"/>
              <a:t>yıllarda, </a:t>
            </a:r>
            <a:r>
              <a:rPr lang="tr-TR" sz="2400" dirty="0" smtClean="0">
                <a:solidFill>
                  <a:srgbClr val="0070C0"/>
                </a:solidFill>
              </a:rPr>
              <a:t>ilk belirtilerin </a:t>
            </a:r>
            <a:r>
              <a:rPr lang="tr-TR" sz="2400" dirty="0">
                <a:solidFill>
                  <a:srgbClr val="0070C0"/>
                </a:solidFill>
              </a:rPr>
              <a:t>görülüşü </a:t>
            </a:r>
            <a:r>
              <a:rPr lang="tr-TR" sz="2400" dirty="0" smtClean="0">
                <a:solidFill>
                  <a:srgbClr val="0070C0"/>
                </a:solidFill>
              </a:rPr>
              <a:t>gecikir</a:t>
            </a:r>
          </a:p>
          <a:p>
            <a:pPr marL="0" indent="0">
              <a:buNone/>
            </a:pPr>
            <a:r>
              <a:rPr lang="tr-TR" dirty="0">
                <a:solidFill>
                  <a:srgbClr val="0070C0"/>
                </a:solidFill>
              </a:rPr>
              <a:t> </a:t>
            </a:r>
            <a:r>
              <a:rPr lang="tr-TR" dirty="0" smtClean="0">
                <a:solidFill>
                  <a:srgbClr val="0070C0"/>
                </a:solidFill>
              </a:rPr>
              <a:t>   </a:t>
            </a:r>
            <a:r>
              <a:rPr lang="tr-TR" sz="2400" dirty="0" smtClean="0">
                <a:solidFill>
                  <a:srgbClr val="0070C0"/>
                </a:solidFill>
              </a:rPr>
              <a:t> </a:t>
            </a:r>
            <a:r>
              <a:rPr lang="tr-TR" sz="2400" dirty="0"/>
              <a:t>ve </a:t>
            </a:r>
            <a:r>
              <a:rPr lang="tr-TR" sz="2400" dirty="0" smtClean="0"/>
              <a:t>miktarları da </a:t>
            </a:r>
            <a:r>
              <a:rPr lang="tr-TR" sz="2400" dirty="0"/>
              <a:t>az </a:t>
            </a:r>
            <a:r>
              <a:rPr lang="tr-TR" sz="2400" dirty="0" smtClean="0"/>
              <a:t>olur. Hastalık</a:t>
            </a:r>
            <a:r>
              <a:rPr lang="tr-TR" sz="2400" dirty="0"/>
              <a:t>, gelecek </a:t>
            </a:r>
            <a:r>
              <a:rPr lang="tr-TR" sz="2400" dirty="0" smtClean="0"/>
              <a:t>yıllara  ait</a:t>
            </a:r>
          </a:p>
          <a:p>
            <a:pPr marL="0" indent="0">
              <a:buNone/>
            </a:pPr>
            <a:r>
              <a:rPr lang="tr-TR" sz="2400" dirty="0" smtClean="0"/>
              <a:t>     sürgün ve meyve oluşumunu</a:t>
            </a:r>
          </a:p>
          <a:p>
            <a:pPr marL="0" indent="0">
              <a:buNone/>
            </a:pPr>
            <a:r>
              <a:rPr lang="tr-TR" sz="2400" dirty="0"/>
              <a:t> </a:t>
            </a:r>
            <a:r>
              <a:rPr lang="tr-TR" sz="2400" dirty="0" smtClean="0"/>
              <a:t>    </a:t>
            </a:r>
            <a:r>
              <a:rPr lang="tr-TR" sz="2400" dirty="0"/>
              <a:t>olumsuz yönde </a:t>
            </a:r>
            <a:r>
              <a:rPr lang="tr-TR" sz="2400" dirty="0" smtClean="0"/>
              <a:t>etkiler ve verim </a:t>
            </a:r>
            <a:r>
              <a:rPr lang="tr-TR" sz="2400" dirty="0"/>
              <a:t>düşüklüğüne neden olur.</a:t>
            </a:r>
          </a:p>
          <a:p>
            <a:pPr marL="0" indent="0">
              <a:buNone/>
            </a:pPr>
            <a:endParaRPr lang="tr-TR" sz="2400" b="1" dirty="0" smtClean="0"/>
          </a:p>
          <a:p>
            <a:pPr marL="0" indent="0">
              <a:buNone/>
            </a:pPr>
            <a:r>
              <a:rPr lang="tr-TR" sz="2400" b="1" dirty="0" smtClean="0"/>
              <a:t>Hastalığın </a:t>
            </a:r>
            <a:r>
              <a:rPr lang="tr-TR" sz="2400" b="1" dirty="0"/>
              <a:t>Görüldüğü </a:t>
            </a:r>
            <a:r>
              <a:rPr lang="tr-TR" sz="2400" b="1" dirty="0" smtClean="0"/>
              <a:t>Bitkiler:  </a:t>
            </a:r>
            <a:r>
              <a:rPr lang="tr-TR" sz="2400" dirty="0"/>
              <a:t>Ceviz</a:t>
            </a:r>
          </a:p>
          <a:p>
            <a:pPr marL="0" indent="0">
              <a:buNone/>
            </a:pPr>
            <a:endParaRPr lang="tr-TR" sz="1800" dirty="0"/>
          </a:p>
        </p:txBody>
      </p:sp>
    </p:spTree>
    <p:extLst>
      <p:ext uri="{BB962C8B-B14F-4D97-AF65-F5344CB8AC3E}">
        <p14:creationId xmlns:p14="http://schemas.microsoft.com/office/powerpoint/2010/main" val="32949346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417638"/>
          </a:xfrm>
        </p:spPr>
        <p:txBody>
          <a:bodyPr>
            <a:normAutofit/>
          </a:bodyPr>
          <a:lstStyle/>
          <a:p>
            <a:r>
              <a:rPr lang="tr-TR" b="1" dirty="0">
                <a:solidFill>
                  <a:srgbClr val="0070C0"/>
                </a:solidFill>
              </a:rPr>
              <a:t>Mücadele Yöntemleri</a:t>
            </a:r>
            <a:br>
              <a:rPr lang="tr-TR" b="1" dirty="0">
                <a:solidFill>
                  <a:srgbClr val="0070C0"/>
                </a:solidFill>
              </a:rPr>
            </a:br>
            <a:endParaRPr lang="tr-TR" dirty="0">
              <a:solidFill>
                <a:srgbClr val="0070C0"/>
              </a:solidFill>
            </a:endParaRPr>
          </a:p>
        </p:txBody>
      </p:sp>
      <p:sp>
        <p:nvSpPr>
          <p:cNvPr id="3" name="İçerik Yer Tutucusu 2"/>
          <p:cNvSpPr>
            <a:spLocks noGrp="1"/>
          </p:cNvSpPr>
          <p:nvPr>
            <p:ph idx="1"/>
          </p:nvPr>
        </p:nvSpPr>
        <p:spPr>
          <a:xfrm>
            <a:off x="323528" y="540328"/>
            <a:ext cx="8820471" cy="6705096"/>
          </a:xfrm>
        </p:spPr>
        <p:txBody>
          <a:bodyPr>
            <a:noAutofit/>
          </a:bodyPr>
          <a:lstStyle/>
          <a:p>
            <a:pPr marL="0" indent="0">
              <a:buNone/>
            </a:pPr>
            <a:r>
              <a:rPr lang="tr-TR" sz="2400" b="1" dirty="0" smtClean="0">
                <a:solidFill>
                  <a:srgbClr val="0070C0"/>
                </a:solidFill>
              </a:rPr>
              <a:t>Kültürel </a:t>
            </a:r>
            <a:r>
              <a:rPr lang="tr-TR" sz="2400" b="1" dirty="0">
                <a:solidFill>
                  <a:srgbClr val="0070C0"/>
                </a:solidFill>
              </a:rPr>
              <a:t>Önlemler</a:t>
            </a:r>
          </a:p>
          <a:p>
            <a:pPr marL="0" indent="0">
              <a:buNone/>
            </a:pPr>
            <a:r>
              <a:rPr lang="tr-TR" sz="2400" b="1" dirty="0"/>
              <a:t>• </a:t>
            </a:r>
            <a:r>
              <a:rPr lang="tr-TR" sz="2400" dirty="0">
                <a:solidFill>
                  <a:srgbClr val="FF0000"/>
                </a:solidFill>
              </a:rPr>
              <a:t>Yere dökülen yapraklar </a:t>
            </a:r>
            <a:r>
              <a:rPr lang="tr-TR" sz="2400" dirty="0"/>
              <a:t>sonbaharda </a:t>
            </a:r>
            <a:r>
              <a:rPr lang="tr-TR" sz="2400" dirty="0">
                <a:solidFill>
                  <a:srgbClr val="FF0000"/>
                </a:solidFill>
              </a:rPr>
              <a:t>toplanıp yakılmalı </a:t>
            </a:r>
            <a:r>
              <a:rPr lang="tr-TR" sz="2400" dirty="0" smtClean="0"/>
              <a:t>veya</a:t>
            </a:r>
          </a:p>
          <a:p>
            <a:pPr marL="0" indent="0">
              <a:buNone/>
            </a:pPr>
            <a:r>
              <a:rPr lang="tr-TR" sz="2400" dirty="0"/>
              <a:t> </a:t>
            </a:r>
            <a:r>
              <a:rPr lang="tr-TR" sz="2400" dirty="0" smtClean="0"/>
              <a:t>   </a:t>
            </a:r>
            <a:r>
              <a:rPr lang="tr-TR" sz="2400" dirty="0" smtClean="0">
                <a:solidFill>
                  <a:srgbClr val="FF0000"/>
                </a:solidFill>
              </a:rPr>
              <a:t>derince gömülmelidir</a:t>
            </a:r>
            <a:r>
              <a:rPr lang="tr-TR" sz="2400" dirty="0"/>
              <a:t>. Üzerinde hastalığın lekeleri ve </a:t>
            </a:r>
            <a:r>
              <a:rPr lang="tr-TR" sz="2400" dirty="0" smtClean="0"/>
              <a:t>derince</a:t>
            </a:r>
          </a:p>
          <a:p>
            <a:pPr marL="0" indent="0">
              <a:buNone/>
            </a:pPr>
            <a:r>
              <a:rPr lang="tr-TR" sz="2400" dirty="0"/>
              <a:t> </a:t>
            </a:r>
            <a:r>
              <a:rPr lang="tr-TR" sz="2400" dirty="0" smtClean="0"/>
              <a:t>   </a:t>
            </a:r>
            <a:r>
              <a:rPr lang="tr-TR" sz="2400" dirty="0"/>
              <a:t>yaraları </a:t>
            </a:r>
            <a:r>
              <a:rPr lang="tr-TR" sz="2400" dirty="0" smtClean="0"/>
              <a:t>bulunan önceki </a:t>
            </a:r>
            <a:r>
              <a:rPr lang="tr-TR" sz="2400" dirty="0"/>
              <a:t>yıllara ait </a:t>
            </a:r>
            <a:r>
              <a:rPr lang="tr-TR" sz="2400" dirty="0">
                <a:solidFill>
                  <a:srgbClr val="FF0000"/>
                </a:solidFill>
              </a:rPr>
              <a:t>dallar da </a:t>
            </a:r>
            <a:r>
              <a:rPr lang="tr-TR" sz="2400" dirty="0" smtClean="0">
                <a:solidFill>
                  <a:srgbClr val="FF0000"/>
                </a:solidFill>
              </a:rPr>
              <a:t>budanıp</a:t>
            </a:r>
          </a:p>
          <a:p>
            <a:pPr marL="0" indent="0">
              <a:buNone/>
            </a:pPr>
            <a:r>
              <a:rPr lang="tr-TR" sz="2400" dirty="0"/>
              <a:t> </a:t>
            </a:r>
            <a:r>
              <a:rPr lang="tr-TR" sz="2400" dirty="0" smtClean="0"/>
              <a:t>   </a:t>
            </a:r>
            <a:r>
              <a:rPr lang="tr-TR" sz="2400" dirty="0" smtClean="0">
                <a:solidFill>
                  <a:srgbClr val="FF0000"/>
                </a:solidFill>
              </a:rPr>
              <a:t>uzaklaştırılmalıdır</a:t>
            </a:r>
            <a:r>
              <a:rPr lang="tr-TR" sz="2400" dirty="0">
                <a:solidFill>
                  <a:srgbClr val="FF0000"/>
                </a:solidFill>
              </a:rPr>
              <a:t>.</a:t>
            </a:r>
          </a:p>
          <a:p>
            <a:pPr marL="0" indent="0">
              <a:buNone/>
            </a:pPr>
            <a:r>
              <a:rPr lang="tr-TR" sz="2400" b="1" dirty="0">
                <a:solidFill>
                  <a:srgbClr val="0070C0"/>
                </a:solidFill>
              </a:rPr>
              <a:t>Kimyasal </a:t>
            </a:r>
            <a:r>
              <a:rPr lang="tr-TR" sz="2400" b="1" dirty="0" smtClean="0">
                <a:solidFill>
                  <a:srgbClr val="0070C0"/>
                </a:solidFill>
              </a:rPr>
              <a:t>Mücadele-</a:t>
            </a:r>
            <a:r>
              <a:rPr lang="tr-TR" sz="2400" b="1" dirty="0" smtClean="0"/>
              <a:t>İlaçlama </a:t>
            </a:r>
            <a:r>
              <a:rPr lang="tr-TR" sz="2400" b="1" dirty="0"/>
              <a:t>Zamanları</a:t>
            </a:r>
          </a:p>
          <a:p>
            <a:pPr marL="457200" indent="-457200">
              <a:buAutoNum type="arabicPeriod"/>
            </a:pPr>
            <a:r>
              <a:rPr lang="tr-TR" sz="2400" b="1" dirty="0" smtClean="0"/>
              <a:t>İlaçlama</a:t>
            </a:r>
            <a:r>
              <a:rPr lang="tr-TR" sz="2400" b="1" dirty="0"/>
              <a:t>: </a:t>
            </a:r>
            <a:r>
              <a:rPr lang="tr-TR" sz="2400" dirty="0"/>
              <a:t>Tomurcukların</a:t>
            </a:r>
            <a:r>
              <a:rPr lang="tr-TR" sz="2400" dirty="0">
                <a:solidFill>
                  <a:srgbClr val="FF0000"/>
                </a:solidFill>
              </a:rPr>
              <a:t> yeni patlamaya başladığı</a:t>
            </a:r>
            <a:r>
              <a:rPr lang="tr-TR" sz="2400" dirty="0"/>
              <a:t>, </a:t>
            </a:r>
            <a:endParaRPr lang="tr-TR" sz="2400" dirty="0" smtClean="0"/>
          </a:p>
          <a:p>
            <a:pPr marL="0" indent="0">
              <a:buNone/>
            </a:pPr>
            <a:r>
              <a:rPr lang="tr-TR" sz="2400" dirty="0"/>
              <a:t> </a:t>
            </a:r>
            <a:r>
              <a:rPr lang="tr-TR" sz="2400" dirty="0" smtClean="0"/>
              <a:t>                        yaprakların</a:t>
            </a:r>
            <a:r>
              <a:rPr lang="tr-TR" sz="2400" dirty="0" smtClean="0">
                <a:solidFill>
                  <a:srgbClr val="FF0000"/>
                </a:solidFill>
              </a:rPr>
              <a:t> kedi kulağı </a:t>
            </a:r>
            <a:r>
              <a:rPr lang="tr-TR" sz="2400" dirty="0">
                <a:solidFill>
                  <a:srgbClr val="FF0000"/>
                </a:solidFill>
              </a:rPr>
              <a:t>olduğu </a:t>
            </a:r>
            <a:r>
              <a:rPr lang="tr-TR" sz="2400" dirty="0"/>
              <a:t>dönemde,</a:t>
            </a:r>
          </a:p>
          <a:p>
            <a:pPr marL="0" indent="0">
              <a:buNone/>
            </a:pPr>
            <a:r>
              <a:rPr lang="tr-TR" sz="2400" b="1" dirty="0"/>
              <a:t>2. İlaçlama: </a:t>
            </a:r>
            <a:r>
              <a:rPr lang="tr-TR" sz="2400" dirty="0"/>
              <a:t>Yaprakçıkların</a:t>
            </a:r>
            <a:r>
              <a:rPr lang="tr-TR" sz="2400" b="1" dirty="0">
                <a:solidFill>
                  <a:srgbClr val="FF0000"/>
                </a:solidFill>
              </a:rPr>
              <a:t> </a:t>
            </a:r>
            <a:r>
              <a:rPr lang="tr-TR" sz="2400" dirty="0">
                <a:solidFill>
                  <a:srgbClr val="FF0000"/>
                </a:solidFill>
              </a:rPr>
              <a:t>yarı büyüklüğünü aldığı </a:t>
            </a:r>
            <a:r>
              <a:rPr lang="tr-TR" sz="2400" dirty="0"/>
              <a:t>dönemde,</a:t>
            </a:r>
          </a:p>
          <a:p>
            <a:pPr marL="0" indent="0">
              <a:buNone/>
            </a:pPr>
            <a:r>
              <a:rPr lang="tr-TR" sz="2400" b="1" dirty="0"/>
              <a:t>3. İlaçlama: </a:t>
            </a:r>
            <a:r>
              <a:rPr lang="tr-TR" sz="2400" dirty="0"/>
              <a:t>Meyvelerin</a:t>
            </a:r>
            <a:r>
              <a:rPr lang="tr-TR" sz="2400" b="1" dirty="0"/>
              <a:t> </a:t>
            </a:r>
            <a:r>
              <a:rPr lang="tr-TR" sz="2400" dirty="0">
                <a:solidFill>
                  <a:srgbClr val="FF0000"/>
                </a:solidFill>
              </a:rPr>
              <a:t>fındık büyüklüğünü </a:t>
            </a:r>
            <a:r>
              <a:rPr lang="tr-TR" sz="2400" dirty="0"/>
              <a:t>aldığı dönemde,</a:t>
            </a:r>
          </a:p>
          <a:p>
            <a:pPr marL="0" indent="0">
              <a:buNone/>
            </a:pPr>
            <a:r>
              <a:rPr lang="tr-TR" sz="2400" b="1" dirty="0"/>
              <a:t>4. ve diğer ilaçlamalar </a:t>
            </a:r>
            <a:r>
              <a:rPr lang="tr-TR" sz="2400" dirty="0"/>
              <a:t>meteorolojik koşullar ve kullanılan </a:t>
            </a:r>
            <a:r>
              <a:rPr lang="tr-TR" sz="2400" dirty="0" smtClean="0">
                <a:solidFill>
                  <a:srgbClr val="FF0000"/>
                </a:solidFill>
              </a:rPr>
              <a:t>ilacın</a:t>
            </a:r>
          </a:p>
          <a:p>
            <a:pPr marL="0" indent="0">
              <a:buNone/>
            </a:pPr>
            <a:r>
              <a:rPr lang="tr-TR" sz="2400" dirty="0"/>
              <a:t> </a:t>
            </a:r>
            <a:r>
              <a:rPr lang="tr-TR" sz="2400" dirty="0" smtClean="0"/>
              <a:t>    </a:t>
            </a:r>
            <a:r>
              <a:rPr lang="tr-TR" sz="2400" dirty="0" smtClean="0">
                <a:solidFill>
                  <a:srgbClr val="FF0000"/>
                </a:solidFill>
              </a:rPr>
              <a:t>etki süresi </a:t>
            </a:r>
            <a:r>
              <a:rPr lang="tr-TR" sz="2400" dirty="0">
                <a:solidFill>
                  <a:srgbClr val="FF0000"/>
                </a:solidFill>
              </a:rPr>
              <a:t>dikkate alınarak </a:t>
            </a:r>
            <a:r>
              <a:rPr lang="tr-TR" sz="2400" dirty="0"/>
              <a:t>yapılmalıdır</a:t>
            </a:r>
            <a:r>
              <a:rPr lang="tr-TR" sz="2400" dirty="0" smtClean="0"/>
              <a:t>.</a:t>
            </a:r>
            <a:r>
              <a:rPr lang="tr-TR" sz="2400" b="1" dirty="0"/>
              <a:t> </a:t>
            </a:r>
            <a:endParaRPr lang="tr-TR" sz="2400" b="1" dirty="0" smtClean="0"/>
          </a:p>
          <a:p>
            <a:pPr marL="0" indent="0">
              <a:buNone/>
            </a:pPr>
            <a:r>
              <a:rPr lang="tr-TR" sz="2400" b="1" dirty="0" smtClean="0"/>
              <a:t>Kimyasal </a:t>
            </a:r>
            <a:r>
              <a:rPr lang="tr-TR" sz="2400" b="1" dirty="0"/>
              <a:t>Mücadelede Kullanılacak </a:t>
            </a:r>
            <a:r>
              <a:rPr lang="tr-TR" sz="2400" b="1" dirty="0" smtClean="0"/>
              <a:t>İlaç: </a:t>
            </a:r>
            <a:r>
              <a:rPr lang="tr-TR" sz="2400" dirty="0" err="1" smtClean="0">
                <a:solidFill>
                  <a:srgbClr val="FF0000"/>
                </a:solidFill>
              </a:rPr>
              <a:t>Maneb</a:t>
            </a:r>
            <a:r>
              <a:rPr lang="tr-TR" sz="2400" dirty="0" smtClean="0">
                <a:solidFill>
                  <a:srgbClr val="FF0000"/>
                </a:solidFill>
              </a:rPr>
              <a:t> </a:t>
            </a:r>
            <a:r>
              <a:rPr lang="tr-TR" sz="2400" dirty="0">
                <a:solidFill>
                  <a:srgbClr val="FF0000"/>
                </a:solidFill>
              </a:rPr>
              <a:t>%80 </a:t>
            </a:r>
            <a:r>
              <a:rPr lang="tr-TR" sz="2400" dirty="0" smtClean="0">
                <a:solidFill>
                  <a:srgbClr val="FF0000"/>
                </a:solidFill>
              </a:rPr>
              <a:t>WP  </a:t>
            </a:r>
            <a:r>
              <a:rPr lang="tr-TR" sz="2400" dirty="0" smtClean="0"/>
              <a:t>300 g,  21                   </a:t>
            </a:r>
            <a:endParaRPr lang="tr-TR" sz="2400" dirty="0"/>
          </a:p>
        </p:txBody>
      </p:sp>
    </p:spTree>
    <p:extLst>
      <p:ext uri="{BB962C8B-B14F-4D97-AF65-F5344CB8AC3E}">
        <p14:creationId xmlns:p14="http://schemas.microsoft.com/office/powerpoint/2010/main" val="34557700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smtClean="0">
                <a:solidFill>
                  <a:srgbClr val="FF0000"/>
                </a:solidFill>
              </a:rPr>
              <a:t/>
            </a:r>
            <a:br>
              <a:rPr lang="tr-TR" sz="3200" dirty="0" smtClean="0">
                <a:solidFill>
                  <a:srgbClr val="FF0000"/>
                </a:solidFill>
              </a:rPr>
            </a:br>
            <a:r>
              <a:rPr lang="tr-TR" sz="3200" dirty="0">
                <a:solidFill>
                  <a:srgbClr val="FF0000"/>
                </a:solidFill>
              </a:rPr>
              <a:t/>
            </a:r>
            <a:br>
              <a:rPr lang="tr-TR" sz="3200" dirty="0">
                <a:solidFill>
                  <a:srgbClr val="FF0000"/>
                </a:solidFill>
              </a:rPr>
            </a:br>
            <a:r>
              <a:rPr lang="tr-TR" sz="3200" dirty="0" smtClean="0">
                <a:solidFill>
                  <a:srgbClr val="FF0000"/>
                </a:solidFill>
              </a:rPr>
              <a:t>3.2. Antep Fıstıklarında </a:t>
            </a:r>
            <a:r>
              <a:rPr lang="tr-TR" sz="3200" i="1" dirty="0" err="1" smtClean="0">
                <a:solidFill>
                  <a:srgbClr val="FF0000"/>
                </a:solidFill>
              </a:rPr>
              <a:t>Septoria</a:t>
            </a:r>
            <a:r>
              <a:rPr lang="tr-TR" sz="3200" dirty="0" smtClean="0">
                <a:solidFill>
                  <a:srgbClr val="FF0000"/>
                </a:solidFill>
              </a:rPr>
              <a:t> Yaprak Lekesi </a:t>
            </a:r>
            <a:r>
              <a:rPr lang="tr-TR" sz="3200" dirty="0" err="1" smtClean="0">
                <a:solidFill>
                  <a:srgbClr val="FF0000"/>
                </a:solidFill>
              </a:rPr>
              <a:t>Karazenk</a:t>
            </a:r>
            <a:r>
              <a:rPr lang="tr-TR" sz="3200" i="1" dirty="0"/>
              <a:t>( </a:t>
            </a:r>
            <a:r>
              <a:rPr lang="tr-TR" sz="3200" i="1" dirty="0" err="1"/>
              <a:t>Septoria</a:t>
            </a:r>
            <a:r>
              <a:rPr lang="tr-TR" sz="3200" i="1" dirty="0"/>
              <a:t> </a:t>
            </a:r>
            <a:r>
              <a:rPr lang="tr-TR" sz="3200" i="1" dirty="0" err="1"/>
              <a:t>pistacina</a:t>
            </a:r>
            <a:r>
              <a:rPr lang="tr-TR" sz="3200" i="1" dirty="0"/>
              <a:t> </a:t>
            </a:r>
            <a:r>
              <a:rPr lang="tr-TR" sz="3200" i="1" dirty="0" err="1"/>
              <a:t>Allesh</a:t>
            </a:r>
            <a:r>
              <a:rPr lang="tr-TR" sz="3200" i="1" dirty="0"/>
              <a:t>.)</a:t>
            </a:r>
            <a:r>
              <a:rPr lang="tr-TR" sz="3200" dirty="0"/>
              <a:t> </a:t>
            </a:r>
            <a:br>
              <a:rPr lang="tr-TR" sz="3200" dirty="0"/>
            </a:br>
            <a:r>
              <a:rPr lang="tr-TR" sz="3200" dirty="0" smtClean="0">
                <a:solidFill>
                  <a:srgbClr val="FF0000"/>
                </a:solidFill>
              </a:rPr>
              <a:t/>
            </a:r>
            <a:br>
              <a:rPr lang="tr-TR" sz="3200" dirty="0" smtClean="0">
                <a:solidFill>
                  <a:srgbClr val="FF0000"/>
                </a:solidFill>
              </a:rPr>
            </a:br>
            <a:endParaRPr lang="tr-TR" sz="3200" dirty="0">
              <a:solidFill>
                <a:srgbClr val="FF0000"/>
              </a:solidFill>
            </a:endParaRPr>
          </a:p>
        </p:txBody>
      </p:sp>
      <p:sp>
        <p:nvSpPr>
          <p:cNvPr id="5" name="Başlık 1"/>
          <p:cNvSpPr txBox="1">
            <a:spLocks/>
          </p:cNvSpPr>
          <p:nvPr/>
        </p:nvSpPr>
        <p:spPr>
          <a:xfrm>
            <a:off x="457200" y="1765575"/>
            <a:ext cx="8229600" cy="72732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3200" b="1" smtClean="0">
                <a:solidFill>
                  <a:srgbClr val="0070C0"/>
                </a:solidFill>
              </a:rPr>
              <a:t>Etmenin Tanımı ve Yaşayış</a:t>
            </a:r>
            <a:endParaRPr lang="tr-TR" sz="3200" dirty="0">
              <a:solidFill>
                <a:srgbClr val="0070C0"/>
              </a:solidFill>
            </a:endParaRPr>
          </a:p>
        </p:txBody>
      </p:sp>
      <p:sp>
        <p:nvSpPr>
          <p:cNvPr id="6" name="İçerik Yer Tutucusu 2"/>
          <p:cNvSpPr>
            <a:spLocks noGrp="1"/>
          </p:cNvSpPr>
          <p:nvPr>
            <p:ph idx="1"/>
          </p:nvPr>
        </p:nvSpPr>
        <p:spPr>
          <a:xfrm>
            <a:off x="457200" y="2584648"/>
            <a:ext cx="8229600" cy="3436640"/>
          </a:xfrm>
        </p:spPr>
        <p:txBody>
          <a:bodyPr>
            <a:noAutofit/>
          </a:bodyPr>
          <a:lstStyle/>
          <a:p>
            <a:r>
              <a:rPr lang="tr-TR" dirty="0" smtClean="0">
                <a:solidFill>
                  <a:srgbClr val="0070C0"/>
                </a:solidFill>
              </a:rPr>
              <a:t>Enfeksiyonlar</a:t>
            </a:r>
            <a:r>
              <a:rPr lang="tr-TR" dirty="0" smtClean="0"/>
              <a:t> </a:t>
            </a:r>
            <a:r>
              <a:rPr lang="tr-TR" dirty="0"/>
              <a:t>ilkbaharda </a:t>
            </a:r>
            <a:r>
              <a:rPr lang="tr-TR" dirty="0">
                <a:solidFill>
                  <a:srgbClr val="FF0000"/>
                </a:solidFill>
              </a:rPr>
              <a:t>nisan sonlarına </a:t>
            </a:r>
            <a:r>
              <a:rPr lang="tr-TR" dirty="0" smtClean="0">
                <a:solidFill>
                  <a:srgbClr val="FF0000"/>
                </a:solidFill>
              </a:rPr>
              <a:t>doğru </a:t>
            </a:r>
            <a:r>
              <a:rPr lang="tr-TR" dirty="0"/>
              <a:t>ve çiçeklerin döllenmesinden </a:t>
            </a:r>
            <a:r>
              <a:rPr lang="tr-TR" dirty="0" smtClean="0"/>
              <a:t>sonra</a:t>
            </a:r>
            <a:r>
              <a:rPr lang="tr-TR" dirty="0"/>
              <a:t>, </a:t>
            </a:r>
            <a:r>
              <a:rPr lang="tr-TR" dirty="0">
                <a:solidFill>
                  <a:srgbClr val="FF0000"/>
                </a:solidFill>
              </a:rPr>
              <a:t>meyveler</a:t>
            </a:r>
            <a:r>
              <a:rPr lang="tr-TR" dirty="0"/>
              <a:t> </a:t>
            </a:r>
            <a:r>
              <a:rPr lang="tr-TR" dirty="0">
                <a:solidFill>
                  <a:srgbClr val="FF0000"/>
                </a:solidFill>
              </a:rPr>
              <a:t>küçük buğday tanesi </a:t>
            </a:r>
            <a:r>
              <a:rPr lang="tr-TR" dirty="0" smtClean="0"/>
              <a:t>büyüklüğüne </a:t>
            </a:r>
            <a:r>
              <a:rPr lang="tr-TR" dirty="0"/>
              <a:t>ulaştığında </a:t>
            </a:r>
            <a:r>
              <a:rPr lang="tr-TR" dirty="0">
                <a:solidFill>
                  <a:srgbClr val="0070C0"/>
                </a:solidFill>
              </a:rPr>
              <a:t>başlamaktadır</a:t>
            </a:r>
            <a:r>
              <a:rPr lang="tr-TR" dirty="0" smtClean="0">
                <a:solidFill>
                  <a:srgbClr val="0070C0"/>
                </a:solidFill>
              </a:rPr>
              <a:t>.</a:t>
            </a:r>
          </a:p>
          <a:p>
            <a:endParaRPr lang="tr-TR" dirty="0">
              <a:solidFill>
                <a:srgbClr val="0070C0"/>
              </a:solidFill>
            </a:endParaRPr>
          </a:p>
          <a:p>
            <a:pPr marL="0" indent="0">
              <a:buNone/>
            </a:pPr>
            <a:r>
              <a:rPr lang="tr-TR" dirty="0" smtClean="0"/>
              <a:t>Enfeksiyonlardan </a:t>
            </a:r>
            <a:r>
              <a:rPr lang="tr-TR" dirty="0">
                <a:solidFill>
                  <a:srgbClr val="FF0000"/>
                </a:solidFill>
              </a:rPr>
              <a:t>yaklaşık 19 gün sonra </a:t>
            </a:r>
            <a:r>
              <a:rPr lang="tr-TR" dirty="0" smtClean="0">
                <a:solidFill>
                  <a:srgbClr val="FF0000"/>
                </a:solidFill>
              </a:rPr>
              <a:t>ilk </a:t>
            </a:r>
            <a:r>
              <a:rPr lang="tr-TR" dirty="0">
                <a:solidFill>
                  <a:srgbClr val="FF0000"/>
                </a:solidFill>
              </a:rPr>
              <a:t>lekeler yapraklarda </a:t>
            </a:r>
            <a:r>
              <a:rPr lang="tr-TR" dirty="0"/>
              <a:t>oluşmaktadır. </a:t>
            </a:r>
            <a:r>
              <a:rPr lang="tr-TR" dirty="0" smtClean="0"/>
              <a:t>Yapraktan </a:t>
            </a:r>
            <a:r>
              <a:rPr lang="tr-TR" dirty="0"/>
              <a:t>yaprağa ve diğer ağaçlara </a:t>
            </a:r>
            <a:r>
              <a:rPr lang="tr-TR" dirty="0" smtClean="0"/>
              <a:t>böcekler</a:t>
            </a:r>
            <a:r>
              <a:rPr lang="tr-TR" dirty="0"/>
              <a:t>, yağmur, rüzgar vs. tarafından taşınır. </a:t>
            </a:r>
          </a:p>
          <a:p>
            <a:endParaRPr lang="tr-TR" dirty="0"/>
          </a:p>
        </p:txBody>
      </p:sp>
    </p:spTree>
    <p:extLst>
      <p:ext uri="{BB962C8B-B14F-4D97-AF65-F5344CB8AC3E}">
        <p14:creationId xmlns:p14="http://schemas.microsoft.com/office/powerpoint/2010/main" val="11426920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0070C0"/>
                </a:solidFill>
              </a:rPr>
              <a:t>Hastalığın</a:t>
            </a:r>
            <a:r>
              <a:rPr lang="tr-TR" b="1" dirty="0">
                <a:solidFill>
                  <a:srgbClr val="0070C0"/>
                </a:solidFill>
              </a:rPr>
              <a:t> Belirtileri</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dirty="0" smtClean="0"/>
              <a:t>Hastalığın </a:t>
            </a:r>
            <a:r>
              <a:rPr lang="tr-TR" dirty="0"/>
              <a:t>tipik belirtileri </a:t>
            </a:r>
            <a:r>
              <a:rPr lang="tr-TR" dirty="0">
                <a:solidFill>
                  <a:srgbClr val="FF0000"/>
                </a:solidFill>
              </a:rPr>
              <a:t>daha çok </a:t>
            </a:r>
            <a:r>
              <a:rPr lang="tr-TR" dirty="0" smtClean="0">
                <a:solidFill>
                  <a:srgbClr val="FF0000"/>
                </a:solidFill>
              </a:rPr>
              <a:t>yapraklarda </a:t>
            </a:r>
            <a:r>
              <a:rPr lang="tr-TR" dirty="0"/>
              <a:t>ve </a:t>
            </a:r>
            <a:r>
              <a:rPr lang="tr-TR" dirty="0">
                <a:solidFill>
                  <a:srgbClr val="FF0000"/>
                </a:solidFill>
              </a:rPr>
              <a:t>kısmen de meyve </a:t>
            </a:r>
            <a:r>
              <a:rPr lang="tr-TR" dirty="0" smtClean="0">
                <a:solidFill>
                  <a:srgbClr val="FF0000"/>
                </a:solidFill>
              </a:rPr>
              <a:t>kabuklarında </a:t>
            </a:r>
            <a:r>
              <a:rPr lang="tr-TR" dirty="0"/>
              <a:t>görülen </a:t>
            </a:r>
            <a:r>
              <a:rPr lang="tr-TR" dirty="0">
                <a:solidFill>
                  <a:srgbClr val="0070C0"/>
                </a:solidFill>
              </a:rPr>
              <a:t>siyah </a:t>
            </a:r>
            <a:r>
              <a:rPr lang="tr-TR" dirty="0" smtClean="0">
                <a:solidFill>
                  <a:srgbClr val="0070C0"/>
                </a:solidFill>
              </a:rPr>
              <a:t>lekeler</a:t>
            </a:r>
            <a:r>
              <a:rPr lang="tr-TR" dirty="0" smtClean="0"/>
              <a:t>dir. </a:t>
            </a:r>
            <a:r>
              <a:rPr lang="tr-TR" dirty="0"/>
              <a:t>Bu lekeler zamanla tüm yaprak </a:t>
            </a:r>
            <a:r>
              <a:rPr lang="tr-TR" dirty="0" smtClean="0"/>
              <a:t>yüzeyini kaplayabilir</a:t>
            </a:r>
            <a:r>
              <a:rPr lang="tr-TR" dirty="0"/>
              <a:t>. Bu durum yaprakların </a:t>
            </a:r>
            <a:r>
              <a:rPr lang="tr-TR" dirty="0" smtClean="0"/>
              <a:t>kurumalarına </a:t>
            </a:r>
            <a:r>
              <a:rPr lang="tr-TR" dirty="0"/>
              <a:t>ve zamanından önce </a:t>
            </a:r>
            <a:r>
              <a:rPr lang="tr-TR" dirty="0" smtClean="0"/>
              <a:t>dökülmelerine </a:t>
            </a:r>
            <a:r>
              <a:rPr lang="tr-TR" dirty="0"/>
              <a:t>neden olur. </a:t>
            </a:r>
            <a:endParaRPr lang="tr-TR" dirty="0" smtClean="0"/>
          </a:p>
          <a:p>
            <a:r>
              <a:rPr lang="tr-TR" dirty="0" smtClean="0">
                <a:solidFill>
                  <a:srgbClr val="0070C0"/>
                </a:solidFill>
              </a:rPr>
              <a:t>Ağaçlar </a:t>
            </a:r>
            <a:r>
              <a:rPr lang="tr-TR" dirty="0">
                <a:solidFill>
                  <a:srgbClr val="0070C0"/>
                </a:solidFill>
              </a:rPr>
              <a:t>zayıf düşerler </a:t>
            </a:r>
            <a:r>
              <a:rPr lang="tr-TR" dirty="0"/>
              <a:t>ve meyve içleri </a:t>
            </a:r>
            <a:r>
              <a:rPr lang="tr-TR" dirty="0" smtClean="0"/>
              <a:t>gelişemediğinden </a:t>
            </a:r>
            <a:r>
              <a:rPr lang="tr-TR" dirty="0"/>
              <a:t>verim azalır. Meyve üzerinde lekelerin oluşması </a:t>
            </a:r>
            <a:r>
              <a:rPr lang="tr-TR" dirty="0" smtClean="0"/>
              <a:t>kalite </a:t>
            </a:r>
            <a:r>
              <a:rPr lang="tr-TR" dirty="0"/>
              <a:t>kaybına sebep </a:t>
            </a:r>
            <a:r>
              <a:rPr lang="tr-TR" dirty="0" smtClean="0"/>
              <a:t>olur. </a:t>
            </a:r>
            <a:endParaRPr lang="tr-TR" dirty="0"/>
          </a:p>
          <a:p>
            <a:endParaRPr lang="tr-TR" dirty="0"/>
          </a:p>
        </p:txBody>
      </p:sp>
    </p:spTree>
    <p:extLst>
      <p:ext uri="{BB962C8B-B14F-4D97-AF65-F5344CB8AC3E}">
        <p14:creationId xmlns:p14="http://schemas.microsoft.com/office/powerpoint/2010/main" val="23348523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0070C0"/>
                </a:solidFill>
              </a:rPr>
              <a:t>Mücadelesi</a:t>
            </a:r>
            <a:endParaRPr lang="tr-TR" dirty="0">
              <a:solidFill>
                <a:srgbClr val="0070C0"/>
              </a:solidFill>
            </a:endParaRPr>
          </a:p>
        </p:txBody>
      </p:sp>
      <p:sp>
        <p:nvSpPr>
          <p:cNvPr id="3" name="İçerik Yer Tutucusu 2"/>
          <p:cNvSpPr>
            <a:spLocks noGrp="1"/>
          </p:cNvSpPr>
          <p:nvPr>
            <p:ph idx="1"/>
          </p:nvPr>
        </p:nvSpPr>
        <p:spPr/>
        <p:txBody>
          <a:bodyPr>
            <a:normAutofit/>
          </a:bodyPr>
          <a:lstStyle/>
          <a:p>
            <a:r>
              <a:rPr lang="tr-TR" b="1" dirty="0" smtClean="0"/>
              <a:t>Kültürel Önlemler:</a:t>
            </a:r>
          </a:p>
          <a:p>
            <a:pPr marL="0" indent="0">
              <a:buNone/>
            </a:pPr>
            <a:r>
              <a:rPr lang="tr-TR" b="1" dirty="0"/>
              <a:t> </a:t>
            </a:r>
            <a:r>
              <a:rPr lang="tr-TR" b="1" dirty="0" smtClean="0"/>
              <a:t>   </a:t>
            </a:r>
            <a:r>
              <a:rPr lang="tr-TR" dirty="0" smtClean="0">
                <a:solidFill>
                  <a:srgbClr val="FF0000"/>
                </a:solidFill>
              </a:rPr>
              <a:t>Sonbaharda</a:t>
            </a:r>
            <a:r>
              <a:rPr lang="tr-TR" dirty="0" smtClean="0"/>
              <a:t> </a:t>
            </a:r>
            <a:r>
              <a:rPr lang="tr-TR" dirty="0"/>
              <a:t>hasattan sonra yere dökülen </a:t>
            </a:r>
            <a:endParaRPr lang="tr-TR" dirty="0" smtClean="0"/>
          </a:p>
          <a:p>
            <a:pPr marL="0" indent="0">
              <a:buNone/>
            </a:pPr>
            <a:r>
              <a:rPr lang="tr-TR" dirty="0">
                <a:solidFill>
                  <a:srgbClr val="0070C0"/>
                </a:solidFill>
              </a:rPr>
              <a:t> </a:t>
            </a:r>
            <a:r>
              <a:rPr lang="tr-TR" dirty="0" smtClean="0">
                <a:solidFill>
                  <a:srgbClr val="0070C0"/>
                </a:solidFill>
              </a:rPr>
              <a:t>   yapraklar </a:t>
            </a:r>
            <a:r>
              <a:rPr lang="tr-TR" dirty="0">
                <a:solidFill>
                  <a:srgbClr val="0070C0"/>
                </a:solidFill>
              </a:rPr>
              <a:t>yakılmalı veya derince gömülmelidir</a:t>
            </a:r>
            <a:r>
              <a:rPr lang="tr-TR" dirty="0" smtClean="0"/>
              <a:t>.</a:t>
            </a:r>
          </a:p>
          <a:p>
            <a:r>
              <a:rPr lang="tr-TR" b="1" dirty="0" smtClean="0">
                <a:solidFill>
                  <a:srgbClr val="FF0000"/>
                </a:solidFill>
              </a:rPr>
              <a:t>Kimyasal Mücadele </a:t>
            </a:r>
            <a:r>
              <a:rPr lang="tr-TR" b="1" dirty="0" smtClean="0"/>
              <a:t>İlaçlama Zamanları</a:t>
            </a:r>
          </a:p>
          <a:p>
            <a:pPr marL="0" indent="0">
              <a:buNone/>
            </a:pPr>
            <a:r>
              <a:rPr lang="tr-TR" b="1" dirty="0"/>
              <a:t> </a:t>
            </a:r>
            <a:r>
              <a:rPr lang="tr-TR" b="1" dirty="0" smtClean="0"/>
              <a:t>   1.İlaçlama</a:t>
            </a:r>
            <a:r>
              <a:rPr lang="tr-TR" b="1" dirty="0"/>
              <a:t>: </a:t>
            </a:r>
            <a:r>
              <a:rPr lang="tr-TR" dirty="0"/>
              <a:t>Meyvelerin </a:t>
            </a:r>
            <a:r>
              <a:rPr lang="tr-TR" dirty="0">
                <a:solidFill>
                  <a:srgbClr val="FF0000"/>
                </a:solidFill>
              </a:rPr>
              <a:t>buğday danesi </a:t>
            </a:r>
            <a:r>
              <a:rPr lang="tr-TR" dirty="0" smtClean="0"/>
              <a:t>ile</a:t>
            </a:r>
          </a:p>
          <a:p>
            <a:pPr marL="0" indent="0">
              <a:buNone/>
            </a:pPr>
            <a:r>
              <a:rPr lang="tr-TR" dirty="0"/>
              <a:t> </a:t>
            </a:r>
            <a:r>
              <a:rPr lang="tr-TR" dirty="0" smtClean="0"/>
              <a:t>    </a:t>
            </a:r>
            <a:r>
              <a:rPr lang="tr-TR" dirty="0" smtClean="0">
                <a:solidFill>
                  <a:srgbClr val="FF0000"/>
                </a:solidFill>
              </a:rPr>
              <a:t>mercimek tanesi </a:t>
            </a:r>
            <a:r>
              <a:rPr lang="tr-TR" dirty="0"/>
              <a:t>kadar olduğu </a:t>
            </a:r>
            <a:r>
              <a:rPr lang="tr-TR" dirty="0" smtClean="0"/>
              <a:t>dönemde</a:t>
            </a:r>
          </a:p>
          <a:p>
            <a:pPr marL="0" indent="0">
              <a:buNone/>
            </a:pPr>
            <a:r>
              <a:rPr lang="tr-TR" dirty="0"/>
              <a:t> </a:t>
            </a:r>
            <a:r>
              <a:rPr lang="tr-TR" dirty="0" smtClean="0"/>
              <a:t>    yapılmalıdır.</a:t>
            </a:r>
          </a:p>
          <a:p>
            <a:r>
              <a:rPr lang="tr-TR" b="1" dirty="0" smtClean="0"/>
              <a:t>2.İlaçlama</a:t>
            </a:r>
            <a:r>
              <a:rPr lang="tr-TR" b="1" dirty="0"/>
              <a:t>: </a:t>
            </a:r>
            <a:r>
              <a:rPr lang="tr-TR" dirty="0"/>
              <a:t>Mayıs ayının yağışlı geçtiği </a:t>
            </a:r>
            <a:r>
              <a:rPr lang="tr-TR" dirty="0" smtClean="0"/>
              <a:t>yıllarda</a:t>
            </a:r>
          </a:p>
          <a:p>
            <a:pPr marL="0" indent="0">
              <a:buNone/>
            </a:pPr>
            <a:r>
              <a:rPr lang="tr-TR" dirty="0"/>
              <a:t> </a:t>
            </a:r>
            <a:r>
              <a:rPr lang="tr-TR" dirty="0" smtClean="0"/>
              <a:t>    </a:t>
            </a:r>
            <a:r>
              <a:rPr lang="tr-TR" dirty="0" smtClean="0">
                <a:solidFill>
                  <a:srgbClr val="FF0000"/>
                </a:solidFill>
              </a:rPr>
              <a:t>birinci </a:t>
            </a:r>
            <a:r>
              <a:rPr lang="tr-TR" dirty="0">
                <a:solidFill>
                  <a:srgbClr val="FF0000"/>
                </a:solidFill>
              </a:rPr>
              <a:t>ilaçlamadan 15 gün sonra </a:t>
            </a:r>
            <a:r>
              <a:rPr lang="tr-TR" dirty="0" smtClean="0"/>
              <a:t>yapılmalıdır. </a:t>
            </a:r>
            <a:endParaRPr lang="tr-TR" dirty="0"/>
          </a:p>
          <a:p>
            <a:endParaRPr lang="tr-TR" dirty="0"/>
          </a:p>
        </p:txBody>
      </p:sp>
    </p:spTree>
    <p:extLst>
      <p:ext uri="{BB962C8B-B14F-4D97-AF65-F5344CB8AC3E}">
        <p14:creationId xmlns:p14="http://schemas.microsoft.com/office/powerpoint/2010/main" val="103335079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0070C0"/>
                </a:solidFill>
              </a:rPr>
              <a:t>Kimyasal Mücadelede kullanılacak </a:t>
            </a:r>
            <a:r>
              <a:rPr lang="tr-TR" b="1" dirty="0">
                <a:solidFill>
                  <a:srgbClr val="FF0000"/>
                </a:solidFill>
              </a:rPr>
              <a:t>ilaçlar ve dozları </a:t>
            </a:r>
            <a:endParaRPr lang="tr-TR" dirty="0">
              <a:solidFill>
                <a:srgbClr val="FF0000"/>
              </a:solidFill>
            </a:endParaRPr>
          </a:p>
        </p:txBody>
      </p:sp>
      <p:sp>
        <p:nvSpPr>
          <p:cNvPr id="3" name="İçerik Yer Tutucusu 2"/>
          <p:cNvSpPr>
            <a:spLocks noGrp="1"/>
          </p:cNvSpPr>
          <p:nvPr>
            <p:ph idx="1"/>
          </p:nvPr>
        </p:nvSpPr>
        <p:spPr>
          <a:xfrm>
            <a:off x="179512" y="1600200"/>
            <a:ext cx="8856984" cy="4925144"/>
          </a:xfrm>
        </p:spPr>
        <p:txBody>
          <a:bodyPr>
            <a:normAutofit fontScale="92500"/>
          </a:bodyPr>
          <a:lstStyle/>
          <a:p>
            <a:r>
              <a:rPr lang="tr-TR" dirty="0" smtClean="0"/>
              <a:t>Bakır </a:t>
            </a:r>
            <a:r>
              <a:rPr lang="tr-TR" dirty="0" err="1" smtClean="0"/>
              <a:t>oksiklorid</a:t>
            </a:r>
            <a:r>
              <a:rPr lang="tr-TR" dirty="0" smtClean="0"/>
              <a:t> 50 % 	WP 	500 g 	21 	</a:t>
            </a:r>
          </a:p>
          <a:p>
            <a:r>
              <a:rPr lang="tr-TR" dirty="0" smtClean="0"/>
              <a:t>Bakır </a:t>
            </a:r>
            <a:r>
              <a:rPr lang="tr-TR" dirty="0"/>
              <a:t>sülfat %25 	Suda Çözünen %1.5 </a:t>
            </a:r>
            <a:r>
              <a:rPr lang="tr-TR" dirty="0" err="1"/>
              <a:t>lik</a:t>
            </a:r>
            <a:r>
              <a:rPr lang="tr-TR" dirty="0"/>
              <a:t> </a:t>
            </a:r>
            <a:endParaRPr lang="tr-TR" dirty="0" smtClean="0"/>
          </a:p>
          <a:p>
            <a:pPr marL="0" indent="0">
              <a:buNone/>
            </a:pPr>
            <a:r>
              <a:rPr lang="tr-TR" dirty="0"/>
              <a:t> </a:t>
            </a:r>
            <a:r>
              <a:rPr lang="tr-TR" dirty="0" smtClean="0"/>
              <a:t>    Bordo </a:t>
            </a:r>
            <a:r>
              <a:rPr lang="tr-TR" dirty="0"/>
              <a:t>Bulamacı Kristal 	1500 g Göztaşı+750 </a:t>
            </a:r>
            <a:r>
              <a:rPr lang="tr-TR" dirty="0" smtClean="0"/>
              <a:t>g</a:t>
            </a:r>
          </a:p>
          <a:p>
            <a:pPr marL="0" indent="0">
              <a:buNone/>
            </a:pPr>
            <a:r>
              <a:rPr lang="tr-TR" dirty="0"/>
              <a:t> </a:t>
            </a:r>
            <a:r>
              <a:rPr lang="tr-TR" dirty="0" smtClean="0"/>
              <a:t>                                                       Sönmemiş </a:t>
            </a:r>
            <a:r>
              <a:rPr lang="tr-TR" dirty="0"/>
              <a:t>Kireç 	21 </a:t>
            </a:r>
            <a:endParaRPr lang="tr-TR" dirty="0" smtClean="0"/>
          </a:p>
          <a:p>
            <a:pPr marL="0" indent="0">
              <a:buNone/>
            </a:pPr>
            <a:r>
              <a:rPr lang="tr-TR" dirty="0"/>
              <a:t> </a:t>
            </a:r>
            <a:r>
              <a:rPr lang="tr-TR" dirty="0" smtClean="0"/>
              <a:t>   </a:t>
            </a:r>
            <a:r>
              <a:rPr lang="tr-TR" dirty="0" err="1" smtClean="0"/>
              <a:t>Carbendazim</a:t>
            </a:r>
            <a:r>
              <a:rPr lang="tr-TR" dirty="0" smtClean="0"/>
              <a:t> %50 WP…..60 g.</a:t>
            </a:r>
            <a:r>
              <a:rPr lang="tr-TR" dirty="0"/>
              <a:t>	</a:t>
            </a:r>
          </a:p>
          <a:p>
            <a:r>
              <a:rPr lang="tr-TR" dirty="0" err="1"/>
              <a:t>Dodine</a:t>
            </a:r>
            <a:r>
              <a:rPr lang="tr-TR" dirty="0"/>
              <a:t> 65 % 	WP 	100 g 	</a:t>
            </a:r>
            <a:r>
              <a:rPr lang="tr-TR" dirty="0" smtClean="0"/>
              <a:t>            14 </a:t>
            </a:r>
            <a:r>
              <a:rPr lang="tr-TR" dirty="0"/>
              <a:t>	</a:t>
            </a:r>
          </a:p>
          <a:p>
            <a:r>
              <a:rPr lang="nn-NO" dirty="0"/>
              <a:t>Dodine 500 g/l 	FS 	100 ml 	14 	</a:t>
            </a:r>
          </a:p>
          <a:p>
            <a:r>
              <a:rPr lang="tr-TR" dirty="0" err="1">
                <a:solidFill>
                  <a:srgbClr val="0070C0"/>
                </a:solidFill>
              </a:rPr>
              <a:t>Difenoconazole</a:t>
            </a:r>
            <a:r>
              <a:rPr lang="tr-TR" dirty="0">
                <a:solidFill>
                  <a:srgbClr val="0070C0"/>
                </a:solidFill>
              </a:rPr>
              <a:t>+ </a:t>
            </a:r>
            <a:r>
              <a:rPr lang="tr-TR" dirty="0" err="1" smtClean="0">
                <a:solidFill>
                  <a:srgbClr val="0070C0"/>
                </a:solidFill>
              </a:rPr>
              <a:t>Propiconazole</a:t>
            </a:r>
            <a:r>
              <a:rPr lang="tr-TR" dirty="0" smtClean="0">
                <a:solidFill>
                  <a:srgbClr val="0070C0"/>
                </a:solidFill>
              </a:rPr>
              <a:t> </a:t>
            </a:r>
            <a:r>
              <a:rPr lang="tr-TR" dirty="0"/>
              <a:t>150+150 </a:t>
            </a:r>
            <a:r>
              <a:rPr lang="tr-TR" dirty="0" smtClean="0"/>
              <a:t>g/l EC 50 </a:t>
            </a:r>
            <a:r>
              <a:rPr lang="tr-TR" dirty="0"/>
              <a:t>ml </a:t>
            </a:r>
            <a:r>
              <a:rPr lang="tr-TR" dirty="0" smtClean="0"/>
              <a:t> 21 -</a:t>
            </a:r>
            <a:r>
              <a:rPr lang="tr-TR" dirty="0" err="1" smtClean="0"/>
              <a:t>Armur</a:t>
            </a:r>
            <a:endParaRPr lang="tr-TR" dirty="0" smtClean="0"/>
          </a:p>
          <a:p>
            <a:r>
              <a:rPr lang="tr-TR" dirty="0" err="1" smtClean="0"/>
              <a:t>Maneb</a:t>
            </a:r>
            <a:r>
              <a:rPr lang="tr-TR" dirty="0" smtClean="0"/>
              <a:t> </a:t>
            </a:r>
            <a:r>
              <a:rPr lang="tr-TR" dirty="0"/>
              <a:t>% 80 	WP 	300 g 	28 	</a:t>
            </a:r>
          </a:p>
          <a:p>
            <a:r>
              <a:rPr lang="pl-PL" dirty="0"/>
              <a:t>Propineb 70 % 	WP 	300 g 	28 	</a:t>
            </a:r>
          </a:p>
          <a:p>
            <a:r>
              <a:rPr lang="tr-TR" dirty="0" err="1">
                <a:solidFill>
                  <a:srgbClr val="0070C0"/>
                </a:solidFill>
              </a:rPr>
              <a:t>Boscalid</a:t>
            </a:r>
            <a:r>
              <a:rPr lang="tr-TR" dirty="0">
                <a:solidFill>
                  <a:srgbClr val="0070C0"/>
                </a:solidFill>
              </a:rPr>
              <a:t> + </a:t>
            </a:r>
            <a:r>
              <a:rPr lang="tr-TR" dirty="0" err="1">
                <a:solidFill>
                  <a:srgbClr val="0070C0"/>
                </a:solidFill>
              </a:rPr>
              <a:t>Pyraclostrobin</a:t>
            </a:r>
            <a:r>
              <a:rPr lang="tr-TR" dirty="0">
                <a:solidFill>
                  <a:srgbClr val="0070C0"/>
                </a:solidFill>
              </a:rPr>
              <a:t> </a:t>
            </a:r>
            <a:r>
              <a:rPr lang="tr-TR" dirty="0"/>
              <a:t>%25,2+%12,8 	WG 	50 </a:t>
            </a:r>
            <a:r>
              <a:rPr lang="tr-TR" dirty="0" smtClean="0"/>
              <a:t>g. </a:t>
            </a:r>
            <a:r>
              <a:rPr lang="tr-TR" dirty="0" err="1" smtClean="0"/>
              <a:t>Bellis</a:t>
            </a:r>
            <a:endParaRPr lang="tr-TR" dirty="0" smtClean="0"/>
          </a:p>
          <a:p>
            <a:pPr marL="0" indent="0">
              <a:buNone/>
            </a:pPr>
            <a:r>
              <a:rPr lang="tr-TR" dirty="0"/>
              <a:t> </a:t>
            </a:r>
            <a:r>
              <a:rPr lang="tr-TR" dirty="0" smtClean="0"/>
              <a:t>   </a:t>
            </a:r>
            <a:r>
              <a:rPr lang="tr-TR" dirty="0"/>
              <a:t>	</a:t>
            </a:r>
          </a:p>
        </p:txBody>
      </p:sp>
    </p:spTree>
    <p:extLst>
      <p:ext uri="{BB962C8B-B14F-4D97-AF65-F5344CB8AC3E}">
        <p14:creationId xmlns:p14="http://schemas.microsoft.com/office/powerpoint/2010/main" val="5986972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3.3. Antepfıstıklarında </a:t>
            </a:r>
            <a:br>
              <a:rPr lang="tr-TR" dirty="0" smtClean="0">
                <a:solidFill>
                  <a:srgbClr val="FF0000"/>
                </a:solidFill>
              </a:rPr>
            </a:br>
            <a:r>
              <a:rPr lang="tr-TR" dirty="0">
                <a:solidFill>
                  <a:srgbClr val="FF0000"/>
                </a:solidFill>
              </a:rPr>
              <a:t> </a:t>
            </a:r>
            <a:r>
              <a:rPr lang="tr-TR" dirty="0" smtClean="0">
                <a:solidFill>
                  <a:srgbClr val="FF0000"/>
                </a:solidFill>
              </a:rPr>
              <a:t>        </a:t>
            </a:r>
            <a:r>
              <a:rPr lang="tr-TR" i="1" dirty="0" err="1" smtClean="0">
                <a:solidFill>
                  <a:srgbClr val="FF0000"/>
                </a:solidFill>
              </a:rPr>
              <a:t>Alternaria</a:t>
            </a:r>
            <a:r>
              <a:rPr lang="tr-TR" i="1" dirty="0" smtClean="0">
                <a:solidFill>
                  <a:srgbClr val="FF0000"/>
                </a:solidFill>
              </a:rPr>
              <a:t> </a:t>
            </a:r>
            <a:r>
              <a:rPr lang="tr-TR" dirty="0" smtClean="0">
                <a:solidFill>
                  <a:srgbClr val="FF0000"/>
                </a:solidFill>
              </a:rPr>
              <a:t>Yanıklığı</a:t>
            </a:r>
            <a:endParaRPr lang="tr-TR" dirty="0">
              <a:solidFill>
                <a:srgbClr val="FF0000"/>
              </a:solidFill>
            </a:endParaRPr>
          </a:p>
        </p:txBody>
      </p:sp>
      <p:sp>
        <p:nvSpPr>
          <p:cNvPr id="3" name="İçerik Yer Tutucusu 2"/>
          <p:cNvSpPr>
            <a:spLocks noGrp="1"/>
          </p:cNvSpPr>
          <p:nvPr>
            <p:ph idx="1"/>
          </p:nvPr>
        </p:nvSpPr>
        <p:spPr/>
        <p:txBody>
          <a:bodyPr/>
          <a:lstStyle/>
          <a:p>
            <a:r>
              <a:rPr lang="tr-TR" b="1" dirty="0" err="1" smtClean="0"/>
              <a:t>Pistachio</a:t>
            </a:r>
            <a:r>
              <a:rPr lang="tr-TR" b="1" dirty="0" smtClean="0"/>
              <a:t> </a:t>
            </a:r>
            <a:r>
              <a:rPr lang="tr-TR" b="1" dirty="0" err="1" smtClean="0"/>
              <a:t>Alternaria</a:t>
            </a:r>
            <a:r>
              <a:rPr lang="tr-TR" b="1" dirty="0" smtClean="0"/>
              <a:t> </a:t>
            </a:r>
            <a:r>
              <a:rPr lang="tr-TR" b="1" dirty="0" err="1"/>
              <a:t>Late</a:t>
            </a:r>
            <a:r>
              <a:rPr lang="tr-TR" b="1" dirty="0"/>
              <a:t> </a:t>
            </a:r>
            <a:r>
              <a:rPr lang="tr-TR" b="1" dirty="0" err="1"/>
              <a:t>Blight</a:t>
            </a:r>
            <a:endParaRPr lang="tr-TR" b="1" dirty="0"/>
          </a:p>
          <a:p>
            <a:r>
              <a:rPr lang="tr-TR" b="1" dirty="0" err="1"/>
              <a:t>Pathogens</a:t>
            </a:r>
            <a:r>
              <a:rPr lang="tr-TR" b="1" dirty="0"/>
              <a:t>: </a:t>
            </a:r>
            <a:r>
              <a:rPr lang="tr-TR" i="1" dirty="0" err="1">
                <a:solidFill>
                  <a:srgbClr val="0070C0"/>
                </a:solidFill>
              </a:rPr>
              <a:t>Alternaria</a:t>
            </a:r>
            <a:r>
              <a:rPr lang="tr-TR" i="1" dirty="0">
                <a:solidFill>
                  <a:srgbClr val="0070C0"/>
                </a:solidFill>
              </a:rPr>
              <a:t> </a:t>
            </a:r>
            <a:r>
              <a:rPr lang="tr-TR" i="1" dirty="0" err="1">
                <a:solidFill>
                  <a:srgbClr val="0070C0"/>
                </a:solidFill>
              </a:rPr>
              <a:t>alternata</a:t>
            </a:r>
            <a:r>
              <a:rPr lang="tr-TR" b="1" i="1" dirty="0"/>
              <a:t>, </a:t>
            </a:r>
            <a:endParaRPr lang="tr-TR" b="1" i="1" dirty="0" smtClean="0"/>
          </a:p>
          <a:p>
            <a:pPr marL="0" indent="0">
              <a:buNone/>
            </a:pPr>
            <a:r>
              <a:rPr lang="tr-TR" b="1" i="1" dirty="0" smtClean="0"/>
              <a:t>                         </a:t>
            </a:r>
            <a:r>
              <a:rPr lang="tr-TR" i="1" dirty="0" smtClean="0">
                <a:solidFill>
                  <a:srgbClr val="0070C0"/>
                </a:solidFill>
              </a:rPr>
              <a:t>A</a:t>
            </a:r>
            <a:r>
              <a:rPr lang="tr-TR" i="1" dirty="0">
                <a:solidFill>
                  <a:srgbClr val="0070C0"/>
                </a:solidFill>
              </a:rPr>
              <a:t>. </a:t>
            </a:r>
            <a:r>
              <a:rPr lang="tr-TR" i="1" dirty="0" err="1">
                <a:solidFill>
                  <a:srgbClr val="0070C0"/>
                </a:solidFill>
              </a:rPr>
              <a:t>tenuissima</a:t>
            </a:r>
            <a:r>
              <a:rPr lang="tr-TR" b="1" i="1" dirty="0">
                <a:solidFill>
                  <a:srgbClr val="0070C0"/>
                </a:solidFill>
              </a:rPr>
              <a:t>, </a:t>
            </a:r>
          </a:p>
          <a:p>
            <a:pPr marL="0" indent="0">
              <a:buNone/>
            </a:pPr>
            <a:r>
              <a:rPr lang="tr-TR" i="1" dirty="0" smtClean="0">
                <a:solidFill>
                  <a:srgbClr val="0070C0"/>
                </a:solidFill>
              </a:rPr>
              <a:t>                         A</a:t>
            </a:r>
            <a:r>
              <a:rPr lang="tr-TR" i="1" dirty="0">
                <a:solidFill>
                  <a:srgbClr val="0070C0"/>
                </a:solidFill>
              </a:rPr>
              <a:t>. </a:t>
            </a:r>
            <a:r>
              <a:rPr lang="tr-TR" i="1" dirty="0" err="1">
                <a:solidFill>
                  <a:srgbClr val="0070C0"/>
                </a:solidFill>
              </a:rPr>
              <a:t>arborescens</a:t>
            </a:r>
            <a:r>
              <a:rPr lang="tr-TR" i="1" dirty="0"/>
              <a:t>,</a:t>
            </a:r>
            <a:r>
              <a:rPr lang="tr-TR" dirty="0"/>
              <a:t> </a:t>
            </a:r>
            <a:r>
              <a:rPr lang="tr-TR" dirty="0" err="1"/>
              <a:t>and</a:t>
            </a:r>
            <a:r>
              <a:rPr lang="tr-TR" dirty="0"/>
              <a:t> </a:t>
            </a:r>
            <a:endParaRPr lang="tr-TR" dirty="0" smtClean="0"/>
          </a:p>
          <a:p>
            <a:pPr marL="0" indent="0">
              <a:buNone/>
            </a:pPr>
            <a:r>
              <a:rPr lang="tr-TR" i="1" dirty="0"/>
              <a:t> </a:t>
            </a:r>
            <a:r>
              <a:rPr lang="tr-TR" i="1" dirty="0" smtClean="0"/>
              <a:t>                        </a:t>
            </a:r>
            <a:r>
              <a:rPr lang="tr-TR" i="1" dirty="0" err="1" smtClean="0">
                <a:solidFill>
                  <a:srgbClr val="0070C0"/>
                </a:solidFill>
              </a:rPr>
              <a:t>Stemphyllium</a:t>
            </a:r>
            <a:r>
              <a:rPr lang="tr-TR" dirty="0" smtClean="0"/>
              <a:t> </a:t>
            </a:r>
            <a:r>
              <a:rPr lang="tr-TR" dirty="0" err="1">
                <a:solidFill>
                  <a:srgbClr val="0070C0"/>
                </a:solidFill>
              </a:rPr>
              <a:t>spp</a:t>
            </a:r>
            <a:r>
              <a:rPr lang="tr-TR" dirty="0">
                <a:solidFill>
                  <a:srgbClr val="0070C0"/>
                </a:solidFill>
              </a:rPr>
              <a:t>.</a:t>
            </a:r>
          </a:p>
        </p:txBody>
      </p:sp>
    </p:spTree>
    <p:extLst>
      <p:ext uri="{BB962C8B-B14F-4D97-AF65-F5344CB8AC3E}">
        <p14:creationId xmlns:p14="http://schemas.microsoft.com/office/powerpoint/2010/main" val="215917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C00000"/>
                </a:solidFill>
              </a:rPr>
              <a:t>Kimyasal Mücadele: </a:t>
            </a: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a:bodyPr>
          <a:lstStyle/>
          <a:p>
            <a:pPr marL="0" indent="0">
              <a:buNone/>
            </a:pPr>
            <a:r>
              <a:rPr lang="tr-TR" b="1" dirty="0" smtClean="0">
                <a:solidFill>
                  <a:srgbClr val="C00000"/>
                </a:solidFill>
              </a:rPr>
              <a:t>İlaçlama Zamanları</a:t>
            </a:r>
            <a:r>
              <a:rPr lang="tr-TR" b="1" dirty="0" smtClean="0"/>
              <a:t>: </a:t>
            </a:r>
            <a:endParaRPr lang="tr-TR" dirty="0" smtClean="0"/>
          </a:p>
          <a:p>
            <a:pPr marL="0" indent="0">
              <a:buNone/>
            </a:pPr>
            <a:r>
              <a:rPr lang="tr-TR" b="1" dirty="0" smtClean="0"/>
              <a:t>1. İlaçlama: Çiçek </a:t>
            </a:r>
            <a:r>
              <a:rPr lang="tr-TR" dirty="0" smtClean="0"/>
              <a:t>gözleri kabardığında </a:t>
            </a:r>
          </a:p>
          <a:p>
            <a:pPr marL="0" indent="0">
              <a:buNone/>
            </a:pPr>
            <a:r>
              <a:rPr lang="tr-TR" dirty="0"/>
              <a:t> </a:t>
            </a:r>
            <a:r>
              <a:rPr lang="tr-TR" dirty="0" smtClean="0"/>
              <a:t>                     (dal sıracası bulunan yerlerde 3–5 gün önce )</a:t>
            </a:r>
          </a:p>
          <a:p>
            <a:pPr marL="0" indent="0">
              <a:buNone/>
            </a:pPr>
            <a:r>
              <a:rPr lang="tr-TR" b="1" dirty="0" smtClean="0"/>
              <a:t>2</a:t>
            </a:r>
            <a:r>
              <a:rPr lang="tr-TR" b="1" dirty="0"/>
              <a:t>. İlaçlama: Pembe </a:t>
            </a:r>
            <a:r>
              <a:rPr lang="tr-TR" dirty="0"/>
              <a:t>rozet tomurcuğu döneminde </a:t>
            </a:r>
            <a:endParaRPr lang="tr-TR" dirty="0" smtClean="0"/>
          </a:p>
          <a:p>
            <a:pPr marL="0" indent="0">
              <a:buNone/>
            </a:pPr>
            <a:r>
              <a:rPr lang="tr-TR" dirty="0"/>
              <a:t> </a:t>
            </a:r>
            <a:r>
              <a:rPr lang="tr-TR" dirty="0" smtClean="0"/>
              <a:t>                                  (</a:t>
            </a:r>
            <a:r>
              <a:rPr lang="tr-TR" dirty="0"/>
              <a:t>çiçekler ayrı ayrı </a:t>
            </a:r>
            <a:r>
              <a:rPr lang="tr-TR" dirty="0" smtClean="0"/>
              <a:t>görüldüğünde</a:t>
            </a:r>
            <a:r>
              <a:rPr lang="tr-TR" dirty="0"/>
              <a:t>) </a:t>
            </a:r>
          </a:p>
          <a:p>
            <a:pPr marL="0" indent="0">
              <a:buNone/>
            </a:pPr>
            <a:r>
              <a:rPr lang="tr-TR" b="1" dirty="0"/>
              <a:t>3. İlaçlama: Çiçek </a:t>
            </a:r>
            <a:r>
              <a:rPr lang="tr-TR" dirty="0"/>
              <a:t>taç yaprakları %70–80 dökülünce </a:t>
            </a:r>
          </a:p>
          <a:p>
            <a:pPr marL="0" indent="0">
              <a:buNone/>
            </a:pPr>
            <a:r>
              <a:rPr lang="tr-TR" b="1" dirty="0"/>
              <a:t>4. ve diğer ilaçlamalar </a:t>
            </a:r>
            <a:r>
              <a:rPr lang="tr-TR" dirty="0"/>
              <a:t>ise iklim koşullarının hastalığın ilerlemesi için uygun olduğu durumlarda kullanılan ilaçların etki süreleri dikkate alınarak uygulanmalıdır. </a:t>
            </a:r>
          </a:p>
          <a:p>
            <a:pPr marL="0" indent="0">
              <a:buNone/>
            </a:pPr>
            <a:r>
              <a:rPr lang="tr-TR" dirty="0"/>
              <a:t>Bu konuda tahmin ve Erken Uyarı Programı mevcut olup, kimyasal mücadele yapılmadan önce uyarı sisteminin bulunduğu İl ve İlçe Müdürlüklerinin uyarıları dikkate alınmalıdır. </a:t>
            </a:r>
          </a:p>
        </p:txBody>
      </p:sp>
    </p:spTree>
    <p:extLst>
      <p:ext uri="{BB962C8B-B14F-4D97-AF65-F5344CB8AC3E}">
        <p14:creationId xmlns:p14="http://schemas.microsoft.com/office/powerpoint/2010/main" val="14561466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265113"/>
            <a:ext cx="8621588" cy="1757362"/>
          </a:xfrm>
        </p:spPr>
        <p:txBody>
          <a:bodyPr>
            <a:normAutofit/>
          </a:bodyPr>
          <a:lstStyle/>
          <a:p>
            <a:r>
              <a:rPr lang="tr-TR" sz="3200" b="1" dirty="0" smtClean="0">
                <a:solidFill>
                  <a:srgbClr val="292934"/>
                </a:solidFill>
              </a:rPr>
              <a:t>3.4. Kestane </a:t>
            </a:r>
            <a:r>
              <a:rPr lang="tr-TR" sz="3200" b="1" dirty="0" smtClean="0">
                <a:solidFill>
                  <a:srgbClr val="292934"/>
                </a:solidFill>
              </a:rPr>
              <a:t>Kanseri</a:t>
            </a:r>
            <a:br>
              <a:rPr lang="tr-TR" sz="3200" b="1" dirty="0" smtClean="0">
                <a:solidFill>
                  <a:srgbClr val="292934"/>
                </a:solidFill>
              </a:rPr>
            </a:br>
            <a:r>
              <a:rPr lang="tr-TR" sz="3200" b="1" i="1" dirty="0" err="1" smtClean="0">
                <a:solidFill>
                  <a:srgbClr val="292934"/>
                </a:solidFill>
              </a:rPr>
              <a:t>Cryphonectria</a:t>
            </a:r>
            <a:r>
              <a:rPr lang="tr-TR" sz="3200" b="1" i="1" dirty="0" smtClean="0">
                <a:solidFill>
                  <a:srgbClr val="292934"/>
                </a:solidFill>
              </a:rPr>
              <a:t> </a:t>
            </a:r>
            <a:r>
              <a:rPr lang="tr-TR" sz="3200" b="1" i="1" dirty="0" err="1" smtClean="0">
                <a:solidFill>
                  <a:srgbClr val="292934"/>
                </a:solidFill>
              </a:rPr>
              <a:t>parasitica</a:t>
            </a:r>
            <a:r>
              <a:rPr lang="tr-TR" sz="3200" b="1" i="1" dirty="0">
                <a:solidFill>
                  <a:srgbClr val="292934"/>
                </a:solidFill>
              </a:rPr>
              <a:t/>
            </a:r>
            <a:br>
              <a:rPr lang="tr-TR" sz="3200" b="1" i="1" dirty="0">
                <a:solidFill>
                  <a:srgbClr val="292934"/>
                </a:solidFill>
              </a:rPr>
            </a:br>
            <a:endParaRPr lang="tr-TR" sz="3200" b="1" i="1" dirty="0">
              <a:solidFill>
                <a:srgbClr val="292934"/>
              </a:solidFill>
            </a:endParaRPr>
          </a:p>
        </p:txBody>
      </p:sp>
      <p:sp>
        <p:nvSpPr>
          <p:cNvPr id="4" name="Rectangle 2"/>
          <p:cNvSpPr txBox="1">
            <a:spLocks noChangeArrowheads="1"/>
          </p:cNvSpPr>
          <p:nvPr/>
        </p:nvSpPr>
        <p:spPr>
          <a:xfrm>
            <a:off x="179388" y="1629271"/>
            <a:ext cx="7543800" cy="50358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dirty="0" smtClean="0">
                <a:solidFill>
                  <a:srgbClr val="292934"/>
                </a:solidFill>
              </a:rPr>
              <a:t>Dünya’da Kestane Kanseri</a:t>
            </a:r>
            <a:endParaRPr lang="en-US" sz="2400" b="1" dirty="0">
              <a:solidFill>
                <a:srgbClr val="292934"/>
              </a:solidFill>
            </a:endParaRPr>
          </a:p>
        </p:txBody>
      </p:sp>
      <p:sp>
        <p:nvSpPr>
          <p:cNvPr id="5" name="Rectangle 4"/>
          <p:cNvSpPr>
            <a:spLocks noChangeArrowheads="1"/>
          </p:cNvSpPr>
          <p:nvPr/>
        </p:nvSpPr>
        <p:spPr bwMode="auto">
          <a:xfrm>
            <a:off x="35496" y="2105561"/>
            <a:ext cx="871366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Char char="-"/>
            </a:pPr>
            <a:r>
              <a:rPr lang="tr-TR" sz="2000" dirty="0"/>
              <a:t> Dünyada </a:t>
            </a:r>
            <a:r>
              <a:rPr lang="tr-TR" sz="2000" b="1" dirty="0">
                <a:solidFill>
                  <a:srgbClr val="0070C0"/>
                </a:solidFill>
              </a:rPr>
              <a:t>ilk kayıt 1904</a:t>
            </a:r>
            <a:r>
              <a:rPr lang="tr-TR" sz="2000" dirty="0">
                <a:solidFill>
                  <a:srgbClr val="0070C0"/>
                </a:solidFill>
              </a:rPr>
              <a:t> </a:t>
            </a:r>
            <a:r>
              <a:rPr lang="tr-TR" sz="2000" dirty="0"/>
              <a:t>New York Zooloji Parkında ne sadece ABD’de</a:t>
            </a:r>
            <a:r>
              <a:rPr lang="tr-TR" sz="2000" dirty="0">
                <a:solidFill>
                  <a:schemeClr val="accent1"/>
                </a:solidFill>
              </a:rPr>
              <a:t> </a:t>
            </a:r>
            <a:r>
              <a:rPr lang="tr-TR" sz="2000" dirty="0">
                <a:solidFill>
                  <a:srgbClr val="0070C0"/>
                </a:solidFill>
              </a:rPr>
              <a:t>4 milyar adet ağaç bu hastalık yüzünden kaybedildi.  </a:t>
            </a:r>
          </a:p>
          <a:p>
            <a:r>
              <a:rPr lang="tr-TR" sz="2000" dirty="0"/>
              <a:t>1912’de çıkarılan Bitki Karantina Yasası</a:t>
            </a:r>
          </a:p>
          <a:p>
            <a:r>
              <a:rPr lang="tr-TR" sz="2000" dirty="0"/>
              <a:t>ilaçlama, temizleme</a:t>
            </a:r>
            <a:r>
              <a:rPr lang="tr-TR" sz="2000" dirty="0" smtClean="0"/>
              <a:t>, yakma </a:t>
            </a:r>
            <a:r>
              <a:rPr lang="tr-TR" sz="2000" dirty="0"/>
              <a:t>gibi                                      çabalarına rağmen</a:t>
            </a:r>
          </a:p>
        </p:txBody>
      </p:sp>
      <p:sp>
        <p:nvSpPr>
          <p:cNvPr id="6" name="Rectangle 5"/>
          <p:cNvSpPr>
            <a:spLocks noChangeArrowheads="1"/>
          </p:cNvSpPr>
          <p:nvPr/>
        </p:nvSpPr>
        <p:spPr bwMode="auto">
          <a:xfrm>
            <a:off x="0" y="3573016"/>
            <a:ext cx="91440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Char char="-"/>
            </a:pPr>
            <a:r>
              <a:rPr lang="tr-TR" sz="2000" dirty="0"/>
              <a:t>1938 </a:t>
            </a:r>
            <a:r>
              <a:rPr lang="tr-TR" sz="2000" dirty="0" smtClean="0"/>
              <a:t>  İtalya-</a:t>
            </a:r>
            <a:r>
              <a:rPr lang="tr-TR" sz="2000" dirty="0" err="1" smtClean="0"/>
              <a:t>Genova’da</a:t>
            </a:r>
            <a:r>
              <a:rPr lang="tr-TR" sz="2000" dirty="0" smtClean="0"/>
              <a:t> </a:t>
            </a:r>
            <a:r>
              <a:rPr lang="tr-TR" sz="2000" dirty="0"/>
              <a:t>görülüyor</a:t>
            </a:r>
            <a:r>
              <a:rPr lang="tr-TR" sz="2000" dirty="0" smtClean="0"/>
              <a:t>.</a:t>
            </a:r>
          </a:p>
          <a:p>
            <a:pPr>
              <a:buFontTx/>
              <a:buChar char="-"/>
            </a:pPr>
            <a:r>
              <a:rPr lang="tr-TR" sz="2000" dirty="0" smtClean="0"/>
              <a:t>1964   Yunanistan</a:t>
            </a:r>
            <a:endParaRPr lang="tr-TR" sz="2000" dirty="0"/>
          </a:p>
          <a:p>
            <a:r>
              <a:rPr lang="tr-TR" sz="2000" dirty="0"/>
              <a:t> </a:t>
            </a:r>
            <a:r>
              <a:rPr lang="tr-TR" sz="2000" b="1" dirty="0">
                <a:solidFill>
                  <a:srgbClr val="0070C0"/>
                </a:solidFill>
              </a:rPr>
              <a:t>1967 Türkiye(Kocaeli-Karamürsel-</a:t>
            </a:r>
          </a:p>
          <a:p>
            <a:r>
              <a:rPr lang="tr-TR" sz="2000" b="1" dirty="0">
                <a:solidFill>
                  <a:srgbClr val="0070C0"/>
                </a:solidFill>
              </a:rPr>
              <a:t>          Yalova - Tepeköy</a:t>
            </a:r>
            <a:r>
              <a:rPr lang="tr-TR" sz="2000" dirty="0">
                <a:solidFill>
                  <a:srgbClr val="0070C0"/>
                </a:solidFill>
              </a:rPr>
              <a:t> </a:t>
            </a:r>
            <a:r>
              <a:rPr lang="tr-TR" sz="2000" b="1" dirty="0">
                <a:solidFill>
                  <a:srgbClr val="0070C0"/>
                </a:solidFill>
              </a:rPr>
              <a:t>)’de ilk kayıt </a:t>
            </a:r>
          </a:p>
          <a:p>
            <a:r>
              <a:rPr lang="tr-TR" sz="2000" dirty="0"/>
              <a:t>- 1969 </a:t>
            </a:r>
            <a:r>
              <a:rPr lang="tr-TR" sz="2000" dirty="0" smtClean="0"/>
              <a:t>Macaristan                            - </a:t>
            </a:r>
            <a:r>
              <a:rPr lang="tr-TR" sz="2000" dirty="0"/>
              <a:t>1975 </a:t>
            </a:r>
            <a:r>
              <a:rPr lang="tr-TR" sz="2000" dirty="0" smtClean="0"/>
              <a:t>Makedonya                           - </a:t>
            </a:r>
            <a:r>
              <a:rPr lang="tr-TR" sz="2000" dirty="0"/>
              <a:t>1976 </a:t>
            </a:r>
            <a:r>
              <a:rPr lang="tr-TR" sz="2000" dirty="0" smtClean="0"/>
              <a:t>Slovakya                                - </a:t>
            </a:r>
            <a:r>
              <a:rPr lang="tr-TR" sz="2000" dirty="0"/>
              <a:t>1985 Romanya</a:t>
            </a:r>
          </a:p>
          <a:p>
            <a:r>
              <a:rPr lang="tr-TR" sz="2000" dirty="0"/>
              <a:t>- 1989 </a:t>
            </a:r>
            <a:r>
              <a:rPr lang="tr-TR" sz="2000" dirty="0" smtClean="0"/>
              <a:t>Portekiz-                                - </a:t>
            </a:r>
            <a:r>
              <a:rPr lang="tr-TR" sz="2000" dirty="0"/>
              <a:t>2001 Ukrayna</a:t>
            </a:r>
          </a:p>
          <a:p>
            <a:pPr>
              <a:buFontTx/>
              <a:buChar char="-"/>
            </a:pPr>
            <a:r>
              <a:rPr lang="tr-TR" sz="2000" dirty="0" smtClean="0"/>
              <a:t> 2006 İran                                        </a:t>
            </a:r>
          </a:p>
          <a:p>
            <a:pPr>
              <a:buFontTx/>
              <a:buChar char="-"/>
            </a:pPr>
            <a:r>
              <a:rPr lang="tr-TR" sz="2000" dirty="0" smtClean="0"/>
              <a:t> 2008 </a:t>
            </a:r>
            <a:r>
              <a:rPr lang="tr-TR" sz="2000" dirty="0" err="1" smtClean="0"/>
              <a:t>Azerbeycan</a:t>
            </a:r>
            <a:r>
              <a:rPr lang="tr-TR" sz="2000" dirty="0" smtClean="0">
                <a:solidFill>
                  <a:srgbClr val="FF0000"/>
                </a:solidFill>
              </a:rPr>
              <a:t>          </a:t>
            </a:r>
            <a:r>
              <a:rPr lang="tr-TR" sz="2000" b="1" dirty="0" smtClean="0">
                <a:solidFill>
                  <a:srgbClr val="FF0000"/>
                </a:solidFill>
              </a:rPr>
              <a:t>ilk </a:t>
            </a:r>
            <a:r>
              <a:rPr lang="tr-TR" sz="2000" b="1" dirty="0">
                <a:solidFill>
                  <a:srgbClr val="FF0000"/>
                </a:solidFill>
              </a:rPr>
              <a:t>kez saptanıyor.</a:t>
            </a:r>
          </a:p>
        </p:txBody>
      </p:sp>
    </p:spTree>
    <p:extLst>
      <p:ext uri="{BB962C8B-B14F-4D97-AF65-F5344CB8AC3E}">
        <p14:creationId xmlns:p14="http://schemas.microsoft.com/office/powerpoint/2010/main" val="31707374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tr-TR" sz="3200" dirty="0">
                <a:solidFill>
                  <a:srgbClr val="0070C0"/>
                </a:solidFill>
              </a:rPr>
              <a:t>DOĞA’DA</a:t>
            </a:r>
            <a:br>
              <a:rPr lang="tr-TR" sz="3200" dirty="0">
                <a:solidFill>
                  <a:srgbClr val="0070C0"/>
                </a:solidFill>
              </a:rPr>
            </a:br>
            <a:r>
              <a:rPr lang="tr-TR" sz="3200" dirty="0">
                <a:solidFill>
                  <a:srgbClr val="0070C0"/>
                </a:solidFill>
              </a:rPr>
              <a:t>BİYOLOJİK KONTROL ETMENİ</a:t>
            </a:r>
            <a:endParaRPr lang="en-US" sz="3200" dirty="0">
              <a:solidFill>
                <a:srgbClr val="0070C0"/>
              </a:solidFill>
            </a:endParaRPr>
          </a:p>
        </p:txBody>
      </p:sp>
      <p:sp>
        <p:nvSpPr>
          <p:cNvPr id="34819" name="Rectangle 3"/>
          <p:cNvSpPr>
            <a:spLocks noGrp="1" noChangeArrowheads="1"/>
          </p:cNvSpPr>
          <p:nvPr>
            <p:ph idx="1"/>
          </p:nvPr>
        </p:nvSpPr>
        <p:spPr/>
        <p:txBody>
          <a:bodyPr/>
          <a:lstStyle/>
          <a:p>
            <a:pPr>
              <a:buFontTx/>
              <a:buChar char="-"/>
            </a:pPr>
            <a:r>
              <a:rPr lang="tr-TR" dirty="0"/>
              <a:t>1960’lar başı( 1965-1968 )’</a:t>
            </a:r>
            <a:r>
              <a:rPr lang="tr-TR" dirty="0" err="1"/>
              <a:t>nda</a:t>
            </a:r>
            <a:r>
              <a:rPr lang="tr-TR" dirty="0"/>
              <a:t> ilk kez </a:t>
            </a:r>
          </a:p>
          <a:p>
            <a:pPr>
              <a:buFontTx/>
              <a:buNone/>
            </a:pPr>
            <a:r>
              <a:rPr lang="tr-TR" dirty="0"/>
              <a:t>    Fransa’dan </a:t>
            </a:r>
            <a:r>
              <a:rPr lang="tr-TR" dirty="0" err="1"/>
              <a:t>Jene</a:t>
            </a:r>
            <a:r>
              <a:rPr lang="tr-TR" dirty="0"/>
              <a:t> </a:t>
            </a:r>
            <a:r>
              <a:rPr lang="tr-TR" dirty="0" err="1"/>
              <a:t>Grente</a:t>
            </a:r>
            <a:r>
              <a:rPr lang="tr-TR" dirty="0"/>
              <a:t> tarafından saptanıyor ve bunlara </a:t>
            </a:r>
            <a:r>
              <a:rPr lang="tr-TR" dirty="0" err="1">
                <a:solidFill>
                  <a:srgbClr val="0070C0"/>
                </a:solidFill>
              </a:rPr>
              <a:t>Hipovirulent</a:t>
            </a:r>
            <a:r>
              <a:rPr lang="tr-TR" dirty="0">
                <a:solidFill>
                  <a:srgbClr val="0070C0"/>
                </a:solidFill>
              </a:rPr>
              <a:t> </a:t>
            </a:r>
            <a:r>
              <a:rPr lang="tr-TR" dirty="0" smtClean="0"/>
              <a:t>deniyor</a:t>
            </a:r>
            <a:r>
              <a:rPr lang="tr-TR" dirty="0"/>
              <a:t>. Bunların </a:t>
            </a:r>
            <a:r>
              <a:rPr lang="tr-TR" dirty="0" smtClean="0"/>
              <a:t>içerisinde </a:t>
            </a:r>
            <a:r>
              <a:rPr lang="tr-TR" dirty="0"/>
              <a:t>1972’de </a:t>
            </a:r>
            <a:r>
              <a:rPr lang="tr-TR" dirty="0" err="1"/>
              <a:t>dsRNA’ların</a:t>
            </a:r>
            <a:r>
              <a:rPr lang="tr-TR" dirty="0"/>
              <a:t> bulunduğu Connecticut’ ta( USA ) ilk kez duyuruluyor. Türkiye’de de varlıkları 2000 yılında ilk kez bilimsel </a:t>
            </a:r>
            <a:r>
              <a:rPr lang="tr-TR" dirty="0" smtClean="0"/>
              <a:t>olarak saptanıyor.</a:t>
            </a:r>
            <a:endParaRPr lang="en-US" dirty="0"/>
          </a:p>
        </p:txBody>
      </p:sp>
    </p:spTree>
    <p:extLst>
      <p:ext uri="{BB962C8B-B14F-4D97-AF65-F5344CB8AC3E}">
        <p14:creationId xmlns:p14="http://schemas.microsoft.com/office/powerpoint/2010/main" val="3299957337"/>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tr-TR" sz="2800" dirty="0">
                <a:solidFill>
                  <a:srgbClr val="0070C0"/>
                </a:solidFill>
              </a:rPr>
              <a:t>Kestane Kanseri İle Kimyasal Mücadele</a:t>
            </a:r>
            <a:endParaRPr lang="en-US" sz="2800" dirty="0">
              <a:solidFill>
                <a:srgbClr val="0070C0"/>
              </a:solidFill>
            </a:endParaRPr>
          </a:p>
        </p:txBody>
      </p:sp>
      <p:sp>
        <p:nvSpPr>
          <p:cNvPr id="35843" name="Rectangle 3"/>
          <p:cNvSpPr>
            <a:spLocks noGrp="1" noChangeArrowheads="1"/>
          </p:cNvSpPr>
          <p:nvPr>
            <p:ph idx="1"/>
          </p:nvPr>
        </p:nvSpPr>
        <p:spPr>
          <a:xfrm>
            <a:off x="323850" y="1719263"/>
            <a:ext cx="8362950" cy="4411662"/>
          </a:xfrm>
        </p:spPr>
        <p:txBody>
          <a:bodyPr/>
          <a:lstStyle/>
          <a:p>
            <a:pPr>
              <a:lnSpc>
                <a:spcPct val="80000"/>
              </a:lnSpc>
              <a:buFontTx/>
              <a:buNone/>
            </a:pPr>
            <a:r>
              <a:rPr lang="tr-TR" sz="1900" dirty="0"/>
              <a:t>1. Gelişmiş ağaçlarda kanser için kullanılmak üzere </a:t>
            </a:r>
            <a:r>
              <a:rPr lang="tr-TR" sz="1900" b="1" dirty="0">
                <a:solidFill>
                  <a:srgbClr val="0070C0"/>
                </a:solidFill>
              </a:rPr>
              <a:t>ruhsatlı </a:t>
            </a:r>
            <a:r>
              <a:rPr lang="tr-TR" sz="1900" b="1" dirty="0" err="1">
                <a:solidFill>
                  <a:srgbClr val="0070C0"/>
                </a:solidFill>
              </a:rPr>
              <a:t>fungisit</a:t>
            </a:r>
            <a:r>
              <a:rPr lang="tr-TR" sz="1900" b="1" dirty="0">
                <a:solidFill>
                  <a:srgbClr val="0070C0"/>
                </a:solidFill>
              </a:rPr>
              <a:t> hiç bir ülkede</a:t>
            </a:r>
            <a:r>
              <a:rPr lang="tr-TR" sz="1900" b="1" dirty="0">
                <a:solidFill>
                  <a:schemeClr val="accent1"/>
                </a:solidFill>
              </a:rPr>
              <a:t> </a:t>
            </a:r>
            <a:r>
              <a:rPr lang="tr-TR" sz="1900" b="1" dirty="0">
                <a:solidFill>
                  <a:srgbClr val="0070C0"/>
                </a:solidFill>
              </a:rPr>
              <a:t>yok. </a:t>
            </a:r>
            <a:r>
              <a:rPr lang="tr-TR" sz="1900" b="1" dirty="0"/>
              <a:t>Bu nedenle hiçbir ilaç önerilmiyor.</a:t>
            </a:r>
          </a:p>
          <a:p>
            <a:pPr>
              <a:lnSpc>
                <a:spcPct val="80000"/>
              </a:lnSpc>
              <a:buFont typeface="Wingdings" pitchFamily="2" charset="2"/>
              <a:buNone/>
            </a:pPr>
            <a:r>
              <a:rPr lang="tr-TR" sz="1900" dirty="0"/>
              <a:t>2. Budama ve aşılama esnasında yapılması gerekenler:</a:t>
            </a:r>
          </a:p>
          <a:p>
            <a:pPr>
              <a:lnSpc>
                <a:spcPct val="80000"/>
              </a:lnSpc>
              <a:buFont typeface="Wingdings" pitchFamily="2" charset="2"/>
              <a:buNone/>
            </a:pPr>
            <a:r>
              <a:rPr lang="tr-TR" sz="1900" dirty="0"/>
              <a:t>    2.1. </a:t>
            </a:r>
            <a:r>
              <a:rPr lang="tr-TR" sz="1900" dirty="0">
                <a:solidFill>
                  <a:srgbClr val="0070C0"/>
                </a:solidFill>
              </a:rPr>
              <a:t>Kesici aletler </a:t>
            </a:r>
            <a:r>
              <a:rPr lang="tr-TR" sz="1900" dirty="0"/>
              <a:t>çamaşır suyu veya </a:t>
            </a:r>
            <a:r>
              <a:rPr lang="tr-TR" sz="1900" dirty="0" err="1"/>
              <a:t>alkol’le</a:t>
            </a:r>
            <a:r>
              <a:rPr lang="tr-TR" sz="1900" dirty="0"/>
              <a:t> sık sık dezenfekte</a:t>
            </a:r>
          </a:p>
          <a:p>
            <a:pPr>
              <a:lnSpc>
                <a:spcPct val="80000"/>
              </a:lnSpc>
              <a:buFont typeface="Wingdings" pitchFamily="2" charset="2"/>
              <a:buNone/>
            </a:pPr>
            <a:r>
              <a:rPr lang="tr-TR" sz="1900" dirty="0"/>
              <a:t>           edilmelidir. </a:t>
            </a:r>
          </a:p>
          <a:p>
            <a:pPr>
              <a:lnSpc>
                <a:spcPct val="80000"/>
              </a:lnSpc>
              <a:buFont typeface="Wingdings" pitchFamily="2" charset="2"/>
              <a:buNone/>
            </a:pPr>
            <a:r>
              <a:rPr lang="tr-TR" sz="1900" dirty="0"/>
              <a:t>    2.2. </a:t>
            </a:r>
            <a:r>
              <a:rPr lang="tr-TR" sz="1900" dirty="0">
                <a:solidFill>
                  <a:srgbClr val="0070C0"/>
                </a:solidFill>
              </a:rPr>
              <a:t>Aşı kalemleri  </a:t>
            </a:r>
            <a:r>
              <a:rPr lang="tr-TR" sz="1900" dirty="0"/>
              <a:t>%10’ </a:t>
            </a:r>
            <a:r>
              <a:rPr lang="tr-TR" sz="1900" dirty="0" err="1"/>
              <a:t>luk</a:t>
            </a:r>
            <a:r>
              <a:rPr lang="tr-TR" sz="1900" dirty="0"/>
              <a:t> sodyum </a:t>
            </a:r>
            <a:r>
              <a:rPr lang="tr-TR" sz="1900" dirty="0" err="1"/>
              <a:t>hipokloride</a:t>
            </a:r>
            <a:r>
              <a:rPr lang="tr-TR" sz="1900" dirty="0"/>
              <a:t>( Çamaşır suyu),</a:t>
            </a:r>
          </a:p>
          <a:p>
            <a:pPr>
              <a:lnSpc>
                <a:spcPct val="80000"/>
              </a:lnSpc>
              <a:buFont typeface="Wingdings" pitchFamily="2" charset="2"/>
              <a:buNone/>
            </a:pPr>
            <a:r>
              <a:rPr lang="tr-TR" sz="1900" dirty="0"/>
              <a:t>           veya %5’lik formaldehitte</a:t>
            </a:r>
          </a:p>
          <a:p>
            <a:pPr>
              <a:lnSpc>
                <a:spcPct val="80000"/>
              </a:lnSpc>
              <a:buFont typeface="Wingdings" pitchFamily="2" charset="2"/>
              <a:buNone/>
            </a:pPr>
            <a:r>
              <a:rPr lang="tr-TR" sz="1900" dirty="0"/>
              <a:t>           veya %5’lik </a:t>
            </a:r>
            <a:r>
              <a:rPr lang="tr-TR" sz="1900" dirty="0" err="1"/>
              <a:t>Na-pentachlorphenolate’de</a:t>
            </a:r>
            <a:r>
              <a:rPr lang="tr-TR" sz="1900" dirty="0"/>
              <a:t>  5 dk. süre ile</a:t>
            </a:r>
          </a:p>
          <a:p>
            <a:pPr>
              <a:lnSpc>
                <a:spcPct val="80000"/>
              </a:lnSpc>
              <a:buFont typeface="Wingdings" pitchFamily="2" charset="2"/>
              <a:buNone/>
            </a:pPr>
            <a:r>
              <a:rPr lang="tr-TR" sz="1900" dirty="0"/>
              <a:t>           bekletilmeli ve kurutulduktan sonra aşılama işlemine</a:t>
            </a:r>
          </a:p>
          <a:p>
            <a:pPr>
              <a:lnSpc>
                <a:spcPct val="80000"/>
              </a:lnSpc>
              <a:buFont typeface="Wingdings" pitchFamily="2" charset="2"/>
              <a:buNone/>
            </a:pPr>
            <a:r>
              <a:rPr lang="tr-TR" sz="1900" dirty="0"/>
              <a:t>           geçilmelidir.</a:t>
            </a:r>
          </a:p>
          <a:p>
            <a:pPr>
              <a:lnSpc>
                <a:spcPct val="80000"/>
              </a:lnSpc>
              <a:buFont typeface="Wingdings" pitchFamily="2" charset="2"/>
              <a:buNone/>
            </a:pPr>
            <a:r>
              <a:rPr lang="tr-TR" sz="1900" dirty="0"/>
              <a:t>   2.3. </a:t>
            </a:r>
            <a:r>
              <a:rPr lang="tr-TR" sz="1900" dirty="0">
                <a:solidFill>
                  <a:srgbClr val="0070C0"/>
                </a:solidFill>
              </a:rPr>
              <a:t>Kestane meyvesinden fidan elde etmeden önce </a:t>
            </a:r>
            <a:r>
              <a:rPr lang="tr-TR" sz="1900" dirty="0"/>
              <a:t>meyveler</a:t>
            </a:r>
          </a:p>
          <a:p>
            <a:pPr>
              <a:lnSpc>
                <a:spcPct val="80000"/>
              </a:lnSpc>
              <a:buFont typeface="Wingdings" pitchFamily="2" charset="2"/>
              <a:buNone/>
            </a:pPr>
            <a:r>
              <a:rPr lang="tr-TR" sz="1900" dirty="0"/>
              <a:t>           % 1-2’ </a:t>
            </a:r>
            <a:r>
              <a:rPr lang="tr-TR" sz="1900" dirty="0" err="1"/>
              <a:t>lik</a:t>
            </a:r>
            <a:r>
              <a:rPr lang="tr-TR" sz="1900" dirty="0"/>
              <a:t> </a:t>
            </a:r>
            <a:r>
              <a:rPr lang="tr-TR" sz="1900" dirty="0" err="1"/>
              <a:t>formaldehit’e</a:t>
            </a:r>
            <a:r>
              <a:rPr lang="tr-TR" sz="1900" dirty="0"/>
              <a:t> 30 dakika süreyle daldırılmalı, sonra</a:t>
            </a:r>
          </a:p>
          <a:p>
            <a:pPr>
              <a:lnSpc>
                <a:spcPct val="80000"/>
              </a:lnSpc>
              <a:buFont typeface="Wingdings" pitchFamily="2" charset="2"/>
              <a:buNone/>
            </a:pPr>
            <a:r>
              <a:rPr lang="tr-TR" sz="1900" dirty="0"/>
              <a:t>           kurutulmalı ve daha da sonra diğer işlemler yapılmalıdır</a:t>
            </a:r>
          </a:p>
          <a:p>
            <a:pPr>
              <a:lnSpc>
                <a:spcPct val="80000"/>
              </a:lnSpc>
              <a:buFont typeface="Wingdings" pitchFamily="2" charset="2"/>
              <a:buNone/>
            </a:pPr>
            <a:r>
              <a:rPr lang="tr-TR" sz="1900" dirty="0"/>
              <a:t>           FAO, 1990).   </a:t>
            </a:r>
          </a:p>
          <a:p>
            <a:pPr>
              <a:lnSpc>
                <a:spcPct val="80000"/>
              </a:lnSpc>
            </a:pPr>
            <a:endParaRPr lang="en-US" sz="1900" dirty="0"/>
          </a:p>
        </p:txBody>
      </p:sp>
    </p:spTree>
    <p:extLst>
      <p:ext uri="{BB962C8B-B14F-4D97-AF65-F5344CB8AC3E}">
        <p14:creationId xmlns:p14="http://schemas.microsoft.com/office/powerpoint/2010/main" val="1472620425"/>
      </p:ext>
    </p:extLst>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r-TR" dirty="0">
                <a:solidFill>
                  <a:srgbClr val="0070C0"/>
                </a:solidFill>
              </a:rPr>
              <a:t>Diğer Yapılması Gerekenler</a:t>
            </a:r>
            <a:endParaRPr lang="en-US" dirty="0">
              <a:solidFill>
                <a:srgbClr val="0070C0"/>
              </a:solidFill>
            </a:endParaRPr>
          </a:p>
        </p:txBody>
      </p:sp>
      <p:sp>
        <p:nvSpPr>
          <p:cNvPr id="36867" name="Rectangle 3"/>
          <p:cNvSpPr>
            <a:spLocks noGrp="1" noChangeArrowheads="1"/>
          </p:cNvSpPr>
          <p:nvPr>
            <p:ph idx="1"/>
          </p:nvPr>
        </p:nvSpPr>
        <p:spPr/>
        <p:txBody>
          <a:bodyPr/>
          <a:lstStyle/>
          <a:p>
            <a:pPr marL="571500" indent="-571500">
              <a:buFont typeface="Wingdings" pitchFamily="2" charset="2"/>
              <a:buNone/>
            </a:pPr>
            <a:r>
              <a:rPr lang="tr-TR" dirty="0"/>
              <a:t>1. Hastalıklı ağaç ve dalların ortamdan </a:t>
            </a:r>
          </a:p>
          <a:p>
            <a:pPr marL="571500" indent="-571500">
              <a:buFont typeface="Wingdings" pitchFamily="2" charset="2"/>
              <a:buNone/>
            </a:pPr>
            <a:r>
              <a:rPr lang="tr-TR" dirty="0"/>
              <a:t>    uzaklaştırılması gerekir.</a:t>
            </a:r>
          </a:p>
          <a:p>
            <a:pPr marL="571500" indent="-571500">
              <a:buFont typeface="Wingdings" pitchFamily="2" charset="2"/>
              <a:buNone/>
            </a:pPr>
            <a:endParaRPr lang="tr-TR" dirty="0"/>
          </a:p>
          <a:p>
            <a:pPr marL="571500" indent="-571500">
              <a:buFont typeface="Wingdings" pitchFamily="2" charset="2"/>
              <a:buNone/>
            </a:pPr>
            <a:r>
              <a:rPr lang="tr-TR" dirty="0"/>
              <a:t>2. </a:t>
            </a:r>
            <a:r>
              <a:rPr lang="tr-TR" dirty="0">
                <a:solidFill>
                  <a:srgbClr val="0070C0"/>
                </a:solidFill>
              </a:rPr>
              <a:t>Doğal Biyolojik Kontrol </a:t>
            </a:r>
            <a:r>
              <a:rPr lang="tr-TR" dirty="0"/>
              <a:t>yakından takip edilmeli, üstün olduğu yerlere dokunulmamalı, yetersiz olduğu bölgelere biyolojik kontrol aşılamaları konu uzmanlarınca yapılmalıdır.</a:t>
            </a:r>
          </a:p>
          <a:p>
            <a:pPr marL="571500" indent="-571500">
              <a:buFont typeface="Wingdings" pitchFamily="2" charset="2"/>
              <a:buNone/>
            </a:pPr>
            <a:endParaRPr lang="tr-TR" dirty="0"/>
          </a:p>
          <a:p>
            <a:pPr marL="571500" indent="-571500"/>
            <a:endParaRPr lang="en-US" dirty="0"/>
          </a:p>
        </p:txBody>
      </p:sp>
    </p:spTree>
    <p:extLst>
      <p:ext uri="{BB962C8B-B14F-4D97-AF65-F5344CB8AC3E}">
        <p14:creationId xmlns:p14="http://schemas.microsoft.com/office/powerpoint/2010/main" val="1446261685"/>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tr-TR" dirty="0">
                <a:solidFill>
                  <a:srgbClr val="0070C0"/>
                </a:solidFill>
              </a:rPr>
              <a:t>Gelecekte Yapılabilecekler</a:t>
            </a:r>
            <a:endParaRPr lang="en-US" dirty="0">
              <a:solidFill>
                <a:srgbClr val="0070C0"/>
              </a:solidFill>
            </a:endParaRPr>
          </a:p>
        </p:txBody>
      </p:sp>
      <p:sp>
        <p:nvSpPr>
          <p:cNvPr id="37891" name="Rectangle 3"/>
          <p:cNvSpPr>
            <a:spLocks noGrp="1" noChangeArrowheads="1"/>
          </p:cNvSpPr>
          <p:nvPr>
            <p:ph idx="1"/>
          </p:nvPr>
        </p:nvSpPr>
        <p:spPr/>
        <p:txBody>
          <a:bodyPr/>
          <a:lstStyle/>
          <a:p>
            <a:pPr marL="571500" indent="-571500">
              <a:buFont typeface="Wingdings" pitchFamily="2" charset="2"/>
              <a:buAutoNum type="arabicPeriod"/>
            </a:pPr>
            <a:r>
              <a:rPr lang="tr-TR" dirty="0"/>
              <a:t>Klasik ıslahla </a:t>
            </a:r>
            <a:r>
              <a:rPr lang="tr-TR" dirty="0">
                <a:solidFill>
                  <a:srgbClr val="0070C0"/>
                </a:solidFill>
              </a:rPr>
              <a:t>kansere daha dayanıklı çeşitlerin elde edilmesi</a:t>
            </a:r>
            <a:r>
              <a:rPr lang="tr-TR" dirty="0"/>
              <a:t>. Kısmen başarıldı.</a:t>
            </a:r>
          </a:p>
          <a:p>
            <a:pPr marL="571500" indent="-571500">
              <a:buFont typeface="Wingdings" pitchFamily="2" charset="2"/>
              <a:buAutoNum type="arabicPeriod"/>
            </a:pPr>
            <a:r>
              <a:rPr lang="tr-TR" dirty="0"/>
              <a:t>Gen transferi ile </a:t>
            </a:r>
            <a:r>
              <a:rPr lang="tr-TR" dirty="0">
                <a:solidFill>
                  <a:srgbClr val="0070C0"/>
                </a:solidFill>
              </a:rPr>
              <a:t>kansere daha dayanıklı çeşitlerin elde edilmesi</a:t>
            </a:r>
            <a:r>
              <a:rPr lang="tr-TR" dirty="0"/>
              <a:t>. Üzerinde çalışılıyor.</a:t>
            </a:r>
          </a:p>
          <a:p>
            <a:pPr marL="571500" indent="-571500">
              <a:buFont typeface="Wingdings" pitchFamily="2" charset="2"/>
              <a:buAutoNum type="arabicPeriod"/>
            </a:pPr>
            <a:r>
              <a:rPr lang="tr-TR" dirty="0"/>
              <a:t>Doğal veya yapay yollarla </a:t>
            </a:r>
            <a:r>
              <a:rPr lang="tr-TR" dirty="0">
                <a:solidFill>
                  <a:srgbClr val="0070C0"/>
                </a:solidFill>
              </a:rPr>
              <a:t>biyolojik kontrolün etkinliğinin artırılması</a:t>
            </a:r>
            <a:r>
              <a:rPr lang="tr-TR" dirty="0"/>
              <a:t>. Üzerinde çalışılıyor.</a:t>
            </a:r>
          </a:p>
          <a:p>
            <a:pPr marL="571500" indent="-571500">
              <a:buFont typeface="Wingdings" pitchFamily="2" charset="2"/>
              <a:buAutoNum type="arabicPeriod"/>
            </a:pPr>
            <a:r>
              <a:rPr lang="tr-TR" dirty="0"/>
              <a:t>Kestane’nin </a:t>
            </a:r>
            <a:r>
              <a:rPr lang="tr-TR" dirty="0">
                <a:solidFill>
                  <a:srgbClr val="0070C0"/>
                </a:solidFill>
              </a:rPr>
              <a:t>diğer hastalık ve zararlılarının da kontrol altında tutulması.</a:t>
            </a:r>
          </a:p>
          <a:p>
            <a:pPr marL="571500" indent="-571500">
              <a:buFont typeface="Wingdings" pitchFamily="2" charset="2"/>
              <a:buNone/>
            </a:pPr>
            <a:endParaRPr lang="en-US" dirty="0"/>
          </a:p>
        </p:txBody>
      </p:sp>
    </p:spTree>
    <p:extLst>
      <p:ext uri="{BB962C8B-B14F-4D97-AF65-F5344CB8AC3E}">
        <p14:creationId xmlns:p14="http://schemas.microsoft.com/office/powerpoint/2010/main" val="1159115470"/>
      </p:ext>
    </p:extLst>
  </p:cSld>
  <p:clrMapOvr>
    <a:masterClrMapping/>
  </p:clrMapOvr>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457200"/>
            <a:ext cx="8507413" cy="1371600"/>
          </a:xfrm>
        </p:spPr>
        <p:txBody>
          <a:bodyPr>
            <a:normAutofit/>
          </a:bodyPr>
          <a:lstStyle/>
          <a:p>
            <a:r>
              <a:rPr lang="tr-TR" sz="3200" b="1" dirty="0">
                <a:solidFill>
                  <a:srgbClr val="292934"/>
                </a:solidFill>
              </a:rPr>
              <a:t>                        Mürekkep Hastalığı</a:t>
            </a:r>
            <a:br>
              <a:rPr lang="tr-TR" sz="3200" b="1" dirty="0">
                <a:solidFill>
                  <a:srgbClr val="292934"/>
                </a:solidFill>
              </a:rPr>
            </a:br>
            <a:r>
              <a:rPr lang="tr-TR" sz="3200" b="1" dirty="0">
                <a:solidFill>
                  <a:srgbClr val="292934"/>
                </a:solidFill>
              </a:rPr>
              <a:t>                     ( </a:t>
            </a:r>
            <a:r>
              <a:rPr lang="tr-TR" sz="2800" b="1" i="1" dirty="0" err="1">
                <a:solidFill>
                  <a:srgbClr val="292934"/>
                </a:solidFill>
              </a:rPr>
              <a:t>Phytophthora</a:t>
            </a:r>
            <a:r>
              <a:rPr lang="tr-TR" sz="2800" b="1" i="1" dirty="0">
                <a:solidFill>
                  <a:srgbClr val="292934"/>
                </a:solidFill>
              </a:rPr>
              <a:t> </a:t>
            </a:r>
            <a:r>
              <a:rPr lang="tr-TR" sz="2800" b="1" i="1" dirty="0" err="1">
                <a:solidFill>
                  <a:srgbClr val="292934"/>
                </a:solidFill>
              </a:rPr>
              <a:t>cambivora</a:t>
            </a:r>
            <a:r>
              <a:rPr lang="tr-TR" sz="2800" b="1" i="1" dirty="0">
                <a:solidFill>
                  <a:srgbClr val="292934"/>
                </a:solidFill>
              </a:rPr>
              <a:t> )</a:t>
            </a:r>
            <a:endParaRPr lang="en-US" sz="2800" b="1" i="1" dirty="0">
              <a:solidFill>
                <a:srgbClr val="292934"/>
              </a:solidFill>
            </a:endParaRPr>
          </a:p>
        </p:txBody>
      </p:sp>
      <p:sp>
        <p:nvSpPr>
          <p:cNvPr id="38916" name="Rectangle 4"/>
          <p:cNvSpPr>
            <a:spLocks noChangeArrowheads="1"/>
          </p:cNvSpPr>
          <p:nvPr/>
        </p:nvSpPr>
        <p:spPr bwMode="auto">
          <a:xfrm>
            <a:off x="467544" y="1844675"/>
            <a:ext cx="835292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r>
              <a:rPr lang="tr-TR" sz="2000" b="1" dirty="0">
                <a:solidFill>
                  <a:srgbClr val="0070C0"/>
                </a:solidFill>
              </a:rPr>
              <a:t>1838 i</a:t>
            </a:r>
            <a:r>
              <a:rPr lang="tr-TR" sz="2000" dirty="0"/>
              <a:t>lk kez </a:t>
            </a:r>
            <a:r>
              <a:rPr lang="tr-TR" sz="2000" b="1" dirty="0">
                <a:solidFill>
                  <a:srgbClr val="0070C0"/>
                </a:solidFill>
              </a:rPr>
              <a:t>Portekiz’de</a:t>
            </a:r>
            <a:r>
              <a:rPr lang="tr-TR" sz="2000" dirty="0"/>
              <a:t> saptanıyor. </a:t>
            </a:r>
          </a:p>
          <a:p>
            <a:pPr marL="342900" indent="-342900"/>
            <a:endParaRPr lang="tr-TR" sz="2000" dirty="0"/>
          </a:p>
          <a:p>
            <a:pPr marL="342900" indent="-342900"/>
            <a:r>
              <a:rPr lang="tr-TR" sz="2000" dirty="0" smtClean="0"/>
              <a:t>Özellikleri</a:t>
            </a:r>
          </a:p>
          <a:p>
            <a:pPr marL="342900" indent="-342900"/>
            <a:endParaRPr lang="tr-TR" sz="2000" dirty="0"/>
          </a:p>
          <a:p>
            <a:pPr marL="342900" indent="-342900">
              <a:buFontTx/>
              <a:buAutoNum type="arabicPeriod"/>
            </a:pPr>
            <a:r>
              <a:rPr lang="tr-TR" sz="2000" dirty="0">
                <a:solidFill>
                  <a:srgbClr val="FF0000"/>
                </a:solidFill>
              </a:rPr>
              <a:t>Bir kök veya kök boğazı </a:t>
            </a:r>
            <a:r>
              <a:rPr lang="tr-TR" sz="2000" dirty="0" smtClean="0">
                <a:solidFill>
                  <a:srgbClr val="FF0000"/>
                </a:solidFill>
              </a:rPr>
              <a:t>hastalığı</a:t>
            </a:r>
            <a:r>
              <a:rPr lang="tr-TR" sz="2000" dirty="0" smtClean="0"/>
              <a:t>, dallarda </a:t>
            </a:r>
            <a:r>
              <a:rPr lang="tr-TR" sz="2000" dirty="0"/>
              <a:t>yaprak sararması şeklinde belirti verir ve kısa sürede ağacı öldürebilir</a:t>
            </a:r>
            <a:r>
              <a:rPr lang="tr-TR" sz="2000" dirty="0" smtClean="0"/>
              <a:t>.</a:t>
            </a:r>
          </a:p>
          <a:p>
            <a:endParaRPr lang="tr-TR" sz="2000" dirty="0"/>
          </a:p>
          <a:p>
            <a:pPr marL="342900" indent="-342900"/>
            <a:r>
              <a:rPr lang="tr-TR" sz="2000" dirty="0"/>
              <a:t>2. </a:t>
            </a:r>
            <a:r>
              <a:rPr lang="tr-TR" sz="2000" dirty="0">
                <a:solidFill>
                  <a:srgbClr val="FF0000"/>
                </a:solidFill>
              </a:rPr>
              <a:t>Nemli koşullarda </a:t>
            </a:r>
            <a:r>
              <a:rPr lang="tr-TR" sz="2000" dirty="0"/>
              <a:t>etkili</a:t>
            </a:r>
          </a:p>
          <a:p>
            <a:pPr marL="342900" indent="-342900"/>
            <a:endParaRPr lang="tr-TR" sz="2000" dirty="0"/>
          </a:p>
          <a:p>
            <a:pPr marL="342900" indent="-342900"/>
            <a:r>
              <a:rPr lang="tr-TR" sz="2000" dirty="0"/>
              <a:t>3. Bazı ülkelerde </a:t>
            </a:r>
            <a:r>
              <a:rPr lang="tr-TR" sz="2000" dirty="0" err="1">
                <a:solidFill>
                  <a:srgbClr val="FF0000"/>
                </a:solidFill>
              </a:rPr>
              <a:t>Metalaxyl</a:t>
            </a:r>
            <a:r>
              <a:rPr lang="tr-TR" sz="2000" dirty="0">
                <a:solidFill>
                  <a:srgbClr val="FF0000"/>
                </a:solidFill>
              </a:rPr>
              <a:t> ve </a:t>
            </a:r>
            <a:r>
              <a:rPr lang="tr-TR" sz="2000" dirty="0" err="1" smtClean="0">
                <a:solidFill>
                  <a:srgbClr val="FF0000"/>
                </a:solidFill>
              </a:rPr>
              <a:t>Fosethyl</a:t>
            </a:r>
            <a:r>
              <a:rPr lang="tr-TR" sz="2000" dirty="0" smtClean="0">
                <a:solidFill>
                  <a:srgbClr val="FF0000"/>
                </a:solidFill>
              </a:rPr>
              <a:t>-al</a:t>
            </a:r>
            <a:r>
              <a:rPr lang="tr-TR" sz="2000" dirty="0" smtClean="0"/>
              <a:t>( </a:t>
            </a:r>
            <a:r>
              <a:rPr lang="tr-TR" sz="2000" dirty="0" err="1"/>
              <a:t>Ridomil</a:t>
            </a:r>
            <a:r>
              <a:rPr lang="tr-TR" sz="2000" dirty="0"/>
              <a:t> ve </a:t>
            </a:r>
            <a:r>
              <a:rPr lang="tr-TR" sz="2000" dirty="0" err="1"/>
              <a:t>Alietta</a:t>
            </a:r>
            <a:r>
              <a:rPr lang="tr-TR" sz="2000" dirty="0"/>
              <a:t> </a:t>
            </a:r>
            <a:r>
              <a:rPr lang="tr-TR" sz="2000" dirty="0" smtClean="0"/>
              <a:t>), </a:t>
            </a:r>
            <a:r>
              <a:rPr lang="tr-TR" sz="2000" dirty="0" smtClean="0">
                <a:solidFill>
                  <a:srgbClr val="FF0000"/>
                </a:solidFill>
              </a:rPr>
              <a:t>Fosforik Asit </a:t>
            </a:r>
            <a:r>
              <a:rPr lang="tr-TR" sz="2000" dirty="0" smtClean="0"/>
              <a:t>etken maddeli </a:t>
            </a:r>
            <a:r>
              <a:rPr lang="tr-TR" sz="2000" dirty="0" err="1" smtClean="0"/>
              <a:t>fungisitler</a:t>
            </a:r>
            <a:r>
              <a:rPr lang="tr-TR" sz="2000" dirty="0" smtClean="0"/>
              <a:t> </a:t>
            </a:r>
            <a:r>
              <a:rPr lang="tr-TR" sz="2000" dirty="0"/>
              <a:t>öneriliyor. Türkiye’de ilaç önerilmiyor.</a:t>
            </a:r>
          </a:p>
          <a:p>
            <a:pPr marL="342900" indent="-342900"/>
            <a:r>
              <a:rPr lang="tr-TR" sz="2000" dirty="0"/>
              <a:t>     </a:t>
            </a:r>
            <a:r>
              <a:rPr lang="tr-TR" sz="2000" dirty="0" smtClean="0"/>
              <a:t> </a:t>
            </a:r>
            <a:endParaRPr lang="tr-TR" sz="2000" dirty="0"/>
          </a:p>
        </p:txBody>
      </p:sp>
      <p:sp>
        <p:nvSpPr>
          <p:cNvPr id="38917" name="Text Box 5"/>
          <p:cNvSpPr txBox="1">
            <a:spLocks noChangeArrowheads="1"/>
          </p:cNvSpPr>
          <p:nvPr/>
        </p:nvSpPr>
        <p:spPr bwMode="auto">
          <a:xfrm>
            <a:off x="4119563" y="4024313"/>
            <a:ext cx="4413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tr-TR"/>
          </a:p>
        </p:txBody>
      </p:sp>
      <p:sp>
        <p:nvSpPr>
          <p:cNvPr id="38918" name="Text Box 6"/>
          <p:cNvSpPr txBox="1">
            <a:spLocks noChangeArrowheads="1"/>
          </p:cNvSpPr>
          <p:nvPr/>
        </p:nvSpPr>
        <p:spPr bwMode="auto">
          <a:xfrm>
            <a:off x="4427538" y="39338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p>
        </p:txBody>
      </p:sp>
    </p:spTree>
    <p:extLst>
      <p:ext uri="{BB962C8B-B14F-4D97-AF65-F5344CB8AC3E}">
        <p14:creationId xmlns:p14="http://schemas.microsoft.com/office/powerpoint/2010/main" val="3865240630"/>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7. ZEYTİN HASTALIKLARI</a:t>
            </a:r>
            <a:endParaRPr lang="tr-TR" b="1"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7.1. Halkalı Leke</a:t>
            </a:r>
          </a:p>
          <a:p>
            <a:pPr marL="0" indent="0">
              <a:buNone/>
            </a:pPr>
            <a:r>
              <a:rPr lang="tr-TR" dirty="0" smtClean="0"/>
              <a:t>7.2. </a:t>
            </a:r>
            <a:r>
              <a:rPr lang="tr-TR" dirty="0" err="1" smtClean="0"/>
              <a:t>Verticillium</a:t>
            </a:r>
            <a:r>
              <a:rPr lang="tr-TR" dirty="0" smtClean="0"/>
              <a:t> Solgunluğu</a:t>
            </a:r>
            <a:endParaRPr lang="tr-TR" dirty="0"/>
          </a:p>
        </p:txBody>
      </p:sp>
    </p:spTree>
    <p:extLst>
      <p:ext uri="{BB962C8B-B14F-4D97-AF65-F5344CB8AC3E}">
        <p14:creationId xmlns:p14="http://schemas.microsoft.com/office/powerpoint/2010/main" val="42581468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31775" y="764704"/>
            <a:ext cx="8229600" cy="648072"/>
          </a:xfrm>
        </p:spPr>
        <p:txBody>
          <a:bodyPr>
            <a:noAutofit/>
          </a:bodyPr>
          <a:lstStyle/>
          <a:p>
            <a:r>
              <a:rPr lang="tr-TR" sz="2800" b="1" dirty="0" smtClean="0">
                <a:solidFill>
                  <a:srgbClr val="0070C0"/>
                </a:solidFill>
              </a:rPr>
              <a:t>7.1. ZEYTİN’DE </a:t>
            </a:r>
            <a:r>
              <a:rPr lang="tr-TR" sz="2800" b="1" dirty="0">
                <a:solidFill>
                  <a:srgbClr val="0070C0"/>
                </a:solidFill>
              </a:rPr>
              <a:t>HALKALI LEKE </a:t>
            </a:r>
            <a:r>
              <a:rPr lang="tr-TR" sz="2800" b="1" dirty="0" smtClean="0">
                <a:solidFill>
                  <a:srgbClr val="0070C0"/>
                </a:solidFill>
              </a:rPr>
              <a:t>HASTALIĞI</a:t>
            </a:r>
            <a:r>
              <a:rPr lang="tr-TR" sz="2800" b="1" dirty="0">
                <a:solidFill>
                  <a:srgbClr val="0070C0"/>
                </a:solidFill>
              </a:rPr>
              <a:t/>
            </a:r>
            <a:br>
              <a:rPr lang="tr-TR" sz="2800" b="1" dirty="0">
                <a:solidFill>
                  <a:srgbClr val="0070C0"/>
                </a:solidFill>
              </a:rPr>
            </a:br>
            <a:r>
              <a:rPr lang="tr-TR" sz="2800" i="1" dirty="0">
                <a:solidFill>
                  <a:srgbClr val="FF0000"/>
                </a:solidFill>
              </a:rPr>
              <a:t>(</a:t>
            </a:r>
            <a:r>
              <a:rPr lang="tr-TR" sz="2800" i="1" dirty="0" err="1">
                <a:solidFill>
                  <a:srgbClr val="FF0000"/>
                </a:solidFill>
              </a:rPr>
              <a:t>Spilocaea</a:t>
            </a:r>
            <a:r>
              <a:rPr lang="tr-TR" sz="2800" i="1" dirty="0">
                <a:solidFill>
                  <a:srgbClr val="FF0000"/>
                </a:solidFill>
              </a:rPr>
              <a:t> </a:t>
            </a:r>
            <a:r>
              <a:rPr lang="tr-TR" sz="2800" i="1" dirty="0" err="1">
                <a:solidFill>
                  <a:srgbClr val="FF0000"/>
                </a:solidFill>
              </a:rPr>
              <a:t>oleaginea</a:t>
            </a:r>
            <a:r>
              <a:rPr lang="tr-TR" sz="2800" i="1" dirty="0">
                <a:solidFill>
                  <a:srgbClr val="FF0000"/>
                </a:solidFill>
              </a:rPr>
              <a:t>=</a:t>
            </a:r>
            <a:r>
              <a:rPr lang="tr-TR" sz="2800" i="1" dirty="0" err="1">
                <a:solidFill>
                  <a:srgbClr val="FF0000"/>
                </a:solidFill>
              </a:rPr>
              <a:t>Cycloconium</a:t>
            </a:r>
            <a:r>
              <a:rPr lang="tr-TR" sz="2800" i="1" dirty="0">
                <a:solidFill>
                  <a:srgbClr val="FF0000"/>
                </a:solidFill>
              </a:rPr>
              <a:t> </a:t>
            </a:r>
            <a:r>
              <a:rPr lang="tr-TR" sz="2800" i="1" dirty="0" err="1">
                <a:solidFill>
                  <a:srgbClr val="FF0000"/>
                </a:solidFill>
              </a:rPr>
              <a:t>oleaginum</a:t>
            </a:r>
            <a:r>
              <a:rPr lang="tr-TR" sz="2800" i="1" dirty="0">
                <a:solidFill>
                  <a:srgbClr val="FF0000"/>
                </a:solidFill>
              </a:rPr>
              <a:t>)</a:t>
            </a:r>
            <a:endParaRPr lang="en-US" sz="2800" b="1" dirty="0">
              <a:solidFill>
                <a:srgbClr val="FF0000"/>
              </a:solidFill>
            </a:endParaRPr>
          </a:p>
        </p:txBody>
      </p:sp>
      <p:sp>
        <p:nvSpPr>
          <p:cNvPr id="17414" name="Text Box 6"/>
          <p:cNvSpPr txBox="1">
            <a:spLocks noChangeArrowheads="1"/>
          </p:cNvSpPr>
          <p:nvPr/>
        </p:nvSpPr>
        <p:spPr bwMode="auto">
          <a:xfrm>
            <a:off x="231775" y="460057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sz="1800"/>
          </a:p>
        </p:txBody>
      </p:sp>
      <p:sp>
        <p:nvSpPr>
          <p:cNvPr id="6" name="Başlık 1"/>
          <p:cNvSpPr txBox="1">
            <a:spLocks/>
          </p:cNvSpPr>
          <p:nvPr/>
        </p:nvSpPr>
        <p:spPr>
          <a:xfrm>
            <a:off x="899592" y="1772816"/>
            <a:ext cx="7787208" cy="5487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tr-TR" sz="2400" b="1" smtClean="0">
                <a:solidFill>
                  <a:srgbClr val="0070C0"/>
                </a:solidFill>
              </a:rPr>
              <a:t>Hastalık Belirtisi</a:t>
            </a:r>
            <a:endParaRPr lang="tr-TR" sz="2400" dirty="0">
              <a:solidFill>
                <a:srgbClr val="0070C0"/>
              </a:solidFill>
            </a:endParaRPr>
          </a:p>
        </p:txBody>
      </p:sp>
      <p:sp>
        <p:nvSpPr>
          <p:cNvPr id="7" name="İçerik Yer Tutucusu 2"/>
          <p:cNvSpPr>
            <a:spLocks noGrp="1"/>
          </p:cNvSpPr>
          <p:nvPr>
            <p:ph idx="1"/>
          </p:nvPr>
        </p:nvSpPr>
        <p:spPr>
          <a:xfrm>
            <a:off x="899592" y="2464296"/>
            <a:ext cx="7787208" cy="4349080"/>
          </a:xfrm>
        </p:spPr>
        <p:txBody>
          <a:bodyPr>
            <a:normAutofit/>
          </a:bodyPr>
          <a:lstStyle/>
          <a:p>
            <a:pPr marL="0" indent="0">
              <a:buNone/>
            </a:pPr>
            <a:r>
              <a:rPr lang="nn-NO" sz="2000" dirty="0" smtClean="0">
                <a:solidFill>
                  <a:srgbClr val="FF0000"/>
                </a:solidFill>
              </a:rPr>
              <a:t>İlk </a:t>
            </a:r>
            <a:r>
              <a:rPr lang="nn-NO" sz="2000" dirty="0">
                <a:solidFill>
                  <a:srgbClr val="FF0000"/>
                </a:solidFill>
              </a:rPr>
              <a:t>belirtiler </a:t>
            </a:r>
            <a:r>
              <a:rPr lang="nn-NO" sz="2000" dirty="0"/>
              <a:t>ilkbaharda </a:t>
            </a:r>
            <a:r>
              <a:rPr lang="nn-NO" sz="2000" dirty="0">
                <a:solidFill>
                  <a:srgbClr val="FF0000"/>
                </a:solidFill>
              </a:rPr>
              <a:t>yaprak </a:t>
            </a:r>
            <a:r>
              <a:rPr lang="nn-NO" sz="2000" dirty="0" smtClean="0">
                <a:solidFill>
                  <a:srgbClr val="FF0000"/>
                </a:solidFill>
              </a:rPr>
              <a:t>üst</a:t>
            </a:r>
            <a:r>
              <a:rPr lang="tr-TR" sz="2000" dirty="0" smtClean="0">
                <a:solidFill>
                  <a:srgbClr val="FF0000"/>
                </a:solidFill>
              </a:rPr>
              <a:t> yüzeyinde </a:t>
            </a:r>
            <a:r>
              <a:rPr lang="tr-TR" sz="2000" dirty="0" smtClean="0"/>
              <a:t>görülen</a:t>
            </a:r>
          </a:p>
          <a:p>
            <a:pPr marL="0" indent="0">
              <a:buNone/>
            </a:pPr>
            <a:r>
              <a:rPr lang="tr-TR" sz="2000" dirty="0"/>
              <a:t> </a:t>
            </a:r>
            <a:r>
              <a:rPr lang="tr-TR" sz="2000" dirty="0" smtClean="0"/>
              <a:t>  </a:t>
            </a:r>
            <a:r>
              <a:rPr lang="tr-TR" sz="2000" dirty="0"/>
              <a:t>siyahımsı-gri </a:t>
            </a:r>
            <a:r>
              <a:rPr lang="tr-TR" sz="2000" dirty="0" smtClean="0"/>
              <a:t>renkte </a:t>
            </a:r>
            <a:r>
              <a:rPr lang="tr-TR" sz="2000" dirty="0" smtClean="0">
                <a:solidFill>
                  <a:srgbClr val="FF0000"/>
                </a:solidFill>
              </a:rPr>
              <a:t>yuvarlak </a:t>
            </a:r>
            <a:r>
              <a:rPr lang="tr-TR" sz="2000" dirty="0">
                <a:solidFill>
                  <a:srgbClr val="FF0000"/>
                </a:solidFill>
              </a:rPr>
              <a:t>nokta şeklindeki lekelerdir</a:t>
            </a:r>
            <a:r>
              <a:rPr lang="tr-TR" sz="2000" dirty="0"/>
              <a:t>.</a:t>
            </a:r>
          </a:p>
          <a:p>
            <a:pPr marL="0" indent="0">
              <a:buNone/>
            </a:pPr>
            <a:r>
              <a:rPr lang="tr-TR" sz="2000" dirty="0" smtClean="0"/>
              <a:t>Bu </a:t>
            </a:r>
            <a:r>
              <a:rPr lang="tr-TR" sz="2000" dirty="0"/>
              <a:t>noktaların olduğu yerde </a:t>
            </a:r>
            <a:r>
              <a:rPr lang="tr-TR" sz="2000" dirty="0">
                <a:solidFill>
                  <a:srgbClr val="FF0000"/>
                </a:solidFill>
              </a:rPr>
              <a:t>renk </a:t>
            </a:r>
            <a:r>
              <a:rPr lang="tr-TR" sz="2000" dirty="0" smtClean="0">
                <a:solidFill>
                  <a:srgbClr val="FF0000"/>
                </a:solidFill>
              </a:rPr>
              <a:t>açılır, etrafında açık</a:t>
            </a:r>
          </a:p>
          <a:p>
            <a:pPr marL="0" indent="0">
              <a:buNone/>
            </a:pPr>
            <a:r>
              <a:rPr lang="tr-TR" sz="2000" dirty="0"/>
              <a:t> </a:t>
            </a:r>
            <a:r>
              <a:rPr lang="tr-TR" sz="2000" dirty="0" smtClean="0"/>
              <a:t>  </a:t>
            </a:r>
            <a:r>
              <a:rPr lang="tr-TR" sz="2000" dirty="0" smtClean="0">
                <a:solidFill>
                  <a:srgbClr val="FF0000"/>
                </a:solidFill>
              </a:rPr>
              <a:t>renkli </a:t>
            </a:r>
            <a:r>
              <a:rPr lang="tr-TR" sz="2000" dirty="0">
                <a:solidFill>
                  <a:srgbClr val="FF0000"/>
                </a:solidFill>
              </a:rPr>
              <a:t>bir halka </a:t>
            </a:r>
            <a:r>
              <a:rPr lang="tr-TR" sz="2000" dirty="0" smtClean="0"/>
              <a:t>oluşur. Bunu </a:t>
            </a:r>
            <a:r>
              <a:rPr lang="tr-TR" sz="2000" dirty="0">
                <a:solidFill>
                  <a:srgbClr val="FF0000"/>
                </a:solidFill>
              </a:rPr>
              <a:t>dıştan ikinci bir </a:t>
            </a:r>
            <a:r>
              <a:rPr lang="tr-TR" sz="2000" dirty="0" smtClean="0">
                <a:solidFill>
                  <a:srgbClr val="FF0000"/>
                </a:solidFill>
              </a:rPr>
              <a:t>halka</a:t>
            </a:r>
          </a:p>
          <a:p>
            <a:pPr marL="0" indent="0">
              <a:buNone/>
            </a:pPr>
            <a:r>
              <a:rPr lang="tr-TR" sz="2000" dirty="0"/>
              <a:t> </a:t>
            </a:r>
            <a:r>
              <a:rPr lang="tr-TR" sz="2000" dirty="0" smtClean="0"/>
              <a:t>  </a:t>
            </a:r>
            <a:r>
              <a:rPr lang="tr-TR" sz="2000" dirty="0">
                <a:solidFill>
                  <a:srgbClr val="FF0000"/>
                </a:solidFill>
              </a:rPr>
              <a:t>çevirir</a:t>
            </a:r>
            <a:r>
              <a:rPr lang="tr-TR" sz="2000" dirty="0"/>
              <a:t>. </a:t>
            </a:r>
            <a:r>
              <a:rPr lang="tr-TR" sz="2000" dirty="0" smtClean="0"/>
              <a:t>Bu görünüm </a:t>
            </a:r>
            <a:r>
              <a:rPr lang="tr-TR" sz="2000" dirty="0"/>
              <a:t>nedeni ile hastalığa halkalı </a:t>
            </a:r>
            <a:r>
              <a:rPr lang="tr-TR" sz="2000" dirty="0" smtClean="0"/>
              <a:t>leke</a:t>
            </a:r>
          </a:p>
          <a:p>
            <a:pPr marL="0" indent="0">
              <a:buNone/>
            </a:pPr>
            <a:r>
              <a:rPr lang="tr-TR" sz="2000" dirty="0" smtClean="0"/>
              <a:t>   denmektedir</a:t>
            </a:r>
            <a:r>
              <a:rPr lang="tr-TR" sz="2000" dirty="0"/>
              <a:t>. Hastalıklı yapraklar </a:t>
            </a:r>
            <a:r>
              <a:rPr lang="tr-TR" sz="2000" dirty="0" smtClean="0"/>
              <a:t>dökülür. Bu </a:t>
            </a:r>
            <a:r>
              <a:rPr lang="tr-TR" sz="2000" dirty="0"/>
              <a:t>da </a:t>
            </a:r>
            <a:r>
              <a:rPr lang="tr-TR" sz="2000" dirty="0" smtClean="0"/>
              <a:t>verim</a:t>
            </a:r>
          </a:p>
          <a:p>
            <a:pPr marL="0" indent="0">
              <a:buNone/>
            </a:pPr>
            <a:r>
              <a:rPr lang="tr-TR" sz="2000" dirty="0"/>
              <a:t> </a:t>
            </a:r>
            <a:r>
              <a:rPr lang="tr-TR" sz="2000" dirty="0" smtClean="0"/>
              <a:t>  </a:t>
            </a:r>
            <a:r>
              <a:rPr lang="tr-TR" sz="2000" dirty="0"/>
              <a:t>azalmasına ve erken </a:t>
            </a:r>
            <a:r>
              <a:rPr lang="tr-TR" sz="2000" dirty="0" smtClean="0"/>
              <a:t>meyve dökümüne </a:t>
            </a:r>
            <a:r>
              <a:rPr lang="tr-TR" sz="2000" dirty="0"/>
              <a:t>yol açar.</a:t>
            </a:r>
          </a:p>
          <a:p>
            <a:pPr marL="0" indent="0">
              <a:buNone/>
            </a:pPr>
            <a:endParaRPr lang="tr-TR" sz="2000" b="1" dirty="0" smtClean="0"/>
          </a:p>
          <a:p>
            <a:pPr marL="0" indent="0">
              <a:buNone/>
            </a:pPr>
            <a:r>
              <a:rPr lang="tr-TR" sz="2000" b="1" dirty="0" smtClean="0"/>
              <a:t>Hastalığın </a:t>
            </a:r>
            <a:r>
              <a:rPr lang="tr-TR" sz="2000" b="1" dirty="0"/>
              <a:t>Görüldüğü Bitkiler</a:t>
            </a:r>
          </a:p>
          <a:p>
            <a:pPr marL="0" indent="0">
              <a:buNone/>
            </a:pPr>
            <a:r>
              <a:rPr lang="tr-TR" sz="2000" b="1" dirty="0" smtClean="0"/>
              <a:t>   </a:t>
            </a:r>
            <a:r>
              <a:rPr lang="tr-TR" sz="2000" dirty="0"/>
              <a:t>Zeytin ve yabani zeytin ağaçlarıdır.</a:t>
            </a:r>
          </a:p>
        </p:txBody>
      </p:sp>
    </p:spTree>
    <p:extLst>
      <p:ext uri="{BB962C8B-B14F-4D97-AF65-F5344CB8AC3E}">
        <p14:creationId xmlns:p14="http://schemas.microsoft.com/office/powerpoint/2010/main" val="4049378815"/>
      </p:ext>
    </p:extLst>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45827"/>
            <a:ext cx="8229600" cy="562074"/>
          </a:xfrm>
        </p:spPr>
        <p:txBody>
          <a:bodyPr>
            <a:normAutofit fontScale="90000"/>
          </a:bodyPr>
          <a:lstStyle/>
          <a:p>
            <a:r>
              <a:rPr lang="tr-TR" b="1" dirty="0">
                <a:solidFill>
                  <a:srgbClr val="0070C0"/>
                </a:solidFill>
              </a:rPr>
              <a:t>Mücadele Yöntemleri</a:t>
            </a:r>
            <a:br>
              <a:rPr lang="tr-TR" b="1" dirty="0">
                <a:solidFill>
                  <a:srgbClr val="0070C0"/>
                </a:solidFill>
              </a:rPr>
            </a:br>
            <a:endParaRPr lang="tr-TR" dirty="0">
              <a:solidFill>
                <a:srgbClr val="0070C0"/>
              </a:solidFill>
            </a:endParaRPr>
          </a:p>
        </p:txBody>
      </p:sp>
      <p:sp>
        <p:nvSpPr>
          <p:cNvPr id="3" name="İçerik Yer Tutucusu 2"/>
          <p:cNvSpPr>
            <a:spLocks noGrp="1"/>
          </p:cNvSpPr>
          <p:nvPr>
            <p:ph idx="1"/>
          </p:nvPr>
        </p:nvSpPr>
        <p:spPr>
          <a:xfrm>
            <a:off x="251520" y="1163885"/>
            <a:ext cx="8892480" cy="5433467"/>
          </a:xfrm>
        </p:spPr>
        <p:txBody>
          <a:bodyPr>
            <a:normAutofit fontScale="92500" lnSpcReduction="10000"/>
          </a:bodyPr>
          <a:lstStyle/>
          <a:p>
            <a:pPr marL="0" indent="0">
              <a:buNone/>
            </a:pPr>
            <a:r>
              <a:rPr lang="tr-TR" b="1" dirty="0" smtClean="0">
                <a:solidFill>
                  <a:srgbClr val="C00000"/>
                </a:solidFill>
              </a:rPr>
              <a:t>Kültürel </a:t>
            </a:r>
            <a:r>
              <a:rPr lang="tr-TR" b="1" dirty="0">
                <a:solidFill>
                  <a:srgbClr val="C00000"/>
                </a:solidFill>
              </a:rPr>
              <a:t>Önlemler</a:t>
            </a:r>
          </a:p>
          <a:p>
            <a:pPr marL="0" indent="0">
              <a:buNone/>
            </a:pPr>
            <a:r>
              <a:rPr lang="tr-TR" dirty="0" smtClean="0">
                <a:solidFill>
                  <a:srgbClr val="FF0000"/>
                </a:solidFill>
              </a:rPr>
              <a:t>Taban </a:t>
            </a:r>
            <a:r>
              <a:rPr lang="tr-TR" dirty="0">
                <a:solidFill>
                  <a:srgbClr val="FF0000"/>
                </a:solidFill>
              </a:rPr>
              <a:t>arazi</a:t>
            </a:r>
            <a:r>
              <a:rPr lang="tr-TR" dirty="0"/>
              <a:t>de, ağır su tutan topraklarda zeytinlik tesis edilmemeli</a:t>
            </a:r>
          </a:p>
          <a:p>
            <a:pPr marL="0" indent="0">
              <a:buNone/>
            </a:pPr>
            <a:r>
              <a:rPr lang="tr-TR" dirty="0" smtClean="0"/>
              <a:t>    drenaj </a:t>
            </a:r>
            <a:r>
              <a:rPr lang="tr-TR" dirty="0"/>
              <a:t>kanalları açılmalıdır.</a:t>
            </a:r>
          </a:p>
          <a:p>
            <a:pPr marL="0" indent="0">
              <a:buNone/>
            </a:pPr>
            <a:r>
              <a:rPr lang="tr-TR" dirty="0" smtClean="0">
                <a:solidFill>
                  <a:srgbClr val="FF0000"/>
                </a:solidFill>
              </a:rPr>
              <a:t>Gübreleme </a:t>
            </a:r>
            <a:r>
              <a:rPr lang="tr-TR" dirty="0">
                <a:solidFill>
                  <a:srgbClr val="FF0000"/>
                </a:solidFill>
              </a:rPr>
              <a:t>ve sulama </a:t>
            </a:r>
            <a:r>
              <a:rPr lang="tr-TR" dirty="0"/>
              <a:t>tekniğine uygun olarak yapılmalı, aşırı azotlu</a:t>
            </a:r>
          </a:p>
          <a:p>
            <a:pPr marL="0" indent="0">
              <a:buNone/>
            </a:pPr>
            <a:r>
              <a:rPr lang="tr-TR" dirty="0" smtClean="0"/>
              <a:t>     gübre </a:t>
            </a:r>
            <a:r>
              <a:rPr lang="tr-TR" dirty="0"/>
              <a:t>kullanılmamalıdır</a:t>
            </a:r>
            <a:r>
              <a:rPr lang="tr-TR" dirty="0" smtClean="0"/>
              <a:t>.</a:t>
            </a:r>
          </a:p>
          <a:p>
            <a:pPr marL="0" indent="0">
              <a:buNone/>
            </a:pPr>
            <a:r>
              <a:rPr lang="tr-TR" dirty="0" smtClean="0"/>
              <a:t>Ağaçlar </a:t>
            </a:r>
            <a:r>
              <a:rPr lang="tr-TR" dirty="0"/>
              <a:t>havalanacak ve ışık alacak şekilde </a:t>
            </a:r>
            <a:r>
              <a:rPr lang="tr-TR" dirty="0">
                <a:solidFill>
                  <a:srgbClr val="FF0000"/>
                </a:solidFill>
              </a:rPr>
              <a:t>budanmalı</a:t>
            </a:r>
            <a:r>
              <a:rPr lang="tr-TR" dirty="0"/>
              <a:t>, kuru dal ve</a:t>
            </a:r>
          </a:p>
          <a:p>
            <a:pPr marL="0" indent="0">
              <a:buNone/>
            </a:pPr>
            <a:r>
              <a:rPr lang="tr-TR" dirty="0" smtClean="0"/>
              <a:t>     dalcıklar </a:t>
            </a:r>
            <a:r>
              <a:rPr lang="tr-TR" dirty="0"/>
              <a:t>budanarak temizlenmelidir.</a:t>
            </a:r>
          </a:p>
          <a:p>
            <a:pPr marL="0" indent="0">
              <a:buNone/>
            </a:pPr>
            <a:r>
              <a:rPr lang="tr-TR" dirty="0" smtClean="0">
                <a:solidFill>
                  <a:srgbClr val="FF0000"/>
                </a:solidFill>
              </a:rPr>
              <a:t>Yere </a:t>
            </a:r>
            <a:r>
              <a:rPr lang="tr-TR" dirty="0">
                <a:solidFill>
                  <a:srgbClr val="FF0000"/>
                </a:solidFill>
              </a:rPr>
              <a:t>dökülen lekeli yapraklar </a:t>
            </a:r>
            <a:r>
              <a:rPr lang="tr-TR" dirty="0"/>
              <a:t>toplanıp yakılmalı veya </a:t>
            </a:r>
            <a:r>
              <a:rPr lang="tr-TR" dirty="0" smtClean="0"/>
              <a:t>sürülerek gömülmelidir</a:t>
            </a:r>
            <a:r>
              <a:rPr lang="tr-TR" dirty="0"/>
              <a:t>.</a:t>
            </a:r>
          </a:p>
          <a:p>
            <a:pPr marL="0" indent="0">
              <a:buNone/>
            </a:pPr>
            <a:r>
              <a:rPr lang="tr-TR" b="1" dirty="0" smtClean="0">
                <a:solidFill>
                  <a:srgbClr val="0070C0"/>
                </a:solidFill>
              </a:rPr>
              <a:t>Kimyasal </a:t>
            </a:r>
            <a:r>
              <a:rPr lang="tr-TR" b="1" dirty="0">
                <a:solidFill>
                  <a:srgbClr val="0070C0"/>
                </a:solidFill>
              </a:rPr>
              <a:t>Mücadele</a:t>
            </a:r>
          </a:p>
          <a:p>
            <a:pPr marL="0" indent="0">
              <a:buNone/>
            </a:pPr>
            <a:r>
              <a:rPr lang="tr-TR" b="1" dirty="0">
                <a:solidFill>
                  <a:srgbClr val="00B0F0"/>
                </a:solidFill>
              </a:rPr>
              <a:t>Marmara Bölgesi’nde</a:t>
            </a:r>
            <a:r>
              <a:rPr lang="tr-TR" b="1" dirty="0"/>
              <a:t>;</a:t>
            </a:r>
          </a:p>
          <a:p>
            <a:pPr marL="0" indent="0">
              <a:buNone/>
            </a:pPr>
            <a:r>
              <a:rPr lang="tr-TR" b="1" dirty="0"/>
              <a:t>1. İlaçlama: </a:t>
            </a:r>
            <a:r>
              <a:rPr lang="tr-TR" dirty="0"/>
              <a:t>Sonbahar sürgünleri görülmeden önce</a:t>
            </a:r>
            <a:r>
              <a:rPr lang="tr-TR" dirty="0" smtClean="0"/>
              <a:t>, </a:t>
            </a:r>
            <a:r>
              <a:rPr lang="tr-TR" dirty="0" smtClean="0">
                <a:solidFill>
                  <a:srgbClr val="0070C0"/>
                </a:solidFill>
              </a:rPr>
              <a:t>Ekim </a:t>
            </a:r>
            <a:endParaRPr lang="tr-TR" dirty="0">
              <a:solidFill>
                <a:srgbClr val="0070C0"/>
              </a:solidFill>
            </a:endParaRPr>
          </a:p>
          <a:p>
            <a:pPr marL="0" indent="0">
              <a:buNone/>
            </a:pPr>
            <a:r>
              <a:rPr lang="tr-TR" b="1" dirty="0"/>
              <a:t>2. İlaçlama: </a:t>
            </a:r>
            <a:r>
              <a:rPr lang="tr-TR" dirty="0"/>
              <a:t>Çiçek somakları belirginleştikten sonra, </a:t>
            </a:r>
            <a:endParaRPr lang="tr-TR" dirty="0" smtClean="0"/>
          </a:p>
          <a:p>
            <a:pPr marL="0" indent="0">
              <a:buNone/>
            </a:pPr>
            <a:r>
              <a:rPr lang="tr-TR" dirty="0"/>
              <a:t> </a:t>
            </a:r>
            <a:r>
              <a:rPr lang="tr-TR" dirty="0" smtClean="0"/>
              <a:t>                                                        çiçekler açmadan önce, </a:t>
            </a:r>
            <a:r>
              <a:rPr lang="tr-TR" dirty="0" smtClean="0">
                <a:solidFill>
                  <a:srgbClr val="0070C0"/>
                </a:solidFill>
              </a:rPr>
              <a:t>Nisan</a:t>
            </a:r>
            <a:r>
              <a:rPr lang="tr-TR" dirty="0" smtClean="0"/>
              <a:t> </a:t>
            </a:r>
            <a:endParaRPr lang="tr-TR" dirty="0"/>
          </a:p>
        </p:txBody>
      </p:sp>
    </p:spTree>
    <p:extLst>
      <p:ext uri="{BB962C8B-B14F-4D97-AF65-F5344CB8AC3E}">
        <p14:creationId xmlns:p14="http://schemas.microsoft.com/office/powerpoint/2010/main" val="10944952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a:solidFill>
                  <a:srgbClr val="00B0F0"/>
                </a:solidFill>
              </a:rPr>
              <a:t>Ege Bölgesi’nde;</a:t>
            </a:r>
          </a:p>
          <a:p>
            <a:pPr marL="0" indent="0">
              <a:buNone/>
            </a:pPr>
            <a:r>
              <a:rPr lang="tr-TR" b="1" dirty="0"/>
              <a:t>1. İlaçlama: </a:t>
            </a:r>
            <a:r>
              <a:rPr lang="tr-TR" dirty="0"/>
              <a:t>İlkbahar sürgünleri görülmeden hemen önce,</a:t>
            </a:r>
          </a:p>
          <a:p>
            <a:pPr marL="0" indent="0">
              <a:buNone/>
            </a:pPr>
            <a:r>
              <a:rPr lang="tr-TR" b="1" dirty="0" smtClean="0"/>
              <a:t>2. </a:t>
            </a:r>
            <a:r>
              <a:rPr lang="tr-TR" b="1" dirty="0"/>
              <a:t>İlaçlama: </a:t>
            </a:r>
            <a:r>
              <a:rPr lang="tr-TR" dirty="0"/>
              <a:t>Çiçek somakları belirginleştikten sonra</a:t>
            </a:r>
            <a:r>
              <a:rPr lang="tr-TR" dirty="0" smtClean="0"/>
              <a:t>,</a:t>
            </a:r>
          </a:p>
          <a:p>
            <a:pPr marL="0" indent="0">
              <a:buNone/>
            </a:pPr>
            <a:r>
              <a:rPr lang="tr-TR" dirty="0"/>
              <a:t> </a:t>
            </a:r>
            <a:r>
              <a:rPr lang="tr-TR" dirty="0" smtClean="0"/>
              <a:t>                     </a:t>
            </a:r>
            <a:r>
              <a:rPr lang="tr-TR" dirty="0"/>
              <a:t>çiçekler </a:t>
            </a:r>
            <a:r>
              <a:rPr lang="tr-TR" dirty="0" smtClean="0"/>
              <a:t>açmadan önce </a:t>
            </a:r>
            <a:r>
              <a:rPr lang="tr-TR" dirty="0"/>
              <a:t>,</a:t>
            </a:r>
          </a:p>
          <a:p>
            <a:pPr marL="0" indent="0">
              <a:buNone/>
            </a:pPr>
            <a:r>
              <a:rPr lang="tr-TR" b="1" dirty="0">
                <a:solidFill>
                  <a:srgbClr val="00B0F0"/>
                </a:solidFill>
              </a:rPr>
              <a:t>Akdeniz Bölgesi’nde;</a:t>
            </a:r>
          </a:p>
          <a:p>
            <a:pPr marL="0" indent="0">
              <a:buNone/>
            </a:pPr>
            <a:r>
              <a:rPr lang="tr-TR" b="1" dirty="0"/>
              <a:t>1. İlaçlama </a:t>
            </a:r>
            <a:r>
              <a:rPr lang="tr-TR" dirty="0"/>
              <a:t>Hasattan sonra,</a:t>
            </a:r>
          </a:p>
          <a:p>
            <a:pPr marL="0" indent="0">
              <a:buNone/>
            </a:pPr>
            <a:r>
              <a:rPr lang="tr-TR" b="1" dirty="0"/>
              <a:t>2. İlaçlama </a:t>
            </a:r>
            <a:r>
              <a:rPr lang="tr-TR" dirty="0"/>
              <a:t>İlkbahar sürgünleri görülmeden hemen önce,</a:t>
            </a:r>
          </a:p>
          <a:p>
            <a:pPr marL="0" indent="0">
              <a:buNone/>
            </a:pPr>
            <a:r>
              <a:rPr lang="tr-TR" b="1" dirty="0"/>
              <a:t>3. İlaçlama </a:t>
            </a:r>
            <a:r>
              <a:rPr lang="tr-TR" dirty="0"/>
              <a:t>Çiçek somakları belirginleştikten sonra, </a:t>
            </a:r>
            <a:endParaRPr lang="tr-TR" dirty="0" smtClean="0"/>
          </a:p>
          <a:p>
            <a:pPr marL="0" indent="0">
              <a:buNone/>
            </a:pPr>
            <a:r>
              <a:rPr lang="tr-TR" dirty="0"/>
              <a:t> </a:t>
            </a:r>
            <a:r>
              <a:rPr lang="tr-TR" dirty="0" smtClean="0"/>
              <a:t>                    çiçekler açmadan önce </a:t>
            </a:r>
            <a:r>
              <a:rPr lang="tr-TR" dirty="0"/>
              <a:t>yapılmalıdır.</a:t>
            </a:r>
          </a:p>
        </p:txBody>
      </p:sp>
    </p:spTree>
    <p:extLst>
      <p:ext uri="{BB962C8B-B14F-4D97-AF65-F5344CB8AC3E}">
        <p14:creationId xmlns:p14="http://schemas.microsoft.com/office/powerpoint/2010/main" val="2073637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9240</TotalTime>
  <Words>29537</Words>
  <Application>Microsoft Macintosh PowerPoint</Application>
  <PresentationFormat>On-screen Show (4:3)</PresentationFormat>
  <Paragraphs>3448</Paragraphs>
  <Slides>417</Slides>
  <Notes>7</Notes>
  <HiddenSlides>0</HiddenSlides>
  <MMClips>0</MMClips>
  <ScaleCrop>false</ScaleCrop>
  <HeadingPairs>
    <vt:vector size="4" baseType="variant">
      <vt:variant>
        <vt:lpstr>Theme</vt:lpstr>
      </vt:variant>
      <vt:variant>
        <vt:i4>1</vt:i4>
      </vt:variant>
      <vt:variant>
        <vt:lpstr>Slide Titles</vt:lpstr>
      </vt:variant>
      <vt:variant>
        <vt:i4>417</vt:i4>
      </vt:variant>
    </vt:vector>
  </HeadingPairs>
  <TitlesOfParts>
    <vt:vector size="418" baseType="lpstr">
      <vt:lpstr>Netlik</vt:lpstr>
      <vt:lpstr>        BTK 4620 bahçe Bitkileri HASTALIKLARI</vt:lpstr>
      <vt:lpstr>A. FUNGAL HASTALIKLAR</vt:lpstr>
      <vt:lpstr>B. BAKTERİYEL HASTALIKLAR </vt:lpstr>
      <vt:lpstr> C. VİRÜS VE VİRÜS BENZERİ ETMENLERİN                          NEDEN OLDUĞU HASTALIKLAR </vt:lpstr>
      <vt:lpstr>1. Yumuşak Çekirdekli       Meyve Hastalıkları</vt:lpstr>
      <vt:lpstr> 1.1. ELMA KARA LEKESİ HASTALIĞI  (Venturia inaequalis)  </vt:lpstr>
      <vt:lpstr>Venturia inaequalis  </vt:lpstr>
      <vt:lpstr>Mücadele Yöntemleri  </vt:lpstr>
      <vt:lpstr>Kimyasal Mücadele:  </vt:lpstr>
      <vt:lpstr>PowerPoint Presentation</vt:lpstr>
      <vt:lpstr>Elma Kara Lekesi-Ruhsatlı Fungisitler</vt:lpstr>
      <vt:lpstr> Elma Kara Lekesi Ruhsatlı Fungisitler-16.01.2013  </vt:lpstr>
      <vt:lpstr>Elma Kara Lekesi-Ruhsatlı Fungisitler</vt:lpstr>
      <vt:lpstr>Elma Kara Lekesi-Ruhsatlı Fungisitler</vt:lpstr>
      <vt:lpstr>Elma Kara Lekesi-Ruhsatlı Fungisitler</vt:lpstr>
      <vt:lpstr>Elma Kara Lekesi-Ruhsatlı Fungisitler</vt:lpstr>
      <vt:lpstr>Çeşit Dayanıklılığı</vt:lpstr>
      <vt:lpstr>PowerPoint Presentation</vt:lpstr>
      <vt:lpstr>1.2. ELMA KÜLLEMESİ HASTALIĞI  (Podosphaera leucotricha) </vt:lpstr>
      <vt:lpstr> Hastalık Belirtisi </vt:lpstr>
      <vt:lpstr> Mücadele Yöntemleri  Kültürel Önlemler  </vt:lpstr>
      <vt:lpstr>PowerPoint Presentation</vt:lpstr>
      <vt:lpstr>PowerPoint Presentation</vt:lpstr>
      <vt:lpstr> 1.3. ARMUTLARDA MEMELİ PAS HASTALIĞI  (Gymnosporangium fuscum) </vt:lpstr>
      <vt:lpstr>PowerPoint Presentation</vt:lpstr>
      <vt:lpstr>Mücadele Yöntemleri Kültürel Önlemler  </vt:lpstr>
      <vt:lpstr>Kimyasal Mücadelede Kullanılacak İlaçlar</vt:lpstr>
      <vt:lpstr> 1.4. MEYVE AĞAÇLARINDA ARMİLLARİA  KÖK ÇÜRÜKLÜĞÜ HASTALIĞI  (Armillaria mellea)</vt:lpstr>
      <vt:lpstr>Hastalık Belirtisi  </vt:lpstr>
      <vt:lpstr>PowerPoint Presentation</vt:lpstr>
      <vt:lpstr>  Mücadele Yöntemleri  Kültürel Önlemler  </vt:lpstr>
      <vt:lpstr>PowerPoint Presentation</vt:lpstr>
      <vt:lpstr>Kimyasal Mücadele  </vt:lpstr>
      <vt:lpstr>Kimyasal Mücadelede Kullanılacak İlaçlar</vt:lpstr>
      <vt:lpstr> 1.5. MEYVE AĞAÇLARINDA ROSELLİNİA KÖK ÇÜRÜKLÜĞÜ HASTALIĞI  (Rosellinia necatrix)  Hastalık Belirtisi</vt:lpstr>
      <vt:lpstr>PowerPoint Presentation</vt:lpstr>
      <vt:lpstr>Mücadele Yöntemleri  Kültürel Önlemler  </vt:lpstr>
      <vt:lpstr>PowerPoint Presentation</vt:lpstr>
      <vt:lpstr>PowerPoint Presentation</vt:lpstr>
      <vt:lpstr>  Kimyasal Mücadele  İlaçlama Zamanları  </vt:lpstr>
      <vt:lpstr>PowerPoint Presentation</vt:lpstr>
      <vt:lpstr>Kimyasal Mücadelede Kullanılacak İlaçlar</vt:lpstr>
      <vt:lpstr>1.6. Nectria Dal Yanıklığı ve Kanser</vt:lpstr>
      <vt:lpstr>PowerPoint Presentation</vt:lpstr>
      <vt:lpstr>PowerPoint Presentation</vt:lpstr>
      <vt:lpstr>Kimyasal mücadele</vt:lpstr>
      <vt:lpstr>2.SERT ÇEKİRDEKLİ MEYVE HASTALIKLARI</vt:lpstr>
      <vt:lpstr> 2.1. ŞEFTALİ YAPRAK KIVIRCIKLIĞI HASTALIĞI  (Taphrina deformans) </vt:lpstr>
      <vt:lpstr>PowerPoint Presentation</vt:lpstr>
      <vt:lpstr>PowerPoint Presentation</vt:lpstr>
      <vt:lpstr> Mücadele Yöntemleri  </vt:lpstr>
      <vt:lpstr> Kimyasal Önlemler  </vt:lpstr>
      <vt:lpstr> Kimyasal Mücadelede Kullanılacak İlaçlar ve Dozları </vt:lpstr>
      <vt:lpstr>İlaçlar ve Dozları </vt:lpstr>
      <vt:lpstr>2.2. Şeftali’de Kara Leke  Cladosporium carpophilum</vt:lpstr>
      <vt:lpstr>PowerPoint Presentation</vt:lpstr>
      <vt:lpstr>PowerPoint Presentation</vt:lpstr>
      <vt:lpstr> Mücadelesi  </vt:lpstr>
      <vt:lpstr> Kimyasal mücadele </vt:lpstr>
      <vt:lpstr> 2.3. Şeftali’de Külleme         Sphaerotheca pannosa var. Persicae Woronichin</vt:lpstr>
      <vt:lpstr>PowerPoint Presentation</vt:lpstr>
      <vt:lpstr>Hastalığın Görüldüğü Bitkiler  </vt:lpstr>
      <vt:lpstr> Mücadele Yöntemleri </vt:lpstr>
      <vt:lpstr>Kimyasal Önlemler  </vt:lpstr>
      <vt:lpstr> Kimyasal Mücadelede Kullanılacak İlaçlar ve Dozları  </vt:lpstr>
      <vt:lpstr>2.4. Yaprak Delen-Çil Hastalığı (Coryneum beijerinckii)</vt:lpstr>
      <vt:lpstr>PowerPoint Presentation</vt:lpstr>
      <vt:lpstr>Kimyasal Mücadelede Kullanılacak İlaçlar ve Dozları</vt:lpstr>
      <vt:lpstr>PowerPoint Presentation</vt:lpstr>
      <vt:lpstr>  2.5. ERİKLERDE CEP HASTALIĞI                 (Taphrina pruni)  Hastalık Belirtisi </vt:lpstr>
      <vt:lpstr>Mücadele Yöntemleri  </vt:lpstr>
      <vt:lpstr>Kullanılacak İlaçlar ve Dozları </vt:lpstr>
      <vt:lpstr>2.6. ERİK PASI  (Tranzschelia pruni-spinosae ) </vt:lpstr>
      <vt:lpstr>Mücadele Yöntemleri  </vt:lpstr>
      <vt:lpstr>Kimyasal Mücadele  </vt:lpstr>
      <vt:lpstr>2.7. Monilya(=Mumya Hastalığı) veya Kahverengi Çürüklük</vt:lpstr>
      <vt:lpstr>PowerPoint Presentation</vt:lpstr>
      <vt:lpstr> Kimyasal Mücadele-Monilya </vt:lpstr>
      <vt:lpstr>Kimyasal Mücadele-Monilya </vt:lpstr>
      <vt:lpstr>3. Sert Kabuklu Meyve Ağaçlarında Görülen Hastalıklar</vt:lpstr>
      <vt:lpstr>3.1. Ceviz Antraknozu                (Gnomonia leptostyla) </vt:lpstr>
      <vt:lpstr>PowerPoint Presentation</vt:lpstr>
      <vt:lpstr>PowerPoint Presentation</vt:lpstr>
      <vt:lpstr>Mücadele Yöntemleri </vt:lpstr>
      <vt:lpstr>  3.2. Antep Fıstıklarında Septoria Yaprak Lekesi Karazenk( Septoria pistacina Allesh.)   </vt:lpstr>
      <vt:lpstr>Hastalığın Belirtileri</vt:lpstr>
      <vt:lpstr>Mücadelesi</vt:lpstr>
      <vt:lpstr>Kimyasal Mücadelede kullanılacak ilaçlar ve dozları </vt:lpstr>
      <vt:lpstr>3.3. Antepfıstıklarında           Alternaria Yanıklığı</vt:lpstr>
      <vt:lpstr>3.4. Kestane Kanseri Cryphonectria parasitica </vt:lpstr>
      <vt:lpstr>DOĞA’DA BİYOLOJİK KONTROL ETMENİ</vt:lpstr>
      <vt:lpstr>Kestane Kanseri İle Kimyasal Mücadele</vt:lpstr>
      <vt:lpstr>Diğer Yapılması Gerekenler</vt:lpstr>
      <vt:lpstr>Gelecekte Yapılabilecekler</vt:lpstr>
      <vt:lpstr>                        Mürekkep Hastalığı                      ( Phytophthora cambivora )</vt:lpstr>
      <vt:lpstr>7. ZEYTİN HASTALIKLARI</vt:lpstr>
      <vt:lpstr>7.1. ZEYTİN’DE HALKALI LEKE HASTALIĞI (Spilocaea oleaginea=Cycloconium oleaginum)</vt:lpstr>
      <vt:lpstr>Mücadele Yöntemleri </vt:lpstr>
      <vt:lpstr>PowerPoint Presentation</vt:lpstr>
      <vt:lpstr>Kimyasal Mücadelede Kullanılacak İlaçlar </vt:lpstr>
      <vt:lpstr>7.2. VERTİCİLLİUM SOLGUNLUĞU (Verticillium dahliae)</vt:lpstr>
      <vt:lpstr>Hastalığın Görüldüğü Bitkiler (=Konukçuları)</vt:lpstr>
      <vt:lpstr>Mücadele Yöntemleri Kültürel Önlemler</vt:lpstr>
      <vt:lpstr>PowerPoint Presentation</vt:lpstr>
      <vt:lpstr>6. TURUNÇGİL HASTALIKLARI</vt:lpstr>
      <vt:lpstr>6.1. Uçkurutan (Phoma tracheiphila) </vt:lpstr>
      <vt:lpstr>Mücadele Yöntemleri  </vt:lpstr>
      <vt:lpstr>Kimyasal Mücadele </vt:lpstr>
      <vt:lpstr>Kimyasal Mücadelede Kullanılacak İlaçlar</vt:lpstr>
      <vt:lpstr>6.2. Meyve Kahverengi Çürüklük ve  Gövde Zamklanması (Phytophthora citrophthora)  </vt:lpstr>
      <vt:lpstr>PowerPoint Presentation</vt:lpstr>
      <vt:lpstr>Kimyasal Mücadele  </vt:lpstr>
      <vt:lpstr>Kimyasal Mücadelede Kullanılacak İlaçlar  </vt:lpstr>
      <vt:lpstr>6.3. Alternaria Yaprak Lekesi TURUNÇGİLDE KAHVERENGİ LEKE  (Alternaria alternata f. sp. citri) </vt:lpstr>
      <vt:lpstr>PowerPoint Presentation</vt:lpstr>
      <vt:lpstr>Kimyasal Mücadele  </vt:lpstr>
      <vt:lpstr>Kimyasal Mücadelede Kullanılacak İlaçlar </vt:lpstr>
      <vt:lpstr>6.4. Yeşil ve Maviküf Çürüklükleri Yeşil küf çürüklüğü (Penicillium digitatum)  Mavi küf çürüklüğü (Penicillium italicum)  </vt:lpstr>
      <vt:lpstr>   Hastalığın Görüldüğü Bitkiler  • Başta turunçgiller olmak üzere geniş bir konukçu dizisi vardır.  </vt:lpstr>
      <vt:lpstr>Kimyasal Mücadele </vt:lpstr>
      <vt:lpstr>6.5. Demir Noksanlığı TURUNÇGİLLERDE DEMİR NOKSANLIĞI (Kloroz) </vt:lpstr>
      <vt:lpstr>Mücadele Yöntemleri  </vt:lpstr>
      <vt:lpstr>6.6. Çinko Noksanlığı</vt:lpstr>
      <vt:lpstr>Mücadelesi</vt:lpstr>
      <vt:lpstr>4. BAĞ HASTALIKLARI</vt:lpstr>
      <vt:lpstr>4.1. Bağ’da Külleme Uncinula necator </vt:lpstr>
      <vt:lpstr>Mücadele Yöntemleri </vt:lpstr>
      <vt:lpstr>PowerPoint Presentation</vt:lpstr>
      <vt:lpstr> Kimyasal Mücadelede Kullanılacak İlaçlar ve Dozları </vt:lpstr>
      <vt:lpstr>PowerPoint Presentation</vt:lpstr>
      <vt:lpstr>4.2. BAĞ MİLDİYÖSÜ  (Plasmopara viticola) </vt:lpstr>
      <vt:lpstr>Mücadele Yöntemleri </vt:lpstr>
      <vt:lpstr>Kimyasal Mücadele </vt:lpstr>
      <vt:lpstr>Kimyasal Mücadelede Kullanılacak İlaçlar ve Dozları</vt:lpstr>
      <vt:lpstr> </vt:lpstr>
      <vt:lpstr>PowerPoint Presentation</vt:lpstr>
      <vt:lpstr>4.3. Bağ Antraknozu (Elsinoe ampelina) </vt:lpstr>
      <vt:lpstr>Mücadele Yöntemleri</vt:lpstr>
      <vt:lpstr> Kimyasal Mücadelede Kullanılacak İlaçlar ve Dozları </vt:lpstr>
      <vt:lpstr>4.4. Bağ’da Ölü Kol (Phomopsis viticola) </vt:lpstr>
      <vt:lpstr>Mücadele Yöntemleri </vt:lpstr>
      <vt:lpstr>Kimyasal Mücadele </vt:lpstr>
      <vt:lpstr>Kimyasal Mücadelede Kullanılacak  İlaçlar ve Dozları </vt:lpstr>
      <vt:lpstr>PowerPoint Presentation</vt:lpstr>
      <vt:lpstr>4.5. Bağ’da Kurşuni Küf veya Salkım Çürüklüğü (Botrytis cinerea) </vt:lpstr>
      <vt:lpstr>Mücadele Yöntemleri </vt:lpstr>
      <vt:lpstr>Kimyasal Mücadele</vt:lpstr>
      <vt:lpstr> Kimyasal Mücadelede Kullanılacak İlaçlar ve Dozları</vt:lpstr>
      <vt:lpstr> 4.6. Bağ’da Eska(= Kav ) Hastalığı (Stereum hirsutum, Phellinus igniarius)  </vt:lpstr>
      <vt:lpstr>PowerPoint Presentation</vt:lpstr>
      <vt:lpstr>Mücadele Yöntemleri</vt:lpstr>
      <vt:lpstr>5. ÇİLEK VE ÜZÜMSÜ MEYVE HASTALIKLARI</vt:lpstr>
      <vt:lpstr>AHUDUDU VE BÖĞÜRTLEN</vt:lpstr>
      <vt:lpstr>5.1. Ahududu ve Böğürtlen de Geriye Ölüm       (Clethridium corticola )(Funkel) Shoemaker &amp; Müller</vt:lpstr>
      <vt:lpstr>Yaşayışı</vt:lpstr>
      <vt:lpstr>Mücadelesi</vt:lpstr>
      <vt:lpstr>5.2. Ahududu ve Böğürtlen de Dal Yanıklığı Leptosphaeria coniothyrium </vt:lpstr>
      <vt:lpstr>Yaşayış :</vt:lpstr>
      <vt:lpstr>Yaşayış :</vt:lpstr>
      <vt:lpstr>MÜCADELESİ</vt:lpstr>
      <vt:lpstr> 5.3. Ahududu Sürgün Yanıklığı        Didymella applanata </vt:lpstr>
      <vt:lpstr>Yaşayış :</vt:lpstr>
      <vt:lpstr>MÜCADELESİ</vt:lpstr>
      <vt:lpstr>5.4. Ahudutu ve Böğürtlende Pas Hastalıkları  Kuehneola uredinis </vt:lpstr>
      <vt:lpstr>Yaşayışı</vt:lpstr>
      <vt:lpstr>Mücadelesi</vt:lpstr>
      <vt:lpstr>5.5. Çilekte Kurşuni Küf  (Botrytis cinerea) </vt:lpstr>
      <vt:lpstr>PowerPoint Presentation</vt:lpstr>
      <vt:lpstr>Hastalığın Görüldüğü Bitkiler </vt:lpstr>
      <vt:lpstr>Mücadele Yöntemleri</vt:lpstr>
      <vt:lpstr>Kimyasal Önlemler </vt:lpstr>
      <vt:lpstr>  Kimyasal Mücadelede Kullanılacak İlaçlar ve Dozları </vt:lpstr>
      <vt:lpstr> 5.6. Çilekte Külleme (Sphaerotheca macularis fsp. fragariae)  </vt:lpstr>
      <vt:lpstr>PowerPoint Presentation</vt:lpstr>
      <vt:lpstr>Mücadele Yöntemleri</vt:lpstr>
      <vt:lpstr>5.7. Çilek Yaprak Hastalıkları (Mycosphaerella fragariae)</vt:lpstr>
      <vt:lpstr>Mücadele Yöntemleri</vt:lpstr>
      <vt:lpstr>5.8. Çilek Kök Çürüklüğü</vt:lpstr>
      <vt:lpstr>Hastalığın Belirtileri</vt:lpstr>
      <vt:lpstr>Hastalığın Belirtileri</vt:lpstr>
      <vt:lpstr>Mücadele Yöntemleri </vt:lpstr>
      <vt:lpstr>Mücadele Yöntemleri </vt:lpstr>
      <vt:lpstr>ÇİLEKTE ANTRAKNOZ HASTALIĞI  Colletotrichum fragariae, C. Gloeosporioides, C. acutatum</vt:lpstr>
      <vt:lpstr>2. BELİRTİLERİ, EKONOMİK ÖNEMİ VE YAYILIŞI</vt:lpstr>
      <vt:lpstr>2. BELİRTİLERİ, EKONOMİK ÖNEMİ VE YAYILIŞI</vt:lpstr>
      <vt:lpstr>2. BELİRTİLERİ, EKONOMİK ÖNEMİ VE YAYILIŞI</vt:lpstr>
      <vt:lpstr>PowerPoint Presentation</vt:lpstr>
      <vt:lpstr>4.2. Kimyasal Mücadele</vt:lpstr>
      <vt:lpstr>SEBZE HASTALIKLARI</vt:lpstr>
      <vt:lpstr>01. DOMATES MİLDİYÖSÜ HASTALIĞI                            (Phytophthora infestans)</vt:lpstr>
      <vt:lpstr>Mücadele Yöntemleri </vt:lpstr>
      <vt:lpstr>Kimyasal Mücadele </vt:lpstr>
      <vt:lpstr>Kimyasal Mücadelede Kullanılacak İlaçlar                                                         ve Dozları: </vt:lpstr>
      <vt:lpstr>PowerPoint Presentation</vt:lpstr>
      <vt:lpstr>PowerPoint Presentation</vt:lpstr>
      <vt:lpstr>PowerPoint Presentation</vt:lpstr>
      <vt:lpstr> 02.DOMATESTE KURŞUNİ KÜF HASTALIĞI                                                   (Botrytis cinerea) </vt:lpstr>
      <vt:lpstr>Mücadele Yöntemleri </vt:lpstr>
      <vt:lpstr>Kimyasal Mücadele  </vt:lpstr>
      <vt:lpstr>PowerPoint Presentation</vt:lpstr>
      <vt:lpstr>03. ERKEN YANIKLIK HASTALIĞI                            (Alternaria solani)</vt:lpstr>
      <vt:lpstr>Mücadele Yöntemleri </vt:lpstr>
      <vt:lpstr> Kimyasal Mücadelede Kullanılacak İlaçlar ve Dozları: </vt:lpstr>
      <vt:lpstr>PowerPoint Presentation</vt:lpstr>
      <vt:lpstr>PowerPoint Presentation</vt:lpstr>
      <vt:lpstr>04. DOMATES YAPRAK KÜFÜ       HASTALIĞI(Cladosporium fulvum) </vt:lpstr>
      <vt:lpstr>Mücadele Yöntemleri </vt:lpstr>
      <vt:lpstr> Kimyasal Mücadelede Kullanılacak İlaçlar                                                          ve Dozları: </vt:lpstr>
      <vt:lpstr>05. PATLICANGİLLERDE KÜLLEME                             HASTALIĞI (Leveillula taurica)  </vt:lpstr>
      <vt:lpstr>Mücadele Yöntemleri  </vt:lpstr>
      <vt:lpstr> Kimyasal Mücadelede Kullanılacak İlaçlar                                                           ve Dozları</vt:lpstr>
      <vt:lpstr>06. SEBZELERDE SEPTORİA LEKE HASTALIĞI                       (Septoria apiicola, Septoria lycopersici)</vt:lpstr>
      <vt:lpstr>Mücadele Yöntemleri  </vt:lpstr>
      <vt:lpstr>07. KÖK BOĞAZI YANIKLIĞI HASTALIĞI  (Phytophthora capsici) </vt:lpstr>
      <vt:lpstr>Mücadele Yöntemleri </vt:lpstr>
      <vt:lpstr>08. SEBZELERDE BEYAZ ÇÜRÜKLÜK                           (Sclerotinia sclerotiorum) </vt:lpstr>
      <vt:lpstr>Hastalığın Görüldüğü Bitkiler </vt:lpstr>
      <vt:lpstr> Mücadele Yöntemleri  </vt:lpstr>
      <vt:lpstr>09. SEBZE FİDELERİNDE KÖK ÇÜRÜKLÜĞÜ                                       (ÇÖKERTEN) HASTALIĞI </vt:lpstr>
      <vt:lpstr> Mücadele Yöntemleri  </vt:lpstr>
      <vt:lpstr> Kimyasal Mücadelede Kullanılacak İlaçlar : </vt:lpstr>
      <vt:lpstr>Kimyasal Mücadelede Kullanılacak İlaçlar :</vt:lpstr>
      <vt:lpstr>BİBER HASTALIKLARI</vt:lpstr>
      <vt:lpstr>KÖK BOĞAZI YANIKLIĞI HASTALIĞI  ( Phytophthora capsici) </vt:lpstr>
      <vt:lpstr>Mücadele Yöntemleri</vt:lpstr>
      <vt:lpstr>SEBZELERDE KURŞUNİ KÜF HASTALIĞI  (Botrytis cinerea)</vt:lpstr>
      <vt:lpstr>Mücadele Yöntemleri </vt:lpstr>
      <vt:lpstr>Kimyasal Mücadele </vt:lpstr>
      <vt:lpstr>PATLICANGİLLERDE KÜLLEME HASTALIĞI (Leveillula taurica) </vt:lpstr>
      <vt:lpstr>Hastalık Belirtisi </vt:lpstr>
      <vt:lpstr>Kimyasal Mücadele </vt:lpstr>
      <vt:lpstr>Kimyasal Mücadelede Kullanılacak İlaçlar </vt:lpstr>
      <vt:lpstr>PowerPoint Presentation</vt:lpstr>
      <vt:lpstr>Hastalık Belirtisi </vt:lpstr>
      <vt:lpstr>Mücadele Yöntemleri </vt:lpstr>
      <vt:lpstr>Kimyasal Önlemler</vt:lpstr>
      <vt:lpstr>Kimyasal Mücadelede Kullanılacak İlaçlar</vt:lpstr>
      <vt:lpstr>SEBZELERDE BEYAZ ÇÜRÜKLÜKLER  (Sclerotinia sclerotiorum)</vt:lpstr>
      <vt:lpstr>Hastalık Belirtisi </vt:lpstr>
      <vt:lpstr>Hastalığın Görüldüğü Bitkiler</vt:lpstr>
      <vt:lpstr>Mücadele Yöntemleri </vt:lpstr>
      <vt:lpstr>PATLICAN HASTALIKLARI</vt:lpstr>
      <vt:lpstr>DOMATES MİLDİYÖ HASTALIĞI (Phytophthora infestans)</vt:lpstr>
      <vt:lpstr>Mücadele Yöntemleri</vt:lpstr>
      <vt:lpstr>Kimyasal Mücadele</vt:lpstr>
      <vt:lpstr>Kimyasal Mücadelede Kullanılacak İlaçlar</vt:lpstr>
      <vt:lpstr>PATLICAN ERKEN YANIKLIK HASTALIĞI (Alternaria solani)</vt:lpstr>
      <vt:lpstr>Mücadele Yöntemleri</vt:lpstr>
      <vt:lpstr>Kimyasal Mücadelede Kullanılacak İlaçlar </vt:lpstr>
      <vt:lpstr>    PATATES HASTALIKLARI</vt:lpstr>
      <vt:lpstr>1-PATATES MİLDİYÖSÜ (GEÇ YANIKLIK)                               HASTALIĞI(Phytophthora infestans) </vt:lpstr>
      <vt:lpstr>Mücadele Yöntemleri </vt:lpstr>
      <vt:lpstr>Kimyasal Mücadele</vt:lpstr>
      <vt:lpstr>Kimyasal Mücadele</vt:lpstr>
      <vt:lpstr>Kimyasal Mücadele</vt:lpstr>
      <vt:lpstr>DOMATES, PATLICAN VE PATATESTE ERKEN YANIKLIK HASTALIĞI (Alternaria solani) </vt:lpstr>
      <vt:lpstr>Mücadele Yöntemleri  </vt:lpstr>
      <vt:lpstr>Kimyasal Önlemler </vt:lpstr>
      <vt:lpstr>PATATES SİĞİL HASTALIĞI  (Synchytrium endobioticum) </vt:lpstr>
      <vt:lpstr>PowerPoint Presentation</vt:lpstr>
      <vt:lpstr> Mücadele Yöntemleri  </vt:lpstr>
      <vt:lpstr>PowerPoint Presentation</vt:lpstr>
      <vt:lpstr> Kültürel önlemler  </vt:lpstr>
      <vt:lpstr> SİYAH SİĞİL (=KÖKBOĞAZI NEKROZU) HASTALIĞI (Rhizoctonia solani)  Hastalık Belirtileri: </vt:lpstr>
      <vt:lpstr>Mücadele Yöntemleri  </vt:lpstr>
      <vt:lpstr>SOĞAN-SARIMSAK HASTALIKLARI</vt:lpstr>
      <vt:lpstr>SOĞAN VE SARIMSAKTA BEYAZ ÇÜRÜKLÜK HASTALIĞI (Sclerotium cepivorum) </vt:lpstr>
      <vt:lpstr>Mücadelesi</vt:lpstr>
      <vt:lpstr>Kimyasal Mücadele </vt:lpstr>
      <vt:lpstr> SEBZELERDE SEPTORİA LEKE HASTALIĞI (Septoria apiicola Speg., Septoria lycopersici Speg</vt:lpstr>
      <vt:lpstr>Mücadele Yöntemleri </vt:lpstr>
      <vt:lpstr> SEBZELERDE KURŞUNİ KÜF HASTALIĞI                                                (Botrytis cinerea) </vt:lpstr>
      <vt:lpstr>Mücadele Yöntemleri </vt:lpstr>
      <vt:lpstr>SOĞAN MİLDİYÖSÜ HASTALIĞI  ( Peronospora  destructor Berc.) </vt:lpstr>
      <vt:lpstr>Mücadele Yöntemleri  </vt:lpstr>
      <vt:lpstr>Kimyasal Mücadelede Kullanılacak İlaçlar ( Soğan Mildiyösü ) </vt:lpstr>
      <vt:lpstr> SOĞAN SÜRMESİ HASTALIĞI (Urocystis cepula First.) </vt:lpstr>
      <vt:lpstr>Mücadele Yöntemleri  </vt:lpstr>
      <vt:lpstr>YAPRAKLARI YENEN YEŞİL SEBZELER </vt:lpstr>
      <vt:lpstr>MARUL MİLDİYÖSÜ (Bremia lactucae) </vt:lpstr>
      <vt:lpstr> MÜCADELE YÖNTEMLERİ </vt:lpstr>
      <vt:lpstr>Kimyasal Mücadele</vt:lpstr>
      <vt:lpstr>ISPANAK MİLDİYÖSÜ (Peronospora farinosa ) </vt:lpstr>
      <vt:lpstr> Mücadele Yöntemleri  </vt:lpstr>
      <vt:lpstr>LAHANA MİLDİYÖSÜ HASTALIĞI (Perenospora brassicae) </vt:lpstr>
      <vt:lpstr>Mücadele Yöntemleri  </vt:lpstr>
      <vt:lpstr>LAHANA KÖK-UR HASTALIĞI  (Plasmodiophora brassicae) </vt:lpstr>
      <vt:lpstr>Mücadele Yöntemleri </vt:lpstr>
      <vt:lpstr>ALTERNARİA YAPRAK LEKESİ  (Alternaria brassicae, A. brassicicola, A. raphani) </vt:lpstr>
      <vt:lpstr>Hastalık Belirtisi </vt:lpstr>
      <vt:lpstr>Mücadele Yöntemleri</vt:lpstr>
      <vt:lpstr>KABAKGİLLERDE KÜLLEME HASTALIĞI  (Erysiphe cichoracearum, Sphaerotheca fuliginea) </vt:lpstr>
      <vt:lpstr>Mücadele Yöntemleri </vt:lpstr>
      <vt:lpstr> Kimyasal Mücadelede Kullanılacak İlaçlar </vt:lpstr>
      <vt:lpstr>PowerPoint Presentation</vt:lpstr>
      <vt:lpstr>HIYAR YAPRAK LEKESİ  (Ulocladium cucurbitae) </vt:lpstr>
      <vt:lpstr>Mücadele Yöntemleri</vt:lpstr>
      <vt:lpstr>KABAKGİLLERDE ANTRAKNOZ  (Colletotrichum orbiculare)</vt:lpstr>
      <vt:lpstr> Mücadele Yöntemleri  </vt:lpstr>
      <vt:lpstr>Kimyasal Mücadele  </vt:lpstr>
      <vt:lpstr>KABAKGİLLERDE MİLDİYÖ HASTALIĞI  (Pseudoperonospora cubensis) </vt:lpstr>
      <vt:lpstr>Mücadele Yöntemleri</vt:lpstr>
      <vt:lpstr> Kimyasal Mücadelede kullanılacak ilaçlar </vt:lpstr>
      <vt:lpstr>PowerPoint Presentation</vt:lpstr>
      <vt:lpstr>KABAKGİLLERDE SOLGUNLUK VE KÖK ÇÜRÜKLÜĞÜ (Fusarium spp., Pythium spp., Rhizoctonia spp.) </vt:lpstr>
      <vt:lpstr>PowerPoint Presentation</vt:lpstr>
      <vt:lpstr> Mücadele Yöntemleri  </vt:lpstr>
      <vt:lpstr>PowerPoint Presentation</vt:lpstr>
      <vt:lpstr>KAVUN KARPUZDA ANTRAKNOZ HASTALIĞI (Coletotrichum lagenarium) </vt:lpstr>
      <vt:lpstr>Mücadele Yöntemleri  </vt:lpstr>
      <vt:lpstr>KARPUZDA ALTERNARYA YAPRAK YANIKLIĞI (Alternaria cucumerina Elliott)</vt:lpstr>
      <vt:lpstr>Mücadele Yöntemleri</vt:lpstr>
      <vt:lpstr> Kimyasal Mücadelede Kullanılacak İlaçlar</vt:lpstr>
      <vt:lpstr> B. BAKTERİYEL HASTALIKLAR       </vt:lpstr>
      <vt:lpstr>1. Turunçgil Dal Yanıklığı (Pseudomonas syringae pv. syringae) </vt:lpstr>
      <vt:lpstr>Mücadele Yöntemleri </vt:lpstr>
      <vt:lpstr>  Kimyasal Mücadelede Kullanılacak İlaçlar ve Dozları  </vt:lpstr>
      <vt:lpstr>2. Kiraz Dal Yanıklığı </vt:lpstr>
      <vt:lpstr>Hastalık Belirtisi</vt:lpstr>
      <vt:lpstr> Hastalık Belirtisi</vt:lpstr>
      <vt:lpstr>Mücadele Yöntemleri</vt:lpstr>
      <vt:lpstr>Kimyasal Mücadele</vt:lpstr>
      <vt:lpstr>Kimyasal Mücadelede Kullanılacak ilaçlar ve Dozları</vt:lpstr>
      <vt:lpstr> ELMA VE ARMUTTA  PSEUDOMONAS ÇİÇEK YANIKLIĞI  Pseudomonas syringae pv. Syringae </vt:lpstr>
      <vt:lpstr>2. BELİRTİLERİ, EKONOMİK ÖNEMİ VE YAYILIŞI </vt:lpstr>
      <vt:lpstr>2. BELİRTİLERİ, EKONOMİK ÖNEMİ VE YAYILIŞI </vt:lpstr>
      <vt:lpstr>Pseudomonas &amp; Erwinia Farkları</vt:lpstr>
      <vt:lpstr>3. KONUKÇULARI </vt:lpstr>
      <vt:lpstr> 4. MÜCADELESİ  </vt:lpstr>
      <vt:lpstr>3. Yumuşak Çekirdekli Meyve Ağaçlarında Ateş  Yanıklığı Hastalığı (Erwinia amylovora) </vt:lpstr>
      <vt:lpstr>Mücadele Yöntemleri </vt:lpstr>
      <vt:lpstr>Kimyasal Mücadele </vt:lpstr>
      <vt:lpstr>Kimyasal Mücadelede Kullanılacak İlaçlar                                                                  ve Dozları </vt:lpstr>
      <vt:lpstr>4. Kök Uru Hastalığı      KÖK KANSERİ HASTALIĞI (Agrobacterium tumefaciens) </vt:lpstr>
      <vt:lpstr>PowerPoint Presentation</vt:lpstr>
      <vt:lpstr>Mücadele Yöntemleri </vt:lpstr>
      <vt:lpstr>Kimyasal Mücadele </vt:lpstr>
      <vt:lpstr>PowerPoint Presentation</vt:lpstr>
      <vt:lpstr>LAHANA SİYAH DAMAR ÇÜRÜKLÜĞÜ  (Xanthomonas campestris pv. campestris) </vt:lpstr>
      <vt:lpstr>Mücadele Yöntemleri </vt:lpstr>
      <vt:lpstr>BAKTERİYEL YAPRAK LEKESİ  (Pseudomonas syringae pv. maculicola)</vt:lpstr>
      <vt:lpstr>Bulaşma yolları </vt:lpstr>
      <vt:lpstr>HIYAR KÖŞELİ YAPRAK LEKESİ  (Pseudomonas syringae pv.lachrymans) </vt:lpstr>
      <vt:lpstr> Mücadele Yöntemleri  </vt:lpstr>
      <vt:lpstr>KARPUZ BAKTERİYEL MEYVE LEKESİ (Acidovorax avenae subsp.)</vt:lpstr>
      <vt:lpstr>PowerPoint Presentation</vt:lpstr>
      <vt:lpstr> Mücadelesi  </vt:lpstr>
      <vt:lpstr> ENGİNAR YAŞ ÇÜRÜKLÜĞÜ  (Erwinia carotovora ) </vt:lpstr>
      <vt:lpstr>Mücadele Yöntemleri</vt:lpstr>
      <vt:lpstr>DOMATESTE BAKTERİYEL BENEK HASTALIĞI (Pseudomonas syringae pv. tomato) </vt:lpstr>
      <vt:lpstr> Mücadele Yöntemleri </vt:lpstr>
      <vt:lpstr> Kimyasal Mücadelede kullanılacak ilaçlar </vt:lpstr>
      <vt:lpstr>DOMATESTE BAKTERİYEL KANSER  ve SOLGUNLUK HASTALIĞI  (Clavibacter michiganensis subsp. michiganensis) </vt:lpstr>
      <vt:lpstr>Mücadele Yöntemleri  </vt:lpstr>
      <vt:lpstr> DOMATES ÖZ (GÖVDE) NEKROZU HASTALIĞI </vt:lpstr>
      <vt:lpstr> Hastalık Belirtisi </vt:lpstr>
      <vt:lpstr>Mücadele Yöntemleri  </vt:lpstr>
      <vt:lpstr> BAKTERİYEL LEKE HASTALIĞI  (Xanthomonas vesicatori) </vt:lpstr>
      <vt:lpstr> Mücadele Yöntemleri  </vt:lpstr>
      <vt:lpstr>PowerPoint Presentation</vt:lpstr>
      <vt:lpstr>Hastalık Belirtisi</vt:lpstr>
      <vt:lpstr>Mücadele Yöntemleri</vt:lpstr>
      <vt:lpstr>PATATES HALKA ÇÜRÜKLÜĞÜ HASTALIĞI  (Clavibacter michiganensis subsp. sepedonicus) </vt:lpstr>
      <vt:lpstr>PowerPoint Presentation</vt:lpstr>
      <vt:lpstr>Mücadele Yöntemleri </vt:lpstr>
      <vt:lpstr>PowerPoint Presentation</vt:lpstr>
      <vt:lpstr> Hastalık Belirtisi </vt:lpstr>
      <vt:lpstr>PowerPoint Presentation</vt:lpstr>
      <vt:lpstr>PowerPoint Presentation</vt:lpstr>
      <vt:lpstr>Kültürel Önlemler </vt:lpstr>
      <vt:lpstr> PATATESTE ADİ UYUZ HASTALIĞI  (Streptomyces scabies) </vt:lpstr>
      <vt:lpstr>PowerPoint Presentation</vt:lpstr>
      <vt:lpstr>Mücadele Yöntemleri </vt:lpstr>
      <vt:lpstr>  C. VİRÜS VE VİRÜS BENZERİ ETMENLERİN       NEDEN OLDUĞU HASTALIKLAR </vt:lpstr>
      <vt:lpstr>1. Turunçgil Tristeza( Göçüren )                      Virüs Hastalığı</vt:lpstr>
      <vt:lpstr>Mücadelesi:</vt:lpstr>
      <vt:lpstr>2. Turunçgil Kavlama(Psorosis) Virüs Hastalığı</vt:lpstr>
      <vt:lpstr>Hastalık belirtisi:</vt:lpstr>
      <vt:lpstr> 3. Turunçgillerde Palamutlaşma Hastalığı (CiTRUS STUBBORN DISEASE ) </vt:lpstr>
      <vt:lpstr>Mücadelesi:</vt:lpstr>
      <vt:lpstr>4. Turunçgil Exocortis(Cüceleşme)                      Viroid Hastalığı</vt:lpstr>
      <vt:lpstr>Hastalık belirtisi:</vt:lpstr>
      <vt:lpstr>Mücadelesi:</vt:lpstr>
      <vt:lpstr>5. Turunçgil Taşlaşma(İmpietratura)                       virüs Hastalığı</vt:lpstr>
      <vt:lpstr>MÜCADELESİ</vt:lpstr>
      <vt:lpstr>6. Turunçgil Xyloporosis-Cachexia(=Gözenek) Hastalığı</vt:lpstr>
      <vt:lpstr>Hastalık belirtisi:</vt:lpstr>
      <vt:lpstr>Mücadelesi:</vt:lpstr>
      <vt:lpstr>   7. Asma Kısa Boğum Virüs Hastalığı     BAĞLARDA YELPAZE YAPRAKLILIK ViRÜS       HASTALIĞI (Grapvein Fan Leaf Virus) </vt:lpstr>
      <vt:lpstr>Hastalık belirtisi:</vt:lpstr>
      <vt:lpstr>Mücadelesi:</vt:lpstr>
      <vt:lpstr> 8. Elma Mozayik Virüs Hastalığı               Apple Mosaic Virus  </vt:lpstr>
      <vt:lpstr>Hastalık Etmeninin Belirtileri (Simptomları): </vt:lpstr>
      <vt:lpstr>Mücadelesi</vt:lpstr>
      <vt:lpstr>9. Erik Sharka Virüs Hastalığı (Plum pox potyvirus) </vt:lpstr>
      <vt:lpstr>Mücadelesi:</vt:lpstr>
      <vt:lpstr>10. Erik Nekrotik Halkalı Leke                   Virüs Hastalığı</vt:lpstr>
      <vt:lpstr>Hastalık belirtisi:</vt:lpstr>
      <vt:lpstr>Mücadele Yöntemleri:</vt:lpstr>
      <vt:lpstr>11. Elma Klorotik Yaprak Leke                                 Virüs Hastalığı</vt:lpstr>
      <vt:lpstr>Hastalık etmeninin genel özellikleri:</vt:lpstr>
      <vt:lpstr>Hastalık Etmeninin Belirtileri</vt:lpstr>
      <vt:lpstr>Mücadelesi</vt:lpstr>
      <vt:lpstr>12. Elma Gövde Çukurlaşma Hastalığı                              Apple Stem Pitting Virus </vt:lpstr>
      <vt:lpstr> Hastalık Etmeninin Belirtileri : </vt:lpstr>
      <vt:lpstr>Mücadelesi</vt:lpstr>
      <vt:lpstr>PowerPoint Presentation</vt:lpstr>
      <vt:lpstr>SOLANACEAE FAMİLYASI KÜLTÜR BİTKİLERİNDE STOLBUR HASTALIĞI </vt:lpstr>
      <vt:lpstr>Mücadele Yöntemleri </vt:lpstr>
      <vt:lpstr>HIYAR MOZAİK VİRÜSU  (Cucumber mosaic cucumovirus - CMV) </vt:lpstr>
      <vt:lpstr> </vt:lpstr>
      <vt:lpstr>KARPUZ MOZAİK VİRÜSÜ  (Watermelon mosaic 2 potyvirus- WMV-2) </vt:lpstr>
      <vt:lpstr>PowerPoint Presentation</vt:lpstr>
      <vt:lpstr>KABAK MOZAİK VİRÜSÜ  (Squash mosaic comovirus-SqMV) </vt:lpstr>
      <vt:lpstr>Mücadelesi</vt:lpstr>
      <vt:lpstr>KABAK SARI MOZAİK VİRÜSÜ  (Zucchini yellow mosaic potyvirus-ZYMV)</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MEYVE VE BAĞ HASTALIKLARI</dc:title>
  <dc:creator>sony</dc:creator>
  <cp:lastModifiedBy>Oğuz Basut</cp:lastModifiedBy>
  <cp:revision>447</cp:revision>
  <cp:lastPrinted>2013-05-23T18:59:05Z</cp:lastPrinted>
  <dcterms:created xsi:type="dcterms:W3CDTF">2013-02-26T15:50:54Z</dcterms:created>
  <dcterms:modified xsi:type="dcterms:W3CDTF">2017-03-19T20:42:22Z</dcterms:modified>
</cp:coreProperties>
</file>