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6" r:id="rId2"/>
    <p:sldId id="273" r:id="rId3"/>
    <p:sldId id="274" r:id="rId4"/>
    <p:sldId id="278" r:id="rId5"/>
    <p:sldId id="275" r:id="rId6"/>
    <p:sldId id="280" r:id="rId7"/>
    <p:sldId id="279" r:id="rId8"/>
    <p:sldId id="281" r:id="rId9"/>
    <p:sldId id="276" r:id="rId10"/>
    <p:sldId id="277" r:id="rId11"/>
    <p:sldId id="282" r:id="rId12"/>
    <p:sldId id="256" r:id="rId13"/>
    <p:sldId id="283" r:id="rId14"/>
    <p:sldId id="257" r:id="rId15"/>
    <p:sldId id="258" r:id="rId16"/>
    <p:sldId id="285" r:id="rId17"/>
    <p:sldId id="284" r:id="rId18"/>
    <p:sldId id="259" r:id="rId19"/>
    <p:sldId id="287" r:id="rId20"/>
    <p:sldId id="288" r:id="rId21"/>
    <p:sldId id="286" r:id="rId22"/>
    <p:sldId id="265" r:id="rId23"/>
    <p:sldId id="266" r:id="rId24"/>
    <p:sldId id="267" r:id="rId25"/>
    <p:sldId id="290" r:id="rId26"/>
    <p:sldId id="289" r:id="rId27"/>
    <p:sldId id="268" r:id="rId28"/>
    <p:sldId id="291" r:id="rId29"/>
    <p:sldId id="269" r:id="rId30"/>
    <p:sldId id="292" r:id="rId31"/>
    <p:sldId id="270" r:id="rId32"/>
    <p:sldId id="294" r:id="rId33"/>
    <p:sldId id="293" r:id="rId34"/>
    <p:sldId id="271" r:id="rId35"/>
    <p:sldId id="272" r:id="rId36"/>
    <p:sldId id="295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40B9-ABA3-4BA8-B21B-2699C76B0A09}" type="datetimeFigureOut">
              <a:rPr lang="tr-TR" smtClean="0"/>
              <a:pPr/>
              <a:t>17/05/2020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D39C-9977-4871-997E-BDC4701C78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40B9-ABA3-4BA8-B21B-2699C76B0A09}" type="datetimeFigureOut">
              <a:rPr lang="tr-TR" smtClean="0"/>
              <a:pPr/>
              <a:t>17/05/2020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D39C-9977-4871-997E-BDC4701C78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40B9-ABA3-4BA8-B21B-2699C76B0A09}" type="datetimeFigureOut">
              <a:rPr lang="tr-TR" smtClean="0"/>
              <a:pPr/>
              <a:t>17/05/2020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D39C-9977-4871-997E-BDC4701C78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40B9-ABA3-4BA8-B21B-2699C76B0A09}" type="datetimeFigureOut">
              <a:rPr lang="tr-TR" smtClean="0"/>
              <a:pPr/>
              <a:t>17/05/2020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D39C-9977-4871-997E-BDC4701C78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40B9-ABA3-4BA8-B21B-2699C76B0A09}" type="datetimeFigureOut">
              <a:rPr lang="tr-TR" smtClean="0"/>
              <a:pPr/>
              <a:t>17/05/2020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D39C-9977-4871-997E-BDC4701C78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40B9-ABA3-4BA8-B21B-2699C76B0A09}" type="datetimeFigureOut">
              <a:rPr lang="tr-TR" smtClean="0"/>
              <a:pPr/>
              <a:t>17/05/2020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D39C-9977-4871-997E-BDC4701C78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40B9-ABA3-4BA8-B21B-2699C76B0A09}" type="datetimeFigureOut">
              <a:rPr lang="tr-TR" smtClean="0"/>
              <a:pPr/>
              <a:t>17/05/2020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D39C-9977-4871-997E-BDC4701C78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40B9-ABA3-4BA8-B21B-2699C76B0A09}" type="datetimeFigureOut">
              <a:rPr lang="tr-TR" smtClean="0"/>
              <a:pPr/>
              <a:t>17/05/2020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D39C-9977-4871-997E-BDC4701C78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40B9-ABA3-4BA8-B21B-2699C76B0A09}" type="datetimeFigureOut">
              <a:rPr lang="tr-TR" smtClean="0"/>
              <a:pPr/>
              <a:t>17/05/2020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D39C-9977-4871-997E-BDC4701C78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40B9-ABA3-4BA8-B21B-2699C76B0A09}" type="datetimeFigureOut">
              <a:rPr lang="tr-TR" smtClean="0"/>
              <a:pPr/>
              <a:t>17/05/2020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D39C-9977-4871-997E-BDC4701C78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40B9-ABA3-4BA8-B21B-2699C76B0A09}" type="datetimeFigureOut">
              <a:rPr lang="tr-TR" smtClean="0"/>
              <a:pPr/>
              <a:t>17/05/2020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43D39C-9977-4871-997E-BDC4701C78D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C540B9-ABA3-4BA8-B21B-2699C76B0A09}" type="datetimeFigureOut">
              <a:rPr lang="tr-TR" smtClean="0"/>
              <a:pPr/>
              <a:t>17/05/2020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43D39C-9977-4871-997E-BDC4701C78DF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851648" cy="240486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8000" dirty="0"/>
              <a:t>ÖNEMLİ KİRAZ ZARARLILARI</a:t>
            </a:r>
          </a:p>
        </p:txBody>
      </p:sp>
      <p:sp>
        <p:nvSpPr>
          <p:cNvPr id="3" name="2 Metin kutusu"/>
          <p:cNvSpPr txBox="1"/>
          <p:nvPr/>
        </p:nvSpPr>
        <p:spPr>
          <a:xfrm>
            <a:off x="2071670" y="5572140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www.</a:t>
            </a:r>
            <a:r>
              <a:rPr lang="tr-TR" dirty="0" err="1" smtClean="0"/>
              <a:t>sorhocam</a:t>
            </a:r>
            <a:r>
              <a:rPr lang="tr-TR" dirty="0" smtClean="0"/>
              <a:t>.com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611560" y="2204864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İlaçlama tuzaklarda ilk ergin görüldükten sonra en geç bir hafta içinde yapılır. 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Genellikle bir ilaçlama yeterli olmaktadır. Ancak, birinci ilaçlamadan sonra, tuzaklardaki sinek yakalanmaları devam ediyorsa, ilacın etki süresi ve hasat tarihi dikkate alınarak ikinci ilaçlama yapılabilir.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982" t="2782" r="12398" b="9310"/>
          <a:stretch>
            <a:fillRect/>
          </a:stretch>
        </p:blipFill>
        <p:spPr bwMode="auto">
          <a:xfrm>
            <a:off x="323528" y="1196752"/>
            <a:ext cx="8640960" cy="45686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611560" y="1772816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latin typeface="Comic Sans MS" pitchFamily="66" charset="0"/>
              </a:rPr>
              <a:t>BAKLA ZINNI</a:t>
            </a:r>
          </a:p>
          <a:p>
            <a:pPr algn="ctr"/>
            <a:r>
              <a:rPr lang="tr-TR" sz="4000" i="1" dirty="0">
                <a:latin typeface="Comic Sans MS" pitchFamily="66" charset="0"/>
              </a:rPr>
              <a:t>(</a:t>
            </a:r>
            <a:r>
              <a:rPr lang="tr-TR" sz="4000" i="1" dirty="0" err="1">
                <a:latin typeface="Comic Sans MS" pitchFamily="66" charset="0"/>
              </a:rPr>
              <a:t>Epicometis</a:t>
            </a:r>
            <a:r>
              <a:rPr lang="tr-TR" sz="4000" i="1" dirty="0">
                <a:latin typeface="Comic Sans MS" pitchFamily="66" charset="0"/>
              </a:rPr>
              <a:t> (=</a:t>
            </a:r>
            <a:r>
              <a:rPr lang="tr-TR" sz="4000" i="1" dirty="0" err="1">
                <a:latin typeface="Comic Sans MS" pitchFamily="66" charset="0"/>
              </a:rPr>
              <a:t>Tropinota</a:t>
            </a:r>
            <a:r>
              <a:rPr lang="tr-TR" sz="4000" i="1" dirty="0">
                <a:latin typeface="Comic Sans MS" pitchFamily="66" charset="0"/>
              </a:rPr>
              <a:t>) </a:t>
            </a:r>
            <a:r>
              <a:rPr lang="tr-TR" sz="4000" i="1" dirty="0" err="1">
                <a:latin typeface="Comic Sans MS" pitchFamily="66" charset="0"/>
              </a:rPr>
              <a:t>hirta</a:t>
            </a:r>
            <a:r>
              <a:rPr lang="tr-TR" sz="4000" i="1" dirty="0">
                <a:latin typeface="Comic Sans MS" pitchFamily="66" charset="0"/>
              </a:rPr>
              <a:t>)</a:t>
            </a:r>
          </a:p>
          <a:p>
            <a:pPr algn="ctr"/>
            <a:r>
              <a:rPr lang="tr-TR" sz="4000" i="1" dirty="0" err="1">
                <a:latin typeface="Comic Sans MS" pitchFamily="66" charset="0"/>
              </a:rPr>
              <a:t>Coleoptera</a:t>
            </a:r>
            <a:r>
              <a:rPr lang="tr-TR" sz="4000" i="1" dirty="0">
                <a:latin typeface="Comic Sans MS" pitchFamily="66" charset="0"/>
              </a:rPr>
              <a:t>: </a:t>
            </a:r>
            <a:r>
              <a:rPr lang="tr-TR" sz="4000" i="1" dirty="0" err="1">
                <a:latin typeface="Comic Sans MS" pitchFamily="66" charset="0"/>
              </a:rPr>
              <a:t>Scarabaeidae</a:t>
            </a:r>
            <a:endParaRPr lang="tr-TR" sz="4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5057775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3829690"/>
            <a:ext cx="5057775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Dikdörtgen"/>
          <p:cNvSpPr/>
          <p:nvPr/>
        </p:nvSpPr>
        <p:spPr>
          <a:xfrm>
            <a:off x="6300192" y="3645024"/>
            <a:ext cx="1901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/>
              <a:t>Bakla </a:t>
            </a:r>
            <a:r>
              <a:rPr lang="tr-TR" i="1" dirty="0" err="1"/>
              <a:t>zınnı</a:t>
            </a:r>
            <a:r>
              <a:rPr lang="tr-TR" i="1" dirty="0"/>
              <a:t> ergini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516255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645024"/>
            <a:ext cx="516255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Dikdörtgen"/>
          <p:cNvSpPr/>
          <p:nvPr/>
        </p:nvSpPr>
        <p:spPr>
          <a:xfrm>
            <a:off x="6516216" y="3645024"/>
            <a:ext cx="2480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/>
              <a:t>Bakla </a:t>
            </a:r>
            <a:r>
              <a:rPr lang="tr-TR" i="1" dirty="0" err="1"/>
              <a:t>zınnı</a:t>
            </a:r>
            <a:r>
              <a:rPr lang="tr-TR" i="1" dirty="0"/>
              <a:t> ergini zarar</a:t>
            </a:r>
          </a:p>
          <a:p>
            <a:r>
              <a:rPr lang="tr-TR" i="1" dirty="0"/>
              <a:t>yaparken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39552" y="764704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Tanımı ve Yaşayışı</a:t>
            </a:r>
          </a:p>
          <a:p>
            <a:endParaRPr lang="tr-TR" sz="24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Bakla </a:t>
            </a:r>
            <a:r>
              <a:rPr lang="tr-TR" sz="2400" dirty="0" err="1">
                <a:latin typeface="Comic Sans MS" pitchFamily="66" charset="0"/>
              </a:rPr>
              <a:t>zınnı</a:t>
            </a:r>
            <a:r>
              <a:rPr lang="tr-TR" sz="2400" dirty="0">
                <a:latin typeface="Comic Sans MS" pitchFamily="66" charset="0"/>
              </a:rPr>
              <a:t> erginleri, yaklaşık 10 mm boyda ve siyah mat renklidir.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Vücudunun üzeri sık ve oldukça uzun sarı tüylerle kaplıdır.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Kın kanatların üzerinde beyaz lekeler bulunur.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Kışı larva ve ergin döneminde toprakta geçirir. İlkbaharda, meyve ağaçlarının ve diğer bitkilerin çiçek açtıkları zaman çıkan erginler, daha çok çiçeklerle beslenirler.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683568" y="1196752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Zararı</a:t>
            </a:r>
          </a:p>
          <a:p>
            <a:pPr>
              <a:buFont typeface="Wingdings" pitchFamily="2" charset="2"/>
              <a:buChar char="v"/>
            </a:pPr>
            <a:endParaRPr lang="tr-TR" sz="24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Erginler, meyve ağaçları ve diğer bitkilerin çiçeklerinin dişi ve erkek organlarını, genç yaprakları, tomurcuk ve meyveleri yiyerek zarar verirler. Bu yüzden ağaçlarda meyve tutumu olmaz.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Bakla </a:t>
            </a:r>
            <a:r>
              <a:rPr lang="tr-TR" sz="2400" dirty="0" err="1">
                <a:latin typeface="Comic Sans MS" pitchFamily="66" charset="0"/>
              </a:rPr>
              <a:t>zınnı</a:t>
            </a:r>
            <a:r>
              <a:rPr lang="tr-TR" sz="2400" dirty="0">
                <a:latin typeface="Comic Sans MS" pitchFamily="66" charset="0"/>
              </a:rPr>
              <a:t> </a:t>
            </a:r>
            <a:r>
              <a:rPr lang="tr-TR" sz="2400" dirty="0" err="1">
                <a:latin typeface="Comic Sans MS" pitchFamily="66" charset="0"/>
              </a:rPr>
              <a:t>polifag</a:t>
            </a:r>
            <a:r>
              <a:rPr lang="tr-TR" sz="2400" dirty="0">
                <a:latin typeface="Comic Sans MS" pitchFamily="66" charset="0"/>
              </a:rPr>
              <a:t> bir zararlıdır. Turunçgiller dahil bütün meyve ağaçları, bağ, hububat, süs bitkileri, bazı sebze ve yabancı otlarda beslenerek zarar yapar.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755576" y="980728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Mücadele yöntemleri</a:t>
            </a:r>
          </a:p>
          <a:p>
            <a:pPr algn="ctr"/>
            <a:endParaRPr lang="tr-TR" sz="24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tr-TR" sz="2400" b="1" dirty="0">
                <a:latin typeface="Comic Sans MS" pitchFamily="66" charset="0"/>
              </a:rPr>
              <a:t>Kültürel önlemler</a:t>
            </a:r>
          </a:p>
          <a:p>
            <a:endParaRPr lang="tr-TR" sz="2400" b="1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2400" dirty="0">
                <a:latin typeface="Comic Sans MS" pitchFamily="66" charset="0"/>
              </a:rPr>
              <a:t>Ağaçların çiçekli olduğu dönemde yapılacak kimyasal mücadele, döllenmeyi sağlayan balarısı ve diğer böceklere zararlı olduğu için, Bakla </a:t>
            </a:r>
            <a:r>
              <a:rPr lang="tr-TR" sz="2400" dirty="0" err="1">
                <a:latin typeface="Comic Sans MS" pitchFamily="66" charset="0"/>
              </a:rPr>
              <a:t>zınnı</a:t>
            </a:r>
            <a:r>
              <a:rPr lang="tr-TR" sz="2400" dirty="0">
                <a:latin typeface="Comic Sans MS" pitchFamily="66" charset="0"/>
              </a:rPr>
              <a:t> mücadelesinde kültürel önlemler çok önemlidir.</a:t>
            </a:r>
          </a:p>
          <a:p>
            <a:pPr>
              <a:buFont typeface="Arial" pitchFamily="34" charset="0"/>
              <a:buChar char="•"/>
            </a:pPr>
            <a:endParaRPr lang="tr-TR" sz="24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2400" dirty="0">
                <a:latin typeface="Comic Sans MS" pitchFamily="66" charset="0"/>
              </a:rPr>
              <a:t>Toprak işlemesi ile toprakta bulunan yumurta, larva ve erginlerin zarar görmesi ve böylece zararlı popülasyonunun düşmesi sağlanmalıdır.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899592" y="1340768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latin typeface="Comic Sans MS" pitchFamily="66" charset="0"/>
              </a:rPr>
              <a:t>Mekanik mücadele:</a:t>
            </a:r>
          </a:p>
          <a:p>
            <a:pPr>
              <a:buFont typeface="Wingdings" pitchFamily="2" charset="2"/>
              <a:buChar char="v"/>
            </a:pPr>
            <a:endParaRPr lang="tr-TR" sz="24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Bakla </a:t>
            </a:r>
            <a:r>
              <a:rPr lang="tr-TR" sz="2400" dirty="0" err="1">
                <a:latin typeface="Comic Sans MS" pitchFamily="66" charset="0"/>
              </a:rPr>
              <a:t>zınnı</a:t>
            </a:r>
            <a:r>
              <a:rPr lang="tr-TR" sz="2400" dirty="0">
                <a:latin typeface="Comic Sans MS" pitchFamily="66" charset="0"/>
              </a:rPr>
              <a:t> erginleri, günün güneşli saatlerinde çok hareketlidir.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Erginlerin az hareketli oldukları sabahın erken saatlerinde, ağaçların altına çarşaflar serilmeli ve ağaçlar kuvvetlice silkelenerek, ergin böceklerin çarşafın üzerine düşmesi sağlanır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Düşen böcekler toplanarak öldürülmelidir.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467544" y="1124744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>
                <a:latin typeface="Comic Sans MS" pitchFamily="66" charset="0"/>
              </a:rPr>
              <a:t>Biyoteknik</a:t>
            </a:r>
            <a:r>
              <a:rPr lang="tr-TR" sz="2400" b="1" dirty="0">
                <a:latin typeface="Comic Sans MS" pitchFamily="66" charset="0"/>
              </a:rPr>
              <a:t> mücadele:</a:t>
            </a:r>
          </a:p>
          <a:p>
            <a:endParaRPr lang="tr-TR" sz="24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Ağaçların altına mavi renkli leğenler yerleştirilir ve bu kaplar yarıya kadar su ile doldurulur. Ergin böcekler, mavi renge yönelerek, kapların içindeki suya düşer.</a:t>
            </a:r>
          </a:p>
          <a:p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Düşen böcekler toplanarak imha edilir.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35696" y="1988840"/>
            <a:ext cx="5832648" cy="1215008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>
                <a:latin typeface="Comic Sans MS" pitchFamily="66" charset="0"/>
              </a:rPr>
              <a:t>KİRAZ SİNEĞİ</a:t>
            </a:r>
            <a:br>
              <a:rPr lang="tr-TR" sz="4000" b="1" dirty="0">
                <a:latin typeface="Comic Sans MS" pitchFamily="66" charset="0"/>
              </a:rPr>
            </a:br>
            <a:r>
              <a:rPr lang="tr-TR" sz="4000" i="1" dirty="0">
                <a:latin typeface="Comic Sans MS" pitchFamily="66" charset="0"/>
              </a:rPr>
              <a:t>(</a:t>
            </a:r>
            <a:r>
              <a:rPr lang="tr-TR" sz="4000" i="1" dirty="0" err="1">
                <a:latin typeface="Comic Sans MS" pitchFamily="66" charset="0"/>
              </a:rPr>
              <a:t>Rhagoletis</a:t>
            </a:r>
            <a:r>
              <a:rPr lang="tr-TR" sz="4000" i="1" dirty="0">
                <a:latin typeface="Comic Sans MS" pitchFamily="66" charset="0"/>
              </a:rPr>
              <a:t> </a:t>
            </a:r>
            <a:r>
              <a:rPr lang="tr-TR" sz="4000" i="1" dirty="0" err="1">
                <a:latin typeface="Comic Sans MS" pitchFamily="66" charset="0"/>
              </a:rPr>
              <a:t>cerasi</a:t>
            </a:r>
            <a:r>
              <a:rPr lang="tr-TR" sz="4000" i="1" dirty="0">
                <a:latin typeface="Comic Sans MS" pitchFamily="66" charset="0"/>
              </a:rPr>
              <a:t>)</a:t>
            </a:r>
            <a:br>
              <a:rPr lang="tr-TR" sz="4000" i="1" dirty="0">
                <a:latin typeface="Comic Sans MS" pitchFamily="66" charset="0"/>
              </a:rPr>
            </a:br>
            <a:r>
              <a:rPr lang="tr-TR" sz="4000" i="1" dirty="0" err="1">
                <a:latin typeface="Comic Sans MS" pitchFamily="66" charset="0"/>
              </a:rPr>
              <a:t>Diptera:Tephritidae</a:t>
            </a:r>
            <a:endParaRPr lang="tr-TR" sz="4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gaclar.net/forum/attachment.php?attachmentid=34243&amp;d=1207737594"/>
          <p:cNvPicPr>
            <a:picLocks noChangeAspect="1" noChangeArrowheads="1"/>
          </p:cNvPicPr>
          <p:nvPr/>
        </p:nvPicPr>
        <p:blipFill>
          <a:blip r:embed="rId2" cstate="print"/>
          <a:srcRect l="8181" t="4401" r="8660" b="4880"/>
          <a:stretch>
            <a:fillRect/>
          </a:stretch>
        </p:blipFill>
        <p:spPr bwMode="auto">
          <a:xfrm>
            <a:off x="0" y="0"/>
            <a:ext cx="4752528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298" name="Picture 2" descr="http://www.agaclar.net/forum/attachment.php?attachmentid=34232&amp;d=1207737390"/>
          <p:cNvPicPr>
            <a:picLocks noChangeAspect="1" noChangeArrowheads="1"/>
          </p:cNvPicPr>
          <p:nvPr/>
        </p:nvPicPr>
        <p:blipFill>
          <a:blip r:embed="rId3" cstate="print"/>
          <a:srcRect l="6140"/>
          <a:stretch>
            <a:fillRect/>
          </a:stretch>
        </p:blipFill>
        <p:spPr bwMode="auto">
          <a:xfrm>
            <a:off x="3779912" y="0"/>
            <a:ext cx="5364088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Dikdörtgen"/>
          <p:cNvSpPr/>
          <p:nvPr/>
        </p:nvSpPr>
        <p:spPr>
          <a:xfrm>
            <a:off x="4706375" y="4869160"/>
            <a:ext cx="4437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/>
              <a:t>Bakla </a:t>
            </a:r>
            <a:r>
              <a:rPr lang="tr-TR" i="1" dirty="0" err="1"/>
              <a:t>zınnına</a:t>
            </a:r>
            <a:r>
              <a:rPr lang="tr-TR" i="1" dirty="0"/>
              <a:t> karşı mavi leğen ile mücadele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0" y="4941168"/>
            <a:ext cx="44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/>
              <a:t>Bakla </a:t>
            </a:r>
            <a:r>
              <a:rPr lang="tr-TR" i="1" dirty="0" err="1"/>
              <a:t>zınnına</a:t>
            </a:r>
            <a:r>
              <a:rPr lang="tr-TR" i="1" dirty="0"/>
              <a:t> karşı mavi kap ile mücadele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827584" y="487025"/>
            <a:ext cx="78488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latin typeface="Comic Sans MS" pitchFamily="66" charset="0"/>
              </a:rPr>
              <a:t>Kimyasal mücadele:</a:t>
            </a:r>
          </a:p>
          <a:p>
            <a:pPr>
              <a:buFont typeface="Wingdings" pitchFamily="2" charset="2"/>
              <a:buChar char="v"/>
            </a:pPr>
            <a:endParaRPr lang="tr-TR" sz="24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Bu zararlı ile mücadelede, çok zorunlu olmadıkça kimyasal mücadele tavsiye edilmemektedir.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Popülasyonun çok yüksek olduğu bahçelerde, bir miktar arı kaybı da göze alınarak, uygun bir ilaç kullanılarak kimyasal mücadele yapılabilir.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Mücadeleye karar verebilmek için, Bakla </a:t>
            </a:r>
            <a:r>
              <a:rPr lang="tr-TR" sz="2400" dirty="0" err="1">
                <a:latin typeface="Comic Sans MS" pitchFamily="66" charset="0"/>
              </a:rPr>
              <a:t>zınnı</a:t>
            </a:r>
            <a:r>
              <a:rPr lang="tr-TR" sz="2400" dirty="0">
                <a:latin typeface="Comic Sans MS" pitchFamily="66" charset="0"/>
              </a:rPr>
              <a:t> erginlerinin ve zararının görülmesi gerekir.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Ağaçların pembe tomurcuklarının görüldüğü zamandan itibaren, erginlerin çıkışı gözlenmelidir. 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Ergin böcekler topraktan çıkıp, çiçeklerle beslenmeye başladığı zaman bir ilaçlama yapılmalıdır.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/>
              <a:t>KİRAZ SÜLÜĞÜ</a:t>
            </a:r>
            <a:br>
              <a:rPr lang="tr-TR" sz="4000" b="1" dirty="0"/>
            </a:br>
            <a:r>
              <a:rPr lang="tr-TR" sz="4000" i="1" dirty="0"/>
              <a:t>(</a:t>
            </a:r>
            <a:r>
              <a:rPr lang="tr-TR" sz="4000" i="1" dirty="0" err="1"/>
              <a:t>Caliroa</a:t>
            </a:r>
            <a:r>
              <a:rPr lang="tr-TR" sz="4000" i="1" dirty="0"/>
              <a:t> </a:t>
            </a:r>
            <a:r>
              <a:rPr lang="tr-TR" sz="4000" i="1" dirty="0" err="1"/>
              <a:t>limacina</a:t>
            </a:r>
            <a:r>
              <a:rPr lang="tr-TR" sz="4000" i="1" dirty="0"/>
              <a:t>)</a:t>
            </a:r>
            <a:br>
              <a:rPr lang="tr-TR" sz="4000" i="1" dirty="0"/>
            </a:br>
            <a:r>
              <a:rPr lang="tr-TR" sz="4000" dirty="0"/>
              <a:t>(</a:t>
            </a:r>
            <a:r>
              <a:rPr lang="tr-TR" sz="4000" dirty="0" err="1"/>
              <a:t>Hymenoptera:Tenthredinidae</a:t>
            </a:r>
            <a:r>
              <a:rPr lang="tr-TR" sz="4000" dirty="0"/>
              <a:t>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181350"/>
            <a:ext cx="5867400" cy="367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764704"/>
            <a:ext cx="3657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Dikdörtgen"/>
          <p:cNvSpPr/>
          <p:nvPr/>
        </p:nvSpPr>
        <p:spPr>
          <a:xfrm>
            <a:off x="4860032" y="836712"/>
            <a:ext cx="2102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/>
              <a:t>Kiraz sülüğü ergini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0" y="4725144"/>
            <a:ext cx="2403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/>
              <a:t>Kiraz sülüğü larvası ve</a:t>
            </a:r>
          </a:p>
          <a:p>
            <a:r>
              <a:rPr lang="tr-TR" i="1" dirty="0"/>
              <a:t>zararı</a:t>
            </a: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611560" y="856357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Tanımı ve Yaşayışı</a:t>
            </a:r>
          </a:p>
          <a:p>
            <a:pPr>
              <a:buFont typeface="Wingdings" pitchFamily="2" charset="2"/>
              <a:buChar char="v"/>
            </a:pPr>
            <a:endParaRPr lang="tr-TR" sz="24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Erginleri, 5 mm boyunda ve parlak siyah renkte olan bir arıcıktır.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Larvalar 7-9 mm boyunda ve yeşilimsi siyah renktedir. Baş kısmı genişçe olup, arkaya doğru gittikçe daralır.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Üzeri sümüksü kaygan bir madde ile örtüldüğünden görünüşü sülüğü andırır. Bu nedenle Kiraz sülüğü adı verilmiştir.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Bu zararlı, kışı toprağın 5-10 cm derinliğinde, </a:t>
            </a:r>
            <a:r>
              <a:rPr lang="tr-TR" sz="2400" dirty="0" err="1">
                <a:latin typeface="Comic Sans MS" pitchFamily="66" charset="0"/>
              </a:rPr>
              <a:t>kokon</a:t>
            </a:r>
            <a:r>
              <a:rPr lang="tr-TR" sz="2400" dirty="0">
                <a:latin typeface="Comic Sans MS" pitchFamily="66" charset="0"/>
              </a:rPr>
              <a:t> içinde larva ve çoğunlukla </a:t>
            </a:r>
            <a:r>
              <a:rPr lang="tr-TR" sz="2400" dirty="0" err="1">
                <a:latin typeface="Comic Sans MS" pitchFamily="66" charset="0"/>
              </a:rPr>
              <a:t>prepupa</a:t>
            </a:r>
            <a:r>
              <a:rPr lang="tr-TR" sz="2400" dirty="0">
                <a:latin typeface="Comic Sans MS" pitchFamily="66" charset="0"/>
              </a:rPr>
              <a:t> döneminde geçirir. İlkbaharda pupa olur.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39552" y="620688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Zararı</a:t>
            </a:r>
          </a:p>
          <a:p>
            <a:pPr>
              <a:buFont typeface="Wingdings" pitchFamily="2" charset="2"/>
              <a:buChar char="v"/>
            </a:pPr>
            <a:endParaRPr lang="tr-TR" sz="24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Kiraz sülüğü genellikle kiraz üreten tüm bölgelerde bulunur.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Larvalar yaprağın üst </a:t>
            </a:r>
            <a:r>
              <a:rPr lang="tr-TR" sz="2400" dirty="0" err="1">
                <a:latin typeface="Comic Sans MS" pitchFamily="66" charset="0"/>
              </a:rPr>
              <a:t>epidermisini</a:t>
            </a:r>
            <a:r>
              <a:rPr lang="tr-TR" sz="2400" dirty="0">
                <a:latin typeface="Comic Sans MS" pitchFamily="66" charset="0"/>
              </a:rPr>
              <a:t> yiyerek zarar yapar ve onu ince bir tül haline getirirler. Bu zarar şekli çok karakteristiktir. Yaprağın ince ve kalın damarları zarar görmez.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Popülasyonun yüksek olduğu durumlarda, ağaçlar yapraklarını tamamen kaybedebilir. Bu durum ağacın zayıflamasına ve verimin düşmesine neden olur.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Kiraz ,armut, erik, kayısı, badem ve gül konukçularıdır.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467544" y="692696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Mücadele yöntemleri</a:t>
            </a:r>
          </a:p>
          <a:p>
            <a:pPr>
              <a:buFont typeface="Wingdings" pitchFamily="2" charset="2"/>
              <a:buChar char="v"/>
            </a:pPr>
            <a:endParaRPr lang="tr-TR" sz="2400" b="1" dirty="0">
              <a:latin typeface="Comic Sans MS" pitchFamily="66" charset="0"/>
            </a:endParaRPr>
          </a:p>
          <a:p>
            <a:r>
              <a:rPr lang="tr-TR" sz="2400" b="1" dirty="0">
                <a:latin typeface="Comic Sans MS" pitchFamily="66" charset="0"/>
              </a:rPr>
              <a:t>Kültürel Önlemler</a:t>
            </a:r>
          </a:p>
          <a:p>
            <a:pPr>
              <a:buFont typeface="Wingdings" pitchFamily="2" charset="2"/>
              <a:buChar char="v"/>
            </a:pPr>
            <a:endParaRPr lang="tr-TR" sz="24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Sonbaharda toprak işlemesi yapılarak, </a:t>
            </a:r>
            <a:r>
              <a:rPr lang="tr-TR" sz="2400" dirty="0" err="1">
                <a:latin typeface="Comic Sans MS" pitchFamily="66" charset="0"/>
              </a:rPr>
              <a:t>kokon</a:t>
            </a:r>
            <a:r>
              <a:rPr lang="tr-TR" sz="2400" dirty="0">
                <a:latin typeface="Comic Sans MS" pitchFamily="66" charset="0"/>
              </a:rPr>
              <a:t> içinde bulunan larvaların bir kısmının ölmesi sağlanmalıdır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r>
              <a:rPr lang="tr-TR" sz="2400" b="1" dirty="0">
                <a:latin typeface="Comic Sans MS" pitchFamily="66" charset="0"/>
              </a:rPr>
              <a:t>Kimyasal mücadele</a:t>
            </a:r>
          </a:p>
          <a:p>
            <a:pPr>
              <a:buFont typeface="Wingdings" pitchFamily="2" charset="2"/>
              <a:buChar char="v"/>
            </a:pPr>
            <a:endParaRPr lang="tr-TR" sz="24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Bulaşık olduğu bilinen bahçeler, nisan sonunda kontrol edilerek, mayıs başında larvalar görülür görülmez ilaçlama yapılır.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Birinci ve ikinci dölün larvalarına karşı ilacın etki süresi dikkate alınarak 2 ilaçlama yapılır.</a:t>
            </a:r>
          </a:p>
          <a:p>
            <a:endParaRPr lang="tr-TR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02" t="8893" r="6524" b="16993"/>
          <a:stretch>
            <a:fillRect/>
          </a:stretch>
        </p:blipFill>
        <p:spPr bwMode="auto">
          <a:xfrm>
            <a:off x="323528" y="1052736"/>
            <a:ext cx="838173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467544" y="386104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Kiraz </a:t>
            </a:r>
            <a:r>
              <a:rPr lang="tr-TR" sz="2400" dirty="0" err="1">
                <a:latin typeface="Comic Sans MS" pitchFamily="66" charset="0"/>
              </a:rPr>
              <a:t>sineği’ne</a:t>
            </a:r>
            <a:r>
              <a:rPr lang="tr-TR" sz="2400" dirty="0">
                <a:latin typeface="Comic Sans MS" pitchFamily="66" charset="0"/>
              </a:rPr>
              <a:t> karşı yapılan ilaçlamalar, bu zararlıyı da kontrol eder, ayrıca bir ilaçlama gerekmez.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539552" y="2060848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KİRAZ SİYAH YAPRAKBİTİ</a:t>
            </a:r>
            <a:b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tr-TR" sz="40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(</a:t>
            </a:r>
            <a:r>
              <a:rPr kumimoji="0" lang="tr-TR" sz="40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Myzus</a:t>
            </a:r>
            <a:r>
              <a:rPr kumimoji="0" lang="tr-TR" sz="40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tr-TR" sz="40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cerasi</a:t>
            </a:r>
            <a:r>
              <a:rPr kumimoji="0" lang="tr-TR" sz="40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000" i="1" dirty="0" err="1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Homoptera</a:t>
            </a:r>
            <a:r>
              <a:rPr lang="tr-TR" sz="4000" i="1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: </a:t>
            </a:r>
            <a:r>
              <a:rPr lang="tr-TR" sz="4000" i="1" dirty="0" err="1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Aphididae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08719"/>
            <a:ext cx="3937620" cy="4961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Dikdörtgen"/>
          <p:cNvSpPr/>
          <p:nvPr/>
        </p:nvSpPr>
        <p:spPr>
          <a:xfrm>
            <a:off x="3275856" y="6165304"/>
            <a:ext cx="2332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/>
              <a:t>Kiraz siyah yaprakbiti</a:t>
            </a:r>
            <a:endParaRPr lang="tr-TR" dirty="0"/>
          </a:p>
        </p:txBody>
      </p:sp>
      <p:pic>
        <p:nvPicPr>
          <p:cNvPr id="7173" name="Picture 5" descr="http://www.plante-doktor.dk/Myzus%20cerasi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87117"/>
            <a:ext cx="3744416" cy="4990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283969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96752"/>
            <a:ext cx="4860032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Dikdörtgen"/>
          <p:cNvSpPr/>
          <p:nvPr/>
        </p:nvSpPr>
        <p:spPr>
          <a:xfrm>
            <a:off x="3275856" y="5805264"/>
            <a:ext cx="1827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/>
              <a:t>Kiraz sineği ergini</a:t>
            </a: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mg2.photographersdirect.com/img/22690/wm/pd1562901.jpg"/>
          <p:cNvPicPr>
            <a:picLocks noChangeAspect="1" noChangeArrowheads="1"/>
          </p:cNvPicPr>
          <p:nvPr/>
        </p:nvPicPr>
        <p:blipFill>
          <a:blip r:embed="rId2" cstate="print"/>
          <a:srcRect b="16841"/>
          <a:stretch>
            <a:fillRect/>
          </a:stretch>
        </p:blipFill>
        <p:spPr bwMode="auto">
          <a:xfrm>
            <a:off x="179512" y="1052736"/>
            <a:ext cx="3171825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62350" y="1052736"/>
            <a:ext cx="558165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Dikdörtgen"/>
          <p:cNvSpPr/>
          <p:nvPr/>
        </p:nvSpPr>
        <p:spPr>
          <a:xfrm>
            <a:off x="2699792" y="5661248"/>
            <a:ext cx="2974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/>
              <a:t>Kiraz siyah yaprakbiti zararı</a:t>
            </a:r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611560" y="836712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Tanımı ve Yaşayışı</a:t>
            </a:r>
          </a:p>
          <a:p>
            <a:pPr>
              <a:buFont typeface="Wingdings" pitchFamily="2" charset="2"/>
              <a:buChar char="v"/>
            </a:pPr>
            <a:endParaRPr lang="tr-TR" sz="24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Kiraz siyah yaprakbiti erginleri, genel olarak yuvarlak vücutlu, parlak siyah renkli ve koyu esmer parıltılıdır.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 err="1">
                <a:latin typeface="Comic Sans MS" pitchFamily="66" charset="0"/>
              </a:rPr>
              <a:t>Corniculusları</a:t>
            </a:r>
            <a:r>
              <a:rPr lang="tr-TR" sz="2400" dirty="0">
                <a:latin typeface="Comic Sans MS" pitchFamily="66" charset="0"/>
              </a:rPr>
              <a:t> iyi gelişmiş, silindir şeklinde olup, uç kısma doğru incelmiştir.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Vücut uzunluğu 2 </a:t>
            </a:r>
            <a:r>
              <a:rPr lang="tr-TR" sz="2400" dirty="0" err="1">
                <a:latin typeface="Comic Sans MS" pitchFamily="66" charset="0"/>
              </a:rPr>
              <a:t>mm’dir</a:t>
            </a:r>
            <a:r>
              <a:rPr lang="tr-TR" sz="2400" dirty="0">
                <a:latin typeface="Comic Sans MS" pitchFamily="66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Yumurtaları siyah ve uzunca ovaldir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Kışı kiraz ve vişne ağaçlarının tomurcuklarının etrafında ve dallarda yumurta döneminde geçirir.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467544" y="836712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İlkbaharda </a:t>
            </a:r>
            <a:r>
              <a:rPr lang="tr-TR" sz="2400" dirty="0" err="1">
                <a:latin typeface="Comic Sans MS" pitchFamily="66" charset="0"/>
              </a:rPr>
              <a:t>nimfler</a:t>
            </a:r>
            <a:r>
              <a:rPr lang="tr-TR" sz="2400" dirty="0">
                <a:latin typeface="Comic Sans MS" pitchFamily="66" charset="0"/>
              </a:rPr>
              <a:t> çıkar ve yaprakların alt yüzünde beslenir ve burada çoğalarak birkaç döl verir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Mayıs-Haziran aylarında, kanatlı erginler meydana gelir ve ara konukçulara göç ederek orada yaşamını sürdürür. Sonbaharda tekrar esas konukçusu olan kiraz ve vişne ağaçlarına döner ve burada çiftleşirler.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Çiftleşen dişiler, ağaçların tomurcuklarının etrafına ve dallara yumurta bırakır. Bu döllenmiş yumurtalar kışı geçirir.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Bazı </a:t>
            </a:r>
            <a:r>
              <a:rPr lang="tr-TR" sz="2400" dirty="0" err="1">
                <a:latin typeface="Comic Sans MS" pitchFamily="66" charset="0"/>
              </a:rPr>
              <a:t>bögelerde</a:t>
            </a:r>
            <a:r>
              <a:rPr lang="tr-TR" sz="2400" dirty="0">
                <a:latin typeface="Comic Sans MS" pitchFamily="66" charset="0"/>
              </a:rPr>
              <a:t>, bazı bireyler, yaz mevsiminde ara konukçularına göç etmeyip, esas konukçusu olan kiraz ve vişne ağaçları üzerinde hayatını sürdürebilir.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611560" y="1196752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Zararı</a:t>
            </a:r>
          </a:p>
          <a:p>
            <a:pPr>
              <a:buFont typeface="Wingdings" pitchFamily="2" charset="2"/>
              <a:buChar char="v"/>
            </a:pPr>
            <a:endParaRPr lang="tr-TR" sz="24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Kiraz siyah yaprakbitinin erginleri ve </a:t>
            </a:r>
            <a:r>
              <a:rPr lang="tr-TR" sz="2400" dirty="0" err="1">
                <a:latin typeface="Comic Sans MS" pitchFamily="66" charset="0"/>
              </a:rPr>
              <a:t>nimfleri</a:t>
            </a:r>
            <a:r>
              <a:rPr lang="tr-TR" sz="2400" dirty="0">
                <a:latin typeface="Comic Sans MS" pitchFamily="66" charset="0"/>
              </a:rPr>
              <a:t>, yaprak ve sürgünlerin öz suyunu emerek zarar yaparlar.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Ayrıca salgıladıkları tatlımsı maddeler nedeniyle, </a:t>
            </a:r>
            <a:r>
              <a:rPr lang="tr-TR" sz="2400" dirty="0" err="1">
                <a:latin typeface="Comic Sans MS" pitchFamily="66" charset="0"/>
              </a:rPr>
              <a:t>fumajine</a:t>
            </a:r>
            <a:r>
              <a:rPr lang="tr-TR" sz="2400" dirty="0">
                <a:latin typeface="Comic Sans MS" pitchFamily="66" charset="0"/>
              </a:rPr>
              <a:t> neden olurlar.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Erginler ve </a:t>
            </a:r>
            <a:r>
              <a:rPr lang="tr-TR" sz="2400" dirty="0" err="1">
                <a:latin typeface="Comic Sans MS" pitchFamily="66" charset="0"/>
              </a:rPr>
              <a:t>nimfler</a:t>
            </a:r>
            <a:r>
              <a:rPr lang="tr-TR" sz="2400" dirty="0">
                <a:latin typeface="Comic Sans MS" pitchFamily="66" charset="0"/>
              </a:rPr>
              <a:t>, yaprakların alt yüzlerinde koloniler oluşturarak beslenirler. Bunun sonucu yapraklar kıvrılıp, buruşur ve sürgünler gelişemez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Kiraz ve vişne ağaçları ana konukçularıdır.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611560" y="908720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Mücadele yöntemleri</a:t>
            </a:r>
          </a:p>
          <a:p>
            <a:pPr algn="ctr">
              <a:buFont typeface="Wingdings" pitchFamily="2" charset="2"/>
              <a:buChar char="v"/>
            </a:pPr>
            <a:endParaRPr lang="tr-TR" sz="24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tr-TR" sz="2400" b="1" dirty="0">
                <a:latin typeface="Comic Sans MS" pitchFamily="66" charset="0"/>
              </a:rPr>
              <a:t>Kültürel önlemler</a:t>
            </a:r>
          </a:p>
          <a:p>
            <a:pPr>
              <a:buFont typeface="Wingdings" pitchFamily="2" charset="2"/>
              <a:buChar char="v"/>
            </a:pPr>
            <a:endParaRPr lang="tr-TR" sz="24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Bahçe içerisindeki yabancı bitkiler imha edilmeli, 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Toprak sürümüne özen gösterilmeli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Meyve bahçeleri ve yakınında yaprakbitlerine hassas bitkiler yetiştirilmemeli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Kış ve erken ilkbaharda ağaçlar kontrol edilmeli, yumurta görüldüğü taktirde yapılacak budama ile popülasyon düşürülmelidir.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043608" y="1772816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latin typeface="Comic Sans MS" pitchFamily="66" charset="0"/>
              </a:rPr>
              <a:t>Kimyasal mücadele</a:t>
            </a:r>
          </a:p>
          <a:p>
            <a:pPr>
              <a:buFont typeface="Wingdings" pitchFamily="2" charset="2"/>
              <a:buChar char="v"/>
            </a:pPr>
            <a:endParaRPr lang="tr-TR" sz="24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Mart ve Ekim aylarında sadece Kiraz siyah yaprakbitini hedef alan kaplama ilaçlamalardan kaçınılmalı,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Yaprakbiti popülasyonu, ekonomik zarar eşiğinin üzerine çıkması halinde, bir ağaçta 7 adet bulaşık dal olduğunda ilaçlanmalıdır.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752" r="4587" b="5388"/>
          <a:stretch>
            <a:fillRect/>
          </a:stretch>
        </p:blipFill>
        <p:spPr bwMode="auto">
          <a:xfrm>
            <a:off x="611560" y="1268760"/>
            <a:ext cx="792088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Düz Bağlayıcı 2"/>
          <p:cNvCxnSpPr/>
          <p:nvPr/>
        </p:nvCxnSpPr>
        <p:spPr>
          <a:xfrm>
            <a:off x="755576" y="3645024"/>
            <a:ext cx="7128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>
            <a:off x="755576" y="3861048"/>
            <a:ext cx="7128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>
            <a:cxnSpLocks/>
          </p:cNvCxnSpPr>
          <p:nvPr/>
        </p:nvCxnSpPr>
        <p:spPr>
          <a:xfrm>
            <a:off x="755576" y="4941168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55576" y="2780928"/>
            <a:ext cx="7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755576" y="2996952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755576" y="3212976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3971925" cy="392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Dikdörtgen"/>
          <p:cNvSpPr/>
          <p:nvPr/>
        </p:nvSpPr>
        <p:spPr>
          <a:xfrm>
            <a:off x="899592" y="5373216"/>
            <a:ext cx="1911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/>
              <a:t>Kiraz sineği larvası</a:t>
            </a:r>
            <a:endParaRPr lang="tr-TR" dirty="0"/>
          </a:p>
        </p:txBody>
      </p:sp>
      <p:pic>
        <p:nvPicPr>
          <p:cNvPr id="9218" name="Picture 2" descr="http://www.inra.fr/hyppz/IMAGES/7030353.jpg"/>
          <p:cNvPicPr>
            <a:picLocks noChangeAspect="1" noChangeArrowheads="1"/>
          </p:cNvPicPr>
          <p:nvPr/>
        </p:nvPicPr>
        <p:blipFill>
          <a:blip r:embed="rId3" cstate="print"/>
          <a:srcRect l="7560" r="1721"/>
          <a:stretch>
            <a:fillRect/>
          </a:stretch>
        </p:blipFill>
        <p:spPr bwMode="auto">
          <a:xfrm>
            <a:off x="3959424" y="1052736"/>
            <a:ext cx="5184576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Dikdörtgen"/>
          <p:cNvSpPr/>
          <p:nvPr/>
        </p:nvSpPr>
        <p:spPr>
          <a:xfrm>
            <a:off x="5724128" y="5373216"/>
            <a:ext cx="1829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/>
              <a:t>Kiraz sineği zararı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683568" y="764704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Tanımı ve Yaşayışı</a:t>
            </a:r>
          </a:p>
          <a:p>
            <a:endParaRPr lang="tr-TR" sz="24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Kiraz sineği ergini 4-5 mm boyunda olup, </a:t>
            </a:r>
            <a:r>
              <a:rPr lang="tr-TR" sz="2400" dirty="0" err="1">
                <a:latin typeface="Comic Sans MS" pitchFamily="66" charset="0"/>
              </a:rPr>
              <a:t>thoraxın</a:t>
            </a:r>
            <a:r>
              <a:rPr lang="tr-TR" sz="2400" dirty="0">
                <a:latin typeface="Comic Sans MS" pitchFamily="66" charset="0"/>
              </a:rPr>
              <a:t> uç kısmında sarı renkli üçgen biçiminde yapıya sahiptir. 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Kışı toprakta pupa halinde geçirir. 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Sıcaklık, nem, yağış ve yere bağlı olarak mayıs ayının ilk haftasından itibaren erginler çıkış yapar. 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Erginler çıkıştan yaklaşık 1 hafta sonra meyvelere yumurta bırakmaya başlar.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Larva meyve etinde beslenerek gelişir, olgunlaşan larva pupa olmak üzere toprağa geçer.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899592" y="1268760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Zararı</a:t>
            </a:r>
          </a:p>
          <a:p>
            <a:endParaRPr lang="tr-TR" sz="24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Larvaların meyve içinde beslenmesi sonucu meyve eti rengi kahverengileşerek çürür ve meyve dökümleri meydana gelir. 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Hasatta, meyveler kurtlu olduğu için pazar değeri düşük olur.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Kiraz sineğinin zararı en fazla orta ve geççi çeşitlerde görülür.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Kiraz , vişne, bazı hanımeli türleri (</a:t>
            </a:r>
            <a:r>
              <a:rPr lang="tr-TR" sz="2400" i="1" dirty="0" err="1">
                <a:latin typeface="Comic Sans MS" pitchFamily="66" charset="0"/>
              </a:rPr>
              <a:t>Lonicera</a:t>
            </a:r>
            <a:r>
              <a:rPr lang="tr-TR" sz="2400" i="1" dirty="0">
                <a:latin typeface="Comic Sans MS" pitchFamily="66" charset="0"/>
              </a:rPr>
              <a:t> </a:t>
            </a:r>
            <a:r>
              <a:rPr lang="tr-TR" sz="2400" i="1" dirty="0" err="1">
                <a:latin typeface="Comic Sans MS" pitchFamily="66" charset="0"/>
              </a:rPr>
              <a:t>spp</a:t>
            </a:r>
            <a:r>
              <a:rPr lang="tr-TR" sz="2400" i="1" dirty="0">
                <a:latin typeface="Comic Sans MS" pitchFamily="66" charset="0"/>
              </a:rPr>
              <a:t>.) </a:t>
            </a:r>
            <a:r>
              <a:rPr lang="tr-TR" sz="2400" dirty="0">
                <a:latin typeface="Comic Sans MS" pitchFamily="66" charset="0"/>
              </a:rPr>
              <a:t>ve yabani kiraz konukçularıdır.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23528" y="836712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Mücadele Yöntemleri</a:t>
            </a:r>
          </a:p>
          <a:p>
            <a:endParaRPr lang="tr-TR" sz="2400" b="1" dirty="0">
              <a:latin typeface="Comic Sans MS" pitchFamily="66" charset="0"/>
            </a:endParaRPr>
          </a:p>
          <a:p>
            <a:r>
              <a:rPr lang="tr-TR" sz="2400" b="1" dirty="0">
                <a:latin typeface="Comic Sans MS" pitchFamily="66" charset="0"/>
              </a:rPr>
              <a:t>Kültürel Önlemler</a:t>
            </a:r>
          </a:p>
          <a:p>
            <a:endParaRPr lang="tr-TR" sz="24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Hasatta ağaç üzerinde meyve bırakılmamalı yere dökülen kurtlu kirazlar toplanıp derin çukurlara gömülmeli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Sonbaharda toprak işlemesi yapılmalı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Turfandacılık ve dayanıklı çeşitler yetiştirilmeli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Yabani kiraz ve </a:t>
            </a:r>
            <a:r>
              <a:rPr lang="tr-TR" sz="2400" dirty="0" err="1">
                <a:latin typeface="Comic Sans MS" pitchFamily="66" charset="0"/>
              </a:rPr>
              <a:t>Lonicera</a:t>
            </a:r>
            <a:r>
              <a:rPr lang="tr-TR" sz="2400" dirty="0">
                <a:latin typeface="Comic Sans MS" pitchFamily="66" charset="0"/>
              </a:rPr>
              <a:t> türlerinin kiraz üretim bölgelerine dikilmemelidir.</a:t>
            </a:r>
          </a:p>
          <a:p>
            <a:endParaRPr lang="tr-TR" sz="2400" dirty="0">
              <a:latin typeface="Comic Sans MS" pitchFamily="66" charset="0"/>
            </a:endParaRPr>
          </a:p>
          <a:p>
            <a:endParaRPr lang="tr-TR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683568" y="980728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>
                <a:latin typeface="Comic Sans MS" pitchFamily="66" charset="0"/>
              </a:rPr>
              <a:t>Biyoteknik</a:t>
            </a:r>
            <a:r>
              <a:rPr lang="tr-TR" sz="2400" b="1" dirty="0">
                <a:latin typeface="Comic Sans MS" pitchFamily="66" charset="0"/>
              </a:rPr>
              <a:t> mücadele</a:t>
            </a:r>
          </a:p>
          <a:p>
            <a:endParaRPr lang="tr-TR" sz="24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 err="1">
                <a:latin typeface="Comic Sans MS" pitchFamily="66" charset="0"/>
              </a:rPr>
              <a:t>Biyoteknik</a:t>
            </a:r>
            <a:r>
              <a:rPr lang="tr-TR" sz="2400" dirty="0">
                <a:latin typeface="Comic Sans MS" pitchFamily="66" charset="0"/>
              </a:rPr>
              <a:t> mücadele, kiraz sineğinin düşük ve orta popülasyonlarında yapılır.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Bahçede bulunan en erkenci çeşidin ben düşme döneminden bir hafta önce izleme amaçlı, dekara 2 adet sarı yapışkan tuzak ağacın güneydoğu yönüne asılır.</a:t>
            </a:r>
          </a:p>
          <a:p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İlk ergin görüldükten sonra, bahçede 15-20 </a:t>
            </a:r>
            <a:r>
              <a:rPr lang="tr-TR" sz="2400" dirty="0" err="1">
                <a:latin typeface="Comic Sans MS" pitchFamily="66" charset="0"/>
              </a:rPr>
              <a:t>m’de</a:t>
            </a:r>
            <a:r>
              <a:rPr lang="tr-TR" sz="2400" dirty="0">
                <a:latin typeface="Comic Sans MS" pitchFamily="66" charset="0"/>
              </a:rPr>
              <a:t> bir olmak üzere, ağaç başına 4 adet “sarı yapışkan tuzak+amonyak kapsülü”, yerden 1.5-2.0 m yüksekliğe, ağacın 4 farklı yönüne asılarak kitlesel tuzaklama yöntemi uygulanır.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683568" y="1052736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latin typeface="Comic Sans MS" pitchFamily="66" charset="0"/>
              </a:rPr>
              <a:t>Kimyasal mücadele</a:t>
            </a:r>
          </a:p>
          <a:p>
            <a:pPr>
              <a:buFont typeface="Wingdings" pitchFamily="2" charset="2"/>
              <a:buChar char="v"/>
            </a:pPr>
            <a:endParaRPr lang="tr-TR" sz="24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Bölgelere göre değişmekle birlikte nisan-mayıs aylarında Sarı yapışkan tuzak asılarak ilk erginlerin yakalanması, mücadele zamanının tespit edilmesi yönünden gerekli ve önemlidir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Comic Sans MS" pitchFamily="66" charset="0"/>
              </a:rPr>
              <a:t>Bunun yanında fonolojik gözlemler de önemlidir. İlk ergin uçuşu başladığı zaman erkenci kiraz çeşitleri genel olarak sarımsı pembe (ben düşme), orta mevsim çeşitleri pembemsi sarı ve sarı renkte; geççi çeşitlerde ise çok az bir kısmı sarımsı yeşil, diğerleri yeşil renkte olmaktadır.</a:t>
            </a:r>
          </a:p>
          <a:p>
            <a:pPr>
              <a:buFont typeface="Wingdings" pitchFamily="2" charset="2"/>
              <a:buChar char="v"/>
            </a:pPr>
            <a:endParaRPr lang="tr-TR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238</TotalTime>
  <Words>1225</Words>
  <Application>Microsoft Office PowerPoint</Application>
  <PresentationFormat>Ekran Gösterisi (4:3)</PresentationFormat>
  <Paragraphs>185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7" baseType="lpstr">
      <vt:lpstr>Akış</vt:lpstr>
      <vt:lpstr>ÖNEMLİ KİRAZ ZARARLILARI</vt:lpstr>
      <vt:lpstr>KİRAZ SİNEĞİ (Rhagoletis cerasi) Diptera:Tephritidae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KİRAZ SÜLÜĞÜ (Caliroa limacina) (Hymenoptera:Tenthredinidae)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bilgii</dc:creator>
  <cp:lastModifiedBy>W</cp:lastModifiedBy>
  <cp:revision>36</cp:revision>
  <dcterms:created xsi:type="dcterms:W3CDTF">2011-02-12T12:17:53Z</dcterms:created>
  <dcterms:modified xsi:type="dcterms:W3CDTF">2020-05-17T11:32:11Z</dcterms:modified>
</cp:coreProperties>
</file>