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6" r:id="rId2"/>
    <p:sldId id="267" r:id="rId3"/>
    <p:sldId id="273" r:id="rId4"/>
    <p:sldId id="268" r:id="rId5"/>
    <p:sldId id="269" r:id="rId6"/>
    <p:sldId id="287" r:id="rId7"/>
    <p:sldId id="288" r:id="rId8"/>
    <p:sldId id="270" r:id="rId9"/>
    <p:sldId id="271" r:id="rId10"/>
    <p:sldId id="272" r:id="rId11"/>
    <p:sldId id="274" r:id="rId12"/>
    <p:sldId id="289" r:id="rId13"/>
    <p:sldId id="290" r:id="rId14"/>
    <p:sldId id="291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3011" autoAdjust="0"/>
  </p:normalViewPr>
  <p:slideViewPr>
    <p:cSldViewPr>
      <p:cViewPr varScale="1">
        <p:scale>
          <a:sx n="76" d="100"/>
          <a:sy n="76" d="100"/>
        </p:scale>
        <p:origin x="-317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1DD39-7DBA-498A-9C77-00570A5BC954}" type="datetimeFigureOut">
              <a:rPr lang="tr-TR" smtClean="0"/>
              <a:pPr/>
              <a:t>12.05.2016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7ECC7-C4F4-4413-BEDC-2DB00060520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12.05.2016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12.05.2016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12.05.2016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12.05.2016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rhocam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3568" y="2564904"/>
            <a:ext cx="8229600" cy="1143000"/>
          </a:xfrm>
        </p:spPr>
        <p:txBody>
          <a:bodyPr/>
          <a:lstStyle/>
          <a:p>
            <a:r>
              <a:rPr lang="tr-TR" dirty="0" smtClean="0"/>
              <a:t>ELMA</a:t>
            </a:r>
            <a:endParaRPr lang="tr-TR" dirty="0"/>
          </a:p>
        </p:txBody>
      </p:sp>
      <p:pic>
        <p:nvPicPr>
          <p:cNvPr id="29698" name="Picture 2" descr="http://sifirkilometrebizdiklar.com/wp-content/uploads/2011/03/big_elma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395001" cy="2780928"/>
          </a:xfrm>
          <a:prstGeom prst="rect">
            <a:avLst/>
          </a:prstGeom>
          <a:noFill/>
        </p:spPr>
      </p:pic>
      <p:pic>
        <p:nvPicPr>
          <p:cNvPr id="29702" name="Picture 6" descr="http://www.ovakentfidancilik.com/images_up/8044grann.jpg?lightbox%5Bautoresize%5D=false"/>
          <p:cNvPicPr>
            <a:picLocks noChangeAspect="1" noChangeArrowheads="1"/>
          </p:cNvPicPr>
          <p:nvPr/>
        </p:nvPicPr>
        <p:blipFill>
          <a:blip r:embed="rId3" cstate="print"/>
          <a:srcRect l="4087" t="5453" r="2471"/>
          <a:stretch>
            <a:fillRect/>
          </a:stretch>
        </p:blipFill>
        <p:spPr bwMode="auto">
          <a:xfrm>
            <a:off x="0" y="3504502"/>
            <a:ext cx="4572000" cy="3353498"/>
          </a:xfrm>
          <a:prstGeom prst="rect">
            <a:avLst/>
          </a:prstGeom>
          <a:noFill/>
        </p:spPr>
      </p:pic>
      <p:pic>
        <p:nvPicPr>
          <p:cNvPr id="29704" name="Picture 8" descr="http://www.ziraatfidan.com/UserFiles/product/b3a5bGolden_Delicious_29Eylu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1" cy="2784154"/>
          </a:xfrm>
          <a:prstGeom prst="rect">
            <a:avLst/>
          </a:prstGeom>
          <a:noFill/>
        </p:spPr>
      </p:pic>
      <p:pic>
        <p:nvPicPr>
          <p:cNvPr id="29706" name="Picture 10" descr="https://encrypted-tbn1.gstatic.com/images?q=tbn:ANd9GcSGUl3PBUwboCh6vVzK14-jC_xlPnXOjXTTZKM2r_SaR7v96Nv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71780" y="3501008"/>
            <a:ext cx="4672220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http://www.plantmanagementnetwork.org/pub/php/research/2010/apple/image/apple3s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60648"/>
            <a:ext cx="345638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Picture of Scab lesions Venturia inaequalis"/>
          <p:cNvPicPr/>
          <p:nvPr/>
        </p:nvPicPr>
        <p:blipFill>
          <a:blip r:embed="rId3" cstate="print"/>
          <a:srcRect b="17085"/>
          <a:stretch>
            <a:fillRect/>
          </a:stretch>
        </p:blipFill>
        <p:spPr bwMode="auto">
          <a:xfrm>
            <a:off x="467544" y="3284984"/>
            <a:ext cx="388843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İçerik Yer Tutucusu" descr="Venturia inaequalis and V. pirina are the two key scab fungi - image: Defra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861048"/>
            <a:ext cx="4176464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Elmada Karaleke Hastalığı ilaçlama uyarısı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42715"/>
            <a:ext cx="3851920" cy="2896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Mücadele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	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Yere dökülen yapraklar sonbaharda toplanıp yakılmalı veya derince gömülmelidir. </a:t>
            </a:r>
          </a:p>
          <a:p>
            <a:pPr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Sıracalı dallar budanarak bahçeden uzaklaştırılmalıdır.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6264696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tr-TR" dirty="0" smtClean="0"/>
              <a:t>	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Tahmin ve uyarı sisteminin uygulandığı yerlerde Tarım teşkilatınca yapılan ilaçlama ilanlarına uyulmalıdır. Tahmin ve uyarı olmayan yerlerde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ilaçlama zamanları fenolojiye göre tespit edilir.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Fenolojiye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göre ilaçlama yapılacaksa;</a:t>
            </a:r>
          </a:p>
          <a:p>
            <a:pPr algn="just">
              <a:buNone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	1. ilaçlama: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Çiçek gözleri kabardığında,</a:t>
            </a:r>
          </a:p>
          <a:p>
            <a:pPr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2. ilaçlama: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Pembe tomurcuk döneminde,</a:t>
            </a:r>
          </a:p>
          <a:p>
            <a:pPr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3. ilaçlama: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Çiçek taç yapraklarının % 70-80 ‘i döküldüğünde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>
              <a:buNone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	Dördüncü ve diğer ilaçlamalar: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Uzun süreli yağışlardan sonra ve ilacın etki süresi dikkate alınarak uygulanmalıdır.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4525963"/>
          </a:xfrm>
        </p:spPr>
        <p:txBody>
          <a:bodyPr/>
          <a:lstStyle/>
          <a:p>
            <a:pPr algn="just">
              <a:buNone/>
            </a:pPr>
            <a:r>
              <a:rPr lang="tr-TR" dirty="0" smtClean="0"/>
              <a:t>	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Çiçeklenmeden önce bordo bulamacı veya bakırlı ilaçlar, çiçeklenmeden sonra sistemik, yarı sistemik veya organik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fungusitler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kullanılmalıdır.</a:t>
            </a:r>
          </a:p>
          <a:p>
            <a:pPr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 Bahçede küllemeye karsı da mücadele yapılacaksa her iki hastalığı da kontrol eden ilaçlar seçilmelidir.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6543" y="2924944"/>
            <a:ext cx="4382441" cy="329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5724128" y="6309320"/>
            <a:ext cx="22958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Bordo bulamacı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3429000"/>
            <a:ext cx="8229600" cy="748680"/>
          </a:xfrm>
        </p:spPr>
        <p:txBody>
          <a:bodyPr/>
          <a:lstStyle/>
          <a:p>
            <a:pPr algn="ctr">
              <a:buNone/>
            </a:pPr>
            <a:r>
              <a:rPr lang="tr-TR" dirty="0" smtClean="0">
                <a:hlinkClick r:id="rId2"/>
              </a:rPr>
              <a:t>www.</a:t>
            </a:r>
            <a:r>
              <a:rPr lang="tr-TR" dirty="0" err="1" smtClean="0">
                <a:hlinkClick r:id="rId2"/>
              </a:rPr>
              <a:t>sorhocam</a:t>
            </a:r>
            <a:r>
              <a:rPr lang="tr-TR" dirty="0" smtClean="0">
                <a:hlinkClick r:id="rId2"/>
              </a:rPr>
              <a:t>.com</a:t>
            </a: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179512" y="270892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/>
              <a:t>Daha fazlası için ;</a:t>
            </a:r>
            <a:endParaRPr lang="tr-TR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Elma İç Kurdu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5157192"/>
            <a:ext cx="8712968" cy="1296144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	Mayıs ayında </a:t>
            </a:r>
            <a:r>
              <a:rPr lang="tr-TR" dirty="0" err="1" smtClean="0"/>
              <a:t>disi</a:t>
            </a:r>
            <a:r>
              <a:rPr lang="tr-TR" dirty="0" smtClean="0"/>
              <a:t> kelebekler hava sıcaklıklarının uygun hale gelmesi ile yumurtlarlar. </a:t>
            </a:r>
            <a:endParaRPr lang="tr-TR" dirty="0"/>
          </a:p>
        </p:txBody>
      </p:sp>
      <p:pic>
        <p:nvPicPr>
          <p:cNvPr id="4" name="3 Resim" descr="Photographer: Whitney Cranshaw, Colorado State University Descriptor: Control Description: Adults in pheromone trap Citation: Whitney Cranshaw, Colorado State University, www.insectimages.org "/>
          <p:cNvPicPr/>
          <p:nvPr/>
        </p:nvPicPr>
        <p:blipFill>
          <a:blip r:embed="rId2" cstate="print"/>
          <a:srcRect b="8357"/>
          <a:stretch>
            <a:fillRect/>
          </a:stretch>
        </p:blipFill>
        <p:spPr bwMode="auto">
          <a:xfrm>
            <a:off x="2555776" y="1340768"/>
            <a:ext cx="4190007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404665"/>
            <a:ext cx="8291264" cy="1368152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	Yumurtadan çıkan kurtlar 4-8 saat içinde meyveye girer.</a:t>
            </a:r>
            <a:endParaRPr lang="tr-TR" dirty="0"/>
          </a:p>
        </p:txBody>
      </p:sp>
      <p:pic>
        <p:nvPicPr>
          <p:cNvPr id="4" name="3 Resim" descr="http://www.export.biocontrol.ch/media/images/products/entomopathogenic-nematodes/steinernema-feltiae/steinernema-feltiae_1_bi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72816"/>
            <a:ext cx="5832648" cy="446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5301208"/>
            <a:ext cx="8229600" cy="1368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Kurtlar 30-40 gün meyve içinde beslendikten sonra meyveyi terk eder. </a:t>
            </a:r>
            <a:endParaRPr lang="tr-TR" dirty="0"/>
          </a:p>
        </p:txBody>
      </p:sp>
      <p:pic>
        <p:nvPicPr>
          <p:cNvPr id="4" name="3 Resim" descr="The codling moth, Cydia pomonella (Linnaeus) was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10445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codling moth larva in app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8640"/>
            <a:ext cx="402602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http://t2.gstatic.com/images?q=tbn:ANd9GcQtDFg9xlNSPKGmhR1la6N3EnxB1tYBr3mtN-uUgvfpqj1x2Hf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420888"/>
            <a:ext cx="3168352" cy="2859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Mücadele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b="1" dirty="0" smtClean="0"/>
              <a:t>	1.Elma bahçelerinin, elma iç kurdunun diğer</a:t>
            </a:r>
          </a:p>
          <a:p>
            <a:pPr>
              <a:buNone/>
            </a:pPr>
            <a:r>
              <a:rPr lang="tr-TR" dirty="0" smtClean="0"/>
              <a:t>	konukçusu olan armut, ayva ve ceviz gibi meyve ağaçları ile karışık olarak kurulmamalıdır. </a:t>
            </a:r>
          </a:p>
          <a:p>
            <a:pPr>
              <a:buNone/>
            </a:pPr>
            <a:r>
              <a:rPr lang="tr-TR" b="1" dirty="0" smtClean="0"/>
              <a:t>	2.Elma ağaçlarının altına dökülen </a:t>
            </a:r>
            <a:r>
              <a:rPr lang="tr-TR" dirty="0" smtClean="0"/>
              <a:t>meyvelerin toplanıp uzaklaştırılmalı, </a:t>
            </a:r>
            <a:r>
              <a:rPr lang="es-ES" dirty="0" smtClean="0"/>
              <a:t>ambalaj ve depolama yerleri elma</a:t>
            </a:r>
            <a:r>
              <a:rPr lang="tr-TR" dirty="0" smtClean="0"/>
              <a:t> bahçelerinin kenarına kurulmamalıdır.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tr-TR" dirty="0" smtClean="0"/>
              <a:t>	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Bahçenin sürümüne özen gösterilmeli ve ağaç</a:t>
            </a:r>
          </a:p>
          <a:p>
            <a:pPr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gövdelerine Haziran ayı baslarında oluklu mukavvadan tuzak bantlar sarılmalı, bunlara gelen larvalar haftalık kontrollerle imha edilmelidir.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924944"/>
            <a:ext cx="523904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Düz Ok Bağlayıcısı"/>
          <p:cNvCxnSpPr/>
          <p:nvPr/>
        </p:nvCxnSpPr>
        <p:spPr>
          <a:xfrm>
            <a:off x="6084168" y="4005064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476672"/>
            <a:ext cx="8435280" cy="5649491"/>
          </a:xfrm>
        </p:spPr>
        <p:txBody>
          <a:bodyPr/>
          <a:lstStyle/>
          <a:p>
            <a:pPr algn="just">
              <a:buNone/>
            </a:pPr>
            <a:r>
              <a:rPr lang="tr-TR" dirty="0" smtClean="0"/>
              <a:t>	</a:t>
            </a:r>
          </a:p>
          <a:p>
            <a:pPr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Tahmin ve uyarı sisteminin uygulandığı yerlerde Tarım teşkilatınca yapılan ilaçlama ilanlarına uyulmalıdır. </a:t>
            </a:r>
          </a:p>
          <a:p>
            <a:pPr algn="just"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	Tahmin ve uyarı yapılmayan yerlerde ilk ilaçlama meyveler iri fındık büyüklüğünde olduğu zaman yapılır ve ilacın etki süresine göre değişmekle birlikte 20 gün arayla 3-4 ilaçlama yapılır.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Elma Kara Leke Hastalığı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3271602"/>
          </a:xfrm>
        </p:spPr>
        <p:txBody>
          <a:bodyPr>
            <a:normAutofit/>
          </a:bodyPr>
          <a:lstStyle/>
          <a:p>
            <a:pPr algn="just"/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Hastalığın belirtileri yaprak, meyve ve sürgünlerde görülür.</a:t>
            </a:r>
          </a:p>
          <a:p>
            <a:pPr algn="just"/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Yaprağın alt ve üst yüzünde oluşan lekeler başlangıçta yağlımsı görünüştedir. </a:t>
            </a:r>
          </a:p>
          <a:p>
            <a:pPr algn="just"/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Lekeler giderek zeytin rengini alır sonra da kahverengileşir.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4" descr="Elmada Karaleke Hastalığı ilaçlama uyarısı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1058" y="3645024"/>
            <a:ext cx="4060506" cy="2952328"/>
          </a:xfrm>
          <a:prstGeom prst="rect">
            <a:avLst/>
          </a:prstGeom>
          <a:noFill/>
        </p:spPr>
      </p:pic>
      <p:pic>
        <p:nvPicPr>
          <p:cNvPr id="9" name="8 Resim" descr="Venturia inaequalis from Commanster, Belgi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293096"/>
            <a:ext cx="3384376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3933056"/>
            <a:ext cx="8229600" cy="2692896"/>
          </a:xfrm>
        </p:spPr>
        <p:txBody>
          <a:bodyPr>
            <a:normAutofit lnSpcReduction="10000"/>
          </a:bodyPr>
          <a:lstStyle/>
          <a:p>
            <a:pPr algn="just"/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Meyvedeki lekeler yeşilimtırak olup zamanla kahverengine dönüşür.</a:t>
            </a:r>
          </a:p>
          <a:p>
            <a:pPr algn="just"/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Küçük lekeler zamanla birleşerek bu kısımda meyvenin gelişmesini durdurur ve şekli bozuk meyveler oluşur.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Resim" descr="http://www.agf.nl/nieuws/2014/1118/schurf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309634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Elmada Karaleke Hastalığı ilaçlama uyarısı "/>
          <p:cNvPicPr>
            <a:picLocks noChangeAspect="1" noChangeArrowheads="1"/>
          </p:cNvPicPr>
          <p:nvPr/>
        </p:nvPicPr>
        <p:blipFill>
          <a:blip r:embed="rId3" cstate="print"/>
          <a:srcRect r="29881"/>
          <a:stretch>
            <a:fillRect/>
          </a:stretch>
        </p:blipFill>
        <p:spPr bwMode="auto">
          <a:xfrm>
            <a:off x="6407696" y="620688"/>
            <a:ext cx="2736304" cy="3024336"/>
          </a:xfrm>
          <a:prstGeom prst="rect">
            <a:avLst/>
          </a:prstGeom>
          <a:noFill/>
        </p:spPr>
      </p:pic>
      <p:pic>
        <p:nvPicPr>
          <p:cNvPr id="6" name="5 Resim" descr="http://www.nature.com/polopoly_fs/7.11953.1377009629!/image/1.13580-apple-scab-ALAMY-BW4PYG.jpg_gen/derivatives/landscape_630/1.13580-apple-scab-ALAMY-BW4PY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620688"/>
            <a:ext cx="331236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80</Words>
  <Application>Microsoft Office PowerPoint</Application>
  <PresentationFormat>Ekran Gösterisi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Ofis Teması</vt:lpstr>
      <vt:lpstr>ELMA</vt:lpstr>
      <vt:lpstr>Elma İç Kurdu</vt:lpstr>
      <vt:lpstr>Slayt 3</vt:lpstr>
      <vt:lpstr>Slayt 4</vt:lpstr>
      <vt:lpstr>Mücadele</vt:lpstr>
      <vt:lpstr>Slayt 6</vt:lpstr>
      <vt:lpstr>Slayt 7</vt:lpstr>
      <vt:lpstr>Elma Kara Leke Hastalığı</vt:lpstr>
      <vt:lpstr>Slayt 9</vt:lpstr>
      <vt:lpstr>Slayt 10</vt:lpstr>
      <vt:lpstr>Mücadele</vt:lpstr>
      <vt:lpstr>Slayt 12</vt:lpstr>
      <vt:lpstr>Slayt 13</vt:lpstr>
      <vt:lpstr>Slayt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Zehra</dc:creator>
  <cp:lastModifiedBy>W7</cp:lastModifiedBy>
  <cp:revision>91</cp:revision>
  <dcterms:created xsi:type="dcterms:W3CDTF">2015-02-28T09:48:22Z</dcterms:created>
  <dcterms:modified xsi:type="dcterms:W3CDTF">2016-05-12T17:46:27Z</dcterms:modified>
</cp:coreProperties>
</file>