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258" r:id="rId3"/>
    <p:sldId id="259" r:id="rId4"/>
    <p:sldId id="257" r:id="rId5"/>
    <p:sldId id="260" r:id="rId6"/>
    <p:sldId id="269" r:id="rId7"/>
    <p:sldId id="261" r:id="rId8"/>
    <p:sldId id="267" r:id="rId9"/>
    <p:sldId id="262" r:id="rId10"/>
    <p:sldId id="268" r:id="rId11"/>
    <p:sldId id="264" r:id="rId12"/>
    <p:sldId id="265" r:id="rId13"/>
    <p:sldId id="270" r:id="rId14"/>
    <p:sldId id="266" r:id="rId15"/>
    <p:sldId id="272" r:id="rId16"/>
    <p:sldId id="273" r:id="rId17"/>
    <p:sldId id="285" r:id="rId18"/>
    <p:sldId id="286" r:id="rId19"/>
    <p:sldId id="287" r:id="rId20"/>
    <p:sldId id="288" r:id="rId21"/>
    <p:sldId id="289" r:id="rId22"/>
    <p:sldId id="290" r:id="rId23"/>
    <p:sldId id="291" r:id="rId24"/>
    <p:sldId id="292" r:id="rId25"/>
    <p:sldId id="293" r:id="rId26"/>
    <p:sldId id="294" r:id="rId27"/>
    <p:sldId id="274" r:id="rId28"/>
    <p:sldId id="275" r:id="rId29"/>
    <p:sldId id="271" r:id="rId30"/>
    <p:sldId id="281" r:id="rId31"/>
    <p:sldId id="295" r:id="rId32"/>
    <p:sldId id="297" r:id="rId33"/>
    <p:sldId id="296" r:id="rId34"/>
    <p:sldId id="300" r:id="rId35"/>
    <p:sldId id="299" r:id="rId36"/>
    <p:sldId id="298" r:id="rId37"/>
    <p:sldId id="301" r:id="rId38"/>
    <p:sldId id="303" r:id="rId39"/>
    <p:sldId id="302" r:id="rId40"/>
    <p:sldId id="304" r:id="rId41"/>
    <p:sldId id="305" r:id="rId42"/>
    <p:sldId id="306" r:id="rId43"/>
    <p:sldId id="307" r:id="rId44"/>
    <p:sldId id="308" r:id="rId45"/>
    <p:sldId id="309" r:id="rId46"/>
    <p:sldId id="277" r:id="rId47"/>
    <p:sldId id="278" r:id="rId48"/>
    <p:sldId id="279" r:id="rId49"/>
    <p:sldId id="280" r:id="rId50"/>
    <p:sldId id="276" r:id="rId51"/>
    <p:sldId id="283" r:id="rId52"/>
    <p:sldId id="282" r:id="rId53"/>
    <p:sldId id="311" r:id="rId54"/>
    <p:sldId id="310" r:id="rId5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416F44" mc:Ignorable=""/>
    <a:srgbClr xmlns:mc="http://schemas.openxmlformats.org/markup-compatibility/2006" xmlns:a14="http://schemas.microsoft.com/office/drawing/2010/main" val="FFFFFF"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24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BC4D8-6B7F-4568-BE30-B69D47283B85}"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tr-TR"/>
        </a:p>
      </dgm:t>
    </dgm:pt>
    <dgm:pt modelId="{F30D6A10-9CC6-4F0E-9980-E406816E95EE}">
      <dgm:prSet/>
      <dgm:spPr/>
      <dgm:t>
        <a:bodyPr/>
        <a:lstStyle/>
        <a:p>
          <a:pPr rtl="0"/>
          <a:r>
            <a:rPr lang="tr-TR" b="1" smtClean="0"/>
            <a:t>Selçuk Üniversitesi Ziraat Fakültesi</a:t>
          </a:r>
          <a:endParaRPr lang="tr-TR"/>
        </a:p>
      </dgm:t>
    </dgm:pt>
    <dgm:pt modelId="{3429513B-25BE-4EDE-9161-D15DB94ADE0A}" type="parTrans" cxnId="{E4CBBCD5-5209-4188-883B-B9DE9F690E05}">
      <dgm:prSet/>
      <dgm:spPr/>
      <dgm:t>
        <a:bodyPr/>
        <a:lstStyle/>
        <a:p>
          <a:endParaRPr lang="tr-TR"/>
        </a:p>
      </dgm:t>
    </dgm:pt>
    <dgm:pt modelId="{4552F17C-0587-4B95-821B-C08044C4D105}" type="sibTrans" cxnId="{E4CBBCD5-5209-4188-883B-B9DE9F690E05}">
      <dgm:prSet/>
      <dgm:spPr/>
      <dgm:t>
        <a:bodyPr/>
        <a:lstStyle/>
        <a:p>
          <a:endParaRPr lang="tr-TR"/>
        </a:p>
      </dgm:t>
    </dgm:pt>
    <dgm:pt modelId="{956E2637-913F-4C3A-A7A6-A11B908D0FFE}">
      <dgm:prSet/>
      <dgm:spPr/>
      <dgm:t>
        <a:bodyPr/>
        <a:lstStyle/>
        <a:p>
          <a:pPr rtl="0"/>
          <a:r>
            <a:rPr lang="tr-TR" b="1" smtClean="0"/>
            <a:t>Tarla Bitkileri Bölümü</a:t>
          </a:r>
          <a:endParaRPr lang="tr-TR"/>
        </a:p>
      </dgm:t>
    </dgm:pt>
    <dgm:pt modelId="{5AADFF21-7327-4640-96A4-6F2AB8B03BC1}" type="parTrans" cxnId="{2A2977F5-3028-4F73-8C34-40AB1BF03EB4}">
      <dgm:prSet/>
      <dgm:spPr/>
      <dgm:t>
        <a:bodyPr/>
        <a:lstStyle/>
        <a:p>
          <a:endParaRPr lang="tr-TR"/>
        </a:p>
      </dgm:t>
    </dgm:pt>
    <dgm:pt modelId="{7E5BCB9A-C221-4BA5-B70C-6757782E15E5}" type="sibTrans" cxnId="{2A2977F5-3028-4F73-8C34-40AB1BF03EB4}">
      <dgm:prSet/>
      <dgm:spPr/>
      <dgm:t>
        <a:bodyPr/>
        <a:lstStyle/>
        <a:p>
          <a:endParaRPr lang="tr-TR"/>
        </a:p>
      </dgm:t>
    </dgm:pt>
    <dgm:pt modelId="{6220534D-1934-4F47-B7BF-39634175EC85}">
      <dgm:prSet/>
      <dgm:spPr/>
      <dgm:t>
        <a:bodyPr/>
        <a:lstStyle/>
        <a:p>
          <a:pPr rtl="0"/>
          <a:r>
            <a:rPr lang="tr-TR" b="1" smtClean="0"/>
            <a:t>2009-2010 Bahar Yarıyılı 3. Sınıf</a:t>
          </a:r>
          <a:endParaRPr lang="tr-TR"/>
        </a:p>
      </dgm:t>
    </dgm:pt>
    <dgm:pt modelId="{44E8A482-74F2-4416-BE95-7D45FB1E85FD}" type="parTrans" cxnId="{2565FD94-453D-4EBA-882E-91473EF39F89}">
      <dgm:prSet/>
      <dgm:spPr/>
      <dgm:t>
        <a:bodyPr/>
        <a:lstStyle/>
        <a:p>
          <a:endParaRPr lang="tr-TR"/>
        </a:p>
      </dgm:t>
    </dgm:pt>
    <dgm:pt modelId="{C85BF81E-02CD-47B9-B7B9-A6D1B8EB30FC}" type="sibTrans" cxnId="{2565FD94-453D-4EBA-882E-91473EF39F89}">
      <dgm:prSet/>
      <dgm:spPr/>
      <dgm:t>
        <a:bodyPr/>
        <a:lstStyle/>
        <a:p>
          <a:endParaRPr lang="tr-TR"/>
        </a:p>
      </dgm:t>
    </dgm:pt>
    <dgm:pt modelId="{6C90524D-30E3-4FDA-9EE4-AD4E8A7C59C3}">
      <dgm:prSet/>
      <dgm:spPr/>
      <dgm:t>
        <a:bodyPr/>
        <a:lstStyle/>
        <a:p>
          <a:pPr rtl="0"/>
          <a:r>
            <a:rPr lang="tr-TR" b="1" smtClean="0"/>
            <a:t>Bitki Gen Kaynakları Dersi </a:t>
          </a:r>
          <a:endParaRPr lang="tr-TR"/>
        </a:p>
      </dgm:t>
    </dgm:pt>
    <dgm:pt modelId="{4E9147D6-502A-41C7-B245-A76DAC5024A4}" type="parTrans" cxnId="{E83964F2-B023-407E-B982-24BA1D9678D9}">
      <dgm:prSet/>
      <dgm:spPr/>
      <dgm:t>
        <a:bodyPr/>
        <a:lstStyle/>
        <a:p>
          <a:endParaRPr lang="tr-TR"/>
        </a:p>
      </dgm:t>
    </dgm:pt>
    <dgm:pt modelId="{F5AF6F22-ECD4-4F2C-A38A-42B18FEC785B}" type="sibTrans" cxnId="{E83964F2-B023-407E-B982-24BA1D9678D9}">
      <dgm:prSet/>
      <dgm:spPr/>
      <dgm:t>
        <a:bodyPr/>
        <a:lstStyle/>
        <a:p>
          <a:endParaRPr lang="tr-TR"/>
        </a:p>
      </dgm:t>
    </dgm:pt>
    <dgm:pt modelId="{BD4F8E98-AEF3-4078-8C8F-55F1E283A43A}">
      <dgm:prSet/>
      <dgm:spPr/>
      <dgm:t>
        <a:bodyPr/>
        <a:lstStyle/>
        <a:p>
          <a:endParaRPr lang="tr-TR"/>
        </a:p>
      </dgm:t>
    </dgm:pt>
    <dgm:pt modelId="{127C1B52-608E-4DDF-9797-A4E8D27C3718}" type="parTrans" cxnId="{B4C010B4-A5F5-4F50-B220-98DCC2B0305B}">
      <dgm:prSet/>
      <dgm:spPr/>
      <dgm:t>
        <a:bodyPr/>
        <a:lstStyle/>
        <a:p>
          <a:endParaRPr lang="tr-TR"/>
        </a:p>
      </dgm:t>
    </dgm:pt>
    <dgm:pt modelId="{D2AAD762-E1F7-405C-899C-CF0FE2CCF23C}" type="sibTrans" cxnId="{B4C010B4-A5F5-4F50-B220-98DCC2B0305B}">
      <dgm:prSet/>
      <dgm:spPr/>
      <dgm:t>
        <a:bodyPr/>
        <a:lstStyle/>
        <a:p>
          <a:endParaRPr lang="tr-TR"/>
        </a:p>
      </dgm:t>
    </dgm:pt>
    <dgm:pt modelId="{304D30C9-8315-4222-885A-C6B38032F040}" type="pres">
      <dgm:prSet presAssocID="{003BC4D8-6B7F-4568-BE30-B69D47283B85}" presName="matrix" presStyleCnt="0">
        <dgm:presLayoutVars>
          <dgm:chMax val="1"/>
          <dgm:dir/>
          <dgm:resizeHandles val="exact"/>
        </dgm:presLayoutVars>
      </dgm:prSet>
      <dgm:spPr/>
      <dgm:t>
        <a:bodyPr/>
        <a:lstStyle/>
        <a:p>
          <a:endParaRPr lang="tr-TR"/>
        </a:p>
      </dgm:t>
    </dgm:pt>
    <dgm:pt modelId="{EE3CB7F6-ACA2-47E9-BEA3-A31E3757A98F}" type="pres">
      <dgm:prSet presAssocID="{003BC4D8-6B7F-4568-BE30-B69D47283B85}" presName="diamond" presStyleLbl="bgShp" presStyleIdx="0" presStyleCnt="1"/>
      <dgm:spPr/>
    </dgm:pt>
    <dgm:pt modelId="{431DF629-E487-4B3F-A122-A95A6B024059}" type="pres">
      <dgm:prSet presAssocID="{003BC4D8-6B7F-4568-BE30-B69D47283B85}" presName="quad1" presStyleLbl="node1" presStyleIdx="0" presStyleCnt="4">
        <dgm:presLayoutVars>
          <dgm:chMax val="0"/>
          <dgm:chPref val="0"/>
          <dgm:bulletEnabled val="1"/>
        </dgm:presLayoutVars>
      </dgm:prSet>
      <dgm:spPr/>
      <dgm:t>
        <a:bodyPr/>
        <a:lstStyle/>
        <a:p>
          <a:endParaRPr lang="tr-TR"/>
        </a:p>
      </dgm:t>
    </dgm:pt>
    <dgm:pt modelId="{EA1AC009-EC65-4753-B98A-5DA7FD9DC802}" type="pres">
      <dgm:prSet presAssocID="{003BC4D8-6B7F-4568-BE30-B69D47283B85}" presName="quad2" presStyleLbl="node1" presStyleIdx="1" presStyleCnt="4">
        <dgm:presLayoutVars>
          <dgm:chMax val="0"/>
          <dgm:chPref val="0"/>
          <dgm:bulletEnabled val="1"/>
        </dgm:presLayoutVars>
      </dgm:prSet>
      <dgm:spPr/>
      <dgm:t>
        <a:bodyPr/>
        <a:lstStyle/>
        <a:p>
          <a:endParaRPr lang="tr-TR"/>
        </a:p>
      </dgm:t>
    </dgm:pt>
    <dgm:pt modelId="{93D01F46-3BE0-49A1-B8F9-50310F993F63}" type="pres">
      <dgm:prSet presAssocID="{003BC4D8-6B7F-4568-BE30-B69D47283B85}" presName="quad3" presStyleLbl="node1" presStyleIdx="2" presStyleCnt="4">
        <dgm:presLayoutVars>
          <dgm:chMax val="0"/>
          <dgm:chPref val="0"/>
          <dgm:bulletEnabled val="1"/>
        </dgm:presLayoutVars>
      </dgm:prSet>
      <dgm:spPr/>
      <dgm:t>
        <a:bodyPr/>
        <a:lstStyle/>
        <a:p>
          <a:endParaRPr lang="tr-TR"/>
        </a:p>
      </dgm:t>
    </dgm:pt>
    <dgm:pt modelId="{AF4980E0-AF91-4196-A0B5-7C3F2570B297}" type="pres">
      <dgm:prSet presAssocID="{003BC4D8-6B7F-4568-BE30-B69D47283B85}" presName="quad4" presStyleLbl="node1" presStyleIdx="3" presStyleCnt="4">
        <dgm:presLayoutVars>
          <dgm:chMax val="0"/>
          <dgm:chPref val="0"/>
          <dgm:bulletEnabled val="1"/>
        </dgm:presLayoutVars>
      </dgm:prSet>
      <dgm:spPr/>
      <dgm:t>
        <a:bodyPr/>
        <a:lstStyle/>
        <a:p>
          <a:endParaRPr lang="tr-TR"/>
        </a:p>
      </dgm:t>
    </dgm:pt>
  </dgm:ptLst>
  <dgm:cxnLst>
    <dgm:cxn modelId="{2565FD94-453D-4EBA-882E-91473EF39F89}" srcId="{003BC4D8-6B7F-4568-BE30-B69D47283B85}" destId="{6220534D-1934-4F47-B7BF-39634175EC85}" srcOrd="2" destOrd="0" parTransId="{44E8A482-74F2-4416-BE95-7D45FB1E85FD}" sibTransId="{C85BF81E-02CD-47B9-B7B9-A6D1B8EB30FC}"/>
    <dgm:cxn modelId="{B4C010B4-A5F5-4F50-B220-98DCC2B0305B}" srcId="{003BC4D8-6B7F-4568-BE30-B69D47283B85}" destId="{BD4F8E98-AEF3-4078-8C8F-55F1E283A43A}" srcOrd="4" destOrd="0" parTransId="{127C1B52-608E-4DDF-9797-A4E8D27C3718}" sibTransId="{D2AAD762-E1F7-405C-899C-CF0FE2CCF23C}"/>
    <dgm:cxn modelId="{E4CBBCD5-5209-4188-883B-B9DE9F690E05}" srcId="{003BC4D8-6B7F-4568-BE30-B69D47283B85}" destId="{F30D6A10-9CC6-4F0E-9980-E406816E95EE}" srcOrd="0" destOrd="0" parTransId="{3429513B-25BE-4EDE-9161-D15DB94ADE0A}" sibTransId="{4552F17C-0587-4B95-821B-C08044C4D105}"/>
    <dgm:cxn modelId="{E83964F2-B023-407E-B982-24BA1D9678D9}" srcId="{003BC4D8-6B7F-4568-BE30-B69D47283B85}" destId="{6C90524D-30E3-4FDA-9EE4-AD4E8A7C59C3}" srcOrd="3" destOrd="0" parTransId="{4E9147D6-502A-41C7-B245-A76DAC5024A4}" sibTransId="{F5AF6F22-ECD4-4F2C-A38A-42B18FEC785B}"/>
    <dgm:cxn modelId="{2A2977F5-3028-4F73-8C34-40AB1BF03EB4}" srcId="{003BC4D8-6B7F-4568-BE30-B69D47283B85}" destId="{956E2637-913F-4C3A-A7A6-A11B908D0FFE}" srcOrd="1" destOrd="0" parTransId="{5AADFF21-7327-4640-96A4-6F2AB8B03BC1}" sibTransId="{7E5BCB9A-C221-4BA5-B70C-6757782E15E5}"/>
    <dgm:cxn modelId="{571EF75C-6E0B-4F8C-B283-EDF4CC5B3B40}" type="presOf" srcId="{6220534D-1934-4F47-B7BF-39634175EC85}" destId="{93D01F46-3BE0-49A1-B8F9-50310F993F63}" srcOrd="0" destOrd="0" presId="urn:microsoft.com/office/officeart/2005/8/layout/matrix3"/>
    <dgm:cxn modelId="{987915CB-401A-49FD-998B-9C46BA0B6AEB}" type="presOf" srcId="{003BC4D8-6B7F-4568-BE30-B69D47283B85}" destId="{304D30C9-8315-4222-885A-C6B38032F040}" srcOrd="0" destOrd="0" presId="urn:microsoft.com/office/officeart/2005/8/layout/matrix3"/>
    <dgm:cxn modelId="{32521A5A-83EC-4148-A24E-6449AA99B936}" type="presOf" srcId="{F30D6A10-9CC6-4F0E-9980-E406816E95EE}" destId="{431DF629-E487-4B3F-A122-A95A6B024059}" srcOrd="0" destOrd="0" presId="urn:microsoft.com/office/officeart/2005/8/layout/matrix3"/>
    <dgm:cxn modelId="{108B908D-DD16-46CF-B927-D5A16147E5E5}" type="presOf" srcId="{6C90524D-30E3-4FDA-9EE4-AD4E8A7C59C3}" destId="{AF4980E0-AF91-4196-A0B5-7C3F2570B297}" srcOrd="0" destOrd="0" presId="urn:microsoft.com/office/officeart/2005/8/layout/matrix3"/>
    <dgm:cxn modelId="{C205B77F-5C36-47BB-B917-83E57BDC4CDF}" type="presOf" srcId="{956E2637-913F-4C3A-A7A6-A11B908D0FFE}" destId="{EA1AC009-EC65-4753-B98A-5DA7FD9DC802}" srcOrd="0" destOrd="0" presId="urn:microsoft.com/office/officeart/2005/8/layout/matrix3"/>
    <dgm:cxn modelId="{55B50DC0-B171-44C9-BCB3-D6D06F9D731A}" type="presParOf" srcId="{304D30C9-8315-4222-885A-C6B38032F040}" destId="{EE3CB7F6-ACA2-47E9-BEA3-A31E3757A98F}" srcOrd="0" destOrd="0" presId="urn:microsoft.com/office/officeart/2005/8/layout/matrix3"/>
    <dgm:cxn modelId="{BD93707E-7F7F-497A-A02A-D80906C2BDE6}" type="presParOf" srcId="{304D30C9-8315-4222-885A-C6B38032F040}" destId="{431DF629-E487-4B3F-A122-A95A6B024059}" srcOrd="1" destOrd="0" presId="urn:microsoft.com/office/officeart/2005/8/layout/matrix3"/>
    <dgm:cxn modelId="{14C44E67-15FC-4043-A5A5-A0165109DFFA}" type="presParOf" srcId="{304D30C9-8315-4222-885A-C6B38032F040}" destId="{EA1AC009-EC65-4753-B98A-5DA7FD9DC802}" srcOrd="2" destOrd="0" presId="urn:microsoft.com/office/officeart/2005/8/layout/matrix3"/>
    <dgm:cxn modelId="{B50E9C6F-809B-42CB-BD99-4228D7151EE6}" type="presParOf" srcId="{304D30C9-8315-4222-885A-C6B38032F040}" destId="{93D01F46-3BE0-49A1-B8F9-50310F993F63}" srcOrd="3" destOrd="0" presId="urn:microsoft.com/office/officeart/2005/8/layout/matrix3"/>
    <dgm:cxn modelId="{16D34A74-A5D7-4477-A3C1-11693DBFA721}" type="presParOf" srcId="{304D30C9-8315-4222-885A-C6B38032F040}" destId="{AF4980E0-AF91-4196-A0B5-7C3F2570B29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45673-31FB-45F5-BF7E-041D53D85CF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F1DE717C-F854-46C1-9ECD-CBFABF97BE9E}">
      <dgm:prSet custT="1"/>
      <dgm:spPr>
        <a:ln>
          <a:noFill/>
        </a:ln>
        <a:effectLst>
          <a:outerShdw blurRad="127000" dist="38100" dir="2700000" algn="ctr">
            <a:srgbClr xmlns:mc="http://schemas.openxmlformats.org/markup-compatibility/2006" xmlns:a14="http://schemas.microsoft.com/office/drawing/2010/main" val="000000" mc:Ignorable="">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pPr rtl="0"/>
          <a:r>
            <a:rPr lang="tr-TR" sz="2800" b="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Bizi dinlediğiniz için teşekkür ederiz.</a:t>
          </a:r>
          <a:endParaRPr lang="tr-TR" sz="28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B040F1E6-02DC-4A25-BBB6-9C9173BFC991}" type="parTrans" cxnId="{4C8B40FC-3777-4DC3-8363-FA3EE15D8375}">
      <dgm:prSet/>
      <dgm:spPr/>
      <dgm:t>
        <a:bodyPr/>
        <a:lstStyle/>
        <a:p>
          <a:endParaRPr lang="tr-TR"/>
        </a:p>
      </dgm:t>
    </dgm:pt>
    <dgm:pt modelId="{9F944351-FAF5-4824-80EF-F06D83CEC64F}" type="sibTrans" cxnId="{4C8B40FC-3777-4DC3-8363-FA3EE15D8375}">
      <dgm:prSet/>
      <dgm:spPr/>
      <dgm:t>
        <a:bodyPr/>
        <a:lstStyle/>
        <a:p>
          <a:endParaRPr lang="tr-TR"/>
        </a:p>
      </dgm:t>
    </dgm:pt>
    <dgm:pt modelId="{A7517C91-C315-4732-9E81-0F630A1A1003}" type="pres">
      <dgm:prSet presAssocID="{DB345673-31FB-45F5-BF7E-041D53D85CFA}" presName="Name0" presStyleCnt="0">
        <dgm:presLayoutVars>
          <dgm:dir/>
          <dgm:animLvl val="lvl"/>
          <dgm:resizeHandles val="exact"/>
        </dgm:presLayoutVars>
      </dgm:prSet>
      <dgm:spPr/>
    </dgm:pt>
    <dgm:pt modelId="{2A53A79B-49E5-4C52-A3FF-5332E28C6432}" type="pres">
      <dgm:prSet presAssocID="{F1DE717C-F854-46C1-9ECD-CBFABF97BE9E}" presName="boxAndChildren" presStyleCnt="0"/>
      <dgm:spPr/>
    </dgm:pt>
    <dgm:pt modelId="{FF501AEA-D73B-4793-BECB-763D24DA07FC}" type="pres">
      <dgm:prSet presAssocID="{F1DE717C-F854-46C1-9ECD-CBFABF97BE9E}" presName="parentTextBox" presStyleLbl="node1" presStyleIdx="0" presStyleCnt="1" custAng="20014389" custLinFactNeighborY="11241"/>
      <dgm:spPr/>
    </dgm:pt>
  </dgm:ptLst>
  <dgm:cxnLst>
    <dgm:cxn modelId="{A53DF31D-A989-441A-AF27-44D816D170F0}" type="presOf" srcId="{F1DE717C-F854-46C1-9ECD-CBFABF97BE9E}" destId="{FF501AEA-D73B-4793-BECB-763D24DA07FC}" srcOrd="0" destOrd="0" presId="urn:microsoft.com/office/officeart/2005/8/layout/process4"/>
    <dgm:cxn modelId="{4C8B40FC-3777-4DC3-8363-FA3EE15D8375}" srcId="{DB345673-31FB-45F5-BF7E-041D53D85CFA}" destId="{F1DE717C-F854-46C1-9ECD-CBFABF97BE9E}" srcOrd="0" destOrd="0" parTransId="{B040F1E6-02DC-4A25-BBB6-9C9173BFC991}" sibTransId="{9F944351-FAF5-4824-80EF-F06D83CEC64F}"/>
    <dgm:cxn modelId="{388092FA-0A34-4D30-BD5F-B36739221709}" type="presOf" srcId="{DB345673-31FB-45F5-BF7E-041D53D85CFA}" destId="{A7517C91-C315-4732-9E81-0F630A1A1003}" srcOrd="0" destOrd="0" presId="urn:microsoft.com/office/officeart/2005/8/layout/process4"/>
    <dgm:cxn modelId="{32032E44-984F-432E-8579-17E5B1F41867}" type="presParOf" srcId="{A7517C91-C315-4732-9E81-0F630A1A1003}" destId="{2A53A79B-49E5-4C52-A3FF-5332E28C6432}" srcOrd="0" destOrd="0" presId="urn:microsoft.com/office/officeart/2005/8/layout/process4"/>
    <dgm:cxn modelId="{BB3B69F5-DCEC-4A12-AC89-B8075D1ACDCE}" type="presParOf" srcId="{2A53A79B-49E5-4C52-A3FF-5332E28C6432}" destId="{FF501AEA-D73B-4793-BECB-763D24DA07F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4A522-FD16-420D-B28B-7A40A40B73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E9EC712-AF79-4350-9D23-5FAF76F81840}">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rtl="0"/>
          <a:r>
            <a:rPr lang="tr-TR" sz="3200" b="0" cap="none"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Hazırlayanlar:</a:t>
          </a:r>
          <a:endParaRPr lang="tr-TR" sz="3200" b="0" cap="none" spc="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8DE26DBB-2AFB-4A44-BB1C-25EB4AE025D4}" type="parTrans" cxnId="{898F6FE1-D096-446B-9403-6F2314E8BD60}">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ADFBC22F-62A2-401E-82B2-A6E879092EB1}" type="sibTrans" cxnId="{898F6FE1-D096-446B-9403-6F2314E8BD60}">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6BADB835-4240-4068-A4D3-FB6858BF1B4B}">
      <dgm:prSet custT="1"/>
      <dgm:spPr/>
      <dgm:t>
        <a:bodyPr/>
        <a:lstStyle/>
        <a:p>
          <a:pPr rtl="0"/>
          <a:r>
            <a:rPr lang="tr-TR" sz="2000" b="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071515117 - Cafer TÜRKER</a:t>
          </a:r>
          <a:endParaRPr lang="tr-TR" sz="20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DAA30118-E4E0-44C6-9970-306C0F2394BF}" type="parTrans" cxnId="{3AFE9BA3-91A3-4071-AA5D-8A2BAB1ED1E2}">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A22412C6-AADD-4C28-885A-746916D0E674}" type="sibTrans" cxnId="{3AFE9BA3-91A3-4071-AA5D-8A2BAB1ED1E2}">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2FC10E3C-505F-48EE-8FD4-20DC7AACBF28}">
      <dgm:prSet custT="1"/>
      <dgm:spPr/>
      <dgm:t>
        <a:bodyPr/>
        <a:lstStyle/>
        <a:p>
          <a:pPr rtl="0"/>
          <a:r>
            <a:rPr lang="tr-TR" sz="2000" b="0" cap="none"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071515067 - Şaban SARIYERLİ</a:t>
          </a:r>
          <a:endParaRPr lang="tr-TR" sz="2000" b="0" cap="none" spc="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1D573759-5E52-4B83-BB97-9C4BB98B2F42}" type="parTrans" cxnId="{9288A6D7-718E-4C03-82EF-555A294B3F9F}">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9033F88D-6BD1-47DC-8B7D-E0FA06A707CD}" type="sibTrans" cxnId="{9288A6D7-718E-4C03-82EF-555A294B3F9F}">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BBFAC98F-1899-4A33-B732-0DCCF25DF864}">
      <dgm:prSet custT="1"/>
      <dgm:spPr/>
      <dgm:t>
        <a:bodyPr/>
        <a:lstStyle/>
        <a:p>
          <a:pPr rtl="0"/>
          <a:r>
            <a:rPr lang="tr-TR" sz="2000" b="0" cap="none"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071515138 – Samet KÖKSAL</a:t>
          </a:r>
          <a:endParaRPr lang="tr-TR" sz="2000" b="0" cap="none" spc="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41B4CAD2-12F8-412D-BE7B-0CD29B6B11CC}" type="parTrans" cxnId="{DA5DD3EA-55F9-4351-B064-2E8C907E714E}">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9A723614-EF28-4157-AEDC-0FE1ED22C52B}" type="sibTrans" cxnId="{DA5DD3EA-55F9-4351-B064-2E8C907E714E}">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5F84BBA5-C094-4C98-8C5C-E179BF08F83A}">
      <dgm:prSet custT="1"/>
      <dgm:spPr/>
      <dgm:t>
        <a:bodyPr/>
        <a:lstStyle/>
        <a:p>
          <a:pPr rtl="0"/>
          <a:r>
            <a:rPr lang="tr-TR" sz="2000" b="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081515186 - Yusuf YILDIRIM</a:t>
          </a:r>
          <a:endParaRPr lang="tr-TR" sz="20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381ED91F-6BA4-4111-A9C9-C7E38279F0E8}" type="parTrans" cxnId="{BD37D1F6-22A7-4CFD-B3F7-9CBA18C6CE9B}">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DFC57628-0EB5-455C-A4BA-381714A721B9}" type="sibTrans" cxnId="{BD37D1F6-22A7-4CFD-B3F7-9CBA18C6CE9B}">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BE094ABD-1A30-47D2-98CB-BE04B4506D32}">
      <dgm:prSet custT="1"/>
      <dgm:spPr/>
      <dgm:t>
        <a:bodyPr/>
        <a:lstStyle/>
        <a:p>
          <a:pPr rtl="0"/>
          <a:r>
            <a:rPr lang="tr-TR" sz="2000" b="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081515190 - M. Taha SEZGİN</a:t>
          </a:r>
          <a:endParaRPr lang="tr-TR" sz="20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7A3FE33D-561E-49AA-9BF3-5802497A272B}" type="parTrans" cxnId="{7032D436-F53C-4448-B4C3-4F22EBC3F13F}">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3FBA1A9A-E18B-4443-9646-D8A34E4ED837}" type="sibTrans" cxnId="{7032D436-F53C-4448-B4C3-4F22EBC3F13F}">
      <dgm:prSet/>
      <dgm:spPr/>
      <dgm:t>
        <a:bodyPr/>
        <a:lstStyle/>
        <a:p>
          <a:endParaRPr lang="tr-TR" sz="3600" b="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gm:t>
    </dgm:pt>
    <dgm:pt modelId="{3192A748-F029-47A0-AF19-9EE5D733FC58}" type="pres">
      <dgm:prSet presAssocID="{1164A522-FD16-420D-B28B-7A40A40B737E}" presName="linear" presStyleCnt="0">
        <dgm:presLayoutVars>
          <dgm:animLvl val="lvl"/>
          <dgm:resizeHandles val="exact"/>
        </dgm:presLayoutVars>
      </dgm:prSet>
      <dgm:spPr/>
    </dgm:pt>
    <dgm:pt modelId="{747CF5D6-D244-49BF-9434-C09BB8ED7FD3}" type="pres">
      <dgm:prSet presAssocID="{BE9EC712-AF79-4350-9D23-5FAF76F81840}" presName="parentText" presStyleLbl="node1" presStyleIdx="0" presStyleCnt="6">
        <dgm:presLayoutVars>
          <dgm:chMax val="0"/>
          <dgm:bulletEnabled val="1"/>
        </dgm:presLayoutVars>
      </dgm:prSet>
      <dgm:spPr/>
    </dgm:pt>
    <dgm:pt modelId="{C945F1E3-8D10-45B6-85EC-C46D061C21B3}" type="pres">
      <dgm:prSet presAssocID="{ADFBC22F-62A2-401E-82B2-A6E879092EB1}" presName="spacer" presStyleCnt="0"/>
      <dgm:spPr/>
    </dgm:pt>
    <dgm:pt modelId="{AD4FCEE1-C516-47CC-BF60-27CB4BA129CF}" type="pres">
      <dgm:prSet presAssocID="{6BADB835-4240-4068-A4D3-FB6858BF1B4B}" presName="parentText" presStyleLbl="node1" presStyleIdx="1" presStyleCnt="6" custLinFactY="100817" custLinFactNeighborY="200000">
        <dgm:presLayoutVars>
          <dgm:chMax val="0"/>
          <dgm:bulletEnabled val="1"/>
        </dgm:presLayoutVars>
      </dgm:prSet>
      <dgm:spPr/>
    </dgm:pt>
    <dgm:pt modelId="{0AC2411E-4F9E-414F-B40C-0BEA2FA83125}" type="pres">
      <dgm:prSet presAssocID="{A22412C6-AADD-4C28-885A-746916D0E674}" presName="spacer" presStyleCnt="0"/>
      <dgm:spPr/>
    </dgm:pt>
    <dgm:pt modelId="{47D60E14-D66E-41C8-8CA3-B681B399610F}" type="pres">
      <dgm:prSet presAssocID="{2FC10E3C-505F-48EE-8FD4-20DC7AACBF28}" presName="parentText" presStyleLbl="node1" presStyleIdx="2" presStyleCnt="6" custLinFactY="-92334" custLinFactNeighborY="-100000">
        <dgm:presLayoutVars>
          <dgm:chMax val="0"/>
          <dgm:bulletEnabled val="1"/>
        </dgm:presLayoutVars>
      </dgm:prSet>
      <dgm:spPr/>
      <dgm:t>
        <a:bodyPr/>
        <a:lstStyle/>
        <a:p>
          <a:endParaRPr lang="tr-TR"/>
        </a:p>
      </dgm:t>
    </dgm:pt>
    <dgm:pt modelId="{7BB7ED1A-91B8-4EC8-8314-45DE0A270334}" type="pres">
      <dgm:prSet presAssocID="{9033F88D-6BD1-47DC-8B7D-E0FA06A707CD}" presName="spacer" presStyleCnt="0"/>
      <dgm:spPr/>
    </dgm:pt>
    <dgm:pt modelId="{A12FD733-A4A7-40D8-87CF-5543CC6B1FBB}" type="pres">
      <dgm:prSet presAssocID="{BBFAC98F-1899-4A33-B732-0DCCF25DF864}" presName="parentText" presStyleLbl="node1" presStyleIdx="3" presStyleCnt="6">
        <dgm:presLayoutVars>
          <dgm:chMax val="0"/>
          <dgm:bulletEnabled val="1"/>
        </dgm:presLayoutVars>
      </dgm:prSet>
      <dgm:spPr/>
    </dgm:pt>
    <dgm:pt modelId="{546A7A90-217B-4D4B-8637-9FAC0E0B46CE}" type="pres">
      <dgm:prSet presAssocID="{9A723614-EF28-4157-AEDC-0FE1ED22C52B}" presName="spacer" presStyleCnt="0"/>
      <dgm:spPr/>
    </dgm:pt>
    <dgm:pt modelId="{C4A62F48-A7C0-45F1-A996-F79B829B7D9B}" type="pres">
      <dgm:prSet presAssocID="{5F84BBA5-C094-4C98-8C5C-E179BF08F83A}" presName="parentText" presStyleLbl="node1" presStyleIdx="4" presStyleCnt="6">
        <dgm:presLayoutVars>
          <dgm:chMax val="0"/>
          <dgm:bulletEnabled val="1"/>
        </dgm:presLayoutVars>
      </dgm:prSet>
      <dgm:spPr/>
    </dgm:pt>
    <dgm:pt modelId="{0F931B7D-9261-411E-8C04-C6F4AF7BDFE1}" type="pres">
      <dgm:prSet presAssocID="{DFC57628-0EB5-455C-A4BA-381714A721B9}" presName="spacer" presStyleCnt="0"/>
      <dgm:spPr/>
    </dgm:pt>
    <dgm:pt modelId="{4787FFAA-7FED-4247-AB8E-45B533A77DB9}" type="pres">
      <dgm:prSet presAssocID="{BE094ABD-1A30-47D2-98CB-BE04B4506D32}" presName="parentText" presStyleLbl="node1" presStyleIdx="5" presStyleCnt="6">
        <dgm:presLayoutVars>
          <dgm:chMax val="0"/>
          <dgm:bulletEnabled val="1"/>
        </dgm:presLayoutVars>
      </dgm:prSet>
      <dgm:spPr/>
    </dgm:pt>
  </dgm:ptLst>
  <dgm:cxnLst>
    <dgm:cxn modelId="{CECC0D57-513E-4F56-9D3D-9519A89B2393}" type="presOf" srcId="{BBFAC98F-1899-4A33-B732-0DCCF25DF864}" destId="{A12FD733-A4A7-40D8-87CF-5543CC6B1FBB}" srcOrd="0" destOrd="0" presId="urn:microsoft.com/office/officeart/2005/8/layout/vList2"/>
    <dgm:cxn modelId="{4B1CAE6D-BE05-44DF-9EC4-2398E063E725}" type="presOf" srcId="{BE094ABD-1A30-47D2-98CB-BE04B4506D32}" destId="{4787FFAA-7FED-4247-AB8E-45B533A77DB9}" srcOrd="0" destOrd="0" presId="urn:microsoft.com/office/officeart/2005/8/layout/vList2"/>
    <dgm:cxn modelId="{7032D436-F53C-4448-B4C3-4F22EBC3F13F}" srcId="{1164A522-FD16-420D-B28B-7A40A40B737E}" destId="{BE094ABD-1A30-47D2-98CB-BE04B4506D32}" srcOrd="5" destOrd="0" parTransId="{7A3FE33D-561E-49AA-9BF3-5802497A272B}" sibTransId="{3FBA1A9A-E18B-4443-9646-D8A34E4ED837}"/>
    <dgm:cxn modelId="{F9A332FA-671A-4E9C-B2C3-9BAD9CCECD8F}" type="presOf" srcId="{BE9EC712-AF79-4350-9D23-5FAF76F81840}" destId="{747CF5D6-D244-49BF-9434-C09BB8ED7FD3}" srcOrd="0" destOrd="0" presId="urn:microsoft.com/office/officeart/2005/8/layout/vList2"/>
    <dgm:cxn modelId="{E44A9E8B-2926-4A0F-BAB3-571E4BB122CA}" type="presOf" srcId="{5F84BBA5-C094-4C98-8C5C-E179BF08F83A}" destId="{C4A62F48-A7C0-45F1-A996-F79B829B7D9B}" srcOrd="0" destOrd="0" presId="urn:microsoft.com/office/officeart/2005/8/layout/vList2"/>
    <dgm:cxn modelId="{3AFE9BA3-91A3-4071-AA5D-8A2BAB1ED1E2}" srcId="{1164A522-FD16-420D-B28B-7A40A40B737E}" destId="{6BADB835-4240-4068-A4D3-FB6858BF1B4B}" srcOrd="1" destOrd="0" parTransId="{DAA30118-E4E0-44C6-9970-306C0F2394BF}" sibTransId="{A22412C6-AADD-4C28-885A-746916D0E674}"/>
    <dgm:cxn modelId="{01A7835E-0650-4FEC-A102-78B0BDCB6E31}" type="presOf" srcId="{1164A522-FD16-420D-B28B-7A40A40B737E}" destId="{3192A748-F029-47A0-AF19-9EE5D733FC58}" srcOrd="0" destOrd="0" presId="urn:microsoft.com/office/officeart/2005/8/layout/vList2"/>
    <dgm:cxn modelId="{85AB826F-12B7-4DB7-95EB-6C6F5D1D1E14}" type="presOf" srcId="{6BADB835-4240-4068-A4D3-FB6858BF1B4B}" destId="{AD4FCEE1-C516-47CC-BF60-27CB4BA129CF}" srcOrd="0" destOrd="0" presId="urn:microsoft.com/office/officeart/2005/8/layout/vList2"/>
    <dgm:cxn modelId="{DA5DD3EA-55F9-4351-B064-2E8C907E714E}" srcId="{1164A522-FD16-420D-B28B-7A40A40B737E}" destId="{BBFAC98F-1899-4A33-B732-0DCCF25DF864}" srcOrd="3" destOrd="0" parTransId="{41B4CAD2-12F8-412D-BE7B-0CD29B6B11CC}" sibTransId="{9A723614-EF28-4157-AEDC-0FE1ED22C52B}"/>
    <dgm:cxn modelId="{84AE1B3A-CF0B-4493-AC69-18284FB75DE8}" type="presOf" srcId="{2FC10E3C-505F-48EE-8FD4-20DC7AACBF28}" destId="{47D60E14-D66E-41C8-8CA3-B681B399610F}" srcOrd="0" destOrd="0" presId="urn:microsoft.com/office/officeart/2005/8/layout/vList2"/>
    <dgm:cxn modelId="{9288A6D7-718E-4C03-82EF-555A294B3F9F}" srcId="{1164A522-FD16-420D-B28B-7A40A40B737E}" destId="{2FC10E3C-505F-48EE-8FD4-20DC7AACBF28}" srcOrd="2" destOrd="0" parTransId="{1D573759-5E52-4B83-BB97-9C4BB98B2F42}" sibTransId="{9033F88D-6BD1-47DC-8B7D-E0FA06A707CD}"/>
    <dgm:cxn modelId="{898F6FE1-D096-446B-9403-6F2314E8BD60}" srcId="{1164A522-FD16-420D-B28B-7A40A40B737E}" destId="{BE9EC712-AF79-4350-9D23-5FAF76F81840}" srcOrd="0" destOrd="0" parTransId="{8DE26DBB-2AFB-4A44-BB1C-25EB4AE025D4}" sibTransId="{ADFBC22F-62A2-401E-82B2-A6E879092EB1}"/>
    <dgm:cxn modelId="{BD37D1F6-22A7-4CFD-B3F7-9CBA18C6CE9B}" srcId="{1164A522-FD16-420D-B28B-7A40A40B737E}" destId="{5F84BBA5-C094-4C98-8C5C-E179BF08F83A}" srcOrd="4" destOrd="0" parTransId="{381ED91F-6BA4-4111-A9C9-C7E38279F0E8}" sibTransId="{DFC57628-0EB5-455C-A4BA-381714A721B9}"/>
    <dgm:cxn modelId="{4AD90233-E1AA-427A-8F8F-4BE54D3CFCCA}" type="presParOf" srcId="{3192A748-F029-47A0-AF19-9EE5D733FC58}" destId="{747CF5D6-D244-49BF-9434-C09BB8ED7FD3}" srcOrd="0" destOrd="0" presId="urn:microsoft.com/office/officeart/2005/8/layout/vList2"/>
    <dgm:cxn modelId="{22B22610-1DAA-49FD-A6AF-4E21BF5E1BF1}" type="presParOf" srcId="{3192A748-F029-47A0-AF19-9EE5D733FC58}" destId="{C945F1E3-8D10-45B6-85EC-C46D061C21B3}" srcOrd="1" destOrd="0" presId="urn:microsoft.com/office/officeart/2005/8/layout/vList2"/>
    <dgm:cxn modelId="{45EA3209-1016-4DC0-BB67-F24681E4A1BA}" type="presParOf" srcId="{3192A748-F029-47A0-AF19-9EE5D733FC58}" destId="{AD4FCEE1-C516-47CC-BF60-27CB4BA129CF}" srcOrd="2" destOrd="0" presId="urn:microsoft.com/office/officeart/2005/8/layout/vList2"/>
    <dgm:cxn modelId="{60ADFDB8-B273-4743-8A24-C5CF6CFC74D1}" type="presParOf" srcId="{3192A748-F029-47A0-AF19-9EE5D733FC58}" destId="{0AC2411E-4F9E-414F-B40C-0BEA2FA83125}" srcOrd="3" destOrd="0" presId="urn:microsoft.com/office/officeart/2005/8/layout/vList2"/>
    <dgm:cxn modelId="{4B408FA3-4F82-4AFE-9F76-818950534681}" type="presParOf" srcId="{3192A748-F029-47A0-AF19-9EE5D733FC58}" destId="{47D60E14-D66E-41C8-8CA3-B681B399610F}" srcOrd="4" destOrd="0" presId="urn:microsoft.com/office/officeart/2005/8/layout/vList2"/>
    <dgm:cxn modelId="{99801EE3-CC12-49AB-937A-9FC712FA9079}" type="presParOf" srcId="{3192A748-F029-47A0-AF19-9EE5D733FC58}" destId="{7BB7ED1A-91B8-4EC8-8314-45DE0A270334}" srcOrd="5" destOrd="0" presId="urn:microsoft.com/office/officeart/2005/8/layout/vList2"/>
    <dgm:cxn modelId="{D28F3DCA-D5B2-4179-89D0-C6707D8F80BC}" type="presParOf" srcId="{3192A748-F029-47A0-AF19-9EE5D733FC58}" destId="{A12FD733-A4A7-40D8-87CF-5543CC6B1FBB}" srcOrd="6" destOrd="0" presId="urn:microsoft.com/office/officeart/2005/8/layout/vList2"/>
    <dgm:cxn modelId="{ABA3415A-7F62-4688-83AE-13D020546F6F}" type="presParOf" srcId="{3192A748-F029-47A0-AF19-9EE5D733FC58}" destId="{546A7A90-217B-4D4B-8637-9FAC0E0B46CE}" srcOrd="7" destOrd="0" presId="urn:microsoft.com/office/officeart/2005/8/layout/vList2"/>
    <dgm:cxn modelId="{DED7A878-D56D-4A5E-AD8E-29E28F25353E}" type="presParOf" srcId="{3192A748-F029-47A0-AF19-9EE5D733FC58}" destId="{C4A62F48-A7C0-45F1-A996-F79B829B7D9B}" srcOrd="8" destOrd="0" presId="urn:microsoft.com/office/officeart/2005/8/layout/vList2"/>
    <dgm:cxn modelId="{392D900F-CF06-428A-A294-B39B255458CC}" type="presParOf" srcId="{3192A748-F029-47A0-AF19-9EE5D733FC58}" destId="{0F931B7D-9261-411E-8C04-C6F4AF7BDFE1}" srcOrd="9" destOrd="0" presId="urn:microsoft.com/office/officeart/2005/8/layout/vList2"/>
    <dgm:cxn modelId="{1F7C8130-0BDC-43B3-B5CF-F71DCABA3E5F}" type="presParOf" srcId="{3192A748-F029-47A0-AF19-9EE5D733FC58}" destId="{4787FFAA-7FED-4247-AB8E-45B533A77DB9}"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CB7F6-ACA2-47E9-BEA3-A31E3757A98F}">
      <dsp:nvSpPr>
        <dsp:cNvPr id="0" name=""/>
        <dsp:cNvSpPr/>
      </dsp:nvSpPr>
      <dsp:spPr>
        <a:xfrm>
          <a:off x="1806710" y="0"/>
          <a:ext cx="4091930" cy="409193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DF629-E487-4B3F-A122-A95A6B024059}">
      <dsp:nvSpPr>
        <dsp:cNvPr id="0" name=""/>
        <dsp:cNvSpPr/>
      </dsp:nvSpPr>
      <dsp:spPr>
        <a:xfrm>
          <a:off x="2195444" y="388733"/>
          <a:ext cx="1595852" cy="15958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smtClean="0"/>
            <a:t>Selçuk Üniversitesi Ziraat Fakültesi</a:t>
          </a:r>
          <a:endParaRPr lang="tr-TR" sz="1800" kern="1200"/>
        </a:p>
      </dsp:txBody>
      <dsp:txXfrm>
        <a:off x="2273347" y="466636"/>
        <a:ext cx="1440046" cy="1440046"/>
      </dsp:txXfrm>
    </dsp:sp>
    <dsp:sp modelId="{EA1AC009-EC65-4753-B98A-5DA7FD9DC802}">
      <dsp:nvSpPr>
        <dsp:cNvPr id="0" name=""/>
        <dsp:cNvSpPr/>
      </dsp:nvSpPr>
      <dsp:spPr>
        <a:xfrm>
          <a:off x="3914054" y="388733"/>
          <a:ext cx="1595852" cy="15958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smtClean="0"/>
            <a:t>Tarla Bitkileri Bölümü</a:t>
          </a:r>
          <a:endParaRPr lang="tr-TR" sz="1800" kern="1200"/>
        </a:p>
      </dsp:txBody>
      <dsp:txXfrm>
        <a:off x="3991957" y="466636"/>
        <a:ext cx="1440046" cy="1440046"/>
      </dsp:txXfrm>
    </dsp:sp>
    <dsp:sp modelId="{93D01F46-3BE0-49A1-B8F9-50310F993F63}">
      <dsp:nvSpPr>
        <dsp:cNvPr id="0" name=""/>
        <dsp:cNvSpPr/>
      </dsp:nvSpPr>
      <dsp:spPr>
        <a:xfrm>
          <a:off x="2195444" y="2107343"/>
          <a:ext cx="1595852" cy="15958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smtClean="0"/>
            <a:t>2009-2010 Bahar Yarıyılı 3. Sınıf</a:t>
          </a:r>
          <a:endParaRPr lang="tr-TR" sz="1800" kern="1200"/>
        </a:p>
      </dsp:txBody>
      <dsp:txXfrm>
        <a:off x="2273347" y="2185246"/>
        <a:ext cx="1440046" cy="1440046"/>
      </dsp:txXfrm>
    </dsp:sp>
    <dsp:sp modelId="{AF4980E0-AF91-4196-A0B5-7C3F2570B297}">
      <dsp:nvSpPr>
        <dsp:cNvPr id="0" name=""/>
        <dsp:cNvSpPr/>
      </dsp:nvSpPr>
      <dsp:spPr>
        <a:xfrm>
          <a:off x="3914054" y="2107343"/>
          <a:ext cx="1595852" cy="15958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smtClean="0"/>
            <a:t>Bitki Gen Kaynakları Dersi </a:t>
          </a:r>
          <a:endParaRPr lang="tr-TR" sz="1800" kern="1200"/>
        </a:p>
      </dsp:txBody>
      <dsp:txXfrm>
        <a:off x="3991957" y="2185246"/>
        <a:ext cx="1440046" cy="1440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01AEA-D73B-4793-BECB-763D24DA07FC}">
      <dsp:nvSpPr>
        <dsp:cNvPr id="0" name=""/>
        <dsp:cNvSpPr/>
      </dsp:nvSpPr>
      <dsp:spPr>
        <a:xfrm rot="20014389">
          <a:off x="0" y="161888"/>
          <a:ext cx="4464496" cy="1440160"/>
        </a:xfrm>
        <a:prstGeom prst="rect">
          <a:avLst/>
        </a:prstGeom>
        <a:solidFill>
          <a:schemeClr val="accent1">
            <a:hueOff val="0"/>
            <a:satOff val="0"/>
            <a:lumOff val="0"/>
            <a:alphaOff val="0"/>
          </a:schemeClr>
        </a:solidFill>
        <a:ln w="38100" cap="flat" cmpd="sng" algn="ctr">
          <a:noFill/>
          <a:prstDash val="solid"/>
        </a:ln>
        <a:effectLst>
          <a:outerShdw blurRad="127000" dist="38100" dir="2700000" algn="ctr" rotWithShape="0">
            <a:srgbClr xmlns:mc="http://schemas.openxmlformats.org/markup-compatibility/2006" xmlns:a14="http://schemas.microsoft.com/office/drawing/2010/main" val="000000" mc:Ignorable="">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tr-TR" sz="2800" b="0" kern="120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Bizi dinlediğiniz için teşekkür ederiz.</a:t>
          </a:r>
          <a:endParaRPr lang="tr-TR" sz="2800" b="0" kern="120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sp:txBody>
      <dsp:txXfrm>
        <a:off x="0" y="161888"/>
        <a:ext cx="4464496" cy="144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CF5D6-D244-49BF-9434-C09BB8ED7FD3}">
      <dsp:nvSpPr>
        <dsp:cNvPr id="0" name=""/>
        <dsp:cNvSpPr/>
      </dsp:nvSpPr>
      <dsp:spPr>
        <a:xfrm>
          <a:off x="0" y="1288"/>
          <a:ext cx="3528392" cy="590461"/>
        </a:xfrm>
        <a:prstGeom prst="roundRect">
          <a:avLst/>
        </a:prstGeom>
        <a:solidFill>
          <a:schemeClr val="accent2"/>
        </a:solidFill>
        <a:ln w="381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0" kern="1200" cap="none"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Hazırlayanlar:</a:t>
          </a:r>
          <a:endParaRPr lang="tr-TR" sz="3200" b="0" kern="1200" cap="none" spc="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sp:txBody>
      <dsp:txXfrm>
        <a:off x="28824" y="30112"/>
        <a:ext cx="3470744" cy="532813"/>
      </dsp:txXfrm>
    </dsp:sp>
    <dsp:sp modelId="{AD4FCEE1-C516-47CC-BF60-27CB4BA129CF}">
      <dsp:nvSpPr>
        <dsp:cNvPr id="0" name=""/>
        <dsp:cNvSpPr/>
      </dsp:nvSpPr>
      <dsp:spPr>
        <a:xfrm>
          <a:off x="0" y="1220068"/>
          <a:ext cx="3528392" cy="59046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071515117 - Cafer TÜRKER</a:t>
          </a:r>
          <a:endParaRPr lang="tr-TR" sz="2000" b="0" kern="120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sp:txBody>
      <dsp:txXfrm>
        <a:off x="28824" y="1248892"/>
        <a:ext cx="3470744" cy="532813"/>
      </dsp:txXfrm>
    </dsp:sp>
    <dsp:sp modelId="{47D60E14-D66E-41C8-8CA3-B681B399610F}">
      <dsp:nvSpPr>
        <dsp:cNvPr id="0" name=""/>
        <dsp:cNvSpPr/>
      </dsp:nvSpPr>
      <dsp:spPr>
        <a:xfrm>
          <a:off x="0" y="648025"/>
          <a:ext cx="3528392" cy="59046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cap="none"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071515067 - Şaban SARIYERLİ</a:t>
          </a:r>
          <a:endParaRPr lang="tr-TR" sz="2000" b="0" kern="1200" cap="none" spc="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sp:txBody>
      <dsp:txXfrm>
        <a:off x="28824" y="676849"/>
        <a:ext cx="3470744" cy="532813"/>
      </dsp:txXfrm>
    </dsp:sp>
    <dsp:sp modelId="{A12FD733-A4A7-40D8-87CF-5543CC6B1FBB}">
      <dsp:nvSpPr>
        <dsp:cNvPr id="0" name=""/>
        <dsp:cNvSpPr/>
      </dsp:nvSpPr>
      <dsp:spPr>
        <a:xfrm>
          <a:off x="0" y="1805705"/>
          <a:ext cx="3528392" cy="59046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cap="none"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071515138 – Samet KÖKSAL</a:t>
          </a:r>
          <a:endParaRPr lang="tr-TR" sz="2000" b="0" kern="1200" cap="none" spc="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sp:txBody>
      <dsp:txXfrm>
        <a:off x="28824" y="1834529"/>
        <a:ext cx="3470744" cy="532813"/>
      </dsp:txXfrm>
    </dsp:sp>
    <dsp:sp modelId="{C4A62F48-A7C0-45F1-A996-F79B829B7D9B}">
      <dsp:nvSpPr>
        <dsp:cNvPr id="0" name=""/>
        <dsp:cNvSpPr/>
      </dsp:nvSpPr>
      <dsp:spPr>
        <a:xfrm>
          <a:off x="0" y="2407177"/>
          <a:ext cx="3528392" cy="59046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081515186 - Yusuf YILDIRIM</a:t>
          </a:r>
          <a:endParaRPr lang="tr-TR" sz="2000" b="0" kern="120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sp:txBody>
      <dsp:txXfrm>
        <a:off x="28824" y="2436001"/>
        <a:ext cx="3470744" cy="532813"/>
      </dsp:txXfrm>
    </dsp:sp>
    <dsp:sp modelId="{4787FFAA-7FED-4247-AB8E-45B533A77DB9}">
      <dsp:nvSpPr>
        <dsp:cNvPr id="0" name=""/>
        <dsp:cNvSpPr/>
      </dsp:nvSpPr>
      <dsp:spPr>
        <a:xfrm>
          <a:off x="0" y="3008650"/>
          <a:ext cx="3528392" cy="59046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cap="none" spc="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081515190 - M. Taha SEZGİN</a:t>
          </a:r>
          <a:endParaRPr lang="tr-TR" sz="2000" b="0" kern="1200" cap="none" spc="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dsp:txBody>
      <dsp:txXfrm>
        <a:off x="28824" y="3037474"/>
        <a:ext cx="3470744" cy="53281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59409-09B7-4897-AF85-93A94FC67E0F}" type="datetimeFigureOut">
              <a:rPr lang="tr-TR" smtClean="0"/>
              <a:t>28.03.2010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2E384-1935-46CC-B340-6A9149C6FC9F}" type="slidenum">
              <a:rPr lang="tr-TR" smtClean="0"/>
              <a:t>‹#›</a:t>
            </a:fld>
            <a:endParaRPr lang="tr-TR"/>
          </a:p>
        </p:txBody>
      </p:sp>
    </p:spTree>
    <p:extLst>
      <p:ext uri="{BB962C8B-B14F-4D97-AF65-F5344CB8AC3E}">
        <p14:creationId xmlns:p14="http://schemas.microsoft.com/office/powerpoint/2010/main" val="273833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30</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39</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40</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41</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31</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32</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33</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34</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35</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36</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37</a:t>
            </a:fld>
            <a:endParaRPr lang="tr-TR"/>
          </a:p>
        </p:txBody>
      </p:sp>
    </p:spTree>
    <p:extLst>
      <p:ext uri="{BB962C8B-B14F-4D97-AF65-F5344CB8AC3E}">
        <p14:creationId xmlns:p14="http://schemas.microsoft.com/office/powerpoint/2010/main" val="129784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842E384-1935-46CC-B340-6A9149C6FC9F}" type="slidenum">
              <a:rPr lang="tr-TR" smtClean="0"/>
              <a:t>38</a:t>
            </a:fld>
            <a:endParaRPr lang="tr-TR"/>
          </a:p>
        </p:txBody>
      </p:sp>
    </p:spTree>
    <p:extLst>
      <p:ext uri="{BB962C8B-B14F-4D97-AF65-F5344CB8AC3E}">
        <p14:creationId xmlns:p14="http://schemas.microsoft.com/office/powerpoint/2010/main" val="129784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7" name="16 Başlık"/>
          <p:cNvSpPr>
            <a:spLocks noGrp="1"/>
          </p:cNvSpPr>
          <p:nvPr>
            <p:ph type="title"/>
          </p:nvPr>
        </p:nvSpPr>
        <p:spPr/>
        <p:txBody>
          <a:bodyPr rtlCol="0"/>
          <a:lstStyle/>
          <a:p>
            <a:r>
              <a:rPr lang="tr-TR" smtClean="0"/>
              <a:t>Asıl başlık stili için tıklatın</a:t>
            </a:r>
            <a:endParaRPr lang="en-US"/>
          </a:p>
        </p:txBody>
      </p:sp>
      <p:sp>
        <p:nvSpPr>
          <p:cNvPr id="4" name="23 Veri Yer Tutucusu"/>
          <p:cNvSpPr>
            <a:spLocks noGrp="1"/>
          </p:cNvSpPr>
          <p:nvPr>
            <p:ph type="dt" sz="half" idx="10"/>
          </p:nvPr>
        </p:nvSpPr>
        <p:spPr/>
        <p:txBody>
          <a:bodyPr/>
          <a:lstStyle>
            <a:lvl1pPr>
              <a:defRPr/>
            </a:lvl1pPr>
          </a:lstStyle>
          <a:p>
            <a:pPr>
              <a:defRPr/>
            </a:pPr>
            <a:fld id="{90AEDEA7-0B65-460B-A572-DFA4B8D31E5F}" type="datetimeFigureOut">
              <a:rPr lang="tr-TR"/>
              <a:pPr>
                <a:defRPr/>
              </a:pPr>
              <a:t>28.03.2010</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174D9E6C-2D67-4A1B-88B7-63BDB45BE758}" type="slidenum">
              <a:rPr lang="tr-TR"/>
              <a:pPr>
                <a:defRPr/>
              </a:pPr>
              <a:t>‹#›</a:t>
            </a:fld>
            <a:endParaRPr lang="tr-TR"/>
          </a:p>
        </p:txBody>
      </p:sp>
    </p:spTree>
    <p:extLst>
      <p:ext uri="{BB962C8B-B14F-4D97-AF65-F5344CB8AC3E}">
        <p14:creationId xmlns:p14="http://schemas.microsoft.com/office/powerpoint/2010/main" val="1902914731"/>
      </p:ext>
    </p:extLst>
  </p:cSld>
  <p:clrMapOvr>
    <a:masterClrMapping/>
  </p:clrMapOvr>
  <p:transition xmlns:p14="http://schemas.microsoft.com/office/powerpoint/2010/mai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3D4E3037-7C5D-4E39-8577-9C75E9EE8876}" type="datetimeFigureOut">
              <a:rPr lang="tr-TR"/>
              <a:pPr>
                <a:defRPr/>
              </a:pPr>
              <a:t>28.03.2010</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D56A8495-8616-49CF-A9F8-0684DF35F390}" type="slidenum">
              <a:rPr lang="tr-TR"/>
              <a:pPr>
                <a:defRPr/>
              </a:pPr>
              <a:t>‹#›</a:t>
            </a:fld>
            <a:endParaRPr lang="tr-TR"/>
          </a:p>
        </p:txBody>
      </p:sp>
    </p:spTree>
    <p:extLst>
      <p:ext uri="{BB962C8B-B14F-4D97-AF65-F5344CB8AC3E}">
        <p14:creationId xmlns:p14="http://schemas.microsoft.com/office/powerpoint/2010/main" val="1740259910"/>
      </p:ext>
    </p:extLst>
  </p:cSld>
  <p:clrMapOvr>
    <a:masterClrMapping/>
  </p:clrMapOvr>
  <p:transition xmlns:p14="http://schemas.microsoft.com/office/powerpoint/2010/mai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23 Veri Yer Tutucusu"/>
          <p:cNvSpPr>
            <a:spLocks noGrp="1"/>
          </p:cNvSpPr>
          <p:nvPr>
            <p:ph type="dt" sz="half" idx="10"/>
          </p:nvPr>
        </p:nvSpPr>
        <p:spPr/>
        <p:txBody>
          <a:bodyPr/>
          <a:lstStyle>
            <a:lvl1pPr>
              <a:defRPr/>
            </a:lvl1pPr>
          </a:lstStyle>
          <a:p>
            <a:pPr>
              <a:defRPr/>
            </a:pPr>
            <a:fld id="{1855C1C7-B78E-4230-AC7C-3B6BF52B3000}" type="datetimeFigureOut">
              <a:rPr lang="tr-TR"/>
              <a:pPr>
                <a:defRPr/>
              </a:pPr>
              <a:t>28.03.2010</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ADA9269F-37A8-4F8E-A494-FC919AF07D31}" type="slidenum">
              <a:rPr lang="tr-TR"/>
              <a:pPr>
                <a:defRPr/>
              </a:pPr>
              <a:t>‹#›</a:t>
            </a:fld>
            <a:endParaRPr lang="tr-TR"/>
          </a:p>
        </p:txBody>
      </p:sp>
    </p:spTree>
    <p:extLst>
      <p:ext uri="{BB962C8B-B14F-4D97-AF65-F5344CB8AC3E}">
        <p14:creationId xmlns:p14="http://schemas.microsoft.com/office/powerpoint/2010/main" val="3557176729"/>
      </p:ext>
    </p:extLst>
  </p:cSld>
  <p:clrMapOvr>
    <a:masterClrMapping/>
  </p:clrMapOvr>
  <p:transition xmlns:p14="http://schemas.microsoft.com/office/powerpoint/2010/mai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6 Düz Bağlayıcı"/>
          <p:cNvCxnSpPr/>
          <p:nvPr/>
        </p:nvCxnSpPr>
        <p:spPr>
          <a:xfrm>
            <a:off x="685800" y="4916488"/>
            <a:ext cx="7924800" cy="4762"/>
          </a:xfrm>
          <a:prstGeom prst="line">
            <a:avLst/>
          </a:prstGeom>
          <a:noFill/>
          <a:ln w="9525" cap="flat" cmpd="sng" algn="ctr">
            <a:solidFill>
              <a:srgbClr xmlns:mc="http://schemas.openxmlformats.org/markup-compatibility/2006" xmlns:a14="http://schemas.microsoft.com/office/drawing/2010/main" val="E9E9E8" mc:Ignorable=""/>
            </a:solidFill>
            <a:prstDash val="solid"/>
          </a:ln>
          <a:effectLst>
            <a:outerShdw blurRad="31750" dir="2700000" algn="tl" rotWithShape="0">
              <a:srgbClr xmlns:mc="http://schemas.openxmlformats.org/markup-compatibility/2006" xmlns:a14="http://schemas.microsoft.com/office/drawing/2010/main" val="000000" mc:Ignorable="">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xmlns:mc="http://schemas.openxmlformats.org/markup-compatibility/2006" xmlns:a14="http://schemas.microsoft.com/office/drawing/2010/main" val="F9F9F9" mc:Ignorable=""/>
                </a:solidFill>
                <a:effectLst>
                  <a:innerShdw blurRad="38100" dist="25400" dir="13500000">
                    <a:prstClr val="black">
                      <a:alpha val="70000"/>
                    </a:prstClr>
                  </a:inn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569B464-84E7-44DE-909C-B2A4FFC47787}" type="datetimeFigureOut">
              <a:rPr lang="tr-TR"/>
              <a:pPr>
                <a:defRPr/>
              </a:pPr>
              <a:t>28.03.2010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EE03A71-D785-4413-9513-9E098E55E3BC}" type="slidenum">
              <a:rPr lang="tr-TR"/>
              <a:pPr>
                <a:defRPr/>
              </a:pPr>
              <a:t>‹#›</a:t>
            </a:fld>
            <a:endParaRPr lang="tr-TR"/>
          </a:p>
        </p:txBody>
      </p:sp>
    </p:spTree>
    <p:extLst>
      <p:ext uri="{BB962C8B-B14F-4D97-AF65-F5344CB8AC3E}">
        <p14:creationId xmlns:p14="http://schemas.microsoft.com/office/powerpoint/2010/main" val="955147943"/>
      </p:ext>
    </p:extLst>
  </p:cSld>
  <p:clrMapOvr>
    <a:masterClrMapping/>
  </p:clrMapOvr>
  <p:transition xmlns:p14="http://schemas.microsoft.com/office/powerpoint/2010/mai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11" name="10 İçerik Yer Tutucusu"/>
          <p:cNvSpPr>
            <a:spLocks noGrp="1"/>
          </p:cNvSpPr>
          <p:nvPr>
            <p:ph sz="half" idx="1"/>
          </p:nvPr>
        </p:nvSpPr>
        <p:spPr>
          <a:xfrm>
            <a:off x="457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524000"/>
            <a:ext cx="4059936"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A9BBC3CA-16C1-464D-BD14-E496B244DB9F}" type="datetimeFigureOut">
              <a:rPr lang="tr-TR"/>
              <a:pPr>
                <a:defRPr/>
              </a:pPr>
              <a:t>28.03.2010</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5FF3C736-36E6-4471-806B-EC9E795DFE15}" type="slidenum">
              <a:rPr lang="tr-TR"/>
              <a:pPr>
                <a:defRPr/>
              </a:pPr>
              <a:t>‹#›</a:t>
            </a:fld>
            <a:endParaRPr lang="tr-TR"/>
          </a:p>
        </p:txBody>
      </p:sp>
    </p:spTree>
    <p:extLst>
      <p:ext uri="{BB962C8B-B14F-4D97-AF65-F5344CB8AC3E}">
        <p14:creationId xmlns:p14="http://schemas.microsoft.com/office/powerpoint/2010/main" val="836852322"/>
      </p:ext>
    </p:extLst>
  </p:cSld>
  <p:clrMapOvr>
    <a:masterClrMapping/>
  </p:clrMapOvr>
  <p:transition xmlns:p14="http://schemas.microsoft.com/office/powerpoint/2010/mai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9 Düz Bağlayıcı"/>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xmlns:mc="http://schemas.openxmlformats.org/markup-compatibility/2006" xmlns:a14="http://schemas.microsoft.com/office/drawing/2010/main" val="000000" mc:Ignorable="">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16 Düz Bağlayıcı"/>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xmlns:mc="http://schemas.openxmlformats.org/markup-compatibility/2006" xmlns:a14="http://schemas.microsoft.com/office/drawing/2010/main" val="000000" mc:Ignorable="">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4" name="33 İçerik Yer Tutucusu"/>
          <p:cNvSpPr>
            <a:spLocks noGrp="1"/>
          </p:cNvSpPr>
          <p:nvPr>
            <p:ph sz="quarter" idx="4"/>
          </p:nvPr>
        </p:nvSpPr>
        <p:spPr>
          <a:xfrm>
            <a:off x="4649788" y="2201896"/>
            <a:ext cx="4038600"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 name="1 Başlık"/>
          <p:cNvSpPr>
            <a:spLocks noGrp="1"/>
          </p:cNvSpPr>
          <p:nvPr>
            <p:ph type="title"/>
          </p:nvPr>
        </p:nvSpPr>
        <p:spPr>
          <a:xfrm>
            <a:off x="457200" y="155448"/>
            <a:ext cx="8229600" cy="1143000"/>
          </a:xfrm>
        </p:spPr>
        <p:txBody>
          <a:bodyPr/>
          <a:lstStyle>
            <a:lvl1pPr>
              <a:defRPr/>
            </a:lvl1pPr>
          </a:lstStyle>
          <a:p>
            <a:r>
              <a:rPr lang="tr-TR" smtClean="0"/>
              <a:t>Asıl başlık stili için tıklatın</a:t>
            </a:r>
            <a:endParaRPr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9" name="8 Slayt Numarası Yer Tutucusu"/>
          <p:cNvSpPr>
            <a:spLocks noGrp="1"/>
          </p:cNvSpPr>
          <p:nvPr>
            <p:ph type="sldNum" sz="quarter" idx="10"/>
          </p:nvPr>
        </p:nvSpPr>
        <p:spPr/>
        <p:txBody>
          <a:bodyPr/>
          <a:lstStyle>
            <a:lvl1pPr>
              <a:defRPr/>
            </a:lvl1pPr>
          </a:lstStyle>
          <a:p>
            <a:pPr>
              <a:defRPr/>
            </a:pPr>
            <a:fld id="{C618C334-DDA6-4739-AC4F-9F82B51CBAE6}" type="slidenum">
              <a:rPr lang="tr-TR"/>
              <a:pPr>
                <a:defRPr/>
              </a:pPr>
              <a:t>‹#›</a:t>
            </a:fld>
            <a:endParaRPr lang="tr-TR"/>
          </a:p>
        </p:txBody>
      </p:sp>
      <p:sp>
        <p:nvSpPr>
          <p:cNvPr id="10" name="7 Altbilgi Yer Tutucusu"/>
          <p:cNvSpPr>
            <a:spLocks noGrp="1"/>
          </p:cNvSpPr>
          <p:nvPr>
            <p:ph type="ftr" sz="quarter" idx="11"/>
          </p:nvPr>
        </p:nvSpPr>
        <p:spPr/>
        <p:txBody>
          <a:bodyPr/>
          <a:lstStyle>
            <a:lvl1pPr>
              <a:defRPr/>
            </a:lvl1pPr>
          </a:lstStyle>
          <a:p>
            <a:pPr>
              <a:defRPr/>
            </a:pPr>
            <a:endParaRPr lang="tr-TR"/>
          </a:p>
        </p:txBody>
      </p:sp>
      <p:sp>
        <p:nvSpPr>
          <p:cNvPr id="11" name="6 Veri Yer Tutucusu"/>
          <p:cNvSpPr>
            <a:spLocks noGrp="1"/>
          </p:cNvSpPr>
          <p:nvPr>
            <p:ph type="dt" sz="half" idx="12"/>
          </p:nvPr>
        </p:nvSpPr>
        <p:spPr/>
        <p:txBody>
          <a:bodyPr/>
          <a:lstStyle>
            <a:lvl1pPr>
              <a:defRPr/>
            </a:lvl1pPr>
          </a:lstStyle>
          <a:p>
            <a:pPr>
              <a:defRPr/>
            </a:pPr>
            <a:fld id="{E1396CBC-5D9F-4B17-901C-29CC04109E47}" type="datetimeFigureOut">
              <a:rPr lang="tr-TR"/>
              <a:pPr>
                <a:defRPr/>
              </a:pPr>
              <a:t>28.03.2010</a:t>
            </a:fld>
            <a:endParaRPr lang="tr-TR"/>
          </a:p>
        </p:txBody>
      </p:sp>
    </p:spTree>
    <p:extLst>
      <p:ext uri="{BB962C8B-B14F-4D97-AF65-F5344CB8AC3E}">
        <p14:creationId xmlns:p14="http://schemas.microsoft.com/office/powerpoint/2010/main" val="3585221293"/>
      </p:ext>
    </p:extLst>
  </p:cSld>
  <p:clrMapOvr>
    <a:masterClrMapping/>
  </p:clrMapOvr>
  <p:transition xmlns:p14="http://schemas.microsoft.com/office/powerpoint/2010/mai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fld id="{5860AC3F-113A-4E0C-8752-3649C69B4359}" type="datetimeFigureOut">
              <a:rPr lang="tr-TR"/>
              <a:pPr>
                <a:defRPr/>
              </a:pPr>
              <a:t>28.03.2010</a:t>
            </a:fld>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C72F3C87-413F-4B3B-ADD6-F4A25970AF5E}" type="slidenum">
              <a:rPr lang="tr-TR"/>
              <a:pPr>
                <a:defRPr/>
              </a:pPr>
              <a:t>‹#›</a:t>
            </a:fld>
            <a:endParaRPr lang="tr-TR"/>
          </a:p>
        </p:txBody>
      </p:sp>
    </p:spTree>
    <p:extLst>
      <p:ext uri="{BB962C8B-B14F-4D97-AF65-F5344CB8AC3E}">
        <p14:creationId xmlns:p14="http://schemas.microsoft.com/office/powerpoint/2010/main" val="3679970440"/>
      </p:ext>
    </p:extLst>
  </p:cSld>
  <p:clrMapOvr>
    <a:masterClrMapping/>
  </p:clrMapOvr>
  <p:transition xmlns:p14="http://schemas.microsoft.com/office/powerpoint/2010/mai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3 Veri Yer Tutucusu"/>
          <p:cNvSpPr>
            <a:spLocks noGrp="1"/>
          </p:cNvSpPr>
          <p:nvPr>
            <p:ph type="dt" sz="half" idx="10"/>
          </p:nvPr>
        </p:nvSpPr>
        <p:spPr/>
        <p:txBody>
          <a:bodyPr/>
          <a:lstStyle>
            <a:lvl1pPr>
              <a:defRPr/>
            </a:lvl1pPr>
          </a:lstStyle>
          <a:p>
            <a:pPr>
              <a:defRPr/>
            </a:pPr>
            <a:fld id="{2C32722C-69D9-4C78-9EAE-DCB28A1F2F11}" type="datetimeFigureOut">
              <a:rPr lang="tr-TR"/>
              <a:pPr>
                <a:defRPr/>
              </a:pPr>
              <a:t>28.03.2010</a:t>
            </a:fld>
            <a:endParaRPr lang="tr-TR"/>
          </a:p>
        </p:txBody>
      </p:sp>
      <p:sp>
        <p:nvSpPr>
          <p:cNvPr id="3" name="9 Altbilgi Yer Tutucusu"/>
          <p:cNvSpPr>
            <a:spLocks noGrp="1"/>
          </p:cNvSpPr>
          <p:nvPr>
            <p:ph type="ftr" sz="quarter" idx="11"/>
          </p:nvPr>
        </p:nvSpPr>
        <p:spPr/>
        <p:txBody>
          <a:bodyPr/>
          <a:lstStyle>
            <a:lvl1pPr>
              <a:defRPr/>
            </a:lvl1pPr>
          </a:lstStyle>
          <a:p>
            <a:pPr>
              <a:defRPr/>
            </a:pPr>
            <a:endParaRPr lang="tr-TR"/>
          </a:p>
        </p:txBody>
      </p:sp>
      <p:sp>
        <p:nvSpPr>
          <p:cNvPr id="4" name="21 Slayt Numarası Yer Tutucusu"/>
          <p:cNvSpPr>
            <a:spLocks noGrp="1"/>
          </p:cNvSpPr>
          <p:nvPr>
            <p:ph type="sldNum" sz="quarter" idx="12"/>
          </p:nvPr>
        </p:nvSpPr>
        <p:spPr/>
        <p:txBody>
          <a:bodyPr/>
          <a:lstStyle>
            <a:lvl1pPr>
              <a:defRPr/>
            </a:lvl1pPr>
          </a:lstStyle>
          <a:p>
            <a:pPr>
              <a:defRPr/>
            </a:pPr>
            <a:fld id="{CC6416C5-0D56-4587-8A35-F3EF633EDDEB}" type="slidenum">
              <a:rPr lang="tr-TR"/>
              <a:pPr>
                <a:defRPr/>
              </a:pPr>
              <a:t>‹#›</a:t>
            </a:fld>
            <a:endParaRPr lang="tr-TR"/>
          </a:p>
        </p:txBody>
      </p:sp>
    </p:spTree>
    <p:extLst>
      <p:ext uri="{BB962C8B-B14F-4D97-AF65-F5344CB8AC3E}">
        <p14:creationId xmlns:p14="http://schemas.microsoft.com/office/powerpoint/2010/main" val="3453265301"/>
      </p:ext>
    </p:extLst>
  </p:cSld>
  <p:clrMapOvr>
    <a:masterClrMapping/>
  </p:clrMapOvr>
  <p:transition xmlns:p14="http://schemas.microsoft.com/office/powerpoint/2010/mai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Metin Yer Tutucusu"/>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5" name="23 Veri Yer Tutucusu"/>
          <p:cNvSpPr>
            <a:spLocks noGrp="1"/>
          </p:cNvSpPr>
          <p:nvPr>
            <p:ph type="dt" sz="half" idx="10"/>
          </p:nvPr>
        </p:nvSpPr>
        <p:spPr/>
        <p:txBody>
          <a:bodyPr/>
          <a:lstStyle>
            <a:lvl1pPr>
              <a:defRPr/>
            </a:lvl1pPr>
          </a:lstStyle>
          <a:p>
            <a:pPr>
              <a:defRPr/>
            </a:pPr>
            <a:fld id="{97F5CEDF-4DAB-45CB-A1C5-A0B19339E8B3}" type="datetimeFigureOut">
              <a:rPr lang="tr-TR"/>
              <a:pPr>
                <a:defRPr/>
              </a:pPr>
              <a:t>28.03.2010</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F23BFA26-4691-4A54-BAF2-D13B34BECCF3}" type="slidenum">
              <a:rPr lang="tr-TR"/>
              <a:pPr>
                <a:defRPr/>
              </a:pPr>
              <a:t>‹#›</a:t>
            </a:fld>
            <a:endParaRPr lang="tr-TR"/>
          </a:p>
        </p:txBody>
      </p:sp>
    </p:spTree>
    <p:extLst>
      <p:ext uri="{BB962C8B-B14F-4D97-AF65-F5344CB8AC3E}">
        <p14:creationId xmlns:p14="http://schemas.microsoft.com/office/powerpoint/2010/main" val="3978259149"/>
      </p:ext>
    </p:extLst>
  </p:cSld>
  <p:clrMapOvr>
    <a:masterClrMapping/>
  </p:clrMapOvr>
  <p:transition xmlns:p14="http://schemas.microsoft.com/office/powerpoint/2010/mai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tr-TR" smtClean="0"/>
              <a:t>Asıl başlık stili için tıklatın</a:t>
            </a:r>
            <a:endParaRPr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tr-TR" noProof="0" smtClean="0"/>
              <a:t>Resim eklemek için simgeyi tıklatın</a:t>
            </a:r>
            <a:endParaRPr lang="en-US" noProof="0"/>
          </a:p>
        </p:txBody>
      </p:sp>
      <p:sp>
        <p:nvSpPr>
          <p:cNvPr id="4" name="3 Metin Yer Tutucusu"/>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23 Veri Yer Tutucusu"/>
          <p:cNvSpPr>
            <a:spLocks noGrp="1"/>
          </p:cNvSpPr>
          <p:nvPr>
            <p:ph type="dt" sz="half" idx="10"/>
          </p:nvPr>
        </p:nvSpPr>
        <p:spPr/>
        <p:txBody>
          <a:bodyPr/>
          <a:lstStyle>
            <a:lvl1pPr>
              <a:defRPr/>
            </a:lvl1pPr>
          </a:lstStyle>
          <a:p>
            <a:pPr>
              <a:defRPr/>
            </a:pPr>
            <a:fld id="{8A8B391F-2647-4FDA-854A-9C36BF8E91EB}" type="datetimeFigureOut">
              <a:rPr lang="tr-TR"/>
              <a:pPr>
                <a:defRPr/>
              </a:pPr>
              <a:t>28.03.2010</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052C2071-9D1D-4F68-A15B-EA321AD31619}" type="slidenum">
              <a:rPr lang="tr-TR"/>
              <a:pPr>
                <a:defRPr/>
              </a:pPr>
              <a:t>‹#›</a:t>
            </a:fld>
            <a:endParaRPr lang="tr-TR"/>
          </a:p>
        </p:txBody>
      </p:sp>
    </p:spTree>
    <p:extLst>
      <p:ext uri="{BB962C8B-B14F-4D97-AF65-F5344CB8AC3E}">
        <p14:creationId xmlns:p14="http://schemas.microsoft.com/office/powerpoint/2010/main" val="3322479255"/>
      </p:ext>
    </p:extLst>
  </p:cSld>
  <p:clrMapOvr>
    <a:masterClrMapping/>
  </p:clrMapOvr>
  <p:transition xmlns:p14="http://schemas.microsoft.com/office/powerpoint/2010/mai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70FF8A8E-5A4F-410B-80F7-F19EFEB4C41C}" type="datetimeFigureOut">
              <a:rPr lang="tr-TR"/>
              <a:pPr>
                <a:defRPr/>
              </a:pPr>
              <a:t>28.03.2010</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6C5ADE80-BE5D-4D5E-AC58-DA9FDA02DECB}" type="slidenum">
              <a:rPr lang="tr-TR"/>
              <a:pPr>
                <a:defRPr/>
              </a:pPr>
              <a:t>‹#›</a:t>
            </a:fld>
            <a:endParaRPr lang="tr-TR"/>
          </a:p>
        </p:txBody>
      </p:sp>
    </p:spTree>
    <p:extLst>
      <p:ext uri="{BB962C8B-B14F-4D97-AF65-F5344CB8AC3E}">
        <p14:creationId xmlns:p14="http://schemas.microsoft.com/office/powerpoint/2010/main" val="2302641853"/>
      </p:ext>
    </p:extLst>
  </p:cSld>
  <p:clrMapOvr>
    <a:masterClrMapping/>
  </p:clrMapOvr>
  <p:transition xmlns:p14="http://schemas.microsoft.com/office/powerpoint/2010/mai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8 Metin Yer Tutucusu"/>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12EA9E72-BE25-4D32-8587-CB4945272077}" type="datetimeFigureOut">
              <a:rPr lang="tr-TR"/>
              <a:pPr>
                <a:defRPr/>
              </a:pPr>
              <a:t>28.03.2010</a:t>
            </a:fld>
            <a:endParaRPr lang="tr-TR"/>
          </a:p>
        </p:txBody>
      </p:sp>
      <p:sp>
        <p:nvSpPr>
          <p:cNvPr id="10" name="9 Altbilgi Yer Tutucusu"/>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tr-TR"/>
          </a:p>
        </p:txBody>
      </p:sp>
      <p:sp>
        <p:nvSpPr>
          <p:cNvPr id="22" name="21 Slayt Numarası Yer Tutucusu"/>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53DF4E3F-6229-4CD8-9A97-15C84661C760}" type="slidenum">
              <a:rPr lang="tr-TR"/>
              <a:pPr>
                <a:defRPr/>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tr-TR" smtClean="0"/>
              <a:t>Asıl başlık stili için tıklatın</a:t>
            </a:r>
            <a:endParaRPr lang="en-US"/>
          </a:p>
        </p:txBody>
      </p:sp>
    </p:spTree>
  </p:cSld>
  <p:clrMap bg1="dk1" tx1="lt1" bg2="dk2" tx2="lt2" accent1="accent1" accent2="accent2" accent3="accent3" accent4="accent4" accent5="accent5" accent6="accent6" hlink="hlink" folHlink="folHlink"/>
  <p:sldLayoutIdLst>
    <p:sldLayoutId id="2147483691" r:id="rId1"/>
    <p:sldLayoutId id="2147483700" r:id="rId2"/>
    <p:sldLayoutId id="2147483692" r:id="rId3"/>
    <p:sldLayoutId id="2147483701" r:id="rId4"/>
    <p:sldLayoutId id="2147483693" r:id="rId5"/>
    <p:sldLayoutId id="2147483694" r:id="rId6"/>
    <p:sldLayoutId id="2147483695" r:id="rId7"/>
    <p:sldLayoutId id="2147483696" r:id="rId8"/>
    <p:sldLayoutId id="2147483697" r:id="rId9"/>
    <p:sldLayoutId id="2147483698" r:id="rId10"/>
    <p:sldLayoutId id="2147483699" r:id="rId11"/>
  </p:sldLayoutIdLst>
  <p:transition xmlns:p14="http://schemas.microsoft.com/office/powerpoint/2010/main">
    <p:wheel spokes="8"/>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xmlns:mc="http://schemas.openxmlformats.org/markup-compatibility/2006" xmlns:a14="http://schemas.microsoft.com/office/drawing/2010/main" val="F9F9F9" mc:Ignorable=""/>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2pPr>
      <a:lvl3pPr algn="l" rtl="0" eaLnBrk="0" fontAlgn="base" hangingPunct="0">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3pPr>
      <a:lvl4pPr algn="l" rtl="0" eaLnBrk="0" fontAlgn="base" hangingPunct="0">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4pPr>
      <a:lvl5pPr algn="l" rtl="0" eaLnBrk="0" fontAlgn="base" hangingPunct="0">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5pPr>
      <a:lvl6pPr marL="457200" algn="l" rtl="0" fontAlgn="base">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6pPr>
      <a:lvl7pPr marL="914400" algn="l" rtl="0" fontAlgn="base">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7pPr>
      <a:lvl8pPr marL="1371600" algn="l" rtl="0" fontAlgn="base">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8pPr>
      <a:lvl9pPr marL="1828800" algn="l" rtl="0" fontAlgn="base">
        <a:spcBef>
          <a:spcPct val="0"/>
        </a:spcBef>
        <a:spcAft>
          <a:spcPct val="0"/>
        </a:spcAft>
        <a:defRPr sz="4200">
          <a:solidFill>
            <a:srgbClr xmlns:mc="http://schemas.openxmlformats.org/markup-compatibility/2006" xmlns:a14="http://schemas.microsoft.com/office/drawing/2010/main" val="F9F9F9" mc:Ignorable=""/>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xmlns:mc="http://schemas.openxmlformats.org/markup-compatibility/2006" xmlns:a14="http://schemas.microsoft.com/office/drawing/2010/main" val="4E8753" mc:Ignorable=""/>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xmlns:mc="http://schemas.openxmlformats.org/markup-compatibility/2006" xmlns:a14="http://schemas.microsoft.com/office/drawing/2010/main" val="407044" mc:Ignorable=""/>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xmlns:mc="http://schemas.openxmlformats.org/markup-compatibility/2006" xmlns:a14="http://schemas.microsoft.com/office/drawing/2010/main" val="4E8753" mc:Ignorable=""/>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xmlns:mc="http://schemas.openxmlformats.org/markup-compatibility/2006" xmlns:a14="http://schemas.microsoft.com/office/drawing/2010/main" val="4E8753" mc:Ignorable=""/>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13.jp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tr.wikipedia.org/wiki/Dosya:Gregor_Mendel.png"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7.jp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p:cNvSpPr>
          <p:nvPr>
            <p:ph type="ctrTitle"/>
          </p:nvPr>
        </p:nvSpPr>
        <p:spPr bwMode="auto">
          <a:xfrm>
            <a:off x="539750" y="404813"/>
            <a:ext cx="7772400" cy="2447925"/>
          </a:xfrm>
          <a:ln w="9525"/>
          <a:extLst/>
        </p:spPr>
        <p:style>
          <a:lnRef idx="0">
            <a:scrgbClr r="0" g="0" b="0"/>
          </a:lnRef>
          <a:fillRef idx="1003">
            <a:schemeClr val="dk1"/>
          </a:fillRef>
          <a:effectRef idx="0">
            <a:scrgbClr r="0" g="0" b="0"/>
          </a:effectRef>
          <a:fontRef idx="major"/>
        </p:style>
        <p:txBody>
          <a:bodyPr wrap="square" lIns="91440" tIns="45720" rIns="91440" bIns="45720" numCol="1" compatLnSpc="1">
            <a:prstTxWarp prst="textNoShape">
              <a:avLst/>
            </a:prstTxWarp>
            <a:normAutofit fontScale="90000"/>
          </a:bodyPr>
          <a:lstStyle/>
          <a:p>
            <a:pPr algn="ctr" eaLnBrk="1" hangingPunct="1">
              <a:defRPr/>
            </a:pPr>
            <a:r>
              <a:rPr lang="tr-TR" sz="119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BEZELYE</a:t>
            </a:r>
            <a:r>
              <a:rPr lang="tr-TR" sz="11900" b="1" dirty="0" smtClean="0">
                <a:ln>
                  <a:noFill/>
                </a:ln>
                <a:effectLst/>
              </a:rPr>
              <a:t> </a:t>
            </a:r>
            <a:br>
              <a:rPr lang="tr-TR" sz="11900" b="1" dirty="0" smtClean="0">
                <a:ln>
                  <a:noFill/>
                </a:ln>
                <a:effectLst/>
              </a:rPr>
            </a:br>
            <a:r>
              <a:rPr lang="tr-TR" sz="6200" b="1" i="1" dirty="0" smtClean="0">
                <a:ln>
                  <a:noFill/>
                </a:ln>
                <a:solidFill>
                  <a:srgbClr xmlns:mc="http://schemas.openxmlformats.org/markup-compatibility/2006" xmlns:a14="http://schemas.microsoft.com/office/drawing/2010/main" val="FFFFFF" mc:Ignorable=""/>
                </a:solidFill>
                <a:effectLst/>
              </a:rPr>
              <a:t>(Pisum sativum)</a:t>
            </a:r>
          </a:p>
        </p:txBody>
      </p:sp>
      <p:graphicFrame>
        <p:nvGraphicFramePr>
          <p:cNvPr id="2" name="Diagram 1"/>
          <p:cNvGraphicFramePr/>
          <p:nvPr/>
        </p:nvGraphicFramePr>
        <p:xfrm>
          <a:off x="827088" y="2708920"/>
          <a:ext cx="7705352" cy="4091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3"/>
          </p:nvPr>
        </p:nvSpPr>
        <p:spPr>
          <a:xfrm>
            <a:off x="4572000" y="434752"/>
            <a:ext cx="4040188" cy="762000"/>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chor="ctr" anchorCtr="0"/>
          <a:lstStyle/>
          <a:p>
            <a:pPr algn="ctr"/>
            <a:r>
              <a:rPr lang="tr-TR" sz="32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a:t>
            </a:r>
            <a:endParaRPr lang="tr-TR" sz="3200" i="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7584" y="1340767"/>
            <a:ext cx="3169026" cy="4938399"/>
          </a:xfrm>
        </p:spPr>
      </p:pic>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83802" y="1340768"/>
            <a:ext cx="4120646" cy="4896544"/>
          </a:xfrm>
        </p:spPr>
      </p:pic>
      <p:sp>
        <p:nvSpPr>
          <p:cNvPr id="11" name="Text Placeholder 6"/>
          <p:cNvSpPr txBox="1">
            <a:spLocks/>
          </p:cNvSpPr>
          <p:nvPr/>
        </p:nvSpPr>
        <p:spPr bwMode="auto">
          <a:xfrm>
            <a:off x="539552" y="404664"/>
            <a:ext cx="3744416" cy="762000"/>
          </a:xfrm>
          <a:prstGeom prst="rect">
            <a:avLst/>
          </a:prstGeom>
          <a:ln w="38100" cap="flat" cmpd="sng" algn="ctr">
            <a:noFill/>
            <a:prstDash val="solid"/>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noAutofit/>
          </a:bodyPr>
          <a:lstStyle>
            <a:lvl1pPr marL="0" indent="0" algn="l" rtl="0" eaLnBrk="0" fontAlgn="base" hangingPunct="0">
              <a:spcBef>
                <a:spcPts val="0"/>
              </a:spcBef>
              <a:spcAft>
                <a:spcPct val="0"/>
              </a:spcAft>
              <a:buClr>
                <a:schemeClr val="accent2"/>
              </a:buClr>
              <a:buSzPct val="85000"/>
              <a:buFont typeface="Wingdings 2" pitchFamily="18" charset="2"/>
              <a:buNone/>
              <a:defRPr sz="2600" b="1" kern="1200" baseline="0">
                <a:solidFill>
                  <a:schemeClr val="tx2"/>
                </a:solidFill>
                <a:latin typeface="+mn-lt"/>
                <a:ea typeface="+mn-ea"/>
                <a:cs typeface="+mn-cs"/>
              </a:defRPr>
            </a:lvl1pPr>
            <a:lvl2pPr marL="639763" indent="-273050" algn="l" rtl="0" eaLnBrk="0" fontAlgn="base" hangingPunct="0">
              <a:spcBef>
                <a:spcPts val="300"/>
              </a:spcBef>
              <a:spcAft>
                <a:spcPct val="0"/>
              </a:spcAft>
              <a:buClr>
                <a:srgbClr xmlns:mc="http://schemas.openxmlformats.org/markup-compatibility/2006" xmlns:a14="http://schemas.microsoft.com/office/drawing/2010/main" val="4E8753" mc:Ignorable=""/>
              </a:buClr>
              <a:buSzPct val="85000"/>
              <a:buFont typeface="Wingdings 2" pitchFamily="18" charset="2"/>
              <a:buNone/>
              <a:defRPr sz="2000" b="1" kern="1200">
                <a:solidFill>
                  <a:schemeClr val="lt1"/>
                </a:solidFill>
                <a:latin typeface="+mn-lt"/>
                <a:ea typeface="+mn-ea"/>
                <a:cs typeface="+mn-cs"/>
              </a:defRPr>
            </a:lvl2pPr>
            <a:lvl3pPr marL="1004888" indent="-228600" algn="l" rtl="0" eaLnBrk="0" fontAlgn="base" hangingPunct="0">
              <a:spcBef>
                <a:spcPts val="300"/>
              </a:spcBef>
              <a:spcAft>
                <a:spcPct val="0"/>
              </a:spcAft>
              <a:buClr>
                <a:srgbClr xmlns:mc="http://schemas.openxmlformats.org/markup-compatibility/2006" xmlns:a14="http://schemas.microsoft.com/office/drawing/2010/main" val="407044" mc:Ignorable=""/>
              </a:buClr>
              <a:buSzPct val="85000"/>
              <a:buFont typeface="Wingdings 2" pitchFamily="18" charset="2"/>
              <a:buNone/>
              <a:defRPr sz="1800" b="1" kern="1200">
                <a:solidFill>
                  <a:schemeClr val="lt1"/>
                </a:solidFill>
                <a:latin typeface="+mn-lt"/>
                <a:ea typeface="+mn-ea"/>
                <a:cs typeface="+mn-cs"/>
              </a:defRPr>
            </a:lvl3pPr>
            <a:lvl4pPr marL="1279525" indent="-228600" algn="l" rtl="0" eaLnBrk="0" fontAlgn="base" hangingPunct="0">
              <a:spcBef>
                <a:spcPts val="300"/>
              </a:spcBef>
              <a:spcAft>
                <a:spcPct val="0"/>
              </a:spcAft>
              <a:buClr>
                <a:srgbClr xmlns:mc="http://schemas.openxmlformats.org/markup-compatibility/2006" xmlns:a14="http://schemas.microsoft.com/office/drawing/2010/main" val="4E8753" mc:Ignorable=""/>
              </a:buClr>
              <a:buSzPct val="85000"/>
              <a:buFont typeface="Wingdings 2" pitchFamily="18" charset="2"/>
              <a:buNone/>
              <a:defRPr sz="1600" b="1" kern="1200">
                <a:solidFill>
                  <a:schemeClr val="lt1"/>
                </a:solidFill>
                <a:latin typeface="+mn-lt"/>
                <a:ea typeface="+mn-ea"/>
                <a:cs typeface="+mn-cs"/>
              </a:defRPr>
            </a:lvl4pPr>
            <a:lvl5pPr marL="1554163" indent="-228600" algn="l" rtl="0" eaLnBrk="0" fontAlgn="base" hangingPunct="0">
              <a:spcBef>
                <a:spcPts val="338"/>
              </a:spcBef>
              <a:spcAft>
                <a:spcPct val="0"/>
              </a:spcAft>
              <a:buClr>
                <a:srgbClr xmlns:mc="http://schemas.openxmlformats.org/markup-compatibility/2006" xmlns:a14="http://schemas.microsoft.com/office/drawing/2010/main" val="4E8753" mc:Ignorable=""/>
              </a:buClr>
              <a:buSzPct val="85000"/>
              <a:buFont typeface="Wingdings 2" pitchFamily="18" charset="2"/>
              <a:buNone/>
              <a:defRPr sz="1600" b="1" kern="1200">
                <a:solidFill>
                  <a:schemeClr val="lt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lt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lt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lt1"/>
                </a:solidFill>
                <a:latin typeface="+mn-lt"/>
                <a:ea typeface="+mn-ea"/>
                <a:cs typeface="+mn-cs"/>
              </a:defRPr>
            </a:lvl9pPr>
          </a:lstStyle>
          <a:p>
            <a:pPr algn="ctr"/>
            <a:r>
              <a:rPr lang="tr-TR" sz="32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elatius</a:t>
            </a:r>
            <a:endParaRPr lang="tr-TR" sz="3200" i="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Tree>
    <p:extLst>
      <p:ext uri="{BB962C8B-B14F-4D97-AF65-F5344CB8AC3E}">
        <p14:creationId xmlns:p14="http://schemas.microsoft.com/office/powerpoint/2010/main" val="2804365900"/>
      </p:ext>
    </p:extLst>
  </p:cSld>
  <p:clrMapOvr>
    <a:masterClrMapping/>
  </p:clrMapOvr>
  <p:transition xmlns:p14="http://schemas.microsoft.com/office/powerpoint/2010/mai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normAutofit/>
          </a:bodyPr>
          <a:lstStyle/>
          <a:p>
            <a:pPr algn="ctr" eaLnBrk="1" hangingPunct="1">
              <a:defRPr/>
            </a:pP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Tarihçesi ve Yayılışı </a:t>
            </a:r>
            <a:endParaRPr lang="tr-TR" sz="4800" b="1" dirty="0" smtClean="0">
              <a:ln>
                <a:noFill/>
              </a:ln>
              <a:effectLst/>
            </a:endParaRPr>
          </a:p>
        </p:txBody>
      </p:sp>
      <p:sp>
        <p:nvSpPr>
          <p:cNvPr id="12291" name="Rectangle 3"/>
          <p:cNvSpPr>
            <a:spLocks noGrp="1"/>
          </p:cNvSpPr>
          <p:nvPr>
            <p:ph type="body" idx="1"/>
          </p:nvPr>
        </p:nvSpPr>
        <p:spPr>
          <a:xfrm>
            <a:off x="468313" y="1844674"/>
            <a:ext cx="8229600" cy="4464645"/>
          </a:xfrm>
        </p:spPr>
        <p:txBody>
          <a:bodyPr/>
          <a:lstStyle/>
          <a:p>
            <a:pPr algn="just" eaLnBrk="1" hangingPunct="1"/>
            <a:r>
              <a:rPr lang="tr-TR" sz="3400" dirty="0" smtClean="0"/>
              <a:t>Bezelye, buğday ve arpa ile aynı zamanda </a:t>
            </a:r>
            <a:r>
              <a:rPr lang="tr-TR" sz="3400" dirty="0" smtClean="0"/>
              <a:t>kültüre </a:t>
            </a:r>
            <a:r>
              <a:rPr lang="tr-TR" sz="3400" dirty="0" smtClean="0"/>
              <a:t>alınmış ve insan beslenmesinde tahılların karbonhidratlarını diğer baklagillerle birlikte protein yönünden tamamlamıştır (Zohary ve Hopf, 1973).</a:t>
            </a:r>
          </a:p>
          <a:p>
            <a:pPr algn="just" eaLnBrk="1" hangingPunct="1"/>
            <a:r>
              <a:rPr lang="tr-TR" sz="3400" dirty="0" smtClean="0"/>
              <a:t>Tespit edilen ilk bezelyeler karbonlaşmış tohumlar olduklarından tam kültüre alınma zamanı belirlenememiştir.</a:t>
            </a:r>
          </a:p>
        </p:txBody>
      </p:sp>
    </p:spTree>
  </p:cSld>
  <p:clrMapOvr>
    <a:masterClrMapping/>
  </p:clrMapOvr>
  <p:transition xmlns:p14="http://schemas.microsoft.com/office/powerpoint/2010/mai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type="body" idx="1"/>
          </p:nvPr>
        </p:nvSpPr>
        <p:spPr>
          <a:xfrm>
            <a:off x="468313" y="1412776"/>
            <a:ext cx="8229600" cy="5256583"/>
          </a:xfrm>
        </p:spPr>
        <p:txBody>
          <a:bodyPr/>
          <a:lstStyle/>
          <a:p>
            <a:pPr algn="just" eaLnBrk="1" hangingPunct="1"/>
            <a:r>
              <a:rPr lang="tr-TR" sz="3200" dirty="0" smtClean="0"/>
              <a:t>Irak’ta </a:t>
            </a:r>
            <a:r>
              <a:rPr lang="tr-TR" sz="3200" dirty="0" smtClean="0"/>
              <a:t>Jarno </a:t>
            </a:r>
            <a:r>
              <a:rPr lang="tr-TR" sz="3200" dirty="0" smtClean="0"/>
              <a:t>kazılarında bulunan ilk bezelye örneklerinin MÖ 6750 yıllarına ait olduğu anlaşılmıştır.</a:t>
            </a:r>
          </a:p>
          <a:p>
            <a:pPr algn="just" eaLnBrk="1" hangingPunct="1"/>
            <a:r>
              <a:rPr lang="tr-TR" sz="3200" dirty="0" smtClean="0"/>
              <a:t>Ülkemizde Çatalhöyük kazılarında buğday ve arpa ile birlikte bulunan bezelye örnekleri MÖ 5850-5600 yıllarına aittir (Zohary ve Hopf, 1973).</a:t>
            </a:r>
          </a:p>
          <a:p>
            <a:pPr algn="just" eaLnBrk="1" hangingPunct="1"/>
            <a:r>
              <a:rPr lang="tr-TR" sz="3200" dirty="0" smtClean="0"/>
              <a:t>Ukrayna’da bulunan örneklerin ise MÖ 2700-2100 yıllarına ait olduğu belirtilmiştir (</a:t>
            </a:r>
            <a:r>
              <a:rPr lang="tr-TR" sz="3200" dirty="0" smtClean="0"/>
              <a:t>Vinkour</a:t>
            </a:r>
            <a:r>
              <a:rPr lang="tr-TR" sz="3200" dirty="0" smtClean="0"/>
              <a:t>, 1960)</a:t>
            </a:r>
          </a:p>
        </p:txBody>
      </p:sp>
      <p:sp>
        <p:nvSpPr>
          <p:cNvPr id="5" name="Rectangle 2"/>
          <p:cNvSpPr>
            <a:spLocks noGrp="1"/>
          </p:cNvSpPr>
          <p:nvPr>
            <p:ph type="title"/>
          </p:nvPr>
        </p:nvSpPr>
        <p:spPr bwMode="auto">
          <a:xfrm>
            <a:off x="457200" y="301824"/>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normAutofit/>
          </a:bodyPr>
          <a:lstStyle/>
          <a:p>
            <a:pPr algn="ctr" eaLnBrk="1" hangingPunct="1">
              <a:defRPr/>
            </a:pP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Tarihçesi ve Yayılışı</a:t>
            </a:r>
            <a:endParaRPr lang="tr-TR" sz="4800" b="1" dirty="0" smtClean="0">
              <a:ln>
                <a:noFill/>
              </a:ln>
              <a:effectLst/>
            </a:endParaRPr>
          </a:p>
        </p:txBody>
      </p:sp>
    </p:spTree>
  </p:cSld>
  <p:clrMapOvr>
    <a:masterClrMapping/>
  </p:clrMapOvr>
  <p:transition xmlns:p14="http://schemas.microsoft.com/office/powerpoint/2010/mai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457200" y="1772816"/>
            <a:ext cx="8229600" cy="4353347"/>
          </a:xfrm>
        </p:spPr>
        <p:txBody>
          <a:bodyPr/>
          <a:lstStyle/>
          <a:p>
            <a:pPr eaLnBrk="1" hangingPunct="1"/>
            <a:r>
              <a:rPr lang="tr-TR" sz="3400" dirty="0" smtClean="0"/>
              <a:t>Eski Yunan, Roma ve Mısırlılar zamanında bezelyenin bilindiği bir gerçektir. </a:t>
            </a:r>
          </a:p>
          <a:p>
            <a:pPr eaLnBrk="1" hangingPunct="1"/>
            <a:r>
              <a:rPr lang="tr-TR" sz="3400" dirty="0" smtClean="0"/>
              <a:t>Mısır eserlerinde bezelye, fasulye mercimek ve burçak birbirinden ayırt edilmeden anılmaktadır (Bayraktar, 1970). </a:t>
            </a:r>
          </a:p>
        </p:txBody>
      </p:sp>
      <p:sp>
        <p:nvSpPr>
          <p:cNvPr id="5"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Tarihçesi ve Yayılışı</a:t>
            </a:r>
            <a:endParaRPr lang="tr-TR" sz="4800" b="1" dirty="0" smtClean="0">
              <a:ln>
                <a:noFill/>
              </a:ln>
              <a:effectLst/>
            </a:endParaRPr>
          </a:p>
        </p:txBody>
      </p:sp>
    </p:spTree>
    <p:extLst>
      <p:ext uri="{BB962C8B-B14F-4D97-AF65-F5344CB8AC3E}">
        <p14:creationId xmlns:p14="http://schemas.microsoft.com/office/powerpoint/2010/main" val="1369999942"/>
      </p:ext>
    </p:extLst>
  </p:cSld>
  <p:clrMapOvr>
    <a:masterClrMapping/>
  </p:clrMapOvr>
  <p:transition xmlns:p14="http://schemas.microsoft.com/office/powerpoint/2010/mai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457200" y="1447800"/>
            <a:ext cx="8229600" cy="4933528"/>
          </a:xfrm>
        </p:spPr>
        <p:txBody>
          <a:bodyPr/>
          <a:lstStyle/>
          <a:p>
            <a:pPr eaLnBrk="1" hangingPunct="1"/>
            <a:r>
              <a:rPr lang="tr-TR" sz="2800" dirty="0" smtClean="0"/>
              <a:t>Bezelyenin, Anadolu’dan Balkanlar yoluyla veya Asya’dan Karadeniz ve Kırım yolu ile Avrupa’ya geçtiği ve bunun M.Ö. 5000 yılına rastladığı açıklanmaktadır (Hehn 1950, Willerding 1969, Bayraktar 1970). </a:t>
            </a:r>
          </a:p>
          <a:p>
            <a:pPr eaLnBrk="1" hangingPunct="1"/>
            <a:r>
              <a:rPr lang="tr-TR" sz="2800" dirty="0" smtClean="0"/>
              <a:t>Thompson (1949) ve Dillingen’e (1956) göre ilk ve özellikle ortaçağda gerek Orta Avrupa’da ve gerekse Kuzey Avrupa’da bezelye yetiştirilmiştir. Bezelye Avrupa’dan Amerika’ya 1536 yıllarında geçmiş ve yetiştirilmeye başlamıştır (Mac Gilliyray, 1953).</a:t>
            </a:r>
          </a:p>
          <a:p>
            <a:pPr eaLnBrk="1" hangingPunct="1"/>
            <a:endParaRPr lang="tr-TR" dirty="0" smtClean="0"/>
          </a:p>
        </p:txBody>
      </p:sp>
      <p:sp>
        <p:nvSpPr>
          <p:cNvPr id="5"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Tarihçesi ve Yayılışı</a:t>
            </a:r>
            <a:endParaRPr lang="tr-TR" sz="4800" b="1" dirty="0" smtClean="0">
              <a:ln>
                <a:noFill/>
              </a:ln>
              <a:effectLst/>
            </a:endParaRPr>
          </a:p>
        </p:txBody>
      </p:sp>
    </p:spTree>
  </p:cSld>
  <p:clrMapOvr>
    <a:masterClrMapping/>
  </p:clrMapOvr>
  <p:transition xmlns:p14="http://schemas.microsoft.com/office/powerpoint/2010/mai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457200" y="1447800"/>
            <a:ext cx="8229600" cy="4933528"/>
          </a:xfrm>
        </p:spPr>
        <p:txBody>
          <a:bodyPr/>
          <a:lstStyle/>
          <a:p>
            <a:pPr eaLnBrk="1" hangingPunct="1"/>
            <a:r>
              <a:rPr lang="tr-TR" sz="2800" dirty="0" smtClean="0"/>
              <a:t>Bezelye tarımı günümüzde iklim koşullarının uygun olduğu tüm kuşaklarda yaygındır (Whyte ve ark, 1966). </a:t>
            </a:r>
          </a:p>
          <a:p>
            <a:pPr eaLnBrk="1" hangingPunct="1"/>
            <a:r>
              <a:rPr lang="tr-TR" sz="2800" dirty="0" smtClean="0"/>
              <a:t>Dünya üzerinde en geniş yayılma alanı ılıman iklim kuşağıdır (Melchior, 1964).</a:t>
            </a:r>
          </a:p>
          <a:p>
            <a:pPr eaLnBrk="1" hangingPunct="1"/>
            <a:r>
              <a:rPr lang="tr-TR" sz="2800" dirty="0" smtClean="0"/>
              <a:t>Norveç’te 60</a:t>
            </a:r>
            <a:r>
              <a:rPr lang="tr-TR" sz="2800" baseline="30000" dirty="0" smtClean="0"/>
              <a:t>o  </a:t>
            </a:r>
            <a:r>
              <a:rPr lang="tr-TR" sz="2800" dirty="0" smtClean="0"/>
              <a:t>kuzey enleminde, kısa süreli geç donlara dayanıklı çeşitlerle başarılı üretim gerçekleştirilmiştir (Geisler, 1970).</a:t>
            </a:r>
          </a:p>
          <a:p>
            <a:pPr eaLnBrk="1" hangingPunct="1"/>
            <a:r>
              <a:rPr lang="tr-TR" sz="2800" dirty="0" smtClean="0"/>
              <a:t>Bezelyenin dünya üzerinde yayılışını insanların dağılışından, göçlerinden ve etkinliğinden ayrı düşünmek mümkün değildir.</a:t>
            </a:r>
          </a:p>
          <a:p>
            <a:pPr marL="0" indent="0" eaLnBrk="1" hangingPunct="1">
              <a:buNone/>
            </a:pPr>
            <a:endParaRPr lang="tr-TR" sz="2800" baseline="30000" dirty="0" smtClean="0"/>
          </a:p>
          <a:p>
            <a:pPr eaLnBrk="1" hangingPunct="1"/>
            <a:endParaRPr lang="tr-TR" dirty="0" smtClean="0"/>
          </a:p>
        </p:txBody>
      </p:sp>
      <p:sp>
        <p:nvSpPr>
          <p:cNvPr id="5"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Coğrafi Dağılışı</a:t>
            </a:r>
            <a:endParaRPr lang="tr-TR" sz="4800" b="1" dirty="0" smtClean="0">
              <a:ln>
                <a:noFill/>
              </a:ln>
              <a:effectLst/>
            </a:endParaRPr>
          </a:p>
        </p:txBody>
      </p:sp>
    </p:spTree>
    <p:extLst>
      <p:ext uri="{BB962C8B-B14F-4D97-AF65-F5344CB8AC3E}">
        <p14:creationId xmlns:p14="http://schemas.microsoft.com/office/powerpoint/2010/main" val="2997664887"/>
      </p:ext>
    </p:extLst>
  </p:cSld>
  <p:clrMapOvr>
    <a:masterClrMapping/>
  </p:clrMapOvr>
  <p:transition xmlns:p14="http://schemas.microsoft.com/office/powerpoint/2010/mai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457200" y="1556792"/>
            <a:ext cx="8229600" cy="4968552"/>
          </a:xfrm>
        </p:spPr>
        <p:txBody>
          <a:bodyPr/>
          <a:lstStyle/>
          <a:p>
            <a:r>
              <a:rPr lang="tr-TR" sz="3500" dirty="0" smtClean="0"/>
              <a:t>Bezelye</a:t>
            </a:r>
            <a:r>
              <a:rPr lang="tr-TR" sz="3500" i="1" dirty="0" smtClean="0"/>
              <a:t> </a:t>
            </a:r>
            <a:r>
              <a:rPr lang="tr-TR" sz="35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Leguminosae (Baklagiller) </a:t>
            </a:r>
            <a:r>
              <a:rPr lang="tr-TR" sz="3500" dirty="0" smtClean="0"/>
              <a:t>takımı içinde </a:t>
            </a:r>
            <a:r>
              <a:rPr lang="tr-TR" sz="35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Papilionaceae (Kelebek Çiçekliler) </a:t>
            </a:r>
            <a:r>
              <a:rPr lang="tr-TR" sz="3500" dirty="0" smtClean="0"/>
              <a:t>familyasının </a:t>
            </a:r>
            <a:r>
              <a:rPr lang="tr-TR" sz="35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a:t>
            </a:r>
            <a:r>
              <a:rPr lang="tr-TR" sz="35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r>
              <a:rPr lang="tr-TR" sz="3500" dirty="0" smtClean="0"/>
              <a:t>cinsine ait bir bitkidir. </a:t>
            </a:r>
          </a:p>
          <a:p>
            <a:r>
              <a:rPr lang="tr-TR" sz="35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a:t>
            </a:r>
            <a:r>
              <a:rPr lang="tr-TR" sz="35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r>
              <a:rPr lang="tr-TR" sz="3500" dirty="0" smtClean="0"/>
              <a:t>cinsinin günümüzde kullanılan sınıflandırması şu şekildedir (Lehmann, 1954; Andeweg ve Kostra, 1962; Makasheva, 1971; Srouwer ve Stahlin, 1975):</a:t>
            </a:r>
          </a:p>
        </p:txBody>
      </p:sp>
      <p:sp>
        <p:nvSpPr>
          <p:cNvPr id="5"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Taksonomisi (Sınıflandırılması)</a:t>
            </a:r>
            <a:endParaRPr lang="tr-TR" sz="4000" b="1" dirty="0" smtClean="0">
              <a:ln>
                <a:noFill/>
              </a:ln>
              <a:effectLst/>
            </a:endParaRPr>
          </a:p>
        </p:txBody>
      </p:sp>
    </p:spTree>
    <p:extLst>
      <p:ext uri="{BB962C8B-B14F-4D97-AF65-F5344CB8AC3E}">
        <p14:creationId xmlns:p14="http://schemas.microsoft.com/office/powerpoint/2010/main" val="2096674707"/>
      </p:ext>
    </p:extLst>
  </p:cSld>
  <p:clrMapOvr>
    <a:masterClrMapping/>
  </p:clrMapOvr>
  <p:transition xmlns:p14="http://schemas.microsoft.com/office/powerpoint/2010/mai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152400"/>
            <a:ext cx="8229600" cy="972344"/>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formosum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(Stev.) Boiss</a:t>
            </a:r>
            <a:endParaRPr lang="tr-TR" sz="4000" b="1" dirty="0" smtClean="0">
              <a:ln>
                <a:noFill/>
              </a:ln>
              <a:effectLst/>
            </a:endParaRPr>
          </a:p>
        </p:txBody>
      </p:sp>
      <p:sp>
        <p:nvSpPr>
          <p:cNvPr id="14339" name="Rectangle 3"/>
          <p:cNvSpPr>
            <a:spLocks noGrp="1"/>
          </p:cNvSpPr>
          <p:nvPr>
            <p:ph sz="half" idx="1"/>
          </p:nvPr>
        </p:nvSpPr>
        <p:spPr>
          <a:xfrm>
            <a:off x="457200" y="1268760"/>
            <a:ext cx="8147248" cy="5112568"/>
          </a:xfrm>
        </p:spPr>
        <p:txBody>
          <a:bodyPr/>
          <a:lstStyle/>
          <a:p>
            <a:r>
              <a:rPr lang="tr-TR" sz="2900" dirty="0" smtClean="0"/>
              <a:t>Çok yıllık, gövde çıplak, uzun, yatık ve incedir.</a:t>
            </a:r>
          </a:p>
          <a:p>
            <a:r>
              <a:rPr lang="tr-TR" sz="2900" dirty="0" smtClean="0"/>
              <a:t>Yapraklar </a:t>
            </a:r>
            <a:r>
              <a:rPr lang="tr-TR" sz="2900" dirty="0" smtClean="0">
                <a:latin typeface="Bookman Old Style" pitchFamily="18" charset="0"/>
              </a:rPr>
              <a:t>2</a:t>
            </a:r>
            <a:r>
              <a:rPr lang="tr-TR" sz="2900" dirty="0" smtClean="0"/>
              <a:t> yaprakcıklı, yaprakcıklar ters yumurta şekilli, kalın, grimsi yeşil ve küçük, uçları sivridir.</a:t>
            </a:r>
          </a:p>
          <a:p>
            <a:r>
              <a:rPr lang="tr-TR" sz="2900" dirty="0" smtClean="0"/>
              <a:t>Çiçek salkımları </a:t>
            </a:r>
            <a:r>
              <a:rPr lang="tr-TR" sz="2900" dirty="0" smtClean="0">
                <a:latin typeface="Bookman Old Style" pitchFamily="18" charset="0"/>
              </a:rPr>
              <a:t>1-2 </a:t>
            </a:r>
            <a:r>
              <a:rPr lang="tr-TR" sz="2900" dirty="0" smtClean="0"/>
              <a:t>çiçeklidir.</a:t>
            </a:r>
          </a:p>
          <a:p>
            <a:r>
              <a:rPr lang="tr-TR" sz="2900" dirty="0" smtClean="0"/>
              <a:t>Baklalar kısa, bistüri şeklide, yassı ve çok danelidir (10’a kadar) ve </a:t>
            </a:r>
            <a:r>
              <a:rPr lang="tr-TR" sz="2900" dirty="0" smtClean="0"/>
              <a:t>olgunlaşınca çatlar.</a:t>
            </a:r>
          </a:p>
          <a:p>
            <a:r>
              <a:rPr lang="tr-TR" sz="2900" dirty="0" smtClean="0"/>
              <a:t>Daneler küçük, oval ve yüzeyleri parlaktır.</a:t>
            </a:r>
          </a:p>
          <a:p>
            <a:r>
              <a:rPr lang="tr-TR" sz="2900" dirty="0" smtClean="0"/>
              <a:t>Türkiye, Kafkasya ve İran’ın dağlık ve yarı dağlık yörelerinde, korunmuş yamaçlarda yaygındır.</a:t>
            </a:r>
          </a:p>
        </p:txBody>
      </p:sp>
    </p:spTree>
    <p:extLst>
      <p:ext uri="{BB962C8B-B14F-4D97-AF65-F5344CB8AC3E}">
        <p14:creationId xmlns:p14="http://schemas.microsoft.com/office/powerpoint/2010/main" val="3231216734"/>
      </p:ext>
    </p:extLst>
  </p:cSld>
  <p:clrMapOvr>
    <a:masterClrMapping/>
  </p:clrMapOvr>
  <p:transition xmlns:p14="http://schemas.microsoft.com/office/powerpoint/2010/mai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587500"/>
            <a:ext cx="5760640" cy="4445000"/>
          </a:xfrm>
        </p:spPr>
      </p:pic>
      <p:sp>
        <p:nvSpPr>
          <p:cNvPr id="7" name="Rectangle 2"/>
          <p:cNvSpPr>
            <a:spLocks noGrp="1"/>
          </p:cNvSpPr>
          <p:nvPr>
            <p:ph type="title"/>
          </p:nvPr>
        </p:nvSpPr>
        <p:spPr bwMode="auto">
          <a:xfrm>
            <a:off x="457200" y="368424"/>
            <a:ext cx="8229600" cy="972344"/>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formosum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(Steve) Boiss</a:t>
            </a:r>
            <a:endParaRPr lang="tr-TR" sz="4000" b="1" dirty="0" smtClean="0">
              <a:ln>
                <a:noFill/>
              </a:ln>
              <a:effectLst/>
            </a:endParaRPr>
          </a:p>
        </p:txBody>
      </p:sp>
    </p:spTree>
    <p:extLst>
      <p:ext uri="{BB962C8B-B14F-4D97-AF65-F5344CB8AC3E}">
        <p14:creationId xmlns:p14="http://schemas.microsoft.com/office/powerpoint/2010/main" val="3831187783"/>
      </p:ext>
    </p:extLst>
  </p:cSld>
  <p:clrMapOvr>
    <a:masterClrMapping/>
  </p:clrMapOvr>
  <p:transition xmlns:p14="http://schemas.microsoft.com/office/powerpoint/2010/mai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152400"/>
            <a:ext cx="8229600" cy="900336"/>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fulvum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Sibth. Et Sm.</a:t>
            </a:r>
            <a:endParaRPr lang="tr-TR" sz="4000" b="1" dirty="0" smtClean="0">
              <a:ln>
                <a:noFill/>
              </a:ln>
              <a:effectLst/>
            </a:endParaRPr>
          </a:p>
        </p:txBody>
      </p:sp>
      <p:sp>
        <p:nvSpPr>
          <p:cNvPr id="14339" name="Rectangle 3"/>
          <p:cNvSpPr>
            <a:spLocks noGrp="1"/>
          </p:cNvSpPr>
          <p:nvPr>
            <p:ph sz="half" idx="1"/>
          </p:nvPr>
        </p:nvSpPr>
        <p:spPr>
          <a:xfrm>
            <a:off x="323528" y="1268760"/>
            <a:ext cx="8424936" cy="5256584"/>
          </a:xfrm>
        </p:spPr>
        <p:txBody>
          <a:bodyPr/>
          <a:lstStyle/>
          <a:p>
            <a:r>
              <a:rPr lang="tr-TR" dirty="0" smtClean="0"/>
              <a:t>Tek yıllık, </a:t>
            </a:r>
            <a:r>
              <a:rPr lang="tr-TR" dirty="0" smtClean="0">
                <a:latin typeface="Bookman Old Style" pitchFamily="18" charset="0"/>
              </a:rPr>
              <a:t>30-50</a:t>
            </a:r>
            <a:r>
              <a:rPr lang="tr-TR" dirty="0" smtClean="0"/>
              <a:t> cm yükseklikte, kısa ve dallı gövdelidir.</a:t>
            </a:r>
          </a:p>
          <a:p>
            <a:r>
              <a:rPr lang="tr-TR" dirty="0" smtClean="0"/>
              <a:t>Yapraklar </a:t>
            </a:r>
            <a:r>
              <a:rPr lang="tr-TR" dirty="0" smtClean="0">
                <a:latin typeface="Bookman Old Style" pitchFamily="18" charset="0"/>
              </a:rPr>
              <a:t>1-2</a:t>
            </a:r>
            <a:r>
              <a:rPr lang="tr-TR" dirty="0" smtClean="0"/>
              <a:t> çift yaprakcıklı, yaprakçıkların kenarları dişlidir.</a:t>
            </a:r>
          </a:p>
          <a:p>
            <a:r>
              <a:rPr lang="tr-TR" dirty="0" smtClean="0"/>
              <a:t>Çiçekler </a:t>
            </a:r>
            <a:r>
              <a:rPr lang="tr-TR" dirty="0" smtClean="0">
                <a:latin typeface="Bookman Old Style" pitchFamily="18" charset="0"/>
              </a:rPr>
              <a:t>1-2 </a:t>
            </a:r>
            <a:r>
              <a:rPr lang="tr-TR" dirty="0" smtClean="0"/>
              <a:t>çiçekli salkım halinde, küçük, bayrak yaprakları krem, kanatçıkları kırmızı ve portakal sarısı renklidir.</a:t>
            </a:r>
          </a:p>
          <a:p>
            <a:r>
              <a:rPr lang="tr-TR" dirty="0" smtClean="0"/>
              <a:t>Baklalar küçük, 3-4 daneli ve </a:t>
            </a:r>
            <a:r>
              <a:rPr lang="tr-TR" dirty="0" smtClean="0"/>
              <a:t>olgunlaşınca çatlar.</a:t>
            </a:r>
          </a:p>
          <a:p>
            <a:r>
              <a:rPr lang="tr-TR" dirty="0" smtClean="0"/>
              <a:t>Daneler 3,5-4,7 mm çapında, yuvarlak, parlak-renksiz ya da koyu kahverengi, belirli ya da belirsiz koyu renk noktalıdır. </a:t>
            </a:r>
          </a:p>
          <a:p>
            <a:r>
              <a:rPr lang="tr-TR" dirty="0" smtClean="0"/>
              <a:t>Türkiye, Suriye, Filistin ve Arabistan’da kayalık yörelerde rastlanmaktadır.</a:t>
            </a:r>
          </a:p>
        </p:txBody>
      </p:sp>
    </p:spTree>
    <p:extLst>
      <p:ext uri="{BB962C8B-B14F-4D97-AF65-F5344CB8AC3E}">
        <p14:creationId xmlns:p14="http://schemas.microsoft.com/office/powerpoint/2010/main" val="1582108483"/>
      </p:ext>
    </p:extLst>
  </p:cSld>
  <p:clrMapOvr>
    <a:masterClrMapping/>
  </p:clrMapOvr>
  <p:transition xmlns:p14="http://schemas.microsoft.com/office/powerpoint/2010/mai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a:xfrm>
            <a:off x="457200" y="404664"/>
            <a:ext cx="8229600" cy="822920"/>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noAutofit/>
          </a:bodyPr>
          <a:lstStyle/>
          <a:p>
            <a:pPr algn="ctr" eaLnBrk="1" hangingPunct="1">
              <a:defRPr/>
            </a:pPr>
            <a:r>
              <a:rPr lang="tr-TR" sz="4800"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Gen Merkezi</a:t>
            </a:r>
          </a:p>
        </p:txBody>
      </p:sp>
      <p:sp>
        <p:nvSpPr>
          <p:cNvPr id="6147" name="Rectangle 3"/>
          <p:cNvSpPr>
            <a:spLocks noGrp="1"/>
          </p:cNvSpPr>
          <p:nvPr>
            <p:ph type="body" sz="half" idx="1"/>
          </p:nvPr>
        </p:nvSpPr>
        <p:spPr>
          <a:xfrm>
            <a:off x="250825" y="1447800"/>
            <a:ext cx="4969247" cy="4861520"/>
          </a:xfrm>
        </p:spPr>
        <p:txBody>
          <a:bodyPr/>
          <a:lstStyle/>
          <a:p>
            <a:pPr eaLnBrk="1" hangingPunct="1"/>
            <a:r>
              <a:rPr lang="tr-TR" sz="3400" dirty="0" smtClean="0"/>
              <a:t>Daha önce </a:t>
            </a:r>
            <a:r>
              <a:rPr lang="tr-TR" sz="3400" dirty="0" smtClean="0"/>
              <a:t>başka arkadaşlarımızın da belirttiği gibi </a:t>
            </a:r>
            <a:r>
              <a:rPr lang="tr-TR" sz="3400" dirty="0" smtClean="0"/>
              <a:t>bir bitkinin ilk kez görüldüğü yerler o bitkinin gen merkezidir.</a:t>
            </a:r>
          </a:p>
          <a:p>
            <a:pPr eaLnBrk="1" hangingPunct="1"/>
            <a:r>
              <a:rPr lang="tr-TR" sz="3400" dirty="0" smtClean="0"/>
              <a:t>Vavilov tarafından </a:t>
            </a:r>
            <a:r>
              <a:rPr lang="tr-TR" sz="3400" dirty="0" smtClean="0">
                <a:solidFill>
                  <a:srgbClr xmlns:mc="http://schemas.openxmlformats.org/markup-compatibility/2006" xmlns:a14="http://schemas.microsoft.com/office/drawing/2010/main" val="FFFFFF" mc:Ignorable=""/>
                </a:solidFill>
              </a:rPr>
              <a:t>8 adet ana gen merkezi belirlenmiştir.</a:t>
            </a:r>
          </a:p>
        </p:txBody>
      </p:sp>
      <p:sp>
        <p:nvSpPr>
          <p:cNvPr id="6148" name="Rectangle 4"/>
          <p:cNvSpPr>
            <a:spLocks noGrp="1"/>
          </p:cNvSpPr>
          <p:nvPr>
            <p:ph type="body" sz="half" idx="2"/>
          </p:nvPr>
        </p:nvSpPr>
        <p:spPr>
          <a:xfrm>
            <a:off x="5364088" y="1484313"/>
            <a:ext cx="3251275" cy="4678362"/>
          </a:xfrm>
        </p:spPr>
        <p:txBody>
          <a:bodyPr/>
          <a:lstStyle/>
          <a:p>
            <a:pPr eaLnBrk="1" hangingPunct="1"/>
            <a:r>
              <a:rPr lang="tr-TR" sz="3000" dirty="0" smtClean="0"/>
              <a:t>Çin</a:t>
            </a:r>
          </a:p>
          <a:p>
            <a:pPr eaLnBrk="1" hangingPunct="1"/>
            <a:r>
              <a:rPr lang="tr-TR" sz="3000" dirty="0" smtClean="0"/>
              <a:t>Hindistan</a:t>
            </a:r>
          </a:p>
          <a:p>
            <a:pPr eaLnBrk="1" hangingPunct="1"/>
            <a:r>
              <a:rPr lang="tr-TR" sz="3000" dirty="0" smtClean="0"/>
              <a:t>Orta Asya</a:t>
            </a:r>
          </a:p>
          <a:p>
            <a:pPr eaLnBrk="1" hangingPunct="1"/>
            <a:r>
              <a:rPr lang="tr-TR" sz="3000" dirty="0" smtClean="0"/>
              <a:t>Yakın Doğu</a:t>
            </a:r>
          </a:p>
          <a:p>
            <a:pPr eaLnBrk="1" hangingPunct="1"/>
            <a:r>
              <a:rPr lang="tr-TR" sz="3000" dirty="0" smtClean="0"/>
              <a:t>Akdeniz</a:t>
            </a:r>
          </a:p>
          <a:p>
            <a:pPr eaLnBrk="1" hangingPunct="1"/>
            <a:r>
              <a:rPr lang="tr-TR" sz="3000" dirty="0" smtClean="0"/>
              <a:t>Etiyopya</a:t>
            </a:r>
          </a:p>
          <a:p>
            <a:pPr eaLnBrk="1" hangingPunct="1"/>
            <a:r>
              <a:rPr lang="tr-TR" sz="3000" dirty="0" smtClean="0"/>
              <a:t>Meksika ve Orta Amerika</a:t>
            </a:r>
          </a:p>
          <a:p>
            <a:pPr eaLnBrk="1" hangingPunct="1"/>
            <a:r>
              <a:rPr lang="tr-TR" sz="3000" dirty="0" smtClean="0"/>
              <a:t>Güney Amerika</a:t>
            </a: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bwMode="auto">
          <a:xfrm>
            <a:off x="457200" y="368424"/>
            <a:ext cx="8229600" cy="972344"/>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fulvum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Sibth. Et Sm.</a:t>
            </a:r>
            <a:endParaRPr lang="tr-TR" sz="4000" b="1" dirty="0" smtClean="0">
              <a:ln>
                <a:noFill/>
              </a:ln>
              <a:effectLst/>
            </a:endParaRPr>
          </a:p>
        </p:txBody>
      </p:sp>
      <p:pic>
        <p:nvPicPr>
          <p:cNvPr id="10" name="Content Placeholder 9"/>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587500"/>
            <a:ext cx="2520000" cy="4680000"/>
          </a:xfrm>
        </p:spPr>
      </p:pic>
      <p:pic>
        <p:nvPicPr>
          <p:cNvPr id="11" name="Content Placeholder 10"/>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3348144" y="1556792"/>
            <a:ext cx="2520000" cy="4680000"/>
          </a:xfrm>
        </p:spPr>
      </p:pic>
      <p:pic>
        <p:nvPicPr>
          <p:cNvPr id="12" name="Picture 11"/>
          <p:cNvPicPr>
            <a:picLocks/>
          </p:cNvPicPr>
          <p:nvPr/>
        </p:nvPicPr>
        <p:blipFill>
          <a:blip r:embed="rId4">
            <a:extLst>
              <a:ext uri="{28A0092B-C50C-407E-A947-70E740481C1C}">
                <a14:useLocalDpi xmlns:a14="http://schemas.microsoft.com/office/drawing/2010/main" val="0"/>
              </a:ext>
            </a:extLst>
          </a:blip>
          <a:stretch>
            <a:fillRect/>
          </a:stretch>
        </p:blipFill>
        <p:spPr>
          <a:xfrm>
            <a:off x="6084448" y="1556792"/>
            <a:ext cx="2520000" cy="4680000"/>
          </a:xfrm>
          <a:prstGeom prst="rect">
            <a:avLst/>
          </a:prstGeom>
        </p:spPr>
      </p:pic>
    </p:spTree>
    <p:extLst>
      <p:ext uri="{BB962C8B-B14F-4D97-AF65-F5344CB8AC3E}">
        <p14:creationId xmlns:p14="http://schemas.microsoft.com/office/powerpoint/2010/main" val="3170882829"/>
      </p:ext>
    </p:extLst>
  </p:cSld>
  <p:clrMapOvr>
    <a:masterClrMapping/>
  </p:clrMapOvr>
  <p:transition xmlns:p14="http://schemas.microsoft.com/office/powerpoint/2010/mai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152400"/>
            <a:ext cx="8229600" cy="900336"/>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abyssinicum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A. Braun</a:t>
            </a:r>
            <a:endParaRPr lang="tr-TR" sz="4000" b="1" dirty="0" smtClean="0">
              <a:ln>
                <a:noFill/>
              </a:ln>
              <a:effectLst/>
            </a:endParaRPr>
          </a:p>
        </p:txBody>
      </p:sp>
      <p:sp>
        <p:nvSpPr>
          <p:cNvPr id="14339" name="Rectangle 3"/>
          <p:cNvSpPr>
            <a:spLocks noGrp="1"/>
          </p:cNvSpPr>
          <p:nvPr>
            <p:ph sz="half" idx="1"/>
          </p:nvPr>
        </p:nvSpPr>
        <p:spPr>
          <a:xfrm>
            <a:off x="323528" y="1268760"/>
            <a:ext cx="8424936" cy="5256584"/>
          </a:xfrm>
        </p:spPr>
        <p:txBody>
          <a:bodyPr/>
          <a:lstStyle/>
          <a:p>
            <a:r>
              <a:rPr lang="tr-TR" dirty="0" smtClean="0"/>
              <a:t>Tek yıllık, genç gövde ve yaprakları antosiyanlıdır (Bitkilerin don zararından korunmak için biriktirdikleri, bitkinin kızarmasını sağlayan madde). Bitki boyu </a:t>
            </a:r>
            <a:r>
              <a:rPr lang="tr-TR" dirty="0" smtClean="0">
                <a:latin typeface="Bookman Old Style" pitchFamily="18" charset="0"/>
              </a:rPr>
              <a:t>45-70 </a:t>
            </a:r>
            <a:r>
              <a:rPr lang="tr-TR" dirty="0" smtClean="0"/>
              <a:t>cm olup gövde dipten dallanır.</a:t>
            </a:r>
          </a:p>
          <a:p>
            <a:r>
              <a:rPr lang="tr-TR" dirty="0" smtClean="0"/>
              <a:t>Yapraklar </a:t>
            </a:r>
            <a:r>
              <a:rPr lang="tr-TR" dirty="0" smtClean="0">
                <a:latin typeface="Bookman Old Style" pitchFamily="18" charset="0"/>
              </a:rPr>
              <a:t>1</a:t>
            </a:r>
            <a:r>
              <a:rPr lang="tr-TR" dirty="0" smtClean="0"/>
              <a:t> çift yaprakcıklıdır.</a:t>
            </a:r>
          </a:p>
          <a:p>
            <a:r>
              <a:rPr lang="tr-TR" dirty="0" smtClean="0"/>
              <a:t>Çiçek salkımı tek çiçekli, küçük, bayrak yaprakları beyazdan yeşilimsi pembeye kadar değişir. Kanatçıklar açık mor renklidir. </a:t>
            </a:r>
          </a:p>
          <a:p>
            <a:r>
              <a:rPr lang="tr-TR" dirty="0" smtClean="0"/>
              <a:t>Baklalar </a:t>
            </a:r>
            <a:r>
              <a:rPr lang="tr-TR" dirty="0" smtClean="0">
                <a:latin typeface="Bookman Old Style" pitchFamily="18" charset="0"/>
              </a:rPr>
              <a:t>30</a:t>
            </a:r>
            <a:r>
              <a:rPr lang="tr-TR" dirty="0" smtClean="0"/>
              <a:t> mm uzunluğunda, yassı, </a:t>
            </a:r>
            <a:r>
              <a:rPr lang="tr-TR" dirty="0" smtClean="0">
                <a:latin typeface="Bookman Old Style" pitchFamily="18" charset="0"/>
              </a:rPr>
              <a:t>5-6</a:t>
            </a:r>
            <a:r>
              <a:rPr lang="tr-TR" dirty="0" smtClean="0"/>
              <a:t> daneli ve </a:t>
            </a:r>
            <a:r>
              <a:rPr lang="tr-TR" dirty="0" smtClean="0"/>
              <a:t>olgunlaşınca çatlamazlar.</a:t>
            </a:r>
          </a:p>
          <a:p>
            <a:r>
              <a:rPr lang="tr-TR" dirty="0" smtClean="0"/>
              <a:t>Daneler mor ya da gri yeşil renkli ve parlaktır. </a:t>
            </a:r>
          </a:p>
          <a:p>
            <a:r>
              <a:rPr lang="tr-TR" dirty="0" smtClean="0"/>
              <a:t>Güney Arabistan ve Etiyopya’da kültürü yapılmaktadır.</a:t>
            </a:r>
          </a:p>
        </p:txBody>
      </p:sp>
    </p:spTree>
    <p:extLst>
      <p:ext uri="{BB962C8B-B14F-4D97-AF65-F5344CB8AC3E}">
        <p14:creationId xmlns:p14="http://schemas.microsoft.com/office/powerpoint/2010/main" val="4189773101"/>
      </p:ext>
    </p:extLst>
  </p:cSld>
  <p:clrMapOvr>
    <a:masterClrMapping/>
  </p:clrMapOvr>
  <p:transition xmlns:p14="http://schemas.microsoft.com/office/powerpoint/2010/mai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bwMode="auto">
          <a:xfrm>
            <a:off x="457200" y="332656"/>
            <a:ext cx="8229600" cy="100811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a:t>
            </a:r>
            <a:r>
              <a:rPr lang="tr-TR" sz="4000" b="1" i="1" spc="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abyssinicum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A. Braun</a:t>
            </a:r>
            <a:endParaRPr lang="tr-TR" sz="4000" b="1" dirty="0" smtClean="0">
              <a:ln>
                <a:noFill/>
              </a:ln>
              <a:effectLst/>
            </a:endParaRP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2914" r="8434"/>
          <a:stretch/>
        </p:blipFill>
        <p:spPr>
          <a:xfrm>
            <a:off x="683568" y="1772816"/>
            <a:ext cx="3672408" cy="4011926"/>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781173"/>
            <a:ext cx="3748328" cy="4024091"/>
          </a:xfrm>
        </p:spPr>
      </p:pic>
    </p:spTree>
    <p:extLst>
      <p:ext uri="{BB962C8B-B14F-4D97-AF65-F5344CB8AC3E}">
        <p14:creationId xmlns:p14="http://schemas.microsoft.com/office/powerpoint/2010/main" val="819841102"/>
      </p:ext>
    </p:extLst>
  </p:cSld>
  <p:clrMapOvr>
    <a:masterClrMapping/>
  </p:clrMapOvr>
  <p:transition xmlns:p14="http://schemas.microsoft.com/office/powerpoint/2010/mai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296416"/>
            <a:ext cx="8229600" cy="900336"/>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humile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Boiss. Et Noe.</a:t>
            </a:r>
            <a:endParaRPr lang="tr-TR" sz="4000" b="1" dirty="0" smtClean="0">
              <a:ln>
                <a:noFill/>
              </a:ln>
              <a:effectLst/>
            </a:endParaRPr>
          </a:p>
        </p:txBody>
      </p:sp>
      <p:sp>
        <p:nvSpPr>
          <p:cNvPr id="14339" name="Rectangle 3"/>
          <p:cNvSpPr>
            <a:spLocks noGrp="1"/>
          </p:cNvSpPr>
          <p:nvPr>
            <p:ph sz="half" idx="1"/>
          </p:nvPr>
        </p:nvSpPr>
        <p:spPr>
          <a:xfrm>
            <a:off x="323528" y="1268760"/>
            <a:ext cx="8424936" cy="5256584"/>
          </a:xfrm>
        </p:spPr>
        <p:txBody>
          <a:bodyPr/>
          <a:lstStyle/>
          <a:p>
            <a:r>
              <a:rPr lang="tr-TR" sz="2900" dirty="0" smtClean="0"/>
              <a:t>Tek yıllık, dik ya da yatık gövdeli, kısa boyludur.</a:t>
            </a:r>
          </a:p>
          <a:p>
            <a:r>
              <a:rPr lang="tr-TR" sz="2900" dirty="0" smtClean="0"/>
              <a:t>Yapraklar </a:t>
            </a:r>
            <a:r>
              <a:rPr lang="tr-TR" sz="2900" dirty="0" smtClean="0">
                <a:latin typeface="Bookman Old Style" pitchFamily="18" charset="0"/>
              </a:rPr>
              <a:t>1-2</a:t>
            </a:r>
            <a:r>
              <a:rPr lang="tr-TR" sz="2900" dirty="0" smtClean="0"/>
              <a:t> çift küçük ve kenarları dişli yaprakcıklıdır.</a:t>
            </a:r>
          </a:p>
          <a:p>
            <a:r>
              <a:rPr lang="tr-TR" sz="2900" dirty="0" smtClean="0"/>
              <a:t>Çiçek salkımı tek çiçekli, küçük ve viyole renklidir. </a:t>
            </a:r>
          </a:p>
          <a:p>
            <a:r>
              <a:rPr lang="tr-TR" sz="2900" dirty="0" smtClean="0"/>
              <a:t>Baklalar dar, düz yapıda olup </a:t>
            </a:r>
            <a:r>
              <a:rPr lang="tr-TR" sz="2900" dirty="0" smtClean="0"/>
              <a:t>olgunlaşınca çatlarlar.</a:t>
            </a:r>
          </a:p>
          <a:p>
            <a:r>
              <a:rPr lang="tr-TR" sz="2900" dirty="0" smtClean="0"/>
              <a:t>Daneler </a:t>
            </a:r>
            <a:r>
              <a:rPr lang="tr-TR" sz="2900" dirty="0" smtClean="0">
                <a:latin typeface="Bookman Old Style" pitchFamily="18" charset="0"/>
              </a:rPr>
              <a:t>4</a:t>
            </a:r>
            <a:r>
              <a:rPr lang="tr-TR" sz="2900" dirty="0" smtClean="0">
                <a:latin typeface="Bookman Old Style" pitchFamily="18" charset="0"/>
              </a:rPr>
              <a:t>-5 mm çapında, yuvarlak, çoğunlukla parlak yüzeyli, yeşilimsi sarı ya da siyahımsı kahverengidir. </a:t>
            </a:r>
            <a:endParaRPr lang="tr-TR" sz="2900" dirty="0" smtClean="0"/>
          </a:p>
          <a:p>
            <a:r>
              <a:rPr lang="tr-TR" sz="2900" dirty="0" smtClean="0"/>
              <a:t>Suriye, Mezopotamya ve İran’da görülür.</a:t>
            </a:r>
          </a:p>
        </p:txBody>
      </p:sp>
    </p:spTree>
    <p:extLst>
      <p:ext uri="{BB962C8B-B14F-4D97-AF65-F5344CB8AC3E}">
        <p14:creationId xmlns:p14="http://schemas.microsoft.com/office/powerpoint/2010/main" val="1605728387"/>
      </p:ext>
    </p:extLst>
  </p:cSld>
  <p:clrMapOvr>
    <a:masterClrMapping/>
  </p:clrMapOvr>
  <p:transition xmlns:p14="http://schemas.microsoft.com/office/powerpoint/2010/mai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296416"/>
            <a:ext cx="8229600" cy="900336"/>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elatius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(M.b.) Stev.</a:t>
            </a:r>
            <a:endParaRPr lang="tr-TR" sz="4000" b="1" dirty="0" smtClean="0">
              <a:ln>
                <a:noFill/>
              </a:ln>
              <a:effectLst/>
            </a:endParaRPr>
          </a:p>
        </p:txBody>
      </p:sp>
      <p:sp>
        <p:nvSpPr>
          <p:cNvPr id="14339" name="Rectangle 3"/>
          <p:cNvSpPr>
            <a:spLocks noGrp="1"/>
          </p:cNvSpPr>
          <p:nvPr>
            <p:ph sz="half" idx="1"/>
          </p:nvPr>
        </p:nvSpPr>
        <p:spPr>
          <a:xfrm>
            <a:off x="323528" y="1268760"/>
            <a:ext cx="8424936" cy="5256584"/>
          </a:xfrm>
        </p:spPr>
        <p:txBody>
          <a:bodyPr/>
          <a:lstStyle/>
          <a:p>
            <a:r>
              <a:rPr lang="tr-TR" dirty="0" smtClean="0"/>
              <a:t>Tek yıllık, </a:t>
            </a:r>
            <a:r>
              <a:rPr lang="tr-TR" dirty="0" smtClean="0">
                <a:latin typeface="Bookman Old Style" pitchFamily="18" charset="0"/>
              </a:rPr>
              <a:t>60-100 cm yüksekliğinde, kalın, mavimsi yeşil, dallı bir bitkidir.</a:t>
            </a:r>
            <a:endParaRPr lang="tr-TR" dirty="0" smtClean="0"/>
          </a:p>
          <a:p>
            <a:r>
              <a:rPr lang="tr-TR" dirty="0" smtClean="0"/>
              <a:t>Yapraklar </a:t>
            </a:r>
            <a:r>
              <a:rPr lang="tr-TR" dirty="0" smtClean="0">
                <a:latin typeface="Bookman Old Style" pitchFamily="18" charset="0"/>
              </a:rPr>
              <a:t>2-3</a:t>
            </a:r>
            <a:r>
              <a:rPr lang="tr-TR" dirty="0" smtClean="0"/>
              <a:t> çift, çok büyük, oval yaprakcıklıdır.</a:t>
            </a:r>
          </a:p>
          <a:p>
            <a:r>
              <a:rPr lang="tr-TR" dirty="0" smtClean="0"/>
              <a:t>Çiçek salkımı </a:t>
            </a:r>
            <a:r>
              <a:rPr lang="tr-TR" dirty="0">
                <a:latin typeface="Bookman Old Style" pitchFamily="18" charset="0"/>
              </a:rPr>
              <a:t>1</a:t>
            </a:r>
            <a:r>
              <a:rPr lang="tr-TR" dirty="0" smtClean="0">
                <a:latin typeface="Bookman Old Style" pitchFamily="18" charset="0"/>
              </a:rPr>
              <a:t>-3 </a:t>
            </a:r>
            <a:r>
              <a:rPr lang="tr-TR" dirty="0" smtClean="0"/>
              <a:t>çiçekli, salkım sapı uzundur. Çiçekler büyük, </a:t>
            </a:r>
            <a:r>
              <a:rPr lang="tr-TR" dirty="0" smtClean="0">
                <a:latin typeface="Bookman Old Style" pitchFamily="18" charset="0"/>
              </a:rPr>
              <a:t>20-30 mm, </a:t>
            </a:r>
            <a:r>
              <a:rPr lang="tr-TR" dirty="0" smtClean="0"/>
              <a:t>bayrak yaprağı leylak rengi, kanatçıklar koyu mor renklidir. </a:t>
            </a:r>
          </a:p>
          <a:p>
            <a:r>
              <a:rPr lang="tr-TR" dirty="0" smtClean="0"/>
              <a:t>Baklalar </a:t>
            </a:r>
            <a:r>
              <a:rPr lang="tr-TR" dirty="0" smtClean="0">
                <a:latin typeface="Bookman Old Style" pitchFamily="18" charset="0"/>
              </a:rPr>
              <a:t>10</a:t>
            </a:r>
            <a:r>
              <a:rPr lang="tr-TR" dirty="0" smtClean="0"/>
              <a:t> cm uzunluğunda, </a:t>
            </a:r>
            <a:r>
              <a:rPr lang="tr-TR" dirty="0" smtClean="0">
                <a:latin typeface="Bookman Old Style" pitchFamily="18" charset="0"/>
              </a:rPr>
              <a:t>1,5 cm genişliğinde, </a:t>
            </a:r>
            <a:r>
              <a:rPr lang="tr-TR" dirty="0"/>
              <a:t>düz ya da kıvrık </a:t>
            </a:r>
            <a:r>
              <a:rPr lang="tr-TR" dirty="0"/>
              <a:t>sert yapılı </a:t>
            </a:r>
            <a:r>
              <a:rPr lang="tr-TR" dirty="0" smtClean="0"/>
              <a:t>olup, olgunlaşınca </a:t>
            </a:r>
            <a:r>
              <a:rPr lang="tr-TR" dirty="0"/>
              <a:t>çatlamazlar.</a:t>
            </a:r>
          </a:p>
          <a:p>
            <a:r>
              <a:rPr lang="tr-TR" dirty="0" smtClean="0"/>
              <a:t>Daneler yuvarlak ya da yassı yuvarlak, </a:t>
            </a:r>
            <a:r>
              <a:rPr lang="tr-TR" dirty="0" smtClean="0">
                <a:latin typeface="Bookman Old Style" pitchFamily="18" charset="0"/>
              </a:rPr>
              <a:t>3-6 </a:t>
            </a:r>
            <a:r>
              <a:rPr lang="tr-TR" dirty="0" smtClean="0"/>
              <a:t>mm çapındadır. Kırışık yapılı ve kahverengi-mor renklidir. </a:t>
            </a:r>
          </a:p>
          <a:p>
            <a:r>
              <a:rPr lang="tr-TR" dirty="0" smtClean="0"/>
              <a:t>Akdeniz çevresi ve Türkiye’den Tibet’e kadar yaygındır.</a:t>
            </a:r>
          </a:p>
        </p:txBody>
      </p:sp>
    </p:spTree>
    <p:extLst>
      <p:ext uri="{BB962C8B-B14F-4D97-AF65-F5344CB8AC3E}">
        <p14:creationId xmlns:p14="http://schemas.microsoft.com/office/powerpoint/2010/main" val="260068708"/>
      </p:ext>
    </p:extLst>
  </p:cSld>
  <p:clrMapOvr>
    <a:masterClrMapping/>
  </p:clrMapOvr>
  <p:transition xmlns:p14="http://schemas.microsoft.com/office/powerpoint/2010/mai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bwMode="auto">
          <a:xfrm>
            <a:off x="457200" y="368424"/>
            <a:ext cx="8229600" cy="900336"/>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elatius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(M.b.) Stev.</a:t>
            </a:r>
            <a:endParaRPr lang="tr-TR" sz="4000" b="1" dirty="0" smtClean="0">
              <a:ln>
                <a:noFill/>
              </a:ln>
              <a:effectLst/>
            </a:endParaRPr>
          </a:p>
        </p:txBody>
      </p:sp>
      <p:pic>
        <p:nvPicPr>
          <p:cNvPr id="9" name="Content Placeholder 8"/>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1600" y="1628798"/>
            <a:ext cx="3240000" cy="4680000"/>
          </a:xfrm>
        </p:spPr>
      </p:pic>
      <p:pic>
        <p:nvPicPr>
          <p:cNvPr id="10" name="Content Placeholder 9"/>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819953" y="1629320"/>
            <a:ext cx="3240000" cy="4680000"/>
          </a:xfrm>
        </p:spPr>
      </p:pic>
    </p:spTree>
    <p:extLst>
      <p:ext uri="{BB962C8B-B14F-4D97-AF65-F5344CB8AC3E}">
        <p14:creationId xmlns:p14="http://schemas.microsoft.com/office/powerpoint/2010/main" val="3849692166"/>
      </p:ext>
    </p:extLst>
  </p:cSld>
  <p:clrMapOvr>
    <a:masterClrMapping/>
  </p:clrMapOvr>
  <p:transition xmlns:p14="http://schemas.microsoft.com/office/powerpoint/2010/mai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512440"/>
            <a:ext cx="8229600" cy="900336"/>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L.</a:t>
            </a:r>
            <a:endParaRPr lang="tr-TR" sz="4000" b="1" dirty="0" smtClean="0">
              <a:ln>
                <a:noFill/>
              </a:ln>
              <a:effectLst/>
            </a:endParaRPr>
          </a:p>
        </p:txBody>
      </p:sp>
      <p:sp>
        <p:nvSpPr>
          <p:cNvPr id="14339" name="Rectangle 3"/>
          <p:cNvSpPr>
            <a:spLocks noGrp="1"/>
          </p:cNvSpPr>
          <p:nvPr>
            <p:ph sz="half" idx="1"/>
          </p:nvPr>
        </p:nvSpPr>
        <p:spPr>
          <a:xfrm>
            <a:off x="323528" y="1700808"/>
            <a:ext cx="8424936" cy="4824536"/>
          </a:xfrm>
        </p:spPr>
        <p:txBody>
          <a:bodyPr/>
          <a:lstStyle/>
          <a:p>
            <a:r>
              <a:rPr lang="tr-TR" sz="34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a:t>
            </a:r>
            <a:r>
              <a:rPr lang="tr-TR" sz="3400" dirty="0" smtClean="0"/>
              <a:t> cinsine dahil olan </a:t>
            </a:r>
            <a:r>
              <a:rPr lang="tr-TR" sz="34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 </a:t>
            </a:r>
            <a:r>
              <a:rPr lang="tr-TR" sz="3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L.</a:t>
            </a:r>
            <a:r>
              <a:rPr lang="tr-TR" sz="3400" dirty="0" smtClean="0"/>
              <a:t> tüm bezelye formlarını kapsayan türdür.</a:t>
            </a:r>
          </a:p>
          <a:p>
            <a:r>
              <a:rPr lang="tr-TR" sz="34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 L</a:t>
            </a:r>
            <a:r>
              <a:rPr lang="tr-TR" sz="3400" dirty="0" smtClean="0"/>
              <a:t>. yani yemeklik kültür bezelyesinin alt türleri 8 grupta toplanmaktadır.</a:t>
            </a:r>
          </a:p>
        </p:txBody>
      </p:sp>
    </p:spTree>
    <p:extLst>
      <p:ext uri="{BB962C8B-B14F-4D97-AF65-F5344CB8AC3E}">
        <p14:creationId xmlns:p14="http://schemas.microsoft.com/office/powerpoint/2010/main" val="820925096"/>
      </p:ext>
    </p:extLst>
  </p:cSld>
  <p:clrMapOvr>
    <a:masterClrMapping/>
  </p:clrMapOvr>
  <p:transition xmlns:p14="http://schemas.microsoft.com/office/powerpoint/2010/mai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323528" y="1447800"/>
            <a:ext cx="8496944" cy="5077544"/>
          </a:xfrm>
        </p:spPr>
        <p:txBody>
          <a:bodyPr/>
          <a:lstStyle/>
          <a:p>
            <a:pPr marL="92075" indent="0">
              <a:buNone/>
            </a:pPr>
            <a:r>
              <a:rPr lang="tr-TR" sz="2800" b="1" i="1" dirty="0" smtClean="0">
                <a:ln w="18415" cmpd="sng">
                  <a:solidFill>
                    <a:schemeClr val="tx1"/>
                  </a:solidFill>
                  <a:prstDash val="solid"/>
                </a:ln>
                <a:effectLst>
                  <a:outerShdw blurRad="63500" dir="3600000" algn="tl" rotWithShape="0">
                    <a:srgbClr xmlns:mc="http://schemas.openxmlformats.org/markup-compatibility/2006" xmlns:a14="http://schemas.microsoft.com/office/drawing/2010/main" val="000000" mc:Ignorable="">
                      <a:alpha val="70000"/>
                    </a:srgbClr>
                  </a:outerShdw>
                </a:effectLst>
              </a:rPr>
              <a:t>1 -</a:t>
            </a:r>
            <a:r>
              <a:rPr lang="tr-TR" sz="28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P. sativum var.elatius </a:t>
            </a:r>
            <a:r>
              <a:rPr lang="tr-TR" sz="2800" dirty="0" smtClean="0"/>
              <a:t>(Stevenson in Bieb) Beck, yabani bezelyedir. Yüksekliği 40-100 cm’dir. Çiçekler mor (lila) renklidir. Baklası 55-80 mm uzunlukta 12-14 mm genişlikte, tohumlar yuvarlak 4,1-5,5 mm çapta ve koyu yeşil zeytin renginden, koyu kahverengi renge kadar değişim göstermektedir. Daha çok Anadolu’da bulunur.</a:t>
            </a:r>
            <a:br>
              <a:rPr lang="tr-TR" sz="2800" dirty="0" smtClean="0"/>
            </a:br>
            <a:r>
              <a:rPr lang="tr-TR" sz="2800" b="1" i="1" dirty="0" smtClean="0">
                <a:ln>
                  <a:solidFill>
                    <a:schemeClr val="tx1"/>
                  </a:solidFill>
                </a:ln>
              </a:rPr>
              <a:t>2 - </a:t>
            </a:r>
            <a:r>
              <a:rPr lang="tr-TR" sz="28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 sativum </a:t>
            </a:r>
            <a:r>
              <a:rPr lang="tr-TR" sz="2800" b="1" i="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var.arvense </a:t>
            </a:r>
            <a:r>
              <a:rPr lang="tr-TR" sz="2800" dirty="0" smtClean="0"/>
              <a:t>(L) Gams., hayvan bezelyesi olarak bilinir. 1,5 m’ye kadar boy atar. Çiçekleri alacalıdır. Tohumun ton rengi sarımsı, fakat pas kırmızısından siyaha kadar değişen beneklidir.</a:t>
            </a:r>
            <a:br>
              <a:rPr lang="tr-TR" sz="2800" dirty="0" smtClean="0"/>
            </a:br>
            <a:endParaRPr lang="tr-TR" dirty="0" smtClean="0"/>
          </a:p>
        </p:txBody>
      </p:sp>
      <p:sp>
        <p:nvSpPr>
          <p:cNvPr id="5"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L. Alt Türleri</a:t>
            </a:r>
            <a:endParaRPr lang="tr-TR" sz="4000" b="1" dirty="0" smtClean="0">
              <a:ln>
                <a:noFill/>
              </a:ln>
              <a:effectLst/>
            </a:endParaRPr>
          </a:p>
        </p:txBody>
      </p:sp>
    </p:spTree>
    <p:extLst>
      <p:ext uri="{BB962C8B-B14F-4D97-AF65-F5344CB8AC3E}">
        <p14:creationId xmlns:p14="http://schemas.microsoft.com/office/powerpoint/2010/main" val="4047015198"/>
      </p:ext>
    </p:extLst>
  </p:cSld>
  <p:clrMapOvr>
    <a:masterClrMapping/>
  </p:clrMapOvr>
  <p:transition xmlns:p14="http://schemas.microsoft.com/office/powerpoint/2010/mai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323528" y="1628800"/>
            <a:ext cx="8424936" cy="4752528"/>
          </a:xfrm>
        </p:spPr>
        <p:txBody>
          <a:bodyPr/>
          <a:lstStyle/>
          <a:p>
            <a:pPr marL="92075" indent="0">
              <a:buNone/>
            </a:pPr>
            <a:r>
              <a:rPr lang="tr-TR" sz="2900" b="1" i="1" dirty="0" smtClean="0"/>
              <a:t>3</a:t>
            </a:r>
            <a:r>
              <a:rPr lang="tr-TR" sz="2900" b="1" i="1" dirty="0"/>
              <a:t> </a:t>
            </a:r>
            <a:r>
              <a:rPr lang="tr-TR" sz="2900" b="1" i="1" dirty="0" smtClean="0"/>
              <a:t>- </a:t>
            </a:r>
            <a:r>
              <a:rPr lang="tr-TR" sz="29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 sativum var. vulgare</a:t>
            </a:r>
            <a:r>
              <a:rPr lang="tr-TR" sz="2900" i="1" dirty="0" smtClean="0"/>
              <a:t>’nin</a:t>
            </a:r>
            <a:r>
              <a:rPr lang="tr-TR" sz="2900" dirty="0" smtClean="0"/>
              <a:t> bitki boyu 150-200 cm’yi bulur. Çiçekleri beyazdır. Tohumlar topaç gibi, düzgün ve parlak sarı renklidir.</a:t>
            </a:r>
            <a:br>
              <a:rPr lang="tr-TR" sz="2900" dirty="0" smtClean="0"/>
            </a:br>
            <a:r>
              <a:rPr lang="tr-TR" sz="2900" b="1" i="1" dirty="0" smtClean="0"/>
              <a:t>4 - </a:t>
            </a:r>
            <a:r>
              <a:rPr lang="tr-TR" sz="29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 sativum var. glaucospermum Alif.</a:t>
            </a:r>
            <a:r>
              <a:rPr lang="tr-TR" sz="2900" b="1" i="1" dirty="0" smtClean="0"/>
              <a:t>’in </a:t>
            </a:r>
            <a:r>
              <a:rPr lang="tr-TR" sz="2900" dirty="0" smtClean="0"/>
              <a:t>boyu 60-80 cm’dir. Çiçekleri beyaz, tohum topaç gibi ve yeşilden mavi yeşile kadar rengi değişim gösterir.</a:t>
            </a:r>
            <a:br>
              <a:rPr lang="tr-TR" sz="2900" dirty="0" smtClean="0"/>
            </a:br>
            <a:r>
              <a:rPr lang="tr-TR" sz="2900" b="1" i="1" dirty="0" smtClean="0"/>
              <a:t>5 - </a:t>
            </a:r>
            <a:r>
              <a:rPr lang="tr-TR" sz="29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 sativum var. medullare Alef</a:t>
            </a:r>
            <a:r>
              <a:rPr lang="tr-TR" sz="2900" b="1" i="1" dirty="0" smtClean="0"/>
              <a:t>, </a:t>
            </a:r>
            <a:r>
              <a:rPr lang="tr-TR" sz="2900" dirty="0" smtClean="0"/>
              <a:t>b</a:t>
            </a:r>
            <a:r>
              <a:rPr lang="tr-TR" sz="2900" dirty="0" smtClean="0"/>
              <a:t>ahçe bezelyesi olarak tanınır. 70-120 cm boydadır. Çiçekler beyaz renklidir. Tohumlar yeşil-sarı renklidir. Şekli yumurtaya benzer.</a:t>
            </a:r>
            <a:br>
              <a:rPr lang="tr-TR" sz="2900" dirty="0" smtClean="0"/>
            </a:br>
            <a:endParaRPr lang="tr-TR" sz="2900" baseline="30000" dirty="0" smtClean="0"/>
          </a:p>
          <a:p>
            <a:pPr eaLnBrk="1" hangingPunct="1"/>
            <a:endParaRPr lang="tr-TR" sz="2900" dirty="0" smtClean="0"/>
          </a:p>
        </p:txBody>
      </p:sp>
      <p:sp>
        <p:nvSpPr>
          <p:cNvPr id="5"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L. Alt Türleri</a:t>
            </a:r>
            <a:endParaRPr lang="tr-TR" sz="4000" b="1" dirty="0" smtClean="0">
              <a:ln>
                <a:noFill/>
              </a:ln>
              <a:effectLst/>
            </a:endParaRPr>
          </a:p>
        </p:txBody>
      </p:sp>
    </p:spTree>
    <p:extLst>
      <p:ext uri="{BB962C8B-B14F-4D97-AF65-F5344CB8AC3E}">
        <p14:creationId xmlns:p14="http://schemas.microsoft.com/office/powerpoint/2010/main" val="1140125396"/>
      </p:ext>
    </p:extLst>
  </p:cSld>
  <p:clrMapOvr>
    <a:masterClrMapping/>
  </p:clrMapOvr>
  <p:transition xmlns:p14="http://schemas.microsoft.com/office/powerpoint/2010/mai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323528" y="1628800"/>
            <a:ext cx="8424936" cy="4752528"/>
          </a:xfrm>
        </p:spPr>
        <p:txBody>
          <a:bodyPr/>
          <a:lstStyle/>
          <a:p>
            <a:pPr marL="92075" indent="0">
              <a:buNone/>
            </a:pPr>
            <a:r>
              <a:rPr lang="tr-TR" sz="2900" b="1" i="1" dirty="0" smtClean="0"/>
              <a:t>6 - </a:t>
            </a:r>
            <a:r>
              <a:rPr lang="tr-TR" sz="29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 </a:t>
            </a:r>
            <a:r>
              <a:rPr lang="tr-TR" sz="2900" b="1" i="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s</a:t>
            </a:r>
            <a:r>
              <a:rPr lang="tr-TR" sz="29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ativum var. saccharatum ser.</a:t>
            </a:r>
            <a:r>
              <a:rPr lang="tr-TR" sz="2900" b="1" i="1" dirty="0" smtClean="0"/>
              <a:t> </a:t>
            </a:r>
            <a:r>
              <a:rPr lang="tr-TR" sz="2900" dirty="0" smtClean="0"/>
              <a:t>Şeker bezelyesi adını alır. Boyu 120-210 cm’dir. Çiçekler beyaz veya beneklidir. </a:t>
            </a:r>
            <a:br>
              <a:rPr lang="tr-TR" sz="2900" dirty="0" smtClean="0"/>
            </a:br>
            <a:r>
              <a:rPr lang="tr-TR" sz="2900" b="1" i="1" dirty="0" smtClean="0"/>
              <a:t>7 - </a:t>
            </a:r>
            <a:r>
              <a:rPr lang="tr-TR" sz="29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 sativum var. macrocarpum Ser.</a:t>
            </a:r>
            <a:r>
              <a:rPr lang="tr-TR" sz="2900" b="1" i="1" dirty="0" smtClean="0"/>
              <a:t> </a:t>
            </a:r>
            <a:r>
              <a:rPr lang="tr-TR" sz="2900" dirty="0" smtClean="0"/>
              <a:t>Şeker bezelyesi grubuna girer. Boyu 180-210 cm’dir. Çiçekler beneklidir. Meyve 9-12 cm uzunlukta 2-3 cm genişliktedir.</a:t>
            </a:r>
            <a:br>
              <a:rPr lang="tr-TR" sz="2900" dirty="0" smtClean="0"/>
            </a:br>
            <a:r>
              <a:rPr lang="tr-TR" sz="2900" b="1" i="1" dirty="0" smtClean="0"/>
              <a:t>8 - </a:t>
            </a:r>
            <a:r>
              <a:rPr lang="tr-TR" sz="29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 sativum var. umbellatum (L.) Ser.</a:t>
            </a:r>
            <a:r>
              <a:rPr lang="tr-TR" sz="2900" i="1" dirty="0" smtClean="0"/>
              <a:t> </a:t>
            </a:r>
            <a:r>
              <a:rPr lang="tr-TR" sz="2900" dirty="0" smtClean="0"/>
              <a:t>Tane bezelye olarak bilinir. En önemli özelliği çiçek salkımında 7-8 çiçek bulunmasıdır.</a:t>
            </a:r>
            <a:br>
              <a:rPr lang="tr-TR" sz="2900" dirty="0" smtClean="0"/>
            </a:br>
            <a:endParaRPr lang="tr-TR" sz="2900" baseline="30000" dirty="0" smtClean="0"/>
          </a:p>
          <a:p>
            <a:pPr eaLnBrk="1" hangingPunct="1"/>
            <a:endParaRPr lang="tr-TR" sz="2900" dirty="0" smtClean="0"/>
          </a:p>
        </p:txBody>
      </p:sp>
      <p:sp>
        <p:nvSpPr>
          <p:cNvPr id="5"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 </a:t>
            </a:r>
            <a:r>
              <a:rPr lang="tr-TR" sz="40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L. Alt Türleri</a:t>
            </a:r>
            <a:endParaRPr lang="tr-TR" sz="4000" b="1" dirty="0" smtClean="0">
              <a:ln>
                <a:noFill/>
              </a:ln>
              <a:effectLst/>
            </a:endParaRPr>
          </a:p>
        </p:txBody>
      </p:sp>
    </p:spTree>
    <p:extLst>
      <p:ext uri="{BB962C8B-B14F-4D97-AF65-F5344CB8AC3E}">
        <p14:creationId xmlns:p14="http://schemas.microsoft.com/office/powerpoint/2010/main" val="4106049754"/>
      </p:ext>
    </p:extLst>
  </p:cSld>
  <p:clrMapOvr>
    <a:masterClrMapping/>
  </p:clrMapOvr>
  <p:transition xmlns:p14="http://schemas.microsoft.com/office/powerpoint/2010/mai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p:cNvSpPr>
          <p:nvPr>
            <p:ph type="title"/>
          </p:nvPr>
        </p:nvSpPr>
        <p:spPr bwMode="auto">
          <a:xfrm>
            <a:off x="446856" y="404664"/>
            <a:ext cx="8229600" cy="822920"/>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bodyPr>
          <a:lstStyle/>
          <a:p>
            <a:pPr algn="ctr" eaLnBrk="1" hangingPunct="1">
              <a:defRPr/>
            </a:pPr>
            <a:r>
              <a:rPr lang="tr-TR"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Gen Merkezleri </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957" y="1628800"/>
            <a:ext cx="8212499" cy="4680520"/>
          </a:xfrm>
          <a:prstGeom prst="ellipse">
            <a:avLst/>
          </a:prstGeom>
          <a:ln w="190500" cap="rnd">
            <a:solidFill>
              <a:schemeClr val="bg2">
                <a:lumMod val="50000"/>
              </a:schemeClr>
            </a:solidFill>
            <a:prstDash val="solid"/>
          </a:ln>
          <a:effectLst>
            <a:outerShdw blurRad="127000" algn="bl" rotWithShape="0">
              <a:srgbClr xmlns:mc="http://schemas.openxmlformats.org/markup-compatibility/2006" xmlns:a14="http://schemas.microsoft.com/office/drawing/2010/main" val="000000" mc:Ignorable=""/>
            </a:outerShdw>
          </a:effectLst>
          <a:scene3d>
            <a:camera prst="perspectiveFront" fov="5400000"/>
            <a:lightRig rig="threePt" dir="t">
              <a:rot lat="0" lon="0" rev="19200000"/>
            </a:lightRig>
          </a:scene3d>
          <a:sp3d extrusionH="25400">
            <a:bevelT w="304800" h="152400" prst="hardEdge"/>
            <a:extrusionClr>
              <a:srgbClr xmlns:mc="http://schemas.openxmlformats.org/markup-compatibility/2006" xmlns:a14="http://schemas.microsoft.com/office/drawing/2010/main" val="000000" mc:Ignorable=""/>
            </a:extrusionClr>
          </a:sp3d>
        </p:spPr>
      </p:pic>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buNone/>
            </a:pPr>
            <a:r>
              <a:rPr lang="tr-TR" sz="2700" dirty="0"/>
              <a:t>Oldukça ince ana kökü ve </a:t>
            </a:r>
            <a:r>
              <a:rPr lang="tr-TR" sz="2700" dirty="0" smtClean="0"/>
              <a:t>bundan çıkan yan kökleri vardır.</a:t>
            </a:r>
          </a:p>
          <a:p>
            <a:pPr marL="0" indent="0">
              <a:buNone/>
            </a:pPr>
            <a:r>
              <a:rPr lang="tr-TR" sz="2700" dirty="0" smtClean="0"/>
              <a:t>İlk çıkan yan kökler ana kök kadar gelişirler. Yan kökler geç çıkar ancak sayıca fazladır (Becker, 1924) </a:t>
            </a:r>
          </a:p>
          <a:p>
            <a:pPr marL="0" indent="0">
              <a:buNone/>
            </a:pPr>
            <a:r>
              <a:rPr lang="tr-TR" sz="2700" dirty="0" smtClean="0"/>
              <a:t>Çiçeklenmeye kadar kök çıkışı devam eder.</a:t>
            </a:r>
          </a:p>
          <a:p>
            <a:pPr marL="0" indent="0">
              <a:buNone/>
            </a:pPr>
            <a:r>
              <a:rPr lang="tr-TR" sz="2700" dirty="0" smtClean="0"/>
              <a:t>100-120 cm derinliğe ve 50-75 cm yanlara yayılır (Fruwirth, 1921)</a:t>
            </a:r>
          </a:p>
          <a:p>
            <a:pPr marL="0" indent="0">
              <a:buNone/>
            </a:pPr>
            <a:r>
              <a:rPr lang="tr-TR" sz="2700" dirty="0" smtClean="0"/>
              <a:t>Köklerin en önemli özelliği </a:t>
            </a:r>
            <a:r>
              <a:rPr lang="tr-TR" sz="27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Rhizobium</a:t>
            </a:r>
            <a:r>
              <a:rPr lang="tr-TR" sz="27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r>
              <a:rPr lang="tr-TR" sz="2700" b="1"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leguminosarum</a:t>
            </a:r>
            <a:r>
              <a:rPr lang="tr-TR" sz="27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r>
              <a:rPr lang="tr-TR" sz="2700" dirty="0" smtClean="0"/>
              <a:t>bakterilerinin kökte nodozite yani azot yumrusu oluşturup, azot biriktirmesi ve toprağa azot bırakmasıdır (15 kg/da)</a:t>
            </a:r>
          </a:p>
          <a:p>
            <a:pPr marL="0" indent="0">
              <a:buNone/>
            </a:pPr>
            <a:endParaRPr lang="tr-TR" sz="2700" dirty="0" smtClean="0"/>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Kök Yapısı</a:t>
            </a:r>
            <a:endParaRPr lang="tr-TR" sz="4000" b="1" dirty="0" smtClean="0">
              <a:ln>
                <a:noFill/>
              </a:ln>
              <a:effectLst/>
            </a:endParaRPr>
          </a:p>
        </p:txBody>
      </p:sp>
    </p:spTree>
    <p:extLst>
      <p:ext uri="{BB962C8B-B14F-4D97-AF65-F5344CB8AC3E}">
        <p14:creationId xmlns:p14="http://schemas.microsoft.com/office/powerpoint/2010/main" val="1467731610"/>
      </p:ext>
    </p:extLst>
  </p:cSld>
  <p:clrMapOvr>
    <a:masterClrMapping/>
  </p:clrMapOvr>
  <p:transition xmlns:p14="http://schemas.microsoft.com/office/powerpoint/2010/mai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buNone/>
            </a:pPr>
            <a:r>
              <a:rPr lang="tr-TR" sz="2700" dirty="0" smtClean="0"/>
              <a:t>Gövde zikzaklar oluşturacak şekilde sıralanmış boğum (</a:t>
            </a:r>
            <a:r>
              <a:rPr lang="tr-TR" sz="27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nodi</a:t>
            </a:r>
            <a:r>
              <a:rPr lang="tr-TR" sz="2700" dirty="0" smtClean="0"/>
              <a:t>) ve boğum aralarından (</a:t>
            </a:r>
            <a:r>
              <a:rPr lang="tr-TR" sz="27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internodi</a:t>
            </a:r>
            <a:r>
              <a:rPr lang="tr-TR" sz="2700" dirty="0" smtClean="0"/>
              <a:t>) oluşmuştur.</a:t>
            </a:r>
          </a:p>
          <a:p>
            <a:pPr marL="0" indent="0">
              <a:buNone/>
            </a:pPr>
            <a:r>
              <a:rPr lang="tr-TR" sz="2700" dirty="0" smtClean="0"/>
              <a:t>Gövdenin içi boş olup, kesiti yuvarlaktan belirsiz 4 köşeliye kadar değişir.  </a:t>
            </a:r>
          </a:p>
          <a:p>
            <a:pPr marL="0" indent="0">
              <a:buNone/>
            </a:pPr>
            <a:r>
              <a:rPr lang="tr-TR" sz="2700" dirty="0" smtClean="0"/>
              <a:t>Gövde boyu 20 cm’den 200 cm’ye kadar olabilir.</a:t>
            </a:r>
          </a:p>
          <a:p>
            <a:pPr marL="0" indent="0">
              <a:buNone/>
            </a:pPr>
            <a:r>
              <a:rPr lang="tr-TR" sz="2700" dirty="0" smtClean="0"/>
              <a:t>Boy, </a:t>
            </a:r>
            <a:r>
              <a:rPr lang="tr-TR" sz="2700" i="1" dirty="0" smtClean="0"/>
              <a:t>internodi</a:t>
            </a:r>
            <a:r>
              <a:rPr lang="tr-TR" sz="2700" dirty="0" smtClean="0"/>
              <a:t> uzunluğuna (5-30 cm) ve sayısına (4-25) göre değişir.</a:t>
            </a:r>
            <a:endParaRPr lang="tr-TR" sz="2700" dirty="0" smtClean="0"/>
          </a:p>
          <a:p>
            <a:pPr marL="0" indent="0">
              <a:buNone/>
            </a:pPr>
            <a:r>
              <a:rPr lang="tr-TR" sz="2700" dirty="0" smtClean="0"/>
              <a:t>Boyu 75 cm’den kısa olanlara bodur, 75-125 cmolanlara yarı sırık ve 125 cm’den uzun olanlara ise sırık formlu denilir (Laumonier, 1952; Lehmann, 1954, Fourmont, 1954 ve Dowdles, 1957)</a:t>
            </a:r>
            <a:endParaRPr lang="tr-TR" sz="2700" dirty="0" smtClean="0"/>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Gövde Yapısı</a:t>
            </a:r>
            <a:endParaRPr lang="tr-TR" sz="4000" b="1" dirty="0" smtClean="0">
              <a:ln>
                <a:noFill/>
              </a:ln>
              <a:effectLst/>
            </a:endParaRPr>
          </a:p>
        </p:txBody>
      </p:sp>
    </p:spTree>
    <p:extLst>
      <p:ext uri="{BB962C8B-B14F-4D97-AF65-F5344CB8AC3E}">
        <p14:creationId xmlns:p14="http://schemas.microsoft.com/office/powerpoint/2010/main" val="3622247540"/>
      </p:ext>
    </p:extLst>
  </p:cSld>
  <p:clrMapOvr>
    <a:masterClrMapping/>
  </p:clrMapOvr>
  <p:transition xmlns:p14="http://schemas.microsoft.com/office/powerpoint/2010/mai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lgn="just">
              <a:buNone/>
            </a:pPr>
            <a:r>
              <a:rPr lang="tr-TR" sz="3000" dirty="0" smtClean="0"/>
              <a:t>Bezelyenin </a:t>
            </a:r>
            <a:r>
              <a:rPr lang="tr-TR" sz="3000" dirty="0"/>
              <a:t>çimlenmesiyle meydana gelen kotiledon </a:t>
            </a:r>
            <a:r>
              <a:rPr lang="tr-TR" sz="3000" dirty="0" smtClean="0"/>
              <a:t>yapraklar üç </a:t>
            </a:r>
            <a:r>
              <a:rPr lang="tr-TR" sz="3000" dirty="0"/>
              <a:t>parçalıdır. Ortada bulunan ince ve sivri olan asıl yaprağı, yanlarda bulunan parçalar kulakçıkları meydana getiriler. </a:t>
            </a:r>
            <a:endParaRPr lang="tr-TR" sz="3000" dirty="0" smtClean="0"/>
          </a:p>
          <a:p>
            <a:pPr marL="0" indent="0" algn="just">
              <a:buNone/>
            </a:pPr>
            <a:r>
              <a:rPr lang="tr-TR" sz="3000" dirty="0" smtClean="0"/>
              <a:t>Bezelye </a:t>
            </a:r>
            <a:r>
              <a:rPr lang="tr-TR" sz="3000" dirty="0"/>
              <a:t>yaprağı bileşik yaprak yapısında olup yaprak ekseni, kulakçıklar, yaprakçıklar ve sülüklerden oluşmaktadır. Yaprak ekseni (sapı) üzerinde kulakçık genellikle 2-4 çift karşılıklı yaprakçık ve uç kısımda sayıları 2-7 arasında değişen dallanmış sülükler bulunur. </a:t>
            </a:r>
            <a:endParaRPr lang="tr-TR" sz="3000" dirty="0" smtClean="0"/>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Yaprak</a:t>
            </a:r>
            <a:endParaRPr lang="tr-TR" sz="4000" b="1" dirty="0" smtClean="0">
              <a:ln>
                <a:noFill/>
              </a:ln>
              <a:effectLst/>
            </a:endParaRPr>
          </a:p>
        </p:txBody>
      </p:sp>
    </p:spTree>
    <p:extLst>
      <p:ext uri="{BB962C8B-B14F-4D97-AF65-F5344CB8AC3E}">
        <p14:creationId xmlns:p14="http://schemas.microsoft.com/office/powerpoint/2010/main" val="1561875323"/>
      </p:ext>
    </p:extLst>
  </p:cSld>
  <p:clrMapOvr>
    <a:masterClrMapping/>
  </p:clrMapOvr>
  <p:transition xmlns:p14="http://schemas.microsoft.com/office/powerpoint/2010/mai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lgn="just">
              <a:buNone/>
            </a:pPr>
            <a:r>
              <a:rPr lang="tr-TR" sz="3000" dirty="0" smtClean="0"/>
              <a:t>Kulakçıkların </a:t>
            </a:r>
            <a:r>
              <a:rPr lang="tr-TR" sz="3000" dirty="0"/>
              <a:t>şekli ve rengi çeşitlere göre farklılık gösterir. Yapraklar büyükten küçüğe kadar değişen yarım kalp, oval, yumurta ve uzun elips şeklinde olabilir. </a:t>
            </a:r>
            <a:endParaRPr lang="tr-TR" sz="3000" dirty="0" smtClean="0"/>
          </a:p>
          <a:p>
            <a:pPr marL="0" indent="0" algn="just">
              <a:buNone/>
            </a:pPr>
            <a:r>
              <a:rPr lang="tr-TR" sz="3000" dirty="0" smtClean="0"/>
              <a:t>Kulakçıkların </a:t>
            </a:r>
            <a:r>
              <a:rPr lang="tr-TR" sz="3000" dirty="0"/>
              <a:t>uçları yuvarlak veya sivridir. Kenarları ise düz, dişli testere dişli ve derin dişlidir. Rengi ise çiçek renginde bağlı olarak değişir. Beyaz çiçekli olanlarda beyaz veya sarı yeşil, koyu ve alacalı renkli çeşitlerde ise koyu kırmızı lekelidir</a:t>
            </a:r>
            <a:r>
              <a:rPr lang="tr-TR" sz="3000" dirty="0" smtClean="0"/>
              <a:t>.</a:t>
            </a:r>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Yaprak</a:t>
            </a:r>
            <a:endParaRPr lang="tr-TR" sz="4000" b="1" dirty="0" smtClean="0">
              <a:ln>
                <a:noFill/>
              </a:ln>
              <a:effectLst/>
            </a:endParaRPr>
          </a:p>
        </p:txBody>
      </p:sp>
    </p:spTree>
    <p:extLst>
      <p:ext uri="{BB962C8B-B14F-4D97-AF65-F5344CB8AC3E}">
        <p14:creationId xmlns:p14="http://schemas.microsoft.com/office/powerpoint/2010/main" val="3720043206"/>
      </p:ext>
    </p:extLst>
  </p:cSld>
  <p:clrMapOvr>
    <a:masterClrMapping/>
  </p:clrMapOvr>
  <p:transition xmlns:p14="http://schemas.microsoft.com/office/powerpoint/2010/mai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lgn="just">
              <a:buNone/>
            </a:pPr>
            <a:r>
              <a:rPr lang="tr-TR" sz="2800" dirty="0" smtClean="0"/>
              <a:t>Çiçekler </a:t>
            </a:r>
            <a:r>
              <a:rPr lang="tr-TR" sz="2800" dirty="0"/>
              <a:t>yaprak koltuklarından başlar. </a:t>
            </a:r>
            <a:r>
              <a:rPr lang="tr-TR" sz="2800" dirty="0" smtClean="0"/>
              <a:t>Çiçekler </a:t>
            </a:r>
            <a:r>
              <a:rPr lang="tr-TR" sz="2800" dirty="0"/>
              <a:t>tek tek oluşabileceği gibi salkım şeklinde 2-5 çiçek bir arada olarak da meydana gelebilir. Salkımlardaki çiçek sayısı kalıtsal bir özellik olduğu gibi çevre koşullarına da bağlıdır</a:t>
            </a:r>
            <a:r>
              <a:rPr lang="tr-TR" sz="2800" dirty="0" smtClean="0"/>
              <a:t>.</a:t>
            </a:r>
          </a:p>
          <a:p>
            <a:pPr marL="0" indent="0" algn="just">
              <a:buNone/>
            </a:pPr>
            <a:r>
              <a:rPr lang="tr-TR" sz="2800" dirty="0" smtClean="0"/>
              <a:t>Bezelye çiçekleri beş </a:t>
            </a:r>
            <a:r>
              <a:rPr lang="tr-TR" sz="2800" dirty="0"/>
              <a:t>parçalı ve erselik yapıdadır. </a:t>
            </a:r>
            <a:r>
              <a:rPr lang="tr-TR" sz="2800" dirty="0" smtClean="0"/>
              <a:t>Çanak yapraklar </a:t>
            </a:r>
            <a:r>
              <a:rPr lang="tr-TR" sz="2800" dirty="0"/>
              <a:t>alttan birleşerek çan biçimini oluştururlar renkleri yeşildir. </a:t>
            </a:r>
            <a:r>
              <a:rPr lang="tr-TR" sz="2800" dirty="0" smtClean="0"/>
              <a:t>Taç </a:t>
            </a:r>
            <a:r>
              <a:rPr lang="tr-TR" sz="2800" dirty="0"/>
              <a:t>yapraklar beş adet olup, üç farklı yapıda yaprak </a:t>
            </a:r>
            <a:r>
              <a:rPr lang="tr-TR" sz="2800" dirty="0" smtClean="0"/>
              <a:t>oluştururlar </a:t>
            </a:r>
            <a:r>
              <a:rPr lang="tr-TR" sz="2800" dirty="0"/>
              <a:t>En dıştaki taç yaprak genişlemiş olup bayrak adını alır. Daha sonra gelen iki taç yaprak kanatçıkları oluşturur</a:t>
            </a:r>
            <a:r>
              <a:rPr lang="tr-TR" sz="2800" dirty="0" smtClean="0"/>
              <a:t>.</a:t>
            </a:r>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Çiçek</a:t>
            </a:r>
            <a:endParaRPr lang="tr-TR" sz="4000" b="1" dirty="0" smtClean="0">
              <a:ln>
                <a:noFill/>
              </a:ln>
              <a:effectLst/>
            </a:endParaRPr>
          </a:p>
        </p:txBody>
      </p:sp>
    </p:spTree>
    <p:extLst>
      <p:ext uri="{BB962C8B-B14F-4D97-AF65-F5344CB8AC3E}">
        <p14:creationId xmlns:p14="http://schemas.microsoft.com/office/powerpoint/2010/main" val="3633290651"/>
      </p:ext>
    </p:extLst>
  </p:cSld>
  <p:clrMapOvr>
    <a:masterClrMapping/>
  </p:clrMapOvr>
  <p:transition xmlns:p14="http://schemas.microsoft.com/office/powerpoint/2010/main">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lgn="just">
              <a:buNone/>
            </a:pPr>
            <a:r>
              <a:rPr lang="tr-TR" sz="2800" dirty="0" smtClean="0"/>
              <a:t>Bayrak </a:t>
            </a:r>
            <a:r>
              <a:rPr lang="tr-TR" sz="2800" dirty="0"/>
              <a:t>ve kanatçıkların renkleri beyaz, pembe, açık veya koyu kırmızının tonlarıdır. En içte ise genellikle beyaz olmakla birlikte yeşilimsi veya kırmızımsı renkte </a:t>
            </a:r>
            <a:r>
              <a:rPr lang="tr-TR" sz="2800" dirty="0" smtClean="0"/>
              <a:t>olabilir. Bir </a:t>
            </a:r>
            <a:r>
              <a:rPr lang="tr-TR" sz="2800" dirty="0"/>
              <a:t>çok çeşitte taç yapraklar farklı renklerde olabileceği gibi bütün çiçek yaprakları tek bir renk veya alacalı beneklide olabilir. </a:t>
            </a:r>
            <a:endParaRPr lang="tr-TR" sz="2800" dirty="0" smtClean="0"/>
          </a:p>
          <a:p>
            <a:pPr marL="0" indent="0" algn="just">
              <a:buNone/>
            </a:pPr>
            <a:r>
              <a:rPr lang="tr-TR" sz="2800" dirty="0" smtClean="0"/>
              <a:t>Bezelyede </a:t>
            </a:r>
            <a:r>
              <a:rPr lang="tr-TR" sz="2800" dirty="0"/>
              <a:t>erkek organ sayısı 10 adet olup bunların 9 tanesi birleşerek bir boru oluştururlar. Bir tanesi ise serbest olarak bulunur. Erkek organların oluşturduğu boru içinden dişi organ yukarı doğru uzar. </a:t>
            </a:r>
            <a:endParaRPr lang="tr-TR" sz="2800" dirty="0" smtClean="0"/>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Çiçek</a:t>
            </a:r>
            <a:endParaRPr lang="tr-TR" sz="4000" b="1" dirty="0" smtClean="0">
              <a:ln>
                <a:noFill/>
              </a:ln>
              <a:effectLst/>
            </a:endParaRPr>
          </a:p>
        </p:txBody>
      </p:sp>
    </p:spTree>
    <p:extLst>
      <p:ext uri="{BB962C8B-B14F-4D97-AF65-F5344CB8AC3E}">
        <p14:creationId xmlns:p14="http://schemas.microsoft.com/office/powerpoint/2010/main" val="3983213289"/>
      </p:ext>
    </p:extLst>
  </p:cSld>
  <p:clrMapOvr>
    <a:masterClrMapping/>
  </p:clrMapOvr>
  <p:transition xmlns:p14="http://schemas.microsoft.com/office/powerpoint/2010/main">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lgn="just">
              <a:buNone/>
            </a:pPr>
            <a:r>
              <a:rPr lang="tr-TR" sz="3000" dirty="0" smtClean="0"/>
              <a:t>Dişi </a:t>
            </a:r>
            <a:r>
              <a:rPr lang="tr-TR" sz="3000" dirty="0"/>
              <a:t>organın döllenmesi ile meyve ve bu meyve içinde 1-10 arasında değişen tohum meydana gelir. </a:t>
            </a:r>
            <a:endParaRPr lang="tr-TR" sz="3000" dirty="0" smtClean="0"/>
          </a:p>
          <a:p>
            <a:pPr marL="0" indent="0" algn="just">
              <a:buNone/>
            </a:pPr>
            <a:r>
              <a:rPr lang="tr-TR" sz="3000" dirty="0" smtClean="0"/>
              <a:t>Bezelyede </a:t>
            </a:r>
            <a:r>
              <a:rPr lang="tr-TR" sz="3000" dirty="0"/>
              <a:t>salkım üzerindeki çiçekler olgunluk sırasına göre açarlar. Çiçeklerin açılma zamanı sabah 8-9’dan sonra başlar. Akşam güneş batana kadar devem eder. </a:t>
            </a:r>
            <a:endParaRPr lang="tr-TR" sz="3000" dirty="0" smtClean="0"/>
          </a:p>
          <a:p>
            <a:pPr marL="0" indent="0" algn="just">
              <a:buNone/>
            </a:pPr>
            <a:r>
              <a:rPr lang="tr-TR" sz="3000" dirty="0" smtClean="0"/>
              <a:t>Bir </a:t>
            </a:r>
            <a:r>
              <a:rPr lang="tr-TR" sz="3000" dirty="0"/>
              <a:t>çiçek 2-3 gün süre ile açık kalır. Çiçeklerde döllenmeye hazır olma 9-12 saatleri arasında en yüksek seviyededir</a:t>
            </a:r>
            <a:r>
              <a:rPr lang="tr-TR" sz="3000" dirty="0" smtClean="0"/>
              <a:t>.</a:t>
            </a:r>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Çiçek</a:t>
            </a:r>
            <a:endParaRPr lang="tr-TR" sz="4000" b="1" dirty="0" smtClean="0">
              <a:ln>
                <a:noFill/>
              </a:ln>
              <a:effectLst/>
            </a:endParaRPr>
          </a:p>
        </p:txBody>
      </p:sp>
    </p:spTree>
    <p:extLst>
      <p:ext uri="{BB962C8B-B14F-4D97-AF65-F5344CB8AC3E}">
        <p14:creationId xmlns:p14="http://schemas.microsoft.com/office/powerpoint/2010/main" val="4264760881"/>
      </p:ext>
    </p:extLst>
  </p:cSld>
  <p:clrMapOvr>
    <a:masterClrMapping/>
  </p:clrMapOvr>
  <p:transition xmlns:p14="http://schemas.microsoft.com/office/powerpoint/2010/main">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340768"/>
            <a:ext cx="8229600" cy="5328592"/>
          </a:xfrm>
        </p:spPr>
        <p:txBody>
          <a:bodyPr/>
          <a:lstStyle/>
          <a:p>
            <a:pPr marL="0" indent="0" algn="just">
              <a:buNone/>
            </a:pPr>
            <a:r>
              <a:rPr lang="tr-TR" sz="2800" dirty="0" smtClean="0"/>
              <a:t>Bezelyede </a:t>
            </a:r>
            <a:r>
              <a:rPr lang="tr-TR" sz="2800" dirty="0"/>
              <a:t>polen keselerinin patlaması çiçekler açılmadan önce başlar. Dişicik tepesi 16°C’ de </a:t>
            </a:r>
            <a:r>
              <a:rPr lang="tr-TR" sz="2800" dirty="0" smtClean="0"/>
              <a:t>3 </a:t>
            </a:r>
            <a:r>
              <a:rPr lang="tr-TR" sz="2800" dirty="0"/>
              <a:t>gün süre ile reseptif kalabilirler. Dişicik tepesinin reseptiflik durumunu sıralayan en önemli etken sıcaklıktır</a:t>
            </a:r>
            <a:r>
              <a:rPr lang="tr-TR" sz="2800" dirty="0" smtClean="0"/>
              <a:t>.</a:t>
            </a:r>
          </a:p>
          <a:p>
            <a:pPr marL="0" indent="0" algn="just">
              <a:buNone/>
            </a:pPr>
            <a:r>
              <a:rPr lang="tr-TR" sz="2800" dirty="0" smtClean="0"/>
              <a:t>Çiçek </a:t>
            </a:r>
            <a:r>
              <a:rPr lang="tr-TR" sz="2800" dirty="0"/>
              <a:t>açılmadan önce döllenme olayı gerçekleşmiş olur. Çiçek döllendikten iki gün sonra taç yapraklar dökülür. </a:t>
            </a:r>
            <a:endParaRPr lang="tr-TR" sz="2800" dirty="0" smtClean="0"/>
          </a:p>
          <a:p>
            <a:pPr marL="0" indent="0" algn="just">
              <a:buNone/>
            </a:pPr>
            <a:r>
              <a:rPr lang="tr-TR" sz="2800" dirty="0" smtClean="0"/>
              <a:t>Bezelyede yüksek oranlarda kendine döllenme görülür. Yabancı döllenme en çok %3 civarında olabilir. Yabancı döllenme böcekler vasıtasıyla olur ve daha çok kurak şartlarda görülür</a:t>
            </a:r>
          </a:p>
          <a:p>
            <a:pPr marL="0" indent="0" algn="just">
              <a:buNone/>
            </a:pPr>
            <a:endParaRPr lang="tr-TR" sz="2800" dirty="0" smtClean="0"/>
          </a:p>
        </p:txBody>
      </p:sp>
      <p:sp>
        <p:nvSpPr>
          <p:cNvPr id="5" name="Rectangle 2"/>
          <p:cNvSpPr>
            <a:spLocks noGrp="1"/>
          </p:cNvSpPr>
          <p:nvPr>
            <p:ph type="title"/>
          </p:nvPr>
        </p:nvSpPr>
        <p:spPr bwMode="auto">
          <a:xfrm>
            <a:off x="457200" y="332656"/>
            <a:ext cx="8229600" cy="864096"/>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Çiçek</a:t>
            </a:r>
            <a:endParaRPr lang="tr-TR" sz="4000" b="1" dirty="0" smtClean="0">
              <a:ln>
                <a:noFill/>
              </a:ln>
              <a:effectLst/>
            </a:endParaRPr>
          </a:p>
        </p:txBody>
      </p:sp>
    </p:spTree>
    <p:extLst>
      <p:ext uri="{BB962C8B-B14F-4D97-AF65-F5344CB8AC3E}">
        <p14:creationId xmlns:p14="http://schemas.microsoft.com/office/powerpoint/2010/main" val="2787591915"/>
      </p:ext>
    </p:extLst>
  </p:cSld>
  <p:clrMapOvr>
    <a:masterClrMapping/>
  </p:clrMapOvr>
  <p:transition xmlns:p14="http://schemas.microsoft.com/office/powerpoint/2010/main">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5112568"/>
          </a:xfrm>
        </p:spPr>
        <p:txBody>
          <a:bodyPr/>
          <a:lstStyle/>
          <a:p>
            <a:pPr marL="0" indent="0" algn="just">
              <a:buNone/>
            </a:pPr>
            <a:r>
              <a:rPr lang="tr-TR" sz="2800" dirty="0" smtClean="0"/>
              <a:t>Bezelyede </a:t>
            </a:r>
            <a:r>
              <a:rPr lang="tr-TR" sz="2800" dirty="0"/>
              <a:t>meyveler bakla şeklindedir. Döllenmeden sonra taç yaprakların dökülmesi ile meyve üzerinde sadece çanak yapraklar kalır. Meyve birkaç gün içinde hızla gelişir</a:t>
            </a:r>
            <a:r>
              <a:rPr lang="tr-TR" sz="2800" dirty="0" smtClean="0"/>
              <a:t>.</a:t>
            </a:r>
          </a:p>
          <a:p>
            <a:pPr marL="0" indent="0" algn="just">
              <a:buNone/>
            </a:pPr>
            <a:r>
              <a:rPr lang="tr-TR" sz="2800" dirty="0" smtClean="0"/>
              <a:t>Bakla </a:t>
            </a:r>
            <a:r>
              <a:rPr lang="tr-TR" sz="2800" dirty="0"/>
              <a:t>iki parçalı ve simetriktir. </a:t>
            </a:r>
            <a:endParaRPr lang="tr-TR" sz="2800" dirty="0" smtClean="0"/>
          </a:p>
          <a:p>
            <a:pPr marL="0" indent="0" algn="just">
              <a:buNone/>
            </a:pPr>
            <a:r>
              <a:rPr lang="tr-TR" sz="2800" dirty="0" smtClean="0"/>
              <a:t>Bezelye </a:t>
            </a:r>
            <a:r>
              <a:rPr lang="tr-TR" sz="2800" dirty="0"/>
              <a:t>meyveleri çeşitlere bağlı olarak değişik uzunluklarda değişik genişliklerde düz veya kıvrık küt uçlu veya sivri uçlu olabilirler. </a:t>
            </a:r>
            <a:endParaRPr lang="tr-TR" sz="2800" dirty="0" smtClean="0"/>
          </a:p>
          <a:p>
            <a:pPr marL="0" indent="0" algn="just">
              <a:buNone/>
            </a:pPr>
            <a:r>
              <a:rPr lang="tr-TR" sz="2800" dirty="0" smtClean="0"/>
              <a:t>Meyvelerin </a:t>
            </a:r>
            <a:r>
              <a:rPr lang="tr-TR" sz="2800" dirty="0"/>
              <a:t>boyu 3-15 cm eni ise 0.5-2.5 cm arasında değişir. Çeşitlere bağlı olarak bazı çeşitlerde olgunlaşan baklalarda çatlama görülebilir. </a:t>
            </a:r>
            <a:endParaRPr lang="tr-TR" sz="2800" dirty="0" smtClean="0"/>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Meyve</a:t>
            </a:r>
            <a:endParaRPr lang="tr-TR" sz="4000" b="1" dirty="0" smtClean="0">
              <a:ln>
                <a:noFill/>
              </a:ln>
              <a:effectLst/>
            </a:endParaRPr>
          </a:p>
        </p:txBody>
      </p:sp>
    </p:spTree>
    <p:extLst>
      <p:ext uri="{BB962C8B-B14F-4D97-AF65-F5344CB8AC3E}">
        <p14:creationId xmlns:p14="http://schemas.microsoft.com/office/powerpoint/2010/main" val="1314653919"/>
      </p:ext>
    </p:extLst>
  </p:cSld>
  <p:clrMapOvr>
    <a:masterClrMapping/>
  </p:clrMapOvr>
  <p:transition xmlns:p14="http://schemas.microsoft.com/office/powerpoint/2010/main">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4752528"/>
          </a:xfrm>
        </p:spPr>
        <p:txBody>
          <a:bodyPr/>
          <a:lstStyle/>
          <a:p>
            <a:pPr marL="0" indent="0" algn="just">
              <a:buNone/>
            </a:pPr>
            <a:r>
              <a:rPr lang="tr-TR" sz="3200" dirty="0" smtClean="0"/>
              <a:t>Bazı sırık çeşitlerde baklalar etli yapıdadır. Bu çeşitlerde baklanın etli kabuğu bakla daneleri ile beraber yemeklik olarak değerlendirilir. </a:t>
            </a:r>
          </a:p>
          <a:p>
            <a:pPr marL="0" indent="0" algn="just">
              <a:buNone/>
            </a:pPr>
            <a:r>
              <a:rPr lang="tr-TR" sz="3200" dirty="0" smtClean="0"/>
              <a:t>Bezelyede ekolojik koşullara bağlı olarak bitki üzerindeki çiçeklerin % 30-70’i meyve bağlar. </a:t>
            </a:r>
          </a:p>
          <a:p>
            <a:pPr marL="0" indent="0" algn="just">
              <a:buNone/>
            </a:pPr>
            <a:r>
              <a:rPr lang="tr-TR" sz="3200" dirty="0" smtClean="0"/>
              <a:t>Bezelye bitkisinin yapraklarında olduğu gibi meyvelerin üzeri de mum tabakası ile kaplıdır. Meyve rengi de buna bağlı olarak değişir.</a:t>
            </a:r>
            <a:r>
              <a:rPr lang="tr-TR" sz="3200" dirty="0" smtClean="0"/>
              <a:t> </a:t>
            </a:r>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Meyve</a:t>
            </a:r>
            <a:endParaRPr lang="tr-TR" sz="4000" b="1" dirty="0" smtClean="0">
              <a:ln>
                <a:noFill/>
              </a:ln>
              <a:effectLst/>
            </a:endParaRPr>
          </a:p>
        </p:txBody>
      </p:sp>
    </p:spTree>
    <p:extLst>
      <p:ext uri="{BB962C8B-B14F-4D97-AF65-F5344CB8AC3E}">
        <p14:creationId xmlns:p14="http://schemas.microsoft.com/office/powerpoint/2010/main" val="1791620631"/>
      </p:ext>
    </p:extLst>
  </p:cSld>
  <p:clrMapOvr>
    <a:masterClrMapping/>
  </p:clrMapOvr>
  <p:transition xmlns:p14="http://schemas.microsoft.com/office/powerpoint/2010/mai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normAutofit/>
          </a:bodyPr>
          <a:lstStyle/>
          <a:p>
            <a:pPr algn="ctr" eaLnBrk="1" hangingPunct="1">
              <a:defRPr/>
            </a:pP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BEZELYE (</a:t>
            </a:r>
            <a:r>
              <a:rPr lang="tr-TR" sz="48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a:t>
            </a: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a:t>
            </a:r>
          </a:p>
        </p:txBody>
      </p:sp>
      <p:sp>
        <p:nvSpPr>
          <p:cNvPr id="5123" name="Rectangle 3"/>
          <p:cNvSpPr>
            <a:spLocks noGrp="1"/>
          </p:cNvSpPr>
          <p:nvPr>
            <p:ph type="body" idx="1"/>
          </p:nvPr>
        </p:nvSpPr>
        <p:spPr>
          <a:xfrm>
            <a:off x="457200" y="1447800"/>
            <a:ext cx="8229600" cy="4933950"/>
          </a:xfrm>
        </p:spPr>
        <p:txBody>
          <a:bodyPr/>
          <a:lstStyle/>
          <a:p>
            <a:pPr marL="274638" lvl="1" eaLnBrk="1" hangingPunct="1"/>
            <a:r>
              <a:rPr lang="tr-TR" sz="3200" dirty="0" smtClean="0"/>
              <a:t>Bezelyenin </a:t>
            </a:r>
            <a:r>
              <a:rPr lang="tr-TR" sz="3200" dirty="0" smtClean="0"/>
              <a:t>kökeni ilk olarak Doğu Akdeniz, İran, Kafkasya, Afganistan ve Tibet’e kadar uzanan bölgeler ve ikinci olarak da Etiyopya ve Kuzey Afrika bölgeleridir.</a:t>
            </a:r>
          </a:p>
          <a:p>
            <a:pPr marL="274638" lvl="1" eaLnBrk="1" hangingPunct="1"/>
            <a:r>
              <a:rPr lang="tr-TR" sz="3200" dirty="0" smtClean="0"/>
              <a:t>Bezelyenin yabani ve kültür formlarını gen merkezi olan yakın doğuda (verimli hilal), Orta Asya, Akdeniz ve Etiyopya’da görmek mümkündür.</a:t>
            </a:r>
          </a:p>
          <a:p>
            <a:pPr marL="274638" lvl="1" eaLnBrk="1" hangingPunct="1"/>
            <a:r>
              <a:rPr lang="tr-TR" sz="3200" dirty="0" smtClean="0">
                <a:solidFill>
                  <a:srgbClr xmlns:mc="http://schemas.openxmlformats.org/markup-compatibility/2006" xmlns:a14="http://schemas.microsoft.com/office/drawing/2010/main" val="FFFFFF" mc:Ignorable=""/>
                </a:solidFill>
              </a:rPr>
              <a:t>Bu alanlar, Vavilov’a göre bezelyenin gen merkezidir (1951).</a:t>
            </a: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4752528"/>
          </a:xfrm>
        </p:spPr>
        <p:txBody>
          <a:bodyPr/>
          <a:lstStyle/>
          <a:p>
            <a:pPr marL="0" indent="0" algn="just">
              <a:buNone/>
            </a:pPr>
            <a:r>
              <a:rPr lang="tr-TR" sz="3200" dirty="0"/>
              <a:t>Bezelye meyvesinde 1-10 </a:t>
            </a:r>
            <a:r>
              <a:rPr lang="tr-TR" sz="3200" dirty="0" smtClean="0"/>
              <a:t>arasında </a:t>
            </a:r>
            <a:r>
              <a:rPr lang="tr-TR" sz="3200" dirty="0"/>
              <a:t>değişen tohum bulunur. Bu tohumlar değişik şekillerde oldukları gibi meyve içindeki dizilişlerine göre şekil alabilir. </a:t>
            </a:r>
            <a:endParaRPr lang="tr-TR" sz="3200" dirty="0" smtClean="0"/>
          </a:p>
          <a:p>
            <a:pPr marL="0" indent="0" algn="just">
              <a:buNone/>
            </a:pPr>
            <a:r>
              <a:rPr lang="tr-TR" sz="3200" dirty="0" smtClean="0"/>
              <a:t>Olgunlaşmamış </a:t>
            </a:r>
            <a:r>
              <a:rPr lang="tr-TR" sz="3200" dirty="0"/>
              <a:t>daneleri ile olgunlaşmış daneleri arasında şekil bakımından farklılıklar vardır. Olgunlaşmamış daneler genellikle </a:t>
            </a:r>
            <a:r>
              <a:rPr lang="tr-TR" sz="3200" dirty="0" smtClean="0"/>
              <a:t>yuvarlak </a:t>
            </a:r>
            <a:r>
              <a:rPr lang="tr-TR" sz="3200" dirty="0"/>
              <a:t>veya köşeli olduğu halde </a:t>
            </a:r>
            <a:r>
              <a:rPr lang="tr-TR" sz="3200" dirty="0" smtClean="0"/>
              <a:t>olgunlaşmamış </a:t>
            </a:r>
            <a:r>
              <a:rPr lang="tr-TR" sz="3200" dirty="0"/>
              <a:t>tohumlar buruşuktur. </a:t>
            </a:r>
            <a:endParaRPr lang="tr-TR" sz="3200" dirty="0" smtClean="0"/>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Tohum</a:t>
            </a:r>
            <a:endParaRPr lang="tr-TR" sz="4000" b="1" dirty="0" smtClean="0">
              <a:ln>
                <a:noFill/>
              </a:ln>
              <a:effectLst/>
            </a:endParaRPr>
          </a:p>
        </p:txBody>
      </p:sp>
    </p:spTree>
    <p:extLst>
      <p:ext uri="{BB962C8B-B14F-4D97-AF65-F5344CB8AC3E}">
        <p14:creationId xmlns:p14="http://schemas.microsoft.com/office/powerpoint/2010/main" val="2397600844"/>
      </p:ext>
    </p:extLst>
  </p:cSld>
  <p:clrMapOvr>
    <a:masterClrMapping/>
  </p:clrMapOvr>
  <p:transition xmlns:p14="http://schemas.microsoft.com/office/powerpoint/2010/mai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4752528"/>
          </a:xfrm>
        </p:spPr>
        <p:txBody>
          <a:bodyPr/>
          <a:lstStyle/>
          <a:p>
            <a:pPr marL="0" indent="0" algn="just">
              <a:buNone/>
            </a:pPr>
            <a:r>
              <a:rPr lang="tr-TR" sz="3000" dirty="0" smtClean="0"/>
              <a:t>Çimlenme kabiliyetinin de % 70’in üzerinde olması istenir. Bin dane ağırlığı 100-500 gr arasında değişir. </a:t>
            </a:r>
          </a:p>
          <a:p>
            <a:pPr marL="0" indent="0" algn="just">
              <a:buNone/>
            </a:pPr>
            <a:r>
              <a:rPr lang="tr-TR" sz="3000" dirty="0" smtClean="0"/>
              <a:t>Tohumlar normal koşullarda çimlenme güçlerini 4-6 yıl muhafaza eder. Çimlenme süresi iklim koşulları ve toprak yapısına bağlı olarak 5-10 gündür. </a:t>
            </a:r>
          </a:p>
          <a:p>
            <a:pPr marL="0" indent="0" algn="just">
              <a:buNone/>
            </a:pPr>
            <a:r>
              <a:rPr lang="tr-TR" sz="3000" dirty="0" smtClean="0"/>
              <a:t>Tarla koşullarında toprak sıcaklığı 9°C ve hava sıcaklığı 10-14°C olduğunda tohumlar 2-3 hafta içinde çimlenerek toprak yüzüne çıkar.</a:t>
            </a:r>
            <a:endParaRPr lang="tr-TR" sz="3000" dirty="0" smtClean="0"/>
          </a:p>
        </p:txBody>
      </p:sp>
      <p:sp>
        <p:nvSpPr>
          <p:cNvPr id="5" name="Rectangle 2"/>
          <p:cNvSpPr>
            <a:spLocks noGrp="1"/>
          </p:cNvSpPr>
          <p:nvPr>
            <p:ph type="title"/>
          </p:nvPr>
        </p:nvSpPr>
        <p:spPr bwMode="auto">
          <a:xfrm>
            <a:off x="457200" y="332656"/>
            <a:ext cx="8229600" cy="1044352"/>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Tohum</a:t>
            </a:r>
            <a:endParaRPr lang="tr-TR" sz="4000" b="1" dirty="0" smtClean="0">
              <a:ln>
                <a:noFill/>
              </a:ln>
              <a:effectLst/>
            </a:endParaRPr>
          </a:p>
        </p:txBody>
      </p:sp>
    </p:spTree>
    <p:extLst>
      <p:ext uri="{BB962C8B-B14F-4D97-AF65-F5344CB8AC3E}">
        <p14:creationId xmlns:p14="http://schemas.microsoft.com/office/powerpoint/2010/main" val="3683353080"/>
      </p:ext>
    </p:extLst>
  </p:cSld>
  <p:clrMapOvr>
    <a:masterClrMapping/>
  </p:clrMapOvr>
  <p:transition xmlns:p14="http://schemas.microsoft.com/office/powerpoint/2010/main">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6927"/>
            <a:ext cx="8280920" cy="6218218"/>
          </a:xfrm>
          <a:prstGeom prst="rect">
            <a:avLst/>
          </a:prstGeom>
        </p:spPr>
      </p:pic>
    </p:spTree>
    <p:extLst>
      <p:ext uri="{BB962C8B-B14F-4D97-AF65-F5344CB8AC3E}">
        <p14:creationId xmlns:p14="http://schemas.microsoft.com/office/powerpoint/2010/main" val="4148055877"/>
      </p:ext>
    </p:extLst>
  </p:cSld>
  <p:clrMapOvr>
    <a:masterClrMapping/>
  </p:clrMapOvr>
  <p:transition xmlns:p14="http://schemas.microsoft.com/office/powerpoint/2010/main">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95976" y="693296"/>
            <a:ext cx="3960000" cy="5400000"/>
          </a:xfrm>
          <a:prstGeom prst="rect">
            <a:avLst/>
          </a:prstGeom>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716456" y="693296"/>
            <a:ext cx="3960000" cy="5400000"/>
          </a:xfrm>
          <a:prstGeom prst="rect">
            <a:avLst/>
          </a:prstGeom>
        </p:spPr>
      </p:pic>
    </p:spTree>
    <p:extLst>
      <p:ext uri="{BB962C8B-B14F-4D97-AF65-F5344CB8AC3E}">
        <p14:creationId xmlns:p14="http://schemas.microsoft.com/office/powerpoint/2010/main" val="3823524209"/>
      </p:ext>
    </p:extLst>
  </p:cSld>
  <p:clrMapOvr>
    <a:masterClrMapping/>
  </p:clrMapOvr>
  <p:transition xmlns:p14="http://schemas.microsoft.com/office/powerpoint/2010/main">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16" y="548680"/>
            <a:ext cx="8416303" cy="5688631"/>
          </a:xfrm>
          <a:prstGeom prst="rect">
            <a:avLst/>
          </a:prstGeom>
        </p:spPr>
      </p:pic>
    </p:spTree>
    <p:extLst>
      <p:ext uri="{BB962C8B-B14F-4D97-AF65-F5344CB8AC3E}">
        <p14:creationId xmlns:p14="http://schemas.microsoft.com/office/powerpoint/2010/main" val="3956523373"/>
      </p:ext>
    </p:extLst>
  </p:cSld>
  <p:clrMapOvr>
    <a:masterClrMapping/>
  </p:clrMapOvr>
  <p:transition xmlns:p14="http://schemas.microsoft.com/office/powerpoint/2010/main">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899592" y="404664"/>
            <a:ext cx="3600000" cy="2880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88024" y="3573336"/>
            <a:ext cx="3600000" cy="2880000"/>
          </a:xfrm>
          <a:prstGeom prst="rect">
            <a:avLst/>
          </a:prstGeom>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899592" y="3573016"/>
            <a:ext cx="3600000" cy="2880000"/>
          </a:xfrm>
          <a:prstGeom prst="rect">
            <a:avLst/>
          </a:prstGeom>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4788024" y="404664"/>
            <a:ext cx="3600000" cy="2880000"/>
          </a:xfrm>
          <a:prstGeom prst="rect">
            <a:avLst/>
          </a:prstGeom>
        </p:spPr>
      </p:pic>
    </p:spTree>
    <p:extLst>
      <p:ext uri="{BB962C8B-B14F-4D97-AF65-F5344CB8AC3E}">
        <p14:creationId xmlns:p14="http://schemas.microsoft.com/office/powerpoint/2010/main" val="667281955"/>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Gregor Mendel</a:t>
            </a:r>
            <a:endParaRPr lang="tr-TR" sz="4000" b="1" dirty="0" smtClean="0">
              <a:ln>
                <a:noFill/>
              </a:ln>
              <a:effectLst/>
            </a:endParaRPr>
          </a:p>
        </p:txBody>
      </p:sp>
      <p:sp>
        <p:nvSpPr>
          <p:cNvPr id="14339" name="Rectangle 3"/>
          <p:cNvSpPr>
            <a:spLocks noGrp="1"/>
          </p:cNvSpPr>
          <p:nvPr>
            <p:ph sz="half" idx="1"/>
          </p:nvPr>
        </p:nvSpPr>
        <p:spPr>
          <a:xfrm>
            <a:off x="457200" y="1772816"/>
            <a:ext cx="4402832" cy="4752528"/>
          </a:xfrm>
        </p:spPr>
        <p:txBody>
          <a:bodyPr/>
          <a:lstStyle/>
          <a:p>
            <a:pPr marL="92075" indent="0">
              <a:buNone/>
            </a:pPr>
            <a:r>
              <a:rPr lang="tr-TR" sz="2800" b="1" dirty="0" smtClean="0"/>
              <a:t>Bezelyeden bahsederken günümüzün popüler bilimi olan genetik biliminin babası olarak kabul edilen Avusturyalı botanikçi ve papaz Gregor MENDEL’den de bahsetmek gerekmektedir.</a:t>
            </a:r>
            <a:endParaRPr lang="tr-TR" sz="2800" b="1" dirty="0" smtClean="0"/>
          </a:p>
        </p:txBody>
      </p:sp>
      <p:pic>
        <p:nvPicPr>
          <p:cNvPr id="6" name="3 Resim" descr="http://upload.wikimedia.org/wikipedia/commons/thumb/d/d3/Gregor_Mendel.png/100px-Gregor_Mendel.png">
            <a:hlinkClick r:id="rId2"/>
          </p:cNvPr>
          <p:cNvPicPr/>
          <p:nvPr/>
        </p:nvPicPr>
        <p:blipFill>
          <a:blip r:embed="rId3" cstate="print"/>
          <a:srcRect/>
          <a:stretch>
            <a:fillRect/>
          </a:stretch>
        </p:blipFill>
        <p:spPr bwMode="auto">
          <a:xfrm>
            <a:off x="4932040" y="1700808"/>
            <a:ext cx="3723294" cy="4464496"/>
          </a:xfrm>
          <a:prstGeom prst="rect">
            <a:avLst/>
          </a:prstGeom>
          <a:noFill/>
          <a:ln w="9525">
            <a:noFill/>
            <a:miter lim="800000"/>
            <a:headEnd/>
            <a:tailEnd/>
          </a:ln>
        </p:spPr>
      </p:pic>
    </p:spTree>
    <p:extLst>
      <p:ext uri="{BB962C8B-B14F-4D97-AF65-F5344CB8AC3E}">
        <p14:creationId xmlns:p14="http://schemas.microsoft.com/office/powerpoint/2010/main" val="3394548906"/>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Gregor Mendel</a:t>
            </a:r>
            <a:endParaRPr lang="tr-TR" sz="4000" b="1" dirty="0" smtClean="0">
              <a:ln>
                <a:noFill/>
              </a:ln>
              <a:effectLst/>
            </a:endParaRPr>
          </a:p>
        </p:txBody>
      </p:sp>
      <p:sp>
        <p:nvSpPr>
          <p:cNvPr id="14339" name="Rectangle 3"/>
          <p:cNvSpPr>
            <a:spLocks noGrp="1"/>
          </p:cNvSpPr>
          <p:nvPr>
            <p:ph sz="half" idx="1"/>
          </p:nvPr>
        </p:nvSpPr>
        <p:spPr>
          <a:xfrm>
            <a:off x="467544" y="1844824"/>
            <a:ext cx="4536504" cy="4536504"/>
          </a:xfrm>
        </p:spPr>
        <p:txBody>
          <a:bodyPr/>
          <a:lstStyle/>
          <a:p>
            <a:pPr marL="92075" indent="0">
              <a:buNone/>
            </a:pPr>
            <a:r>
              <a:rPr lang="tr-TR" sz="3000" b="1" dirty="0" smtClean="0"/>
              <a:t>1856 yılından itibaren çeşitli bezelye varyetelerine ait tohumları toplamaya ve onları manastır bahçesinde yetiştirerek aralarındaki farkları incelemeye başlamıştır. </a:t>
            </a:r>
            <a:endParaRPr lang="tr-TR" sz="3000" b="1" dirty="0" smtClean="0"/>
          </a:p>
        </p:txBody>
      </p:sp>
      <p:pic>
        <p:nvPicPr>
          <p:cNvPr id="7" name="Picture 1" descr="C:\Documents and Settings\Administrator\Desktop\gregormendel.jpg"/>
          <p:cNvPicPr>
            <a:picLocks noChangeAspect="1" noChangeArrowheads="1"/>
          </p:cNvPicPr>
          <p:nvPr/>
        </p:nvPicPr>
        <p:blipFill rotWithShape="1">
          <a:blip r:embed="rId2" cstate="print"/>
          <a:srcRect l="5062" t="3240" r="7836" b="10804"/>
          <a:stretch/>
        </p:blipFill>
        <p:spPr bwMode="auto">
          <a:xfrm>
            <a:off x="5166952" y="1714500"/>
            <a:ext cx="3509504" cy="4738836"/>
          </a:xfrm>
          <a:prstGeom prst="rect">
            <a:avLst/>
          </a:prstGeom>
          <a:noFill/>
        </p:spPr>
      </p:pic>
    </p:spTree>
    <p:extLst>
      <p:ext uri="{BB962C8B-B14F-4D97-AF65-F5344CB8AC3E}">
        <p14:creationId xmlns:p14="http://schemas.microsoft.com/office/powerpoint/2010/main" val="274205096"/>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Gregor Mendel</a:t>
            </a:r>
            <a:endParaRPr lang="tr-TR" sz="4000" b="1" dirty="0" smtClean="0">
              <a:ln>
                <a:noFill/>
              </a:ln>
              <a:effectLst/>
            </a:endParaRPr>
          </a:p>
        </p:txBody>
      </p:sp>
      <p:sp>
        <p:nvSpPr>
          <p:cNvPr id="14339" name="Rectangle 3"/>
          <p:cNvSpPr>
            <a:spLocks noGrp="1"/>
          </p:cNvSpPr>
          <p:nvPr>
            <p:ph sz="half" idx="1"/>
          </p:nvPr>
        </p:nvSpPr>
        <p:spPr>
          <a:xfrm>
            <a:off x="467544" y="1628800"/>
            <a:ext cx="4680520" cy="4752528"/>
          </a:xfrm>
        </p:spPr>
        <p:txBody>
          <a:bodyPr/>
          <a:lstStyle/>
          <a:p>
            <a:pPr marL="92075" indent="0">
              <a:buNone/>
            </a:pPr>
            <a:r>
              <a:rPr lang="tr-TR" sz="3200" b="1" dirty="0" smtClean="0"/>
              <a:t>10 yıllık çalışmasının önemli bulgularını </a:t>
            </a:r>
            <a:r>
              <a:rPr lang="tr-TR" sz="32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Versuche Über Pflanzenhybriden (Bitki Melezleriyle </a:t>
            </a:r>
            <a:r>
              <a:rPr lang="tr-TR" sz="32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Ç</a:t>
            </a:r>
            <a:r>
              <a:rPr lang="tr-TR" sz="32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alışmalar) </a:t>
            </a:r>
            <a:r>
              <a:rPr lang="tr-TR" sz="3200" b="1" dirty="0" smtClean="0"/>
              <a:t>adlı ünlü inceleme yazısıyla yayımlamıştır.</a:t>
            </a:r>
            <a:endParaRPr lang="tr-TR" sz="32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484784"/>
            <a:ext cx="3018656" cy="4802407"/>
          </a:xfrm>
          <a:prstGeom prst="rect">
            <a:avLst/>
          </a:prstGeom>
        </p:spPr>
      </p:pic>
    </p:spTree>
    <p:extLst>
      <p:ext uri="{BB962C8B-B14F-4D97-AF65-F5344CB8AC3E}">
        <p14:creationId xmlns:p14="http://schemas.microsoft.com/office/powerpoint/2010/main" val="4107151069"/>
      </p:ext>
    </p:extLst>
  </p:cSld>
  <p:clrMapOvr>
    <a:masterClrMapping/>
  </p:clrMapOvr>
  <p:transition xmlns:p14="http://schemas.microsoft.com/office/powerpoint/2010/main">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Gregor Mendel</a:t>
            </a:r>
            <a:endParaRPr lang="tr-TR" sz="4000" b="1" dirty="0" smtClean="0">
              <a:ln>
                <a:noFill/>
              </a:ln>
              <a:effectLst/>
            </a:endParaRPr>
          </a:p>
        </p:txBody>
      </p:sp>
      <p:sp>
        <p:nvSpPr>
          <p:cNvPr id="14339" name="Rectangle 3"/>
          <p:cNvSpPr>
            <a:spLocks noGrp="1"/>
          </p:cNvSpPr>
          <p:nvPr>
            <p:ph sz="half" idx="1"/>
          </p:nvPr>
        </p:nvSpPr>
        <p:spPr>
          <a:xfrm>
            <a:off x="467544" y="1628800"/>
            <a:ext cx="8280920" cy="4752528"/>
          </a:xfrm>
        </p:spPr>
        <p:txBody>
          <a:bodyPr/>
          <a:lstStyle/>
          <a:p>
            <a:pPr marL="92075" indent="0">
              <a:buNone/>
            </a:pPr>
            <a:r>
              <a:rPr lang="tr-TR" sz="3200" dirty="0" smtClean="0"/>
              <a:t>Mendel’in, çaprazlama deneyleri için özellikle bezelye bitkisini tercih etmesinin, nedenleri vardı. Tozlaşmanın kontrollü bir şekilde gerçekleştirilmesi ve de kendi kendine tozlaşmanın engellenebilmesi, basit yöntemler uygulanarak sağlanabiliyordu. Kalıtımın, biraz karmaşık ilkelerini çözebilmek için fenotipik karakterleri zengin olan bitkiler seçilir.</a:t>
            </a:r>
            <a:endParaRPr lang="tr-TR" sz="3200" b="1" dirty="0" smtClean="0"/>
          </a:p>
        </p:txBody>
      </p:sp>
    </p:spTree>
    <p:extLst>
      <p:ext uri="{BB962C8B-B14F-4D97-AF65-F5344CB8AC3E}">
        <p14:creationId xmlns:p14="http://schemas.microsoft.com/office/powerpoint/2010/main" val="2733684323"/>
      </p:ext>
    </p:extLst>
  </p:cSld>
  <p:clrMapOvr>
    <a:masterClrMapping/>
  </p:clrMapOvr>
  <p:transition xmlns:p14="http://schemas.microsoft.com/office/powerpoint/2010/mai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xfrm>
            <a:off x="457200" y="404664"/>
            <a:ext cx="8229600" cy="822920"/>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normAutofit/>
          </a:bodyPr>
          <a:lstStyle/>
          <a:p>
            <a:pPr algn="ctr" eaLnBrk="1" hangingPunct="1">
              <a:defRPr/>
            </a:pPr>
            <a:r>
              <a:rPr lang="tr-TR" sz="4400"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Bezelyenin Gen Merkezleri </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616" y="1412776"/>
            <a:ext cx="8461453" cy="4824536"/>
          </a:xfrm>
          <a:prstGeom prst="ellipse">
            <a:avLst/>
          </a:prstGeom>
          <a:ln w="190500" cap="rnd">
            <a:solidFill>
              <a:schemeClr val="bg2">
                <a:lumMod val="50000"/>
              </a:schemeClr>
            </a:solidFill>
            <a:prstDash val="solid"/>
          </a:ln>
          <a:effectLst>
            <a:outerShdw blurRad="127000" algn="bl" rotWithShape="0">
              <a:srgbClr xmlns:mc="http://schemas.openxmlformats.org/markup-compatibility/2006" xmlns:a14="http://schemas.microsoft.com/office/drawing/2010/main" val="000000" mc:Ignorable=""/>
            </a:outerShdw>
          </a:effectLst>
          <a:scene3d>
            <a:camera prst="perspectiveFront" fov="5400000"/>
            <a:lightRig rig="threePt" dir="t">
              <a:rot lat="0" lon="0" rev="19200000"/>
            </a:lightRig>
          </a:scene3d>
          <a:sp3d extrusionH="25400">
            <a:bevelT w="304800" h="152400" prst="hardEdge"/>
            <a:extrusionClr>
              <a:srgbClr xmlns:mc="http://schemas.openxmlformats.org/markup-compatibility/2006" xmlns:a14="http://schemas.microsoft.com/office/drawing/2010/main" val="000000" mc:Ignorable=""/>
            </a:extrusionClr>
          </a:sp3d>
        </p:spPr>
      </p:pic>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Gregor Mendel</a:t>
            </a:r>
            <a:endParaRPr lang="tr-TR" sz="4000" b="1" dirty="0" smtClean="0">
              <a:ln>
                <a:noFill/>
              </a:ln>
              <a:effectLst/>
            </a:endParaRPr>
          </a:p>
        </p:txBody>
      </p:sp>
      <p:sp>
        <p:nvSpPr>
          <p:cNvPr id="14339" name="Rectangle 3"/>
          <p:cNvSpPr>
            <a:spLocks noGrp="1"/>
          </p:cNvSpPr>
          <p:nvPr>
            <p:ph sz="half" idx="1"/>
          </p:nvPr>
        </p:nvSpPr>
        <p:spPr>
          <a:xfrm>
            <a:off x="323528" y="1556792"/>
            <a:ext cx="8496944" cy="4824536"/>
          </a:xfrm>
        </p:spPr>
        <p:txBody>
          <a:bodyPr/>
          <a:lstStyle/>
          <a:p>
            <a:pPr marL="92075" indent="0">
              <a:buNone/>
            </a:pPr>
            <a:r>
              <a:rPr lang="tr-TR" sz="3000" dirty="0" smtClean="0"/>
              <a:t>Özellikle bezelye bitkisinin 7 farklı fenotipik karakteri olması çalışmalara kolaylık getirmiştir. </a:t>
            </a:r>
          </a:p>
          <a:p>
            <a:pPr marL="92075" indent="0">
              <a:buNone/>
            </a:pPr>
            <a:r>
              <a:rPr lang="tr-TR" sz="3000" dirty="0" smtClean="0"/>
              <a:t>Tohumun biçimi (düzgün-buruşuk), tohumun rengi (sarı-yeşil), meyve kabuğu biçimi (şişkin-dar),  meyve kabuğu rengi (sarı-yeşil),  gövde boyu (uzun-kısa) gibi özellikler fenotipik karakterlere örnek gösterilebilir (Yelkenci, 2001).</a:t>
            </a:r>
          </a:p>
          <a:p>
            <a:pPr marL="92075" indent="0">
              <a:buNone/>
            </a:pPr>
            <a:r>
              <a:rPr lang="tr-TR" sz="3000" dirty="0" smtClean="0"/>
              <a:t>Yaptığı incelemeler sonucunda günümüzde Mendel Yasaları olarak bilinen genetik esasları ortaya koymuştur.</a:t>
            </a:r>
          </a:p>
        </p:txBody>
      </p:sp>
    </p:spTree>
    <p:extLst>
      <p:ext uri="{BB962C8B-B14F-4D97-AF65-F5344CB8AC3E}">
        <p14:creationId xmlns:p14="http://schemas.microsoft.com/office/powerpoint/2010/main" val="1852474632"/>
      </p:ext>
    </p:extLst>
  </p:cSld>
  <p:clrMapOvr>
    <a:masterClrMapping/>
  </p:clrMapOvr>
  <p:transition xmlns:p14="http://schemas.microsoft.com/office/powerpoint/2010/main">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152400"/>
            <a:ext cx="8229600" cy="972344"/>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Mendel’in İncelediği Karakterler</a:t>
            </a:r>
            <a:endParaRPr lang="tr-TR" sz="4000" b="1" dirty="0" smtClean="0">
              <a:ln>
                <a:noFill/>
              </a:ln>
              <a:effectLst/>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3" y="1268760"/>
            <a:ext cx="8203947" cy="3600400"/>
          </a:xfrm>
        </p:spPr>
      </p:pic>
      <p:sp>
        <p:nvSpPr>
          <p:cNvPr id="4" name="TextBox 3"/>
          <p:cNvSpPr txBox="1"/>
          <p:nvPr/>
        </p:nvSpPr>
        <p:spPr>
          <a:xfrm>
            <a:off x="467544" y="5013176"/>
            <a:ext cx="4877504" cy="1569660"/>
          </a:xfrm>
          <a:prstGeom prst="rect">
            <a:avLst/>
          </a:prstGeom>
          <a:noFill/>
        </p:spPr>
        <p:txBody>
          <a:bodyPr wrap="square" rtlCol="0">
            <a:spAutoFit/>
          </a:bodyPr>
          <a:lstStyle/>
          <a:p>
            <a:r>
              <a:rPr lang="tr-TR" sz="2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Düz/Buruşuk Tohum</a:t>
            </a:r>
          </a:p>
          <a:p>
            <a:r>
              <a:rPr lang="tr-TR" sz="2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Sarı/Yeşil Tohum İçi Rengi</a:t>
            </a:r>
          </a:p>
          <a:p>
            <a:r>
              <a:rPr lang="tr-TR" sz="2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Beyaz/Gri Tohum Kabuğu Rengi</a:t>
            </a:r>
          </a:p>
          <a:p>
            <a:r>
              <a:rPr lang="tr-TR" sz="2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Düz/Buruşuk Bakla</a:t>
            </a:r>
            <a:endParaRPr lang="tr-TR" sz="2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
        <p:nvSpPr>
          <p:cNvPr id="7" name="TextBox 6"/>
          <p:cNvSpPr txBox="1"/>
          <p:nvPr/>
        </p:nvSpPr>
        <p:spPr>
          <a:xfrm>
            <a:off x="5345048" y="5036983"/>
            <a:ext cx="3691448" cy="1200329"/>
          </a:xfrm>
          <a:prstGeom prst="rect">
            <a:avLst/>
          </a:prstGeom>
          <a:noFill/>
        </p:spPr>
        <p:txBody>
          <a:bodyPr wrap="square" rtlCol="0">
            <a:spAutoFit/>
          </a:bodyPr>
          <a:lstStyle/>
          <a:p>
            <a:r>
              <a:rPr lang="tr-TR" sz="2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Yeşil/Sarı Bakla</a:t>
            </a:r>
          </a:p>
          <a:p>
            <a:r>
              <a:rPr lang="tr-TR" sz="2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Aksiyal/Terminal Çiçek</a:t>
            </a:r>
          </a:p>
          <a:p>
            <a:r>
              <a:rPr lang="tr-TR" sz="2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Uzun/Kısa Bitki Boyu</a:t>
            </a:r>
          </a:p>
        </p:txBody>
      </p:sp>
    </p:spTree>
    <p:extLst>
      <p:ext uri="{BB962C8B-B14F-4D97-AF65-F5344CB8AC3E}">
        <p14:creationId xmlns:p14="http://schemas.microsoft.com/office/powerpoint/2010/main" val="2824988427"/>
      </p:ext>
    </p:extLst>
  </p:cSld>
  <p:clrMapOvr>
    <a:masterClrMapping/>
  </p:clrMapOvr>
  <p:transition xmlns:p14="http://schemas.microsoft.com/office/powerpoint/2010/main">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296416"/>
            <a:ext cx="8229600" cy="972344"/>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Mendel Yasaları</a:t>
            </a:r>
            <a:endParaRPr lang="tr-TR" sz="4000" b="1" dirty="0" smtClean="0">
              <a:ln>
                <a:noFill/>
              </a:ln>
              <a:effectLst/>
            </a:endParaRPr>
          </a:p>
        </p:txBody>
      </p:sp>
      <p:sp>
        <p:nvSpPr>
          <p:cNvPr id="14339" name="Rectangle 3"/>
          <p:cNvSpPr>
            <a:spLocks noGrp="1"/>
          </p:cNvSpPr>
          <p:nvPr>
            <p:ph sz="half" idx="1"/>
          </p:nvPr>
        </p:nvSpPr>
        <p:spPr>
          <a:xfrm>
            <a:off x="323528" y="1268760"/>
            <a:ext cx="8640960" cy="5112568"/>
          </a:xfrm>
        </p:spPr>
        <p:txBody>
          <a:bodyPr/>
          <a:lstStyle/>
          <a:p>
            <a:pPr marL="0" indent="0">
              <a:buNone/>
            </a:pPr>
            <a:r>
              <a:rPr lang="tr-TR" sz="2700" b="1" dirty="0" smtClean="0"/>
              <a:t>a.Benzerlik </a:t>
            </a:r>
            <a:r>
              <a:rPr lang="tr-TR" sz="2700" b="1" dirty="0"/>
              <a:t>yasası : </a:t>
            </a:r>
            <a:r>
              <a:rPr lang="tr-TR" sz="2700" dirty="0"/>
              <a:t>İki faklı saf  </a:t>
            </a:r>
            <a:r>
              <a:rPr lang="tr-TR" sz="2700" dirty="0" smtClean="0"/>
              <a:t>karekterin </a:t>
            </a:r>
            <a:r>
              <a:rPr lang="tr-TR" sz="2700" dirty="0"/>
              <a:t>birleşmesi ile oluşan bireyler birbirine benzer ve %100 melez özelliktedir.</a:t>
            </a:r>
          </a:p>
          <a:p>
            <a:pPr marL="0" indent="0">
              <a:buNone/>
            </a:pPr>
            <a:r>
              <a:rPr lang="tr-TR" sz="2700" b="1" dirty="0"/>
              <a:t>b.Karakterlerin gizli kalması yasası: </a:t>
            </a:r>
            <a:r>
              <a:rPr lang="tr-TR" sz="2700" dirty="0"/>
              <a:t>Oluşan melez bireyler baskın karakterlidir ancak yapısında etkisiz birer çekinik gen taşırlar. Bu çekinik genler sonraki nesillerde etkisini ortaya çıkarabilir.</a:t>
            </a:r>
          </a:p>
          <a:p>
            <a:pPr marL="0" indent="0">
              <a:buNone/>
            </a:pPr>
            <a:r>
              <a:rPr lang="tr-TR" sz="2700" b="1" dirty="0"/>
              <a:t>c.Karakterlerin ayrılması yasası: </a:t>
            </a:r>
            <a:r>
              <a:rPr lang="tr-TR" sz="2700" dirty="0"/>
              <a:t>İki ayrı melez karakter çaprazlandığında farklı oran ve çeşitte bireyler elde edilir. Çünkü melez karakterlerin gametleri oluşturulurken dominant ve resesif genler farklı gametlere eşit oranlarda dağılır.</a:t>
            </a:r>
          </a:p>
        </p:txBody>
      </p:sp>
    </p:spTree>
    <p:extLst>
      <p:ext uri="{BB962C8B-B14F-4D97-AF65-F5344CB8AC3E}">
        <p14:creationId xmlns:p14="http://schemas.microsoft.com/office/powerpoint/2010/main" val="2925406125"/>
      </p:ext>
    </p:extLst>
  </p:cSld>
  <p:clrMapOvr>
    <a:masterClrMapping/>
  </p:clrMapOvr>
  <p:transition xmlns:p14="http://schemas.microsoft.com/office/powerpoint/2010/main">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bwMode="auto">
          <a:xfrm>
            <a:off x="457200" y="368424"/>
            <a:ext cx="8229600" cy="972344"/>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anchor="ctr" anchorCtr="0" compatLnSpc="1">
            <a:prstTxWarp prst="textNoShape">
              <a:avLst/>
            </a:prstTxWarp>
            <a:normAutofit/>
          </a:bodyPr>
          <a:lstStyle/>
          <a:p>
            <a:pPr algn="ctr" eaLnBrk="1" hangingPunct="1">
              <a:defRPr/>
            </a:pPr>
            <a:r>
              <a:rPr lang="tr-TR" sz="4000" b="1" i="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Kaynaklar</a:t>
            </a:r>
            <a:endParaRPr lang="tr-TR" sz="4000" b="1" dirty="0" smtClean="0">
              <a:ln>
                <a:noFill/>
              </a:ln>
              <a:effectLst/>
            </a:endParaRPr>
          </a:p>
        </p:txBody>
      </p:sp>
      <p:sp>
        <p:nvSpPr>
          <p:cNvPr id="14339" name="Rectangle 3"/>
          <p:cNvSpPr>
            <a:spLocks noGrp="1"/>
          </p:cNvSpPr>
          <p:nvPr>
            <p:ph sz="half" idx="1"/>
          </p:nvPr>
        </p:nvSpPr>
        <p:spPr>
          <a:xfrm>
            <a:off x="899592" y="1772816"/>
            <a:ext cx="7416824" cy="3384376"/>
          </a:xfrm>
        </p:spPr>
        <p:txBody>
          <a:bodyPr/>
          <a:lstStyle/>
          <a:p>
            <a:pPr marL="0" indent="0">
              <a:buNone/>
            </a:pPr>
            <a:r>
              <a:rPr lang="tr-TR" sz="2700" b="1" dirty="0" smtClean="0"/>
              <a:t>ŞEHİRALİ, S. 1988, Yemeklik Dane Baklagiller, AÜZF Yayınları</a:t>
            </a:r>
          </a:p>
          <a:p>
            <a:pPr marL="0" indent="0">
              <a:buNone/>
            </a:pPr>
            <a:endParaRPr lang="tr-TR" sz="2700" b="1" dirty="0" smtClean="0"/>
          </a:p>
          <a:p>
            <a:pPr marL="0" indent="0">
              <a:buNone/>
            </a:pPr>
            <a:r>
              <a:rPr lang="tr-TR" sz="2700" b="1" dirty="0" smtClean="0"/>
              <a:t>ELÇİ, Ş. 2005, Baklagil ve Buğdaygil Yem Bitkileri, Tarım ve Köyişleri Bakanlığı Mera Yaz Okulu Kitabı</a:t>
            </a:r>
          </a:p>
          <a:p>
            <a:pPr marL="0" indent="0">
              <a:buNone/>
            </a:pPr>
            <a:endParaRPr lang="tr-TR" sz="2700" dirty="0"/>
          </a:p>
        </p:txBody>
      </p:sp>
    </p:spTree>
    <p:extLst>
      <p:ext uri="{BB962C8B-B14F-4D97-AF65-F5344CB8AC3E}">
        <p14:creationId xmlns:p14="http://schemas.microsoft.com/office/powerpoint/2010/main" val="3394601708"/>
      </p:ext>
    </p:extLst>
  </p:cSld>
  <p:clrMapOvr>
    <a:masterClrMapping/>
  </p:clrMapOvr>
  <p:transition xmlns:p14="http://schemas.microsoft.com/office/powerpoint/2010/main">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4664"/>
            <a:ext cx="4104456" cy="6048672"/>
          </a:xfrm>
          <a:prstGeom prst="rect">
            <a:avLst/>
          </a:prstGeom>
        </p:spPr>
      </p:pic>
      <p:graphicFrame>
        <p:nvGraphicFramePr>
          <p:cNvPr id="14" name="Diagram 13"/>
          <p:cNvGraphicFramePr/>
          <p:nvPr>
            <p:extLst>
              <p:ext uri="{D42A27DB-BD31-4B8C-83A1-F6EECF244321}">
                <p14:modId xmlns:p14="http://schemas.microsoft.com/office/powerpoint/2010/main" val="1836516703"/>
              </p:ext>
            </p:extLst>
          </p:nvPr>
        </p:nvGraphicFramePr>
        <p:xfrm>
          <a:off x="4211960" y="548680"/>
          <a:ext cx="4464496"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578431388"/>
              </p:ext>
            </p:extLst>
          </p:nvPr>
        </p:nvGraphicFramePr>
        <p:xfrm>
          <a:off x="5023400" y="2636912"/>
          <a:ext cx="3528392" cy="36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25520576"/>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323528" y="1524000"/>
            <a:ext cx="8424936" cy="4939814"/>
          </a:xfrm>
          <a:prstGeom prst="rect">
            <a:avLst/>
          </a:prstGeom>
          <a:noFill/>
        </p:spPr>
        <p:txBody>
          <a:bodyPr wrap="square" rtlCol="0">
            <a:spAutoFit/>
          </a:bodyPr>
          <a:lstStyle/>
          <a:p>
            <a:r>
              <a:rPr lang="tr-TR" sz="3100" b="1" dirty="0" smtClean="0">
                <a:latin typeface="+mn-lt"/>
              </a:rPr>
              <a:t>Bu haritadaki kırmızıyla gösterilen Anadolu’dan Pakistan’ın doğusuna kadar uzanan bölge bezelyenin gen merkezi olarak kabul edilen bölge olup, yeşil bölgeler yayılma/yetişme alanlarını göstermektedir. </a:t>
            </a:r>
          </a:p>
          <a:p>
            <a:r>
              <a:rPr lang="tr-TR" sz="3100" b="1" dirty="0" smtClean="0">
                <a:latin typeface="+mn-lt"/>
              </a:rPr>
              <a:t>Gen merkezleri haritasıyla olan benzerliğin de gösterdiği gibi bezelye, farklı gen merkezlerine yayılım göstermiş, adaptasyonu yüksek bir bitkidir.</a:t>
            </a:r>
            <a:endParaRPr lang="tr-TR" sz="3100" b="1" dirty="0">
              <a:latin typeface="+mn-lt"/>
            </a:endParaRPr>
          </a:p>
        </p:txBody>
      </p:sp>
      <p:sp>
        <p:nvSpPr>
          <p:cNvPr id="7" name="Rectangle 2"/>
          <p:cNvSpPr>
            <a:spLocks noGrp="1"/>
          </p:cNvSpPr>
          <p:nvPr>
            <p:ph type="title"/>
          </p:nvPr>
        </p:nvSpPr>
        <p:spPr bwMode="auto">
          <a:xfrm>
            <a:off x="457200" y="404664"/>
            <a:ext cx="8229600" cy="822920"/>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numCol="1" compatLnSpc="1">
            <a:prstTxWarp prst="textNoShape">
              <a:avLst/>
            </a:prstTxWarp>
            <a:normAutofit/>
          </a:bodyPr>
          <a:lstStyle/>
          <a:p>
            <a:pPr algn="ctr" eaLnBrk="1" hangingPunct="1">
              <a:defRPr/>
            </a:pPr>
            <a:r>
              <a:rPr lang="tr-TR" sz="4400"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Bezelyenin Gen Merkezleri </a:t>
            </a:r>
          </a:p>
        </p:txBody>
      </p:sp>
    </p:spTree>
    <p:extLst>
      <p:ext uri="{BB962C8B-B14F-4D97-AF65-F5344CB8AC3E}">
        <p14:creationId xmlns:p14="http://schemas.microsoft.com/office/powerpoint/2010/main" val="3188046429"/>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a:xfrm>
            <a:off x="457200" y="476672"/>
            <a:ext cx="8229600" cy="894928"/>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numCol="1" compatLnSpc="1">
            <a:prstTxWarp prst="textNoShape">
              <a:avLst/>
            </a:prstTxWarp>
            <a:normAutofit/>
          </a:bodyPr>
          <a:lstStyle/>
          <a:p>
            <a:pPr algn="ctr" eaLnBrk="1" hangingPunct="1">
              <a:defRPr/>
            </a:pPr>
            <a:r>
              <a:rPr lang="tr-TR" sz="4800" b="1"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Bezelyenin Kökeni</a:t>
            </a:r>
          </a:p>
        </p:txBody>
      </p:sp>
      <p:sp>
        <p:nvSpPr>
          <p:cNvPr id="9219" name="Rectangle 3"/>
          <p:cNvSpPr>
            <a:spLocks noGrp="1"/>
          </p:cNvSpPr>
          <p:nvPr>
            <p:ph type="body" idx="1"/>
          </p:nvPr>
        </p:nvSpPr>
        <p:spPr>
          <a:xfrm>
            <a:off x="457200" y="1772816"/>
            <a:ext cx="8229600" cy="4353347"/>
          </a:xfrm>
        </p:spPr>
        <p:txBody>
          <a:bodyPr/>
          <a:lstStyle/>
          <a:p>
            <a:pPr eaLnBrk="1" hangingPunct="1">
              <a:lnSpc>
                <a:spcPct val="90000"/>
              </a:lnSpc>
            </a:pPr>
            <a:r>
              <a:rPr lang="tr-TR" sz="3400" dirty="0" smtClean="0"/>
              <a:t>Birçok tarihi veriye göre bezelye yabani form olarak görülmemiştir.</a:t>
            </a:r>
          </a:p>
          <a:p>
            <a:pPr algn="just" eaLnBrk="1" hangingPunct="1">
              <a:lnSpc>
                <a:spcPct val="90000"/>
              </a:lnSpc>
            </a:pPr>
            <a:r>
              <a:rPr lang="tr-TR" sz="3400" dirty="0" smtClean="0"/>
              <a:t>Birçok benzerlikleri nedeniyle yem bezelyesi </a:t>
            </a:r>
            <a:r>
              <a:rPr lang="tr-TR" sz="3400" dirty="0" smtClean="0"/>
              <a:t>(</a:t>
            </a:r>
            <a:r>
              <a:rPr lang="tr-TR" sz="3400" i="1" dirty="0" smtClean="0">
                <a:solidFill>
                  <a:srgbClr xmlns:mc="http://schemas.openxmlformats.org/markup-compatibility/2006" xmlns:a14="http://schemas.microsoft.com/office/drawing/2010/main" val="FFFFFF" mc:Ignorable=""/>
                </a:solidFill>
              </a:rPr>
              <a:t>Pisum arvense</a:t>
            </a:r>
            <a:r>
              <a:rPr lang="tr-TR" sz="3400" dirty="0" smtClean="0"/>
              <a:t>) </a:t>
            </a:r>
            <a:r>
              <a:rPr lang="tr-TR" sz="3400" dirty="0" smtClean="0"/>
              <a:t>kültür bezelyesinin (</a:t>
            </a:r>
            <a:r>
              <a:rPr lang="tr-TR" sz="3400" i="1" dirty="0" smtClean="0">
                <a:solidFill>
                  <a:srgbClr xmlns:mc="http://schemas.openxmlformats.org/markup-compatibility/2006" xmlns:a14="http://schemas.microsoft.com/office/drawing/2010/main" val="FFFFFF" mc:Ignorable=""/>
                </a:solidFill>
              </a:rPr>
              <a:t>Pisum sativum</a:t>
            </a:r>
            <a:r>
              <a:rPr lang="tr-TR" sz="3400" dirty="0" smtClean="0"/>
              <a:t>) yakın progenitörü </a:t>
            </a:r>
            <a:r>
              <a:rPr lang="tr-TR" sz="3400" dirty="0" smtClean="0"/>
              <a:t>(atası) </a:t>
            </a:r>
            <a:r>
              <a:rPr lang="tr-TR" sz="3400" dirty="0" smtClean="0"/>
              <a:t>olarak kabul edilmiş, yem bezelyesinin kökeninin ise yabani ırklardan birinden ortaya çıktığı söylenmiştir (Sutchliffe ve Pate, 1977).</a:t>
            </a: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5536" y="404664"/>
            <a:ext cx="4040188" cy="763200"/>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chor="ctr" anchorCtr="0"/>
          <a:lstStyle/>
          <a:p>
            <a:pPr algn="ctr"/>
            <a:r>
              <a:rPr lang="tr-TR" sz="32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arvense</a:t>
            </a:r>
            <a:endParaRPr lang="tr-TR" sz="3200" i="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pic>
        <p:nvPicPr>
          <p:cNvPr id="9" name="Content Placeholder 8"/>
          <p:cNvPicPr>
            <a:picLocks noGrp="1" noChangeAspect="1"/>
          </p:cNvPicPr>
          <p:nvPr>
            <p:ph sz="half" idx="2"/>
          </p:nvPr>
        </p:nvPicPr>
        <p:blipFill>
          <a:blip r:embed="rId2" cstate="print"/>
          <a:stretch>
            <a:fillRect/>
          </a:stretch>
        </p:blipFill>
        <p:spPr>
          <a:xfrm>
            <a:off x="561075" y="1340768"/>
            <a:ext cx="3738027" cy="4896544"/>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16016" y="1390675"/>
            <a:ext cx="3744416" cy="4846637"/>
          </a:xfrm>
        </p:spPr>
      </p:pic>
      <p:sp>
        <p:nvSpPr>
          <p:cNvPr id="7" name="Text Placeholder 6"/>
          <p:cNvSpPr>
            <a:spLocks noGrp="1"/>
          </p:cNvSpPr>
          <p:nvPr>
            <p:ph type="body" idx="3"/>
          </p:nvPr>
        </p:nvSpPr>
        <p:spPr>
          <a:xfrm>
            <a:off x="4572000" y="404664"/>
            <a:ext cx="4040188" cy="762000"/>
          </a:xfr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chor="ctr" anchorCtr="0"/>
          <a:lstStyle/>
          <a:p>
            <a:pPr algn="ctr"/>
            <a:r>
              <a:rPr lang="tr-TR" sz="3200" i="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Pisum sativum</a:t>
            </a:r>
            <a:endParaRPr lang="tr-TR" sz="3200" i="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Tree>
    <p:extLst>
      <p:ext uri="{BB962C8B-B14F-4D97-AF65-F5344CB8AC3E}">
        <p14:creationId xmlns:p14="http://schemas.microsoft.com/office/powerpoint/2010/main" val="59540170"/>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type="body" idx="1"/>
          </p:nvPr>
        </p:nvSpPr>
        <p:spPr>
          <a:xfrm>
            <a:off x="457200" y="1447800"/>
            <a:ext cx="8229600" cy="4678363"/>
          </a:xfrm>
        </p:spPr>
        <p:txBody>
          <a:bodyPr/>
          <a:lstStyle/>
          <a:p>
            <a:pPr algn="just" eaLnBrk="1" hangingPunct="1"/>
            <a:r>
              <a:rPr lang="tr-TR" sz="3000" dirty="0" smtClean="0"/>
              <a:t>Yurdumuzda tahıl tarlalarında yabancı ot olarak yaygın biçimde rastlanan </a:t>
            </a:r>
            <a:r>
              <a:rPr lang="tr-TR" sz="3000" i="1" dirty="0" smtClean="0">
                <a:solidFill>
                  <a:srgbClr xmlns:mc="http://schemas.openxmlformats.org/markup-compatibility/2006" xmlns:a14="http://schemas.microsoft.com/office/drawing/2010/main" val="FFFFFF" mc:Ignorable=""/>
                </a:solidFill>
              </a:rPr>
              <a:t>Pisum elatius</a:t>
            </a:r>
            <a:r>
              <a:rPr lang="tr-TR" sz="3000" dirty="0" smtClean="0"/>
              <a:t>’un morfolojik olarak </a:t>
            </a:r>
            <a:r>
              <a:rPr lang="tr-TR" sz="3000" i="1" dirty="0" smtClean="0">
                <a:solidFill>
                  <a:srgbClr xmlns:mc="http://schemas.openxmlformats.org/markup-compatibility/2006" xmlns:a14="http://schemas.microsoft.com/office/drawing/2010/main" val="FFFFFF" mc:Ignorable=""/>
                </a:solidFill>
              </a:rPr>
              <a:t>Pisum </a:t>
            </a:r>
            <a:r>
              <a:rPr lang="tr-TR" sz="3000" i="1" dirty="0" smtClean="0">
                <a:solidFill>
                  <a:srgbClr xmlns:mc="http://schemas.openxmlformats.org/markup-compatibility/2006" xmlns:a14="http://schemas.microsoft.com/office/drawing/2010/main" val="FFFFFF" mc:Ignorable=""/>
                </a:solidFill>
              </a:rPr>
              <a:t>sativum</a:t>
            </a:r>
            <a:r>
              <a:rPr lang="tr-TR" sz="3000" dirty="0" smtClean="0"/>
              <a:t>’a </a:t>
            </a:r>
            <a:r>
              <a:rPr lang="tr-TR" sz="3000" dirty="0" smtClean="0"/>
              <a:t>çok benzemesi nedeniyle bu türün ilk tip olabileceği söylenmektedir (Hertzch, 1959 ve Schwantz, 1967).</a:t>
            </a:r>
          </a:p>
          <a:p>
            <a:pPr algn="just" eaLnBrk="1" hangingPunct="1"/>
            <a:r>
              <a:rPr lang="tr-TR" sz="3000" dirty="0" smtClean="0"/>
              <a:t>Zohary (1973), yabani formlar olan </a:t>
            </a:r>
            <a:r>
              <a:rPr lang="tr-TR" sz="3000" i="1" dirty="0" smtClean="0">
                <a:solidFill>
                  <a:srgbClr xmlns:mc="http://schemas.openxmlformats.org/markup-compatibility/2006" xmlns:a14="http://schemas.microsoft.com/office/drawing/2010/main" val="FFFFFF" mc:Ignorable=""/>
                </a:solidFill>
              </a:rPr>
              <a:t>Pisum </a:t>
            </a:r>
            <a:r>
              <a:rPr lang="tr-TR" sz="3000" i="1" dirty="0" smtClean="0">
                <a:solidFill>
                  <a:srgbClr xmlns:mc="http://schemas.openxmlformats.org/markup-compatibility/2006" xmlns:a14="http://schemas.microsoft.com/office/drawing/2010/main" val="FFFFFF" mc:Ignorable=""/>
                </a:solidFill>
              </a:rPr>
              <a:t>elatius</a:t>
            </a:r>
            <a:r>
              <a:rPr lang="tr-TR" sz="3000" dirty="0" smtClean="0">
                <a:solidFill>
                  <a:srgbClr xmlns:mc="http://schemas.openxmlformats.org/markup-compatibility/2006" xmlns:a14="http://schemas.microsoft.com/office/drawing/2010/main" val="FFFFFF" mc:Ignorable=""/>
                </a:solidFill>
              </a:rPr>
              <a:t> </a:t>
            </a:r>
            <a:r>
              <a:rPr lang="tr-TR" sz="3000" dirty="0" smtClean="0"/>
              <a:t>ve </a:t>
            </a:r>
            <a:r>
              <a:rPr lang="tr-TR" sz="3000" i="1" dirty="0" smtClean="0">
                <a:solidFill>
                  <a:srgbClr xmlns:mc="http://schemas.openxmlformats.org/markup-compatibility/2006" xmlns:a14="http://schemas.microsoft.com/office/drawing/2010/main" val="FFFFFF" mc:Ignorable=""/>
                </a:solidFill>
              </a:rPr>
              <a:t>Pisum </a:t>
            </a:r>
            <a:r>
              <a:rPr lang="tr-TR" sz="3000" i="1" dirty="0" smtClean="0">
                <a:solidFill>
                  <a:srgbClr xmlns:mc="http://schemas.openxmlformats.org/markup-compatibility/2006" xmlns:a14="http://schemas.microsoft.com/office/drawing/2010/main" val="FFFFFF" mc:Ignorable=""/>
                </a:solidFill>
              </a:rPr>
              <a:t>humile</a:t>
            </a:r>
            <a:r>
              <a:rPr lang="tr-TR" sz="3000" dirty="0" smtClean="0"/>
              <a:t>’nin sitogenetik yönden kültürü yapılan </a:t>
            </a:r>
            <a:r>
              <a:rPr lang="tr-TR" sz="3000" b="1" i="1" dirty="0" smtClean="0">
                <a:solidFill>
                  <a:schemeClr val="accent5">
                    <a:lumMod val="20000"/>
                    <a:lumOff val="80000"/>
                  </a:schemeClr>
                </a:solidFill>
              </a:rPr>
              <a:t>Pisum </a:t>
            </a:r>
            <a:r>
              <a:rPr lang="tr-TR" sz="3000" b="1" i="1" dirty="0" smtClean="0">
                <a:solidFill>
                  <a:schemeClr val="accent5">
                    <a:lumMod val="20000"/>
                    <a:lumOff val="80000"/>
                  </a:schemeClr>
                </a:solidFill>
              </a:rPr>
              <a:t>sativum</a:t>
            </a:r>
            <a:r>
              <a:rPr lang="tr-TR" sz="3000" dirty="0" smtClean="0"/>
              <a:t>’a çok benzediğini belirtmektedir.</a:t>
            </a:r>
          </a:p>
        </p:txBody>
      </p:sp>
      <p:sp>
        <p:nvSpPr>
          <p:cNvPr id="5" name="Rectangle 2"/>
          <p:cNvSpPr txBox="1">
            <a:spLocks/>
          </p:cNvSpPr>
          <p:nvPr/>
        </p:nvSpPr>
        <p:spPr bwMode="auto">
          <a:xfrm>
            <a:off x="457200" y="476672"/>
            <a:ext cx="8229600" cy="894928"/>
          </a:xfrm>
          <a:prstGeom prst="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b" anchorCtr="0" compatLnSpc="1">
            <a:prstTxWarp prst="textNoShape">
              <a:avLst/>
            </a:prstTxWarp>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chemeClr val="lt1"/>
                </a:solidFill>
                <a:effectLst>
                  <a:innerShdw blurRad="50800" dist="25400" dir="13500000">
                    <a:prstClr val="black">
                      <a:alpha val="70000"/>
                    </a:prstClr>
                  </a:innerShdw>
                </a:effectLst>
                <a:latin typeface="+mn-lt"/>
                <a:ea typeface="+mn-ea"/>
                <a:cs typeface="+mn-cs"/>
              </a:defRPr>
            </a:lvl1pPr>
            <a:lvl2pPr algn="l" rtl="0" eaLnBrk="0" fontAlgn="base" hangingPunct="0">
              <a:spcBef>
                <a:spcPct val="0"/>
              </a:spcBef>
              <a:spcAft>
                <a:spcPct val="0"/>
              </a:spcAft>
              <a:defRPr sz="4200">
                <a:solidFill>
                  <a:schemeClr val="lt1"/>
                </a:solidFill>
                <a:latin typeface="+mn-lt"/>
                <a:ea typeface="+mn-ea"/>
                <a:cs typeface="+mn-cs"/>
              </a:defRPr>
            </a:lvl2pPr>
            <a:lvl3pPr algn="l" rtl="0" eaLnBrk="0" fontAlgn="base" hangingPunct="0">
              <a:spcBef>
                <a:spcPct val="0"/>
              </a:spcBef>
              <a:spcAft>
                <a:spcPct val="0"/>
              </a:spcAft>
              <a:defRPr sz="4200">
                <a:solidFill>
                  <a:schemeClr val="lt1"/>
                </a:solidFill>
                <a:latin typeface="+mn-lt"/>
                <a:ea typeface="+mn-ea"/>
                <a:cs typeface="+mn-cs"/>
              </a:defRPr>
            </a:lvl3pPr>
            <a:lvl4pPr algn="l" rtl="0" eaLnBrk="0" fontAlgn="base" hangingPunct="0">
              <a:spcBef>
                <a:spcPct val="0"/>
              </a:spcBef>
              <a:spcAft>
                <a:spcPct val="0"/>
              </a:spcAft>
              <a:defRPr sz="4200">
                <a:solidFill>
                  <a:schemeClr val="lt1"/>
                </a:solidFill>
                <a:latin typeface="+mn-lt"/>
                <a:ea typeface="+mn-ea"/>
                <a:cs typeface="+mn-cs"/>
              </a:defRPr>
            </a:lvl4pPr>
            <a:lvl5pPr algn="l" rtl="0" eaLnBrk="0" fontAlgn="base" hangingPunct="0">
              <a:spcBef>
                <a:spcPct val="0"/>
              </a:spcBef>
              <a:spcAft>
                <a:spcPct val="0"/>
              </a:spcAft>
              <a:defRPr sz="4200">
                <a:solidFill>
                  <a:schemeClr val="lt1"/>
                </a:solidFill>
                <a:latin typeface="+mn-lt"/>
                <a:ea typeface="+mn-ea"/>
                <a:cs typeface="+mn-cs"/>
              </a:defRPr>
            </a:lvl5pPr>
            <a:lvl6pPr marL="457200" algn="l" rtl="0" fontAlgn="base">
              <a:spcBef>
                <a:spcPct val="0"/>
              </a:spcBef>
              <a:spcAft>
                <a:spcPct val="0"/>
              </a:spcAft>
              <a:defRPr sz="4200">
                <a:solidFill>
                  <a:schemeClr val="lt1"/>
                </a:solidFill>
                <a:latin typeface="+mn-lt"/>
                <a:ea typeface="+mn-ea"/>
                <a:cs typeface="+mn-cs"/>
              </a:defRPr>
            </a:lvl6pPr>
            <a:lvl7pPr marL="914400" algn="l" rtl="0" fontAlgn="base">
              <a:spcBef>
                <a:spcPct val="0"/>
              </a:spcBef>
              <a:spcAft>
                <a:spcPct val="0"/>
              </a:spcAft>
              <a:defRPr sz="4200">
                <a:solidFill>
                  <a:schemeClr val="lt1"/>
                </a:solidFill>
                <a:latin typeface="+mn-lt"/>
                <a:ea typeface="+mn-ea"/>
                <a:cs typeface="+mn-cs"/>
              </a:defRPr>
            </a:lvl7pPr>
            <a:lvl8pPr marL="1371600" algn="l" rtl="0" fontAlgn="base">
              <a:spcBef>
                <a:spcPct val="0"/>
              </a:spcBef>
              <a:spcAft>
                <a:spcPct val="0"/>
              </a:spcAft>
              <a:defRPr sz="4200">
                <a:solidFill>
                  <a:schemeClr val="lt1"/>
                </a:solidFill>
                <a:latin typeface="+mn-lt"/>
                <a:ea typeface="+mn-ea"/>
                <a:cs typeface="+mn-cs"/>
              </a:defRPr>
            </a:lvl8pPr>
            <a:lvl9pPr marL="1828800" algn="l" rtl="0" fontAlgn="base">
              <a:spcBef>
                <a:spcPct val="0"/>
              </a:spcBef>
              <a:spcAft>
                <a:spcPct val="0"/>
              </a:spcAft>
              <a:defRPr sz="4200">
                <a:solidFill>
                  <a:schemeClr val="lt1"/>
                </a:solidFill>
                <a:latin typeface="+mn-lt"/>
                <a:ea typeface="+mn-ea"/>
                <a:cs typeface="+mn-cs"/>
              </a:defRPr>
            </a:lvl9pPr>
          </a:lstStyle>
          <a:p>
            <a:pPr algn="ctr" eaLnBrk="1" hangingPunct="1">
              <a:defRPr/>
            </a:pPr>
            <a:r>
              <a:rPr lang="tr-TR" sz="4800"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Bezelyenin Kökeni</a:t>
            </a:r>
            <a:endParaRPr lang="tr-TR" sz="4800" spc="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Özel 12">
      <a:dk1>
        <a:srgbClr xmlns:mc="http://schemas.openxmlformats.org/markup-compatibility/2006" xmlns:a14="http://schemas.microsoft.com/office/drawing/2010/main" val="56925A" mc:Ignorable=""/>
      </a:dk1>
      <a:lt1>
        <a:srgbClr xmlns:mc="http://schemas.openxmlformats.org/markup-compatibility/2006" xmlns:a14="http://schemas.microsoft.com/office/drawing/2010/main" val="151515" mc:Ignorable=""/>
      </a:lt1>
      <a:dk2>
        <a:srgbClr xmlns:mc="http://schemas.openxmlformats.org/markup-compatibility/2006" xmlns:a14="http://schemas.microsoft.com/office/drawing/2010/main" val="6FB56D" mc:Ignorable=""/>
      </a:dk2>
      <a:lt2>
        <a:srgbClr xmlns:mc="http://schemas.openxmlformats.org/markup-compatibility/2006" xmlns:a14="http://schemas.microsoft.com/office/drawing/2010/main" val="151515" mc:Ignorable=""/>
      </a:lt2>
      <a:accent1>
        <a:srgbClr xmlns:mc="http://schemas.openxmlformats.org/markup-compatibility/2006" xmlns:a14="http://schemas.microsoft.com/office/drawing/2010/main" val="2B877C" mc:Ignorable=""/>
      </a:accent1>
      <a:accent2>
        <a:srgbClr xmlns:mc="http://schemas.openxmlformats.org/markup-compatibility/2006" xmlns:a14="http://schemas.microsoft.com/office/drawing/2010/main" val="5A9A5F" mc:Ignorable=""/>
      </a:accent2>
      <a:accent3>
        <a:srgbClr xmlns:mc="http://schemas.openxmlformats.org/markup-compatibility/2006" xmlns:a14="http://schemas.microsoft.com/office/drawing/2010/main" val="BBD7B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CC3BF" mc:Ignorable=""/>
      </a:accent5>
      <a:accent6>
        <a:srgbClr xmlns:mc="http://schemas.openxmlformats.org/markup-compatibility/2006" xmlns:a14="http://schemas.microsoft.com/office/drawing/2010/main" val="518B55" mc:Ignorable=""/>
      </a:accent6>
      <a:hlink>
        <a:srgbClr xmlns:mc="http://schemas.openxmlformats.org/markup-compatibility/2006" xmlns:a14="http://schemas.microsoft.com/office/drawing/2010/main" val="99FF33" mc:Ignorable=""/>
      </a:hlink>
      <a:folHlink>
        <a:srgbClr xmlns:mc="http://schemas.openxmlformats.org/markup-compatibility/2006" xmlns:a14="http://schemas.microsoft.com/office/drawing/2010/main" val="CCFF99" mc:Ignorable=""/>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xmlns:mc="http://schemas.openxmlformats.org/markup-compatibility/2006" xmlns:a14="http://schemas.microsoft.com/office/drawing/2010/main" val="000000" mc:Ignorable="">
                <a:alpha val="50000"/>
              </a:srgbClr>
            </a:outerShdw>
            <a:softEdge rad="12700"/>
          </a:effectLst>
        </a:effectStyle>
        <a:effectStyle>
          <a:effectLst>
            <a:outerShdw blurRad="95000" rotWithShape="0">
              <a:srgbClr xmlns:mc="http://schemas.openxmlformats.org/markup-compatibility/2006" xmlns:a14="http://schemas.microsoft.com/office/drawing/2010/main" val="000000" mc:Ignorable="">
                <a:alpha val="50000"/>
              </a:srgbClr>
            </a:outerShdw>
            <a:softEdge rad="12700"/>
          </a:effectLst>
        </a:effectStyle>
        <a:effectStyle>
          <a:effectLst>
            <a:outerShdw blurRad="95000" algn="tl" rotWithShape="0">
              <a:srgbClr xmlns:mc="http://schemas.openxmlformats.org/markup-compatibility/2006" xmlns:a14="http://schemas.microsoft.com/office/drawing/2010/main" val="000000" mc:Ignorable="">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901</TotalTime>
  <Words>2363</Words>
  <Application>Microsoft Office PowerPoint</Application>
  <PresentationFormat>On-screen Show (4:3)</PresentationFormat>
  <Paragraphs>199</Paragraphs>
  <Slides>54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Constantia</vt:lpstr>
      <vt:lpstr>Wingdings 2</vt:lpstr>
      <vt:lpstr>Calibri</vt:lpstr>
      <vt:lpstr>Kağıt</vt:lpstr>
      <vt:lpstr>BEZELYE  (Pisum sativum)</vt:lpstr>
      <vt:lpstr>Gen Merkezi</vt:lpstr>
      <vt:lpstr>Gen Merkezleri </vt:lpstr>
      <vt:lpstr>BEZELYE (Pisum sativum)</vt:lpstr>
      <vt:lpstr>Bezelyenin Gen Merkezleri </vt:lpstr>
      <vt:lpstr>Bezelyenin Gen Merkezleri </vt:lpstr>
      <vt:lpstr>Bezelyenin Kökeni</vt:lpstr>
      <vt:lpstr>PowerPoint Presentation</vt:lpstr>
      <vt:lpstr>PowerPoint Presentation</vt:lpstr>
      <vt:lpstr>PowerPoint Presentation</vt:lpstr>
      <vt:lpstr>Tarihçesi ve Yayılışı </vt:lpstr>
      <vt:lpstr>Tarihçesi ve Yayılışı</vt:lpstr>
      <vt:lpstr>Tarihçesi ve Yayılışı</vt:lpstr>
      <vt:lpstr>Tarihçesi ve Yayılışı</vt:lpstr>
      <vt:lpstr>Coğrafi Dağılışı</vt:lpstr>
      <vt:lpstr>Taksonomisi (Sınıflandırılması)</vt:lpstr>
      <vt:lpstr>Pisum formosum (Stev.) Boiss</vt:lpstr>
      <vt:lpstr>Pisum formosum (Steve) Boiss</vt:lpstr>
      <vt:lpstr>Pisum fulvum Sibth. Et Sm.</vt:lpstr>
      <vt:lpstr>Pisum fulvum Sibth. Et Sm.</vt:lpstr>
      <vt:lpstr>Pisum abyssinicum A. Braun</vt:lpstr>
      <vt:lpstr>Pisum abyssinicum A. Braun</vt:lpstr>
      <vt:lpstr>Pisum humile Boiss. Et Noe.</vt:lpstr>
      <vt:lpstr>Pisum elatius (M.b.) Stev.</vt:lpstr>
      <vt:lpstr>Pisum elatius (M.b.) Stev.</vt:lpstr>
      <vt:lpstr>Pisum sativum L.</vt:lpstr>
      <vt:lpstr>Pisum sativum L. Alt Türleri</vt:lpstr>
      <vt:lpstr>Pisum sativum L. Alt Türleri</vt:lpstr>
      <vt:lpstr>Pisum sativum L. Alt Türleri</vt:lpstr>
      <vt:lpstr>Kök Yapısı</vt:lpstr>
      <vt:lpstr>Gövde Yapısı</vt:lpstr>
      <vt:lpstr>Yaprak</vt:lpstr>
      <vt:lpstr>Yaprak</vt:lpstr>
      <vt:lpstr>Çiçek</vt:lpstr>
      <vt:lpstr>Çiçek</vt:lpstr>
      <vt:lpstr>Çiçek</vt:lpstr>
      <vt:lpstr>Çiçek</vt:lpstr>
      <vt:lpstr>Meyve</vt:lpstr>
      <vt:lpstr>Meyve</vt:lpstr>
      <vt:lpstr>Tohum</vt:lpstr>
      <vt:lpstr>Tohum</vt:lpstr>
      <vt:lpstr>PowerPoint Presentation</vt:lpstr>
      <vt:lpstr>PowerPoint Presentation</vt:lpstr>
      <vt:lpstr>PowerPoint Presentation</vt:lpstr>
      <vt:lpstr>PowerPoint Presentation</vt:lpstr>
      <vt:lpstr>Gregor Mendel</vt:lpstr>
      <vt:lpstr>Gregor Mendel</vt:lpstr>
      <vt:lpstr>Gregor Mendel</vt:lpstr>
      <vt:lpstr>Gregor Mendel</vt:lpstr>
      <vt:lpstr>Gregor Mendel</vt:lpstr>
      <vt:lpstr>Mendel’in İncelediği Karakterler</vt:lpstr>
      <vt:lpstr>Mendel Yasaları</vt:lpstr>
      <vt:lpstr>Kaynaklar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KOLKİSİN</dc:title>
  <dc:creator>AyS_Se</dc:creator>
  <cp:lastModifiedBy>Yusuf</cp:lastModifiedBy>
  <cp:revision>156</cp:revision>
  <dcterms:created xsi:type="dcterms:W3CDTF">2009-10-20T15:07:02Z</dcterms:created>
  <dcterms:modified xsi:type="dcterms:W3CDTF">2010-03-28T19:47:39Z</dcterms:modified>
</cp:coreProperties>
</file>